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7.jpg" ContentType="image/jpg"/>
  <Override PartName="/ppt/media/image8.jpg" ContentType="image/jpg"/>
  <Override PartName="/ppt/media/image9.jpg" ContentType="image/jpg"/>
  <Override PartName="/ppt/media/image11.jpg" ContentType="image/jpg"/>
  <Override PartName="/ppt/media/image12.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78" r:id="rId5"/>
    <p:sldId id="260" r:id="rId6"/>
    <p:sldId id="261" r:id="rId7"/>
    <p:sldId id="262" r:id="rId8"/>
    <p:sldId id="263" r:id="rId9"/>
    <p:sldId id="264" r:id="rId10"/>
    <p:sldId id="265" r:id="rId11"/>
    <p:sldId id="279" r:id="rId12"/>
    <p:sldId id="280" r:id="rId13"/>
    <p:sldId id="281" r:id="rId14"/>
    <p:sldId id="283" r:id="rId15"/>
    <p:sldId id="285" r:id="rId16"/>
    <p:sldId id="287" r:id="rId17"/>
    <p:sldId id="289" r:id="rId18"/>
    <p:sldId id="269" r:id="rId19"/>
    <p:sldId id="270" r:id="rId20"/>
    <p:sldId id="271" r:id="rId21"/>
    <p:sldId id="272" r:id="rId22"/>
    <p:sldId id="273" r:id="rId23"/>
    <p:sldId id="274" r:id="rId24"/>
    <p:sldId id="275" r:id="rId25"/>
    <p:sldId id="276" r:id="rId26"/>
    <p:sldId id="277"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E23DB-798E-4761-9F2E-BC8767241E4D}" type="datetimeFigureOut">
              <a:rPr lang="en-US" smtClean="0"/>
              <a:t>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8A372-6531-4F23-ADDB-763AB0138297}" type="slidenum">
              <a:rPr lang="en-US" smtClean="0"/>
              <a:t>‹#›</a:t>
            </a:fld>
            <a:endParaRPr lang="en-US"/>
          </a:p>
        </p:txBody>
      </p:sp>
    </p:spTree>
    <p:extLst>
      <p:ext uri="{BB962C8B-B14F-4D97-AF65-F5344CB8AC3E}">
        <p14:creationId xmlns:p14="http://schemas.microsoft.com/office/powerpoint/2010/main" val="81603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6716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AA425C3-55AE-4F78-9EB9-B8C075B1E385}" type="slidenum">
              <a:rPr lang="en-US" altLang="en-US"/>
              <a:pPr/>
              <a:t>20</a:t>
            </a:fld>
            <a:endParaRPr lang="en-US" altLang="en-US"/>
          </a:p>
        </p:txBody>
      </p:sp>
      <p:sp>
        <p:nvSpPr>
          <p:cNvPr id="44033"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3339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C89D4B5-9550-4E9E-B1AB-D0EFE796F138}" type="slidenum">
              <a:rPr lang="en-US" altLang="en-US"/>
              <a:pPr/>
              <a:t>21</a:t>
            </a:fld>
            <a:endParaRPr lang="en-US" altLang="en-US"/>
          </a:p>
        </p:txBody>
      </p:sp>
      <p:sp>
        <p:nvSpPr>
          <p:cNvPr id="45057"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8502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C5EA4CA-79B4-456B-A251-E9D36B4F8C54}" type="slidenum">
              <a:rPr lang="en-US" altLang="en-US"/>
              <a:pPr/>
              <a:t>22</a:t>
            </a:fld>
            <a:endParaRPr lang="en-US" altLang="en-US"/>
          </a:p>
        </p:txBody>
      </p:sp>
      <p:sp>
        <p:nvSpPr>
          <p:cNvPr id="46081"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03901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E95F6F-1314-400B-871F-FFA0E940E17C}" type="slidenum">
              <a:rPr lang="en-US" altLang="en-US"/>
              <a:pPr/>
              <a:t>23</a:t>
            </a:fld>
            <a:endParaRPr lang="en-US" altLang="en-US"/>
          </a:p>
        </p:txBody>
      </p:sp>
      <p:sp>
        <p:nvSpPr>
          <p:cNvPr id="47105"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4103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CFF0CD-3496-4420-BF42-8DB59032A0FD}" type="slidenum">
              <a:rPr lang="en-US" altLang="en-US"/>
              <a:pPr/>
              <a:t>24</a:t>
            </a:fld>
            <a:endParaRPr lang="en-US" altLang="en-US"/>
          </a:p>
        </p:txBody>
      </p:sp>
      <p:sp>
        <p:nvSpPr>
          <p:cNvPr id="48129"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80706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200217-B0F5-4964-8FC1-3047AD18B210}" type="slidenum">
              <a:rPr lang="en-US" altLang="en-US"/>
              <a:pPr/>
              <a:t>25</a:t>
            </a:fld>
            <a:endParaRPr lang="en-US" altLang="en-US"/>
          </a:p>
        </p:txBody>
      </p:sp>
      <p:sp>
        <p:nvSpPr>
          <p:cNvPr id="49153"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7036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4FB74D5-12F9-4E80-833C-D0739CF66036}" type="slidenum">
              <a:rPr lang="en-US" altLang="en-US"/>
              <a:pPr/>
              <a:t>26</a:t>
            </a:fld>
            <a:endParaRPr lang="en-US" altLang="en-US"/>
          </a:p>
        </p:txBody>
      </p:sp>
      <p:sp>
        <p:nvSpPr>
          <p:cNvPr id="50177"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1793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55C124-30B6-49D5-B6F8-6B8161ED0EBF}" type="slidenum">
              <a:rPr lang="en-US" altLang="en-US"/>
              <a:pPr/>
              <a:t>5</a:t>
            </a:fld>
            <a:endParaRPr lang="en-US" altLang="en-US"/>
          </a:p>
        </p:txBody>
      </p:sp>
      <p:sp>
        <p:nvSpPr>
          <p:cNvPr id="32769"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1663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276880-698C-4E2D-9F4C-23F895F76B4E}" type="slidenum">
              <a:rPr lang="en-US" altLang="en-US"/>
              <a:pPr/>
              <a:t>6</a:t>
            </a:fld>
            <a:endParaRPr lang="en-US" altLang="en-US"/>
          </a:p>
        </p:txBody>
      </p:sp>
      <p:sp>
        <p:nvSpPr>
          <p:cNvPr id="33793"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8992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696E98A-3B44-4405-B01B-BEB8270A6A91}" type="slidenum">
              <a:rPr lang="en-US" altLang="en-US"/>
              <a:pPr/>
              <a:t>7</a:t>
            </a:fld>
            <a:endParaRPr lang="en-US" altLang="en-US"/>
          </a:p>
        </p:txBody>
      </p:sp>
      <p:sp>
        <p:nvSpPr>
          <p:cNvPr id="34817"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880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8C6BC84-29AA-4B64-A815-64E6E39296CD}" type="slidenum">
              <a:rPr lang="en-US" altLang="en-US"/>
              <a:pPr/>
              <a:t>8</a:t>
            </a:fld>
            <a:endParaRPr lang="en-US" altLang="en-US"/>
          </a:p>
        </p:txBody>
      </p:sp>
      <p:sp>
        <p:nvSpPr>
          <p:cNvPr id="35841"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9623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7E9099E-02A7-45F0-9032-2233D22E7B83}" type="slidenum">
              <a:rPr lang="en-US" altLang="en-US"/>
              <a:pPr/>
              <a:t>9</a:t>
            </a:fld>
            <a:endParaRPr lang="en-US" altLang="en-US"/>
          </a:p>
        </p:txBody>
      </p:sp>
      <p:sp>
        <p:nvSpPr>
          <p:cNvPr id="36865"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3464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C9439A-3B16-4EEF-8150-BBADA4698BDE}" type="slidenum">
              <a:rPr lang="en-US" altLang="en-US"/>
              <a:pPr/>
              <a:t>10</a:t>
            </a:fld>
            <a:endParaRPr lang="en-US" altLang="en-US"/>
          </a:p>
        </p:txBody>
      </p:sp>
      <p:sp>
        <p:nvSpPr>
          <p:cNvPr id="37889"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6218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74E9036-AC1F-478B-8513-19BEDCDBDFE8}" type="slidenum">
              <a:rPr lang="en-US" altLang="en-US"/>
              <a:pPr/>
              <a:t>18</a:t>
            </a:fld>
            <a:endParaRPr lang="en-US" altLang="en-US"/>
          </a:p>
        </p:txBody>
      </p:sp>
      <p:sp>
        <p:nvSpPr>
          <p:cNvPr id="41985"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7339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9283E85-77AC-4998-A841-6858DFCEFCF3}" type="slidenum">
              <a:rPr lang="en-US" altLang="en-US"/>
              <a:pPr/>
              <a:t>19</a:t>
            </a:fld>
            <a:endParaRPr lang="en-US" altLang="en-US"/>
          </a:p>
        </p:txBody>
      </p:sp>
      <p:sp>
        <p:nvSpPr>
          <p:cNvPr id="43009"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8487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1A8E82-A1E3-42BF-A1C7-E118DD6EA525}"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400253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A8E82-A1E3-42BF-A1C7-E118DD6EA525}"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210695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A8E82-A1E3-42BF-A1C7-E118DD6EA525}"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204365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A8E82-A1E3-42BF-A1C7-E118DD6EA525}"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362043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A8E82-A1E3-42BF-A1C7-E118DD6EA525}"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421782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1A8E82-A1E3-42BF-A1C7-E118DD6EA525}"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106306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1A8E82-A1E3-42BF-A1C7-E118DD6EA525}" type="datetimeFigureOut">
              <a:rPr lang="en-US" smtClean="0"/>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22064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1A8E82-A1E3-42BF-A1C7-E118DD6EA525}" type="datetimeFigureOut">
              <a:rPr lang="en-US" smtClean="0"/>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262704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A8E82-A1E3-42BF-A1C7-E118DD6EA525}" type="datetimeFigureOut">
              <a:rPr lang="en-US" smtClean="0"/>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232042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A8E82-A1E3-42BF-A1C7-E118DD6EA525}"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31265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A8E82-A1E3-42BF-A1C7-E118DD6EA525}"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BC05B-6F8F-4A91-A117-F0BCBFCB0553}" type="slidenum">
              <a:rPr lang="en-US" smtClean="0"/>
              <a:t>‹#›</a:t>
            </a:fld>
            <a:endParaRPr lang="en-US"/>
          </a:p>
        </p:txBody>
      </p:sp>
    </p:spTree>
    <p:extLst>
      <p:ext uri="{BB962C8B-B14F-4D97-AF65-F5344CB8AC3E}">
        <p14:creationId xmlns:p14="http://schemas.microsoft.com/office/powerpoint/2010/main" val="176702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A8E82-A1E3-42BF-A1C7-E118DD6EA525}" type="datetimeFigureOut">
              <a:rPr lang="en-US" smtClean="0"/>
              <a:t>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BC05B-6F8F-4A91-A117-F0BCBFCB0553}" type="slidenum">
              <a:rPr lang="en-US" smtClean="0"/>
              <a:t>‹#›</a:t>
            </a:fld>
            <a:endParaRPr lang="en-US"/>
          </a:p>
        </p:txBody>
      </p:sp>
    </p:spTree>
    <p:extLst>
      <p:ext uri="{BB962C8B-B14F-4D97-AF65-F5344CB8AC3E}">
        <p14:creationId xmlns:p14="http://schemas.microsoft.com/office/powerpoint/2010/main" val="133093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8799"/>
            <a:ext cx="9144000" cy="1681163"/>
          </a:xfrm>
        </p:spPr>
        <p:txBody>
          <a:bodyPr>
            <a:normAutofit fontScale="90000"/>
          </a:bodyPr>
          <a:lstStyle/>
          <a:p>
            <a:r>
              <a:rPr lang="en-US" sz="1300" b="1" u="sng" dirty="0" smtClean="0">
                <a:latin typeface="Times New Roman" panose="02020603050405020304" pitchFamily="18" charset="0"/>
                <a:cs typeface="Times New Roman" panose="02020603050405020304" pitchFamily="18" charset="0"/>
              </a:rPr>
              <a:t>Lecture 1:</a:t>
            </a:r>
            <a:r>
              <a:rPr lang="en-US" sz="5400" dirty="0" smtClean="0">
                <a:latin typeface="Times New Roman" panose="02020603050405020304" pitchFamily="18" charset="0"/>
                <a:cs typeface="Times New Roman" panose="02020603050405020304" pitchFamily="18" charset="0"/>
              </a:rPr>
              <a:t/>
            </a:r>
            <a:br>
              <a:rPr lang="en-US" sz="5400" dirty="0" smtClean="0">
                <a:latin typeface="Times New Roman" panose="02020603050405020304" pitchFamily="18" charset="0"/>
                <a:cs typeface="Times New Roman" panose="02020603050405020304" pitchFamily="18" charset="0"/>
              </a:rPr>
            </a:br>
            <a:r>
              <a:rPr lang="en-US" sz="5400" dirty="0" smtClean="0">
                <a:latin typeface="Times New Roman" panose="02020603050405020304" pitchFamily="18" charset="0"/>
                <a:cs typeface="Times New Roman" panose="02020603050405020304" pitchFamily="18" charset="0"/>
              </a:rPr>
              <a:t>Introduction to Network Operating Systems</a:t>
            </a:r>
            <a:endParaRPr lang="en-US" sz="5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3602038"/>
            <a:ext cx="9144000" cy="534985"/>
          </a:xfrm>
        </p:spPr>
        <p:txBody>
          <a:bodyPr/>
          <a:lstStyle/>
          <a:p>
            <a:endParaRPr lang="en-US" dirty="0"/>
          </a:p>
        </p:txBody>
      </p:sp>
      <p:sp>
        <p:nvSpPr>
          <p:cNvPr id="4" name="Oval 3"/>
          <p:cNvSpPr/>
          <p:nvPr/>
        </p:nvSpPr>
        <p:spPr>
          <a:xfrm>
            <a:off x="1285876" y="4727574"/>
            <a:ext cx="1203325" cy="1295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2070100" y="5192712"/>
            <a:ext cx="838200" cy="914400"/>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803400" y="4502150"/>
            <a:ext cx="990600" cy="1076325"/>
          </a:xfrm>
          <a:prstGeom prst="ellipse">
            <a:avLst/>
          </a:prstGeom>
          <a:solidFill>
            <a:srgbClr val="D4D3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2"/>
          <p:cNvSpPr txBox="1">
            <a:spLocks noChangeArrowheads="1"/>
          </p:cNvSpPr>
          <p:nvPr/>
        </p:nvSpPr>
        <p:spPr bwMode="auto">
          <a:xfrm>
            <a:off x="1552575" y="6613525"/>
            <a:ext cx="98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chemeClr val="tx1">
                    <a:lumMod val="65000"/>
                  </a:schemeClr>
                </a:solidFill>
              </a:rPr>
              <a:t>By: Elham Sunbu</a:t>
            </a:r>
          </a:p>
        </p:txBody>
      </p:sp>
      <p:pic>
        <p:nvPicPr>
          <p:cNvPr id="1026" name="Picture 2" descr="Image result for Network Operating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825" y="4365625"/>
            <a:ext cx="3117515" cy="235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26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069975" y="484188"/>
            <a:ext cx="10058400" cy="1608137"/>
          </a:xfrm>
          <a:ln/>
        </p:spPr>
        <p:txBody>
          <a:bodyPr>
            <a:norm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b="1" dirty="0">
                <a:latin typeface="Times New Roman" panose="02020603050405020304" pitchFamily="18" charset="0"/>
                <a:cs typeface="Times New Roman" panose="02020603050405020304" pitchFamily="18" charset="0"/>
              </a:rPr>
              <a:t>Types of Operating Systems</a:t>
            </a:r>
          </a:p>
        </p:txBody>
      </p:sp>
      <p:sp>
        <p:nvSpPr>
          <p:cNvPr id="14338" name="Text Box 2"/>
          <p:cNvSpPr txBox="1">
            <a:spLocks noChangeArrowheads="1"/>
          </p:cNvSpPr>
          <p:nvPr/>
        </p:nvSpPr>
        <p:spPr bwMode="auto">
          <a:xfrm>
            <a:off x="1069975" y="2092325"/>
            <a:ext cx="10058400" cy="454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marL="515938" indent="-514350">
              <a:lnSpc>
                <a:spcPct val="90000"/>
              </a:lnSpc>
              <a:spcBef>
                <a:spcPts val="1200"/>
              </a:spcBef>
              <a:buClr>
                <a:srgbClr val="9E3611"/>
              </a:buClr>
              <a:buSzPct val="85000"/>
              <a:buFont typeface="+mj-lt"/>
              <a:buAutoNum type="arabicPeriod"/>
            </a:pPr>
            <a:r>
              <a:rPr lang="en-US" altLang="en-US" sz="2400" dirty="0">
                <a:latin typeface="Times New Roman" panose="02020603050405020304" pitchFamily="18" charset="0"/>
                <a:cs typeface="Times New Roman" panose="02020603050405020304" pitchFamily="18" charset="0"/>
              </a:rPr>
              <a:t>Single-user, </a:t>
            </a:r>
            <a:r>
              <a:rPr lang="en-US" altLang="en-US" sz="2400" dirty="0" smtClean="0">
                <a:latin typeface="Times New Roman" panose="02020603050405020304" pitchFamily="18" charset="0"/>
                <a:cs typeface="Times New Roman" panose="02020603050405020304" pitchFamily="18" charset="0"/>
              </a:rPr>
              <a:t>(single </a:t>
            </a:r>
            <a:r>
              <a:rPr lang="en-US" altLang="en-US" sz="2400" dirty="0">
                <a:latin typeface="Times New Roman" panose="02020603050405020304" pitchFamily="18" charset="0"/>
                <a:cs typeface="Times New Roman" panose="02020603050405020304" pitchFamily="18" charset="0"/>
              </a:rPr>
              <a:t>task </a:t>
            </a:r>
            <a:r>
              <a:rPr lang="en-US" altLang="en-US" sz="2400" dirty="0" smtClean="0">
                <a:latin typeface="Times New Roman" panose="02020603050405020304" pitchFamily="18" charset="0"/>
                <a:cs typeface="Times New Roman" panose="02020603050405020304" pitchFamily="18" charset="0"/>
              </a:rPr>
              <a:t>and , multi-tasking)</a:t>
            </a:r>
            <a:endParaRPr lang="en-US" altLang="en-US" sz="2400" dirty="0">
              <a:latin typeface="Times New Roman" panose="02020603050405020304" pitchFamily="18" charset="0"/>
              <a:cs typeface="Times New Roman" panose="02020603050405020304" pitchFamily="18" charset="0"/>
            </a:endParaRPr>
          </a:p>
          <a:p>
            <a:pPr marL="458788" indent="-457200">
              <a:lnSpc>
                <a:spcPct val="90000"/>
              </a:lnSpc>
              <a:spcBef>
                <a:spcPts val="1200"/>
              </a:spcBef>
              <a:buClr>
                <a:srgbClr val="9E3611"/>
              </a:buClr>
              <a:buSzPct val="85000"/>
              <a:buFont typeface="+mj-lt"/>
              <a:buAutoNum type="arabicPeriod"/>
            </a:pPr>
            <a:endParaRPr lang="en-US" altLang="en-US" sz="2400" dirty="0">
              <a:latin typeface="Times New Roman" panose="02020603050405020304" pitchFamily="18" charset="0"/>
              <a:cs typeface="Times New Roman" panose="02020603050405020304" pitchFamily="18" charset="0"/>
            </a:endParaRPr>
          </a:p>
          <a:p>
            <a:pPr marL="515938" indent="-514350">
              <a:lnSpc>
                <a:spcPct val="90000"/>
              </a:lnSpc>
              <a:spcBef>
                <a:spcPts val="1200"/>
              </a:spcBef>
              <a:buClr>
                <a:srgbClr val="9E3611"/>
              </a:buClr>
              <a:buSzPct val="85000"/>
              <a:buFont typeface="+mj-lt"/>
              <a:buAutoNum type="arabicPeriod"/>
            </a:pPr>
            <a:r>
              <a:rPr lang="en-US" altLang="en-US" sz="2400" dirty="0">
                <a:latin typeface="Times New Roman" panose="02020603050405020304" pitchFamily="18" charset="0"/>
                <a:cs typeface="Times New Roman" panose="02020603050405020304" pitchFamily="18" charset="0"/>
              </a:rPr>
              <a:t>Multi-user</a:t>
            </a:r>
            <a:r>
              <a:rPr lang="en-US" altLang="en-US" sz="2400" dirty="0">
                <a:latin typeface="Rockwell" panose="02060603020205020403" pitchFamily="18" charset="0"/>
              </a:rPr>
              <a:t> </a:t>
            </a:r>
            <a:endParaRPr lang="en-US" altLang="en-US" sz="2400" dirty="0" smtClean="0">
              <a:latin typeface="Rockwell" panose="02060603020205020403" pitchFamily="18" charset="0"/>
            </a:endParaRPr>
          </a:p>
          <a:p>
            <a:pPr marL="515938" indent="-514350">
              <a:lnSpc>
                <a:spcPct val="90000"/>
              </a:lnSpc>
              <a:spcBef>
                <a:spcPts val="1200"/>
              </a:spcBef>
              <a:buClr>
                <a:srgbClr val="9E3611"/>
              </a:buClr>
              <a:buSzPct val="85000"/>
              <a:buFont typeface="+mj-lt"/>
              <a:buAutoNum type="arabicPeriod"/>
            </a:pPr>
            <a:endParaRPr lang="en-US" altLang="en-US" sz="2400" dirty="0">
              <a:latin typeface="Rockwell" panose="02060603020205020403" pitchFamily="18" charset="0"/>
            </a:endParaRPr>
          </a:p>
          <a:p>
            <a:pPr marL="515938" indent="-514350">
              <a:lnSpc>
                <a:spcPct val="90000"/>
              </a:lnSpc>
              <a:spcBef>
                <a:spcPts val="1200"/>
              </a:spcBef>
              <a:buClr>
                <a:srgbClr val="9E3611"/>
              </a:buClr>
              <a:buSzPct val="85000"/>
              <a:buFont typeface="+mj-lt"/>
              <a:buAutoNum type="arabicPeriod"/>
            </a:pPr>
            <a:r>
              <a:rPr lang="en-US" sz="2400" dirty="0">
                <a:latin typeface="Times New Roman" panose="02020603050405020304" pitchFamily="18" charset="0"/>
                <a:cs typeface="Times New Roman" panose="02020603050405020304" pitchFamily="18" charset="0"/>
              </a:rPr>
              <a:t>Embedded</a:t>
            </a:r>
          </a:p>
          <a:p>
            <a:pPr marL="515938" indent="-514350">
              <a:lnSpc>
                <a:spcPct val="90000"/>
              </a:lnSpc>
              <a:spcBef>
                <a:spcPts val="1200"/>
              </a:spcBef>
              <a:buClr>
                <a:srgbClr val="9E3611"/>
              </a:buClr>
              <a:buSzPct val="85000"/>
              <a:buFont typeface="+mj-lt"/>
              <a:buAutoNum type="arabicPeriod"/>
            </a:pPr>
            <a:endParaRPr lang="en-US" sz="2400" dirty="0">
              <a:latin typeface="Times New Roman" panose="02020603050405020304" pitchFamily="18" charset="0"/>
              <a:cs typeface="Times New Roman" panose="02020603050405020304" pitchFamily="18" charset="0"/>
            </a:endParaRPr>
          </a:p>
          <a:p>
            <a:pPr marL="515938" indent="-514350">
              <a:lnSpc>
                <a:spcPct val="90000"/>
              </a:lnSpc>
              <a:spcBef>
                <a:spcPts val="1200"/>
              </a:spcBef>
              <a:buClr>
                <a:srgbClr val="9E3611"/>
              </a:buClr>
              <a:buSzPct val="85000"/>
              <a:buFont typeface="+mj-lt"/>
              <a:buAutoNum type="arabicPeriod"/>
            </a:pPr>
            <a:r>
              <a:rPr lang="en-US" sz="2400" dirty="0">
                <a:latin typeface="Times New Roman" panose="02020603050405020304" pitchFamily="18" charset="0"/>
                <a:cs typeface="Times New Roman" panose="02020603050405020304" pitchFamily="18" charset="0"/>
              </a:rPr>
              <a:t>Real time</a:t>
            </a:r>
          </a:p>
          <a:p>
            <a:pPr marL="515938" indent="-514350">
              <a:lnSpc>
                <a:spcPct val="90000"/>
              </a:lnSpc>
              <a:spcBef>
                <a:spcPts val="1200"/>
              </a:spcBef>
              <a:buClr>
                <a:srgbClr val="9E3611"/>
              </a:buClr>
              <a:buSzPct val="85000"/>
              <a:buFont typeface="+mj-lt"/>
              <a:buAutoNum type="arabicPeriod"/>
            </a:pPr>
            <a:endParaRPr lang="en-US" altLang="en-US" sz="2800" dirty="0">
              <a:latin typeface="Times New Roman" panose="02020603050405020304" pitchFamily="18" charset="0"/>
              <a:cs typeface="Times New Roman" panose="02020603050405020304" pitchFamily="18" charset="0"/>
            </a:endParaRPr>
          </a:p>
        </p:txBody>
      </p:sp>
      <p:sp>
        <p:nvSpPr>
          <p:cNvPr id="14339"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527380C0-D7B5-4D7B-A157-5FB0F5AFBF75}"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10</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3428718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1952" y="711238"/>
            <a:ext cx="5069840" cy="622222"/>
          </a:xfrm>
          <a:prstGeom prst="rect">
            <a:avLst/>
          </a:prstGeom>
        </p:spPr>
        <p:txBody>
          <a:bodyPr vert="horz" wrap="square" lIns="0" tIns="12700" rIns="0" bIns="0" rtlCol="0">
            <a:spAutoFit/>
          </a:bodyPr>
          <a:lstStyle/>
          <a:p>
            <a:pPr marL="1270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b="1" dirty="0" smtClean="0">
                <a:latin typeface="Times New Roman" panose="02020603050405020304" pitchFamily="18" charset="0"/>
                <a:cs typeface="Times New Roman" panose="02020603050405020304" pitchFamily="18" charset="0"/>
              </a:rPr>
              <a:t>SINGLE </a:t>
            </a:r>
            <a:r>
              <a:rPr b="1" dirty="0">
                <a:latin typeface="Times New Roman" panose="02020603050405020304" pitchFamily="18" charset="0"/>
                <a:cs typeface="Times New Roman" panose="02020603050405020304" pitchFamily="18" charset="0"/>
              </a:rPr>
              <a:t>USER </a:t>
            </a:r>
          </a:p>
        </p:txBody>
      </p:sp>
      <p:sp>
        <p:nvSpPr>
          <p:cNvPr id="3" name="object 3"/>
          <p:cNvSpPr txBox="1"/>
          <p:nvPr/>
        </p:nvSpPr>
        <p:spPr>
          <a:xfrm>
            <a:off x="1341912" y="2035276"/>
            <a:ext cx="6414613" cy="1480405"/>
          </a:xfrm>
          <a:prstGeom prst="rect">
            <a:avLst/>
          </a:prstGeom>
        </p:spPr>
        <p:txBody>
          <a:bodyPr vert="horz" wrap="square" lIns="0" tIns="137160" rIns="0" bIns="0" rtlCol="0">
            <a:spAutoFit/>
          </a:bodyPr>
          <a:lstStyle/>
          <a:p>
            <a:pPr marL="12700">
              <a:lnSpc>
                <a:spcPct val="100000"/>
              </a:lnSpc>
              <a:spcBef>
                <a:spcPts val="1080"/>
              </a:spcBef>
            </a:pPr>
            <a:r>
              <a:rPr sz="2400" b="1" dirty="0">
                <a:solidFill>
                  <a:srgbClr val="000000"/>
                </a:solidFill>
                <a:latin typeface="Times New Roman" panose="02020603050405020304" pitchFamily="18" charset="0"/>
                <a:ea typeface="AR PL SungtiL GB" charset="0"/>
                <a:cs typeface="Times New Roman" panose="02020603050405020304" pitchFamily="18" charset="0"/>
              </a:rPr>
              <a:t>TWO TYPES:</a:t>
            </a:r>
          </a:p>
          <a:p>
            <a:pPr marL="527050" indent="-514350">
              <a:lnSpc>
                <a:spcPct val="90000"/>
              </a:lnSpc>
              <a:spcBef>
                <a:spcPts val="1200"/>
              </a:spcBef>
              <a:buClr>
                <a:srgbClr val="9E3611"/>
              </a:buClr>
              <a:buSzPct val="85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sz="2400" dirty="0">
                <a:solidFill>
                  <a:srgbClr val="000000"/>
                </a:solidFill>
                <a:latin typeface="Times New Roman" panose="02020603050405020304" pitchFamily="18" charset="0"/>
                <a:ea typeface="AR PL SungtiL GB" charset="0"/>
                <a:cs typeface="Times New Roman" panose="02020603050405020304" pitchFamily="18" charset="0"/>
              </a:rPr>
              <a:t>Single user, single task</a:t>
            </a:r>
          </a:p>
          <a:p>
            <a:pPr marL="527050" indent="-514350">
              <a:lnSpc>
                <a:spcPct val="90000"/>
              </a:lnSpc>
              <a:spcBef>
                <a:spcPts val="1200"/>
              </a:spcBef>
              <a:buClr>
                <a:srgbClr val="9E3611"/>
              </a:buClr>
              <a:buSzPct val="85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sz="2400" dirty="0">
                <a:solidFill>
                  <a:srgbClr val="000000"/>
                </a:solidFill>
                <a:latin typeface="Times New Roman" panose="02020603050405020304" pitchFamily="18" charset="0"/>
                <a:ea typeface="AR PL SungtiL GB" charset="0"/>
                <a:cs typeface="Times New Roman" panose="02020603050405020304" pitchFamily="18" charset="0"/>
              </a:rPr>
              <a:t>Single user, multi tasking</a:t>
            </a:r>
          </a:p>
        </p:txBody>
      </p:sp>
      <p:sp>
        <p:nvSpPr>
          <p:cNvPr id="4" name="object 4"/>
          <p:cNvSpPr txBox="1"/>
          <p:nvPr/>
        </p:nvSpPr>
        <p:spPr>
          <a:xfrm>
            <a:off x="1064767" y="799338"/>
            <a:ext cx="167005" cy="330835"/>
          </a:xfrm>
          <a:prstGeom prst="rect">
            <a:avLst/>
          </a:prstGeom>
        </p:spPr>
        <p:txBody>
          <a:bodyPr vert="horz" wrap="square" lIns="0" tIns="13335" rIns="0" bIns="0" rtlCol="0">
            <a:spAutoFit/>
          </a:bodyPr>
          <a:lstStyle/>
          <a:p>
            <a:pPr marL="12700">
              <a:lnSpc>
                <a:spcPct val="100000"/>
              </a:lnSpc>
              <a:spcBef>
                <a:spcPts val="105"/>
              </a:spcBef>
            </a:pPr>
            <a:r>
              <a:rPr sz="2000" spc="-165" dirty="0">
                <a:solidFill>
                  <a:srgbClr val="FDFFFF"/>
                </a:solidFill>
                <a:latin typeface="Verdana"/>
                <a:cs typeface="Verdana"/>
              </a:rPr>
              <a:t>2</a:t>
            </a:r>
            <a:endParaRPr sz="2000">
              <a:latin typeface="Verdana"/>
              <a:cs typeface="Verdana"/>
            </a:endParaRPr>
          </a:p>
        </p:txBody>
      </p:sp>
      <p:pic>
        <p:nvPicPr>
          <p:cNvPr id="38914" name="Picture 2" descr="Image result for SINGLE U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674" y="2035276"/>
            <a:ext cx="272415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36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1952" y="677384"/>
            <a:ext cx="6436995" cy="689932"/>
          </a:xfrm>
          <a:prstGeom prst="rect">
            <a:avLst/>
          </a:prstGeom>
        </p:spPr>
        <p:txBody>
          <a:bodyPr vert="horz" wrap="square" lIns="0" tIns="12700" rIns="0" bIns="0" rtlCol="0">
            <a:spAutoFit/>
          </a:bodyPr>
          <a:lstStyle/>
          <a:p>
            <a:pPr marL="12700" algn="ctr">
              <a:lnSpc>
                <a:spcPct val="100000"/>
              </a:lnSpc>
              <a:spcBef>
                <a:spcPts val="100"/>
              </a:spcBef>
            </a:pPr>
            <a:r>
              <a:rPr dirty="0">
                <a:latin typeface="Times New Roman" panose="02020603050405020304" pitchFamily="18" charset="0"/>
                <a:cs typeface="Times New Roman" panose="02020603050405020304" pitchFamily="18" charset="0"/>
              </a:rPr>
              <a:t>Single user, single task</a:t>
            </a:r>
          </a:p>
        </p:txBody>
      </p:sp>
      <p:sp>
        <p:nvSpPr>
          <p:cNvPr id="3" name="object 3"/>
          <p:cNvSpPr txBox="1"/>
          <p:nvPr/>
        </p:nvSpPr>
        <p:spPr>
          <a:xfrm>
            <a:off x="855023" y="1929511"/>
            <a:ext cx="10492427" cy="1887183"/>
          </a:xfrm>
          <a:prstGeom prst="rect">
            <a:avLst/>
          </a:prstGeom>
        </p:spPr>
        <p:txBody>
          <a:bodyPr vert="horz" wrap="square" lIns="0" tIns="13335" rIns="0" bIns="0" rtlCol="0">
            <a:spAutoFit/>
          </a:bodyPr>
          <a:lstStyle/>
          <a:p>
            <a:pPr marL="469900" marR="5080" indent="-457200">
              <a:spcBef>
                <a:spcPts val="105"/>
              </a:spcBef>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As the name implies, this operating system is designed to manage the computer so that </a:t>
            </a:r>
            <a:r>
              <a:rPr lang="en-US" altLang="en-US" sz="2800" dirty="0" smtClean="0">
                <a:solidFill>
                  <a:schemeClr val="accent1">
                    <a:lumMod val="75000"/>
                  </a:schemeClr>
                </a:solidFill>
                <a:latin typeface="Times New Roman" panose="02020603050405020304" pitchFamily="18" charset="0"/>
                <a:cs typeface="Times New Roman" panose="02020603050405020304" pitchFamily="18" charset="0"/>
              </a:rPr>
              <a:t>one user can effectively do one thing at a time. </a:t>
            </a:r>
          </a:p>
          <a:p>
            <a:pPr marL="12700" marR="5080">
              <a:spcBef>
                <a:spcPts val="105"/>
              </a:spcBef>
            </a:pPr>
            <a:endParaRPr lang="en-US" sz="2800" spc="50" dirty="0" smtClean="0">
              <a:latin typeface="Verdana"/>
              <a:cs typeface="Verdana"/>
            </a:endParaRPr>
          </a:p>
          <a:p>
            <a:pPr marL="469900" marR="5080" indent="-457200">
              <a:lnSpc>
                <a:spcPts val="4850"/>
              </a:lnSpc>
              <a:spcBef>
                <a:spcPts val="105"/>
              </a:spcBef>
              <a:buFont typeface="Arial" panose="020B0604020202020204" pitchFamily="34" charset="0"/>
              <a:buChar char="•"/>
            </a:pPr>
            <a:r>
              <a:rPr sz="2800" dirty="0" smtClean="0">
                <a:latin typeface="Times New Roman" panose="02020603050405020304" pitchFamily="18" charset="0"/>
                <a:cs typeface="Times New Roman" panose="02020603050405020304" pitchFamily="18" charset="0"/>
              </a:rPr>
              <a:t>Example</a:t>
            </a:r>
            <a:r>
              <a:rPr sz="2800" dirty="0">
                <a:latin typeface="Times New Roman" panose="02020603050405020304" pitchFamily="18" charset="0"/>
                <a:cs typeface="Times New Roman" panose="02020603050405020304" pitchFamily="18" charset="0"/>
              </a:rPr>
              <a:t>: </a:t>
            </a:r>
            <a:r>
              <a:rPr sz="2800" dirty="0">
                <a:solidFill>
                  <a:schemeClr val="accent1">
                    <a:lumMod val="75000"/>
                  </a:schemeClr>
                </a:solidFill>
                <a:latin typeface="Times New Roman" panose="02020603050405020304" pitchFamily="18" charset="0"/>
                <a:cs typeface="Times New Roman" panose="02020603050405020304" pitchFamily="18" charset="0"/>
              </a:rPr>
              <a:t>The Palm OS for Palm  handheld computers</a:t>
            </a:r>
          </a:p>
        </p:txBody>
      </p:sp>
      <p:sp>
        <p:nvSpPr>
          <p:cNvPr id="4" name="object 4"/>
          <p:cNvSpPr txBox="1"/>
          <p:nvPr/>
        </p:nvSpPr>
        <p:spPr>
          <a:xfrm>
            <a:off x="1064767" y="799338"/>
            <a:ext cx="167005" cy="330835"/>
          </a:xfrm>
          <a:prstGeom prst="rect">
            <a:avLst/>
          </a:prstGeom>
        </p:spPr>
        <p:txBody>
          <a:bodyPr vert="horz" wrap="square" lIns="0" tIns="13335" rIns="0" bIns="0" rtlCol="0">
            <a:spAutoFit/>
          </a:bodyPr>
          <a:lstStyle/>
          <a:p>
            <a:pPr marL="12700">
              <a:lnSpc>
                <a:spcPct val="100000"/>
              </a:lnSpc>
              <a:spcBef>
                <a:spcPts val="105"/>
              </a:spcBef>
            </a:pPr>
            <a:r>
              <a:rPr sz="2000" spc="-165" dirty="0">
                <a:solidFill>
                  <a:srgbClr val="FDFFFF"/>
                </a:solidFill>
                <a:latin typeface="Verdana"/>
                <a:cs typeface="Verdana"/>
              </a:rPr>
              <a:t>3</a:t>
            </a:r>
            <a:endParaRPr sz="2000">
              <a:latin typeface="Verdana"/>
              <a:cs typeface="Verdana"/>
            </a:endParaRPr>
          </a:p>
        </p:txBody>
      </p:sp>
      <p:sp>
        <p:nvSpPr>
          <p:cNvPr id="9" name="object 9"/>
          <p:cNvSpPr/>
          <p:nvPr/>
        </p:nvSpPr>
        <p:spPr>
          <a:xfrm>
            <a:off x="9334005" y="3816694"/>
            <a:ext cx="2215341" cy="290782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21660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1952" y="677384"/>
            <a:ext cx="7075170" cy="689932"/>
          </a:xfrm>
          <a:prstGeom prst="rect">
            <a:avLst/>
          </a:prstGeom>
        </p:spPr>
        <p:txBody>
          <a:bodyPr vert="horz" wrap="square" lIns="0" tIns="12700" rIns="0" bIns="0" rtlCol="0">
            <a:spAutoFit/>
          </a:bodyPr>
          <a:lstStyle/>
          <a:p>
            <a:pPr marL="12700" algn="ctr">
              <a:lnSpc>
                <a:spcPct val="100000"/>
              </a:lnSpc>
              <a:spcBef>
                <a:spcPts val="100"/>
              </a:spcBef>
            </a:pPr>
            <a:r>
              <a:rPr dirty="0">
                <a:latin typeface="Times New Roman" panose="02020603050405020304" pitchFamily="18" charset="0"/>
                <a:cs typeface="Times New Roman" panose="02020603050405020304" pitchFamily="18" charset="0"/>
              </a:rPr>
              <a:t>Single user, multi tasking</a:t>
            </a:r>
          </a:p>
        </p:txBody>
      </p:sp>
      <p:sp>
        <p:nvSpPr>
          <p:cNvPr id="3" name="object 3"/>
          <p:cNvSpPr txBox="1"/>
          <p:nvPr/>
        </p:nvSpPr>
        <p:spPr>
          <a:xfrm>
            <a:off x="403761" y="1558489"/>
            <a:ext cx="11340935" cy="2801408"/>
          </a:xfrm>
          <a:prstGeom prst="rect">
            <a:avLst/>
          </a:prstGeom>
        </p:spPr>
        <p:txBody>
          <a:bodyPr vert="horz" wrap="square" lIns="0" tIns="13335" rIns="0" bIns="0" rtlCol="0">
            <a:spAutoFit/>
          </a:bodyPr>
          <a:lstStyle/>
          <a:p>
            <a:pPr marL="355600" marR="5080" indent="-342900">
              <a:spcBef>
                <a:spcPts val="105"/>
              </a:spcBef>
              <a:buFont typeface="Arial" panose="020B0604020202020204" pitchFamily="34" charset="0"/>
              <a:buChar char="•"/>
            </a:pPr>
            <a:r>
              <a:rPr lang="en-US" altLang="en-US" sz="2000" dirty="0" smtClean="0">
                <a:latin typeface="Times New Roman" panose="02020603050405020304" pitchFamily="18" charset="0"/>
                <a:cs typeface="Times New Roman" panose="02020603050405020304" pitchFamily="18" charset="0"/>
              </a:rPr>
              <a:t>This is the type of operating system </a:t>
            </a:r>
            <a:r>
              <a:rPr lang="en-US" altLang="en-US" sz="2000" dirty="0" smtClean="0">
                <a:solidFill>
                  <a:srgbClr val="9B2D1F"/>
                </a:solidFill>
                <a:latin typeface="Times New Roman" panose="02020603050405020304" pitchFamily="18" charset="0"/>
                <a:cs typeface="Times New Roman" panose="02020603050405020304" pitchFamily="18" charset="0"/>
              </a:rPr>
              <a:t>most people use on their desktop</a:t>
            </a:r>
            <a:r>
              <a:rPr lang="en-US" altLang="en-US" sz="2000" dirty="0" smtClean="0">
                <a:latin typeface="Times New Roman" panose="02020603050405020304" pitchFamily="18" charset="0"/>
                <a:cs typeface="Times New Roman" panose="02020603050405020304" pitchFamily="18" charset="0"/>
              </a:rPr>
              <a:t> and laptop computers today. Microsoft's </a:t>
            </a:r>
            <a:r>
              <a:rPr lang="en-US" altLang="en-US" sz="2000" dirty="0" smtClean="0">
                <a:solidFill>
                  <a:srgbClr val="9B2D1F"/>
                </a:solidFill>
                <a:latin typeface="Times New Roman" panose="02020603050405020304" pitchFamily="18" charset="0"/>
                <a:cs typeface="Times New Roman" panose="02020603050405020304" pitchFamily="18" charset="0"/>
              </a:rPr>
              <a:t>Windows and Apple's </a:t>
            </a:r>
            <a:r>
              <a:rPr lang="en-US" altLang="en-US" sz="2000" dirty="0" err="1" smtClean="0">
                <a:solidFill>
                  <a:srgbClr val="9B2D1F"/>
                </a:solidFill>
                <a:latin typeface="Times New Roman" panose="02020603050405020304" pitchFamily="18" charset="0"/>
                <a:cs typeface="Times New Roman" panose="02020603050405020304" pitchFamily="18" charset="0"/>
              </a:rPr>
              <a:t>MacOS</a:t>
            </a:r>
            <a:r>
              <a:rPr lang="en-US" altLang="en-US" sz="2000" dirty="0" smtClean="0">
                <a:solidFill>
                  <a:srgbClr val="9B2D1F"/>
                </a:solidFill>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platforms are both examples of operating systems that will </a:t>
            </a:r>
            <a:r>
              <a:rPr lang="en-US" altLang="en-US" sz="2000" dirty="0" smtClean="0">
                <a:solidFill>
                  <a:srgbClr val="9B2D1F"/>
                </a:solidFill>
                <a:latin typeface="Times New Roman" panose="02020603050405020304" pitchFamily="18" charset="0"/>
                <a:cs typeface="Times New Roman" panose="02020603050405020304" pitchFamily="18" charset="0"/>
              </a:rPr>
              <a:t>let a single user have several programs in operation at the same time</a:t>
            </a:r>
            <a:r>
              <a:rPr lang="en-US" altLang="en-US" sz="2000" dirty="0" smtClean="0">
                <a:latin typeface="Times New Roman" panose="02020603050405020304" pitchFamily="18" charset="0"/>
                <a:cs typeface="Times New Roman" panose="02020603050405020304" pitchFamily="18" charset="0"/>
              </a:rPr>
              <a:t>. </a:t>
            </a:r>
            <a:endParaRPr lang="en-US" sz="2000" spc="70" dirty="0" smtClean="0">
              <a:latin typeface="Times New Roman" panose="02020603050405020304" pitchFamily="18" charset="0"/>
              <a:cs typeface="Times New Roman" panose="02020603050405020304" pitchFamily="18" charset="0"/>
            </a:endParaRPr>
          </a:p>
          <a:p>
            <a:pPr marL="355600" marR="5080" indent="-342900">
              <a:lnSpc>
                <a:spcPct val="100000"/>
              </a:lnSpc>
              <a:spcBef>
                <a:spcPts val="105"/>
              </a:spcBef>
              <a:buFont typeface="Arial" panose="020B0604020202020204" pitchFamily="34" charset="0"/>
              <a:buChar char="•"/>
            </a:pPr>
            <a:r>
              <a:rPr sz="2000" spc="70" dirty="0" smtClean="0">
                <a:latin typeface="Times New Roman" panose="02020603050405020304" pitchFamily="18" charset="0"/>
                <a:cs typeface="Times New Roman" panose="02020603050405020304" pitchFamily="18" charset="0"/>
              </a:rPr>
              <a:t>Designed </a:t>
            </a:r>
            <a:r>
              <a:rPr sz="2000" dirty="0">
                <a:latin typeface="Times New Roman" panose="02020603050405020304" pitchFamily="18" charset="0"/>
                <a:cs typeface="Times New Roman" panose="02020603050405020304" pitchFamily="18" charset="0"/>
              </a:rPr>
              <a:t>with a single user </a:t>
            </a:r>
            <a:r>
              <a:rPr sz="2000" spc="-5" dirty="0">
                <a:latin typeface="Times New Roman" panose="02020603050405020304" pitchFamily="18" charset="0"/>
                <a:cs typeface="Times New Roman" panose="02020603050405020304" pitchFamily="18" charset="0"/>
              </a:rPr>
              <a:t>in </a:t>
            </a:r>
            <a:r>
              <a:rPr sz="2000" dirty="0">
                <a:latin typeface="Times New Roman" panose="02020603050405020304" pitchFamily="18" charset="0"/>
                <a:cs typeface="Times New Roman" panose="02020603050405020304" pitchFamily="18" charset="0"/>
              </a:rPr>
              <a:t>mind but can  </a:t>
            </a:r>
            <a:r>
              <a:rPr sz="2000" spc="-180" dirty="0">
                <a:latin typeface="Times New Roman" panose="02020603050405020304" pitchFamily="18" charset="0"/>
                <a:cs typeface="Times New Roman" panose="02020603050405020304" pitchFamily="18" charset="0"/>
              </a:rPr>
              <a:t>deal </a:t>
            </a:r>
            <a:r>
              <a:rPr sz="2000" dirty="0">
                <a:latin typeface="Times New Roman" panose="02020603050405020304" pitchFamily="18" charset="0"/>
                <a:cs typeface="Times New Roman" panose="02020603050405020304" pitchFamily="18" charset="0"/>
              </a:rPr>
              <a:t>with many applications running at the same  time</a:t>
            </a:r>
          </a:p>
          <a:p>
            <a:pPr marL="469900" marR="3710940" indent="-457200">
              <a:lnSpc>
                <a:spcPct val="100000"/>
              </a:lnSpc>
              <a:spcBef>
                <a:spcPts val="994"/>
              </a:spcBef>
              <a:buFont typeface="Arial" panose="020B0604020202020204" pitchFamily="34" charset="0"/>
              <a:buChar char="•"/>
            </a:pPr>
            <a:r>
              <a:rPr sz="2000" spc="-60" dirty="0" smtClean="0">
                <a:latin typeface="Times New Roman" panose="02020603050405020304" pitchFamily="18" charset="0"/>
                <a:cs typeface="Times New Roman" panose="02020603050405020304" pitchFamily="18" charset="0"/>
              </a:rPr>
              <a:t>Type </a:t>
            </a:r>
            <a:r>
              <a:rPr sz="2000" dirty="0">
                <a:latin typeface="Times New Roman" panose="02020603050405020304" pitchFamily="18" charset="0"/>
                <a:cs typeface="Times New Roman" panose="02020603050405020304" pitchFamily="18" charset="0"/>
              </a:rPr>
              <a:t>of operating </a:t>
            </a:r>
            <a:r>
              <a:rPr sz="2000" spc="-160" dirty="0">
                <a:latin typeface="Times New Roman" panose="02020603050405020304" pitchFamily="18" charset="0"/>
                <a:cs typeface="Times New Roman" panose="02020603050405020304" pitchFamily="18" charset="0"/>
              </a:rPr>
              <a:t>system  </a:t>
            </a:r>
            <a:r>
              <a:rPr sz="2000" dirty="0">
                <a:latin typeface="Times New Roman" panose="02020603050405020304" pitchFamily="18" charset="0"/>
                <a:cs typeface="Times New Roman" panose="02020603050405020304" pitchFamily="18" charset="0"/>
              </a:rPr>
              <a:t>most people use</a:t>
            </a:r>
            <a:r>
              <a:rPr sz="2000" spc="-55" dirty="0">
                <a:latin typeface="Times New Roman" panose="02020603050405020304" pitchFamily="18" charset="0"/>
                <a:cs typeface="Times New Roman" panose="02020603050405020304" pitchFamily="18" charset="0"/>
              </a:rPr>
              <a:t> </a:t>
            </a:r>
            <a:r>
              <a:rPr sz="2000" spc="5" dirty="0" smtClean="0">
                <a:latin typeface="Times New Roman" panose="02020603050405020304" pitchFamily="18" charset="0"/>
                <a:cs typeface="Times New Roman" panose="02020603050405020304" pitchFamily="18" charset="0"/>
              </a:rPr>
              <a:t>on</a:t>
            </a:r>
            <a:r>
              <a:rPr lang="en-US" sz="2000" dirty="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their </a:t>
            </a:r>
            <a:r>
              <a:rPr sz="2000" dirty="0">
                <a:latin typeface="Times New Roman" panose="02020603050405020304" pitchFamily="18" charset="0"/>
                <a:cs typeface="Times New Roman" panose="02020603050405020304" pitchFamily="18" charset="0"/>
              </a:rPr>
              <a:t>desktop and</a:t>
            </a:r>
            <a:r>
              <a:rPr sz="2000" spc="-100" dirty="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laptop</a:t>
            </a:r>
            <a:r>
              <a:rPr lang="en-US" sz="2000" dirty="0" smtClean="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computers</a:t>
            </a:r>
            <a:r>
              <a:rPr sz="2000" spc="-40" dirty="0" smtClean="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today</a:t>
            </a:r>
            <a:endParaRPr lang="en-US" sz="2000" dirty="0" smtClean="0">
              <a:latin typeface="Times New Roman" panose="02020603050405020304" pitchFamily="18" charset="0"/>
              <a:cs typeface="Times New Roman" panose="02020603050405020304" pitchFamily="18" charset="0"/>
            </a:endParaRPr>
          </a:p>
          <a:p>
            <a:pPr marL="469900" marR="5080" indent="-457200">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For Example</a:t>
            </a:r>
            <a:r>
              <a:rPr lang="en-US" sz="2000" dirty="0" smtClean="0">
                <a:latin typeface="Times New Roman" panose="02020603050405020304" pitchFamily="18" charset="0"/>
                <a:cs typeface="Times New Roman" panose="02020603050405020304" pitchFamily="18" charset="0"/>
              </a:rPr>
              <a:t>: It's entirely possible for a  Windows user to be writing a note in a word  processor while downloading a file from the  Internet while printing the text of an e-mail  message</a:t>
            </a:r>
            <a:r>
              <a:rPr lang="en-US" sz="3200" dirty="0" smtClean="0">
                <a:latin typeface="Times New Roman"/>
                <a:cs typeface="Times New Roman"/>
              </a:rPr>
              <a:t>.</a:t>
            </a:r>
          </a:p>
        </p:txBody>
      </p:sp>
      <p:sp>
        <p:nvSpPr>
          <p:cNvPr id="4" name="object 4"/>
          <p:cNvSpPr txBox="1"/>
          <p:nvPr/>
        </p:nvSpPr>
        <p:spPr>
          <a:xfrm>
            <a:off x="10931652" y="6244682"/>
            <a:ext cx="483870" cy="140335"/>
          </a:xfrm>
          <a:prstGeom prst="rect">
            <a:avLst/>
          </a:prstGeom>
        </p:spPr>
        <p:txBody>
          <a:bodyPr vert="horz" wrap="square" lIns="0" tIns="635" rIns="0" bIns="0" rtlCol="0">
            <a:spAutoFit/>
          </a:bodyPr>
          <a:lstStyle/>
          <a:p>
            <a:pPr>
              <a:lnSpc>
                <a:spcPct val="100000"/>
              </a:lnSpc>
              <a:spcBef>
                <a:spcPts val="5"/>
              </a:spcBef>
            </a:pPr>
            <a:r>
              <a:rPr sz="900" spc="-75" dirty="0">
                <a:solidFill>
                  <a:srgbClr val="888888"/>
                </a:solidFill>
                <a:latin typeface="Verdana"/>
                <a:cs typeface="Verdana"/>
              </a:rPr>
              <a:t>3</a:t>
            </a:r>
            <a:r>
              <a:rPr sz="900" spc="-40" dirty="0">
                <a:solidFill>
                  <a:srgbClr val="888888"/>
                </a:solidFill>
                <a:latin typeface="Verdana"/>
                <a:cs typeface="Verdana"/>
              </a:rPr>
              <a:t>/</a:t>
            </a:r>
            <a:r>
              <a:rPr sz="900" spc="-50" dirty="0">
                <a:solidFill>
                  <a:srgbClr val="888888"/>
                </a:solidFill>
                <a:latin typeface="Verdana"/>
                <a:cs typeface="Verdana"/>
              </a:rPr>
              <a:t>1</a:t>
            </a:r>
            <a:r>
              <a:rPr sz="900" spc="-40" dirty="0">
                <a:solidFill>
                  <a:srgbClr val="888888"/>
                </a:solidFill>
                <a:latin typeface="Verdana"/>
                <a:cs typeface="Verdana"/>
              </a:rPr>
              <a:t>/</a:t>
            </a:r>
            <a:r>
              <a:rPr sz="900" spc="-50" dirty="0">
                <a:solidFill>
                  <a:srgbClr val="888888"/>
                </a:solidFill>
                <a:latin typeface="Verdana"/>
                <a:cs typeface="Verdana"/>
              </a:rPr>
              <a:t>2</a:t>
            </a:r>
            <a:r>
              <a:rPr sz="900" spc="-75" dirty="0">
                <a:solidFill>
                  <a:srgbClr val="888888"/>
                </a:solidFill>
                <a:latin typeface="Verdana"/>
                <a:cs typeface="Verdana"/>
              </a:rPr>
              <a:t>015</a:t>
            </a:r>
            <a:endParaRPr sz="900">
              <a:latin typeface="Verdana"/>
              <a:cs typeface="Verdana"/>
            </a:endParaRPr>
          </a:p>
        </p:txBody>
      </p:sp>
      <p:sp>
        <p:nvSpPr>
          <p:cNvPr id="5" name="object 5"/>
          <p:cNvSpPr txBox="1"/>
          <p:nvPr/>
        </p:nvSpPr>
        <p:spPr>
          <a:xfrm>
            <a:off x="1064767" y="799338"/>
            <a:ext cx="167005" cy="330835"/>
          </a:xfrm>
          <a:prstGeom prst="rect">
            <a:avLst/>
          </a:prstGeom>
        </p:spPr>
        <p:txBody>
          <a:bodyPr vert="horz" wrap="square" lIns="0" tIns="13335" rIns="0" bIns="0" rtlCol="0">
            <a:spAutoFit/>
          </a:bodyPr>
          <a:lstStyle/>
          <a:p>
            <a:pPr marL="12700">
              <a:lnSpc>
                <a:spcPct val="100000"/>
              </a:lnSpc>
              <a:spcBef>
                <a:spcPts val="105"/>
              </a:spcBef>
            </a:pPr>
            <a:r>
              <a:rPr sz="2000" spc="-165" dirty="0">
                <a:solidFill>
                  <a:srgbClr val="FDFFFF"/>
                </a:solidFill>
                <a:latin typeface="Verdana"/>
                <a:cs typeface="Verdana"/>
              </a:rPr>
              <a:t>4</a:t>
            </a:r>
            <a:endParaRPr sz="2000">
              <a:latin typeface="Verdana"/>
              <a:cs typeface="Verdana"/>
            </a:endParaRPr>
          </a:p>
        </p:txBody>
      </p:sp>
      <p:sp>
        <p:nvSpPr>
          <p:cNvPr id="10" name="object 10"/>
          <p:cNvSpPr/>
          <p:nvPr/>
        </p:nvSpPr>
        <p:spPr>
          <a:xfrm>
            <a:off x="9025247" y="4275118"/>
            <a:ext cx="3063833" cy="258288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3486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1952" y="646606"/>
            <a:ext cx="4717415" cy="751488"/>
          </a:xfrm>
          <a:prstGeom prst="rect">
            <a:avLst/>
          </a:prstGeom>
        </p:spPr>
        <p:txBody>
          <a:bodyPr vert="horz" wrap="square" lIns="0" tIns="12700" rIns="0" bIns="0" rtlCol="0">
            <a:spAutoFit/>
          </a:bodyPr>
          <a:lstStyle/>
          <a:p>
            <a:pPr marL="12700" algn="ctr">
              <a:lnSpc>
                <a:spcPct val="100000"/>
              </a:lnSpc>
              <a:spcBef>
                <a:spcPts val="100"/>
              </a:spcBef>
            </a:pPr>
            <a:r>
              <a:rPr lang="en-US" altLang="en-US" sz="4800" dirty="0" smtClean="0">
                <a:latin typeface="Times New Roman" panose="02020603050405020304" pitchFamily="18" charset="0"/>
                <a:cs typeface="Times New Roman" panose="02020603050405020304" pitchFamily="18" charset="0"/>
              </a:rPr>
              <a:t>Multi-user</a:t>
            </a:r>
            <a:endParaRPr sz="2400" dirty="0"/>
          </a:p>
        </p:txBody>
      </p:sp>
      <p:sp>
        <p:nvSpPr>
          <p:cNvPr id="3" name="object 3"/>
          <p:cNvSpPr txBox="1"/>
          <p:nvPr/>
        </p:nvSpPr>
        <p:spPr>
          <a:xfrm>
            <a:off x="415636" y="1868531"/>
            <a:ext cx="11578442" cy="2988639"/>
          </a:xfrm>
          <a:prstGeom prst="rect">
            <a:avLst/>
          </a:prstGeom>
        </p:spPr>
        <p:txBody>
          <a:bodyPr vert="horz" wrap="square" lIns="0" tIns="13335" rIns="0" bIns="0" rtlCol="0">
            <a:spAutoFit/>
          </a:bodyPr>
          <a:lstStyle/>
          <a:p>
            <a:pPr marL="355600" marR="5080" indent="-342900">
              <a:spcBef>
                <a:spcPts val="105"/>
              </a:spcBef>
              <a:buFont typeface="Arial" panose="020B0604020202020204" pitchFamily="34" charset="0"/>
              <a:buChar char="•"/>
            </a:pPr>
            <a:r>
              <a:rPr lang="en-US" altLang="en-US" sz="2000" dirty="0" smtClean="0">
                <a:latin typeface="Times New Roman" panose="02020603050405020304" pitchFamily="18" charset="0"/>
                <a:cs typeface="Times New Roman" panose="02020603050405020304" pitchFamily="18" charset="0"/>
              </a:rPr>
              <a:t>A multi-user operating system </a:t>
            </a:r>
            <a:r>
              <a:rPr lang="en-US" altLang="en-US" sz="2000" dirty="0" smtClean="0">
                <a:solidFill>
                  <a:srgbClr val="9B2D1F"/>
                </a:solidFill>
                <a:latin typeface="Times New Roman" panose="02020603050405020304" pitchFamily="18" charset="0"/>
                <a:cs typeface="Times New Roman" panose="02020603050405020304" pitchFamily="18" charset="0"/>
              </a:rPr>
              <a:t>allows many different users to take advantage of the computer's resources simultaneously.</a:t>
            </a:r>
            <a:r>
              <a:rPr lang="en-US" altLang="en-US" sz="2000" dirty="0" smtClean="0">
                <a:latin typeface="Times New Roman" panose="02020603050405020304" pitchFamily="18" charset="0"/>
                <a:cs typeface="Times New Roman" panose="02020603050405020304" pitchFamily="18" charset="0"/>
              </a:rPr>
              <a:t> The operating system must </a:t>
            </a:r>
            <a:r>
              <a:rPr lang="en-US" altLang="en-US" sz="2000" dirty="0" smtClean="0">
                <a:solidFill>
                  <a:srgbClr val="9B2D1F"/>
                </a:solidFill>
                <a:latin typeface="Times New Roman" panose="02020603050405020304" pitchFamily="18" charset="0"/>
                <a:cs typeface="Times New Roman" panose="02020603050405020304" pitchFamily="18" charset="0"/>
              </a:rPr>
              <a:t>make sure that the requirements of the various users are balanced</a:t>
            </a:r>
            <a:r>
              <a:rPr lang="en-US" altLang="en-US" sz="2000" dirty="0" smtClean="0">
                <a:latin typeface="Times New Roman" panose="02020603050405020304" pitchFamily="18" charset="0"/>
                <a:cs typeface="Times New Roman" panose="02020603050405020304" pitchFamily="18" charset="0"/>
              </a:rPr>
              <a:t>, and that each of the programs they are using has sufficient and separate resources so that a problem with one user doesn't affect the entire community of users.</a:t>
            </a:r>
          </a:p>
          <a:p>
            <a:pPr marL="355600" marR="633730" indent="-342900">
              <a:lnSpc>
                <a:spcPct val="100000"/>
              </a:lnSpc>
              <a:spcBef>
                <a:spcPts val="994"/>
              </a:spcBef>
              <a:buFont typeface="Arial" panose="020B0604020202020204" pitchFamily="34" charset="0"/>
              <a:buChar char="•"/>
            </a:pPr>
            <a:r>
              <a:rPr sz="2000" spc="85" dirty="0" smtClean="0">
                <a:latin typeface="Times New Roman" panose="02020603050405020304" pitchFamily="18" charset="0"/>
                <a:cs typeface="Times New Roman" panose="02020603050405020304" pitchFamily="18" charset="0"/>
              </a:rPr>
              <a:t>Allows </a:t>
            </a:r>
            <a:r>
              <a:rPr sz="2000" dirty="0">
                <a:latin typeface="Times New Roman" panose="02020603050405020304" pitchFamily="18" charset="0"/>
                <a:cs typeface="Times New Roman" panose="02020603050405020304" pitchFamily="18" charset="0"/>
              </a:rPr>
              <a:t>multiple users to access the  </a:t>
            </a:r>
            <a:r>
              <a:rPr sz="2000" spc="-90" dirty="0">
                <a:latin typeface="Times New Roman" panose="02020603050405020304" pitchFamily="18" charset="0"/>
                <a:cs typeface="Times New Roman" panose="02020603050405020304" pitchFamily="18" charset="0"/>
              </a:rPr>
              <a:t>computer </a:t>
            </a:r>
            <a:r>
              <a:rPr sz="2000" dirty="0">
                <a:latin typeface="Times New Roman" panose="02020603050405020304" pitchFamily="18" charset="0"/>
                <a:cs typeface="Times New Roman" panose="02020603050405020304" pitchFamily="18" charset="0"/>
              </a:rPr>
              <a:t>system at the same</a:t>
            </a:r>
            <a:r>
              <a:rPr sz="2000" spc="5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time</a:t>
            </a:r>
          </a:p>
          <a:p>
            <a:pPr marL="355600" marR="213995" indent="-342900">
              <a:lnSpc>
                <a:spcPct val="100000"/>
              </a:lnSpc>
              <a:spcBef>
                <a:spcPts val="994"/>
              </a:spcBef>
              <a:buFont typeface="Arial" panose="020B0604020202020204" pitchFamily="34" charset="0"/>
              <a:buChar char="•"/>
            </a:pPr>
            <a:r>
              <a:rPr sz="2000" spc="100" dirty="0" smtClean="0">
                <a:latin typeface="Times New Roman" panose="02020603050405020304" pitchFamily="18" charset="0"/>
                <a:cs typeface="Times New Roman" panose="02020603050405020304" pitchFamily="18" charset="0"/>
              </a:rPr>
              <a:t>Time </a:t>
            </a:r>
            <a:r>
              <a:rPr sz="2000" dirty="0">
                <a:latin typeface="Times New Roman" panose="02020603050405020304" pitchFamily="18" charset="0"/>
                <a:cs typeface="Times New Roman" panose="02020603050405020304" pitchFamily="18" charset="0"/>
              </a:rPr>
              <a:t>Sharing system and Internet servers as </a:t>
            </a:r>
            <a:r>
              <a:rPr sz="2000" spc="-940" dirty="0">
                <a:latin typeface="Times New Roman" panose="02020603050405020304" pitchFamily="18" charset="0"/>
                <a:cs typeface="Times New Roman" panose="02020603050405020304" pitchFamily="18" charset="0"/>
              </a:rPr>
              <a:t>the </a:t>
            </a:r>
            <a:r>
              <a:rPr sz="2000" spc="-79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multi </a:t>
            </a:r>
            <a:r>
              <a:rPr sz="2000" dirty="0" smtClean="0">
                <a:latin typeface="Times New Roman" panose="02020603050405020304" pitchFamily="18" charset="0"/>
                <a:cs typeface="Times New Roman" panose="02020603050405020304" pitchFamily="18" charset="0"/>
              </a:rPr>
              <a:t>user</a:t>
            </a:r>
            <a:r>
              <a:rPr sz="2000" spc="-25" dirty="0" smtClean="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systems</a:t>
            </a:r>
            <a:endParaRPr lang="en-US" sz="2000" dirty="0" smtClean="0">
              <a:latin typeface="Times New Roman" panose="02020603050405020304" pitchFamily="18" charset="0"/>
              <a:cs typeface="Times New Roman" panose="02020603050405020304" pitchFamily="18" charset="0"/>
            </a:endParaRPr>
          </a:p>
          <a:p>
            <a:pPr marL="355600" marR="213995" indent="-342900">
              <a:spcBef>
                <a:spcPts val="994"/>
              </a:spcBef>
              <a:buFont typeface="Arial" panose="020B0604020202020204" pitchFamily="34" charset="0"/>
              <a:buChar char="•"/>
            </a:pPr>
            <a:r>
              <a:rPr lang="en-US" sz="2000" spc="60" dirty="0" smtClean="0">
                <a:latin typeface="Times New Roman"/>
                <a:cs typeface="Times New Roman"/>
              </a:rPr>
              <a:t>Examples: </a:t>
            </a:r>
            <a:r>
              <a:rPr lang="en-US" sz="2000" dirty="0" smtClean="0">
                <a:solidFill>
                  <a:schemeClr val="accent1">
                    <a:lumMod val="75000"/>
                  </a:schemeClr>
                </a:solidFill>
                <a:latin typeface="Times New Roman"/>
                <a:cs typeface="Times New Roman"/>
              </a:rPr>
              <a:t>UNIX</a:t>
            </a:r>
            <a:r>
              <a:rPr lang="en-US" sz="2000" dirty="0" smtClean="0">
                <a:latin typeface="Times New Roman"/>
                <a:cs typeface="Times New Roman"/>
              </a:rPr>
              <a:t>, </a:t>
            </a:r>
            <a:r>
              <a:rPr lang="en-US" sz="2000" dirty="0" smtClean="0">
                <a:solidFill>
                  <a:schemeClr val="accent1">
                    <a:lumMod val="75000"/>
                  </a:schemeClr>
                </a:solidFill>
                <a:latin typeface="Times New Roman"/>
                <a:cs typeface="Times New Roman"/>
              </a:rPr>
              <a:t>VMS</a:t>
            </a:r>
            <a:r>
              <a:rPr lang="en-US" sz="2000" dirty="0" smtClean="0">
                <a:latin typeface="Times New Roman"/>
                <a:cs typeface="Times New Roman"/>
              </a:rPr>
              <a:t> and Mainframe  </a:t>
            </a:r>
            <a:r>
              <a:rPr lang="en-US" sz="2000" spc="-50" dirty="0" smtClean="0">
                <a:latin typeface="Times New Roman"/>
                <a:cs typeface="Times New Roman"/>
              </a:rPr>
              <a:t>Operating</a:t>
            </a:r>
            <a:r>
              <a:rPr lang="en-US" sz="2000" dirty="0" smtClean="0">
                <a:latin typeface="Times New Roman"/>
                <a:cs typeface="Times New Roman"/>
              </a:rPr>
              <a:t> systems</a:t>
            </a:r>
          </a:p>
          <a:p>
            <a:pPr marL="12700" marR="213995">
              <a:lnSpc>
                <a:spcPct val="100000"/>
              </a:lnSpc>
              <a:spcBef>
                <a:spcPts val="994"/>
              </a:spcBef>
            </a:pP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1064767" y="799338"/>
            <a:ext cx="167005" cy="330835"/>
          </a:xfrm>
          <a:prstGeom prst="rect">
            <a:avLst/>
          </a:prstGeom>
        </p:spPr>
        <p:txBody>
          <a:bodyPr vert="horz" wrap="square" lIns="0" tIns="13335" rIns="0" bIns="0" rtlCol="0">
            <a:spAutoFit/>
          </a:bodyPr>
          <a:lstStyle/>
          <a:p>
            <a:pPr marL="12700">
              <a:lnSpc>
                <a:spcPct val="100000"/>
              </a:lnSpc>
              <a:spcBef>
                <a:spcPts val="105"/>
              </a:spcBef>
            </a:pPr>
            <a:r>
              <a:rPr sz="2000" spc="-165" dirty="0">
                <a:solidFill>
                  <a:srgbClr val="FDFFFF"/>
                </a:solidFill>
                <a:latin typeface="Verdana"/>
                <a:cs typeface="Verdana"/>
              </a:rPr>
              <a:t>7</a:t>
            </a:r>
            <a:endParaRPr sz="2000">
              <a:latin typeface="Verdana"/>
              <a:cs typeface="Verdana"/>
            </a:endParaRPr>
          </a:p>
        </p:txBody>
      </p:sp>
      <p:sp>
        <p:nvSpPr>
          <p:cNvPr id="10" name="object 9"/>
          <p:cNvSpPr/>
          <p:nvPr/>
        </p:nvSpPr>
        <p:spPr>
          <a:xfrm>
            <a:off x="8253351" y="3598223"/>
            <a:ext cx="3118677" cy="303414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1709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1952" y="557846"/>
            <a:ext cx="5759529" cy="751488"/>
          </a:xfrm>
          <a:prstGeom prst="rect">
            <a:avLst/>
          </a:prstGeom>
        </p:spPr>
        <p:txBody>
          <a:bodyPr vert="horz" wrap="square" lIns="0" tIns="12700" rIns="0" bIns="0" rtlCol="0">
            <a:spAutoFit/>
          </a:bodyPr>
          <a:lstStyle/>
          <a:p>
            <a:pPr marL="12700" algn="ctr">
              <a:lnSpc>
                <a:spcPct val="100000"/>
              </a:lnSpc>
              <a:spcBef>
                <a:spcPts val="100"/>
              </a:spcBef>
            </a:pPr>
            <a:r>
              <a:rPr sz="4800" dirty="0">
                <a:latin typeface="Times New Roman" panose="02020603050405020304" pitchFamily="18" charset="0"/>
                <a:cs typeface="Times New Roman" panose="02020603050405020304" pitchFamily="18" charset="0"/>
              </a:rPr>
              <a:t>MULTI TASKING </a:t>
            </a:r>
          </a:p>
        </p:txBody>
      </p:sp>
      <p:sp>
        <p:nvSpPr>
          <p:cNvPr id="3" name="object 3"/>
          <p:cNvSpPr txBox="1"/>
          <p:nvPr/>
        </p:nvSpPr>
        <p:spPr>
          <a:xfrm>
            <a:off x="415637" y="1522788"/>
            <a:ext cx="10701993" cy="1383071"/>
          </a:xfrm>
          <a:prstGeom prst="rect">
            <a:avLst/>
          </a:prstGeom>
        </p:spPr>
        <p:txBody>
          <a:bodyPr vert="horz" wrap="square" lIns="0" tIns="140335" rIns="0" bIns="0" rtlCol="0">
            <a:spAutoFit/>
          </a:bodyPr>
          <a:lstStyle/>
          <a:p>
            <a:pPr marL="469900" indent="-457200">
              <a:lnSpc>
                <a:spcPct val="100000"/>
              </a:lnSpc>
              <a:spcBef>
                <a:spcPts val="1105"/>
              </a:spcBef>
              <a:buFont typeface="Arial" panose="020B0604020202020204" pitchFamily="34" charset="0"/>
              <a:buChar char="•"/>
            </a:pPr>
            <a:r>
              <a:rPr sz="1600" spc="70" dirty="0" smtClean="0">
                <a:latin typeface="Times New Roman"/>
                <a:cs typeface="Times New Roman"/>
              </a:rPr>
              <a:t>Allows </a:t>
            </a:r>
            <a:r>
              <a:rPr sz="1600" spc="-5" dirty="0">
                <a:latin typeface="Times New Roman"/>
                <a:cs typeface="Times New Roman"/>
              </a:rPr>
              <a:t>more than one program to run</a:t>
            </a:r>
            <a:r>
              <a:rPr sz="1600" spc="-80" dirty="0">
                <a:latin typeface="Times New Roman"/>
                <a:cs typeface="Times New Roman"/>
              </a:rPr>
              <a:t> </a:t>
            </a:r>
            <a:r>
              <a:rPr sz="1600" spc="-15" dirty="0">
                <a:solidFill>
                  <a:schemeClr val="accent1">
                    <a:lumMod val="75000"/>
                  </a:schemeClr>
                </a:solidFill>
                <a:latin typeface="Times New Roman"/>
                <a:cs typeface="Times New Roman"/>
              </a:rPr>
              <a:t>concurrently</a:t>
            </a:r>
            <a:r>
              <a:rPr sz="1600" spc="-15" dirty="0">
                <a:latin typeface="Times New Roman"/>
                <a:cs typeface="Times New Roman"/>
              </a:rPr>
              <a:t>.</a:t>
            </a:r>
            <a:endParaRPr sz="1600" dirty="0">
              <a:latin typeface="Times New Roman"/>
              <a:cs typeface="Times New Roman"/>
            </a:endParaRPr>
          </a:p>
          <a:p>
            <a:pPr marL="469265" marR="87630" indent="-457200">
              <a:lnSpc>
                <a:spcPct val="100000"/>
              </a:lnSpc>
              <a:spcBef>
                <a:spcPts val="1010"/>
              </a:spcBef>
              <a:buFont typeface="Arial" panose="020B0604020202020204" pitchFamily="34" charset="0"/>
              <a:buChar char="•"/>
            </a:pPr>
            <a:r>
              <a:rPr lang="en-US" sz="1600" spc="125" dirty="0" smtClean="0">
                <a:latin typeface="Times New Roman"/>
                <a:cs typeface="Times New Roman"/>
              </a:rPr>
              <a:t>The tasks share common processing resources, such as  a CPU and main memory</a:t>
            </a:r>
          </a:p>
          <a:p>
            <a:pPr marL="469265" marR="5080" indent="-457200">
              <a:lnSpc>
                <a:spcPct val="100000"/>
              </a:lnSpc>
              <a:spcBef>
                <a:spcPts val="1000"/>
              </a:spcBef>
              <a:buFont typeface="Arial" panose="020B0604020202020204" pitchFamily="34" charset="0"/>
              <a:buChar char="•"/>
            </a:pPr>
            <a:r>
              <a:rPr sz="1600" spc="170" dirty="0" smtClean="0">
                <a:latin typeface="Times New Roman"/>
                <a:cs typeface="Times New Roman"/>
              </a:rPr>
              <a:t>In </a:t>
            </a:r>
            <a:r>
              <a:rPr sz="1600" spc="-5" dirty="0">
                <a:latin typeface="Times New Roman"/>
                <a:cs typeface="Times New Roman"/>
              </a:rPr>
              <a:t>the process, only one CPU is </a:t>
            </a:r>
            <a:r>
              <a:rPr sz="1600" dirty="0">
                <a:latin typeface="Times New Roman"/>
                <a:cs typeface="Times New Roman"/>
              </a:rPr>
              <a:t>involved, but </a:t>
            </a:r>
            <a:r>
              <a:rPr sz="1600" spc="-5" dirty="0">
                <a:latin typeface="Times New Roman"/>
                <a:cs typeface="Times New Roman"/>
              </a:rPr>
              <a:t>it  switches from one program to another so quickly that it  </a:t>
            </a:r>
            <a:r>
              <a:rPr sz="1600" dirty="0">
                <a:latin typeface="Times New Roman"/>
                <a:cs typeface="Times New Roman"/>
              </a:rPr>
              <a:t>gives </a:t>
            </a:r>
            <a:r>
              <a:rPr sz="1600" spc="-5" dirty="0">
                <a:latin typeface="Times New Roman"/>
                <a:cs typeface="Times New Roman"/>
              </a:rPr>
              <a:t>the appearance of executing all the programs at  </a:t>
            </a:r>
            <a:r>
              <a:rPr sz="1600" dirty="0">
                <a:latin typeface="Times New Roman"/>
                <a:cs typeface="Times New Roman"/>
              </a:rPr>
              <a:t>the </a:t>
            </a:r>
            <a:r>
              <a:rPr sz="1600" spc="-10" dirty="0">
                <a:latin typeface="Times New Roman"/>
                <a:cs typeface="Times New Roman"/>
              </a:rPr>
              <a:t>same</a:t>
            </a:r>
            <a:r>
              <a:rPr sz="1600" spc="-20" dirty="0">
                <a:latin typeface="Times New Roman"/>
                <a:cs typeface="Times New Roman"/>
              </a:rPr>
              <a:t> </a:t>
            </a:r>
            <a:r>
              <a:rPr sz="1600" spc="-5" dirty="0">
                <a:latin typeface="Times New Roman"/>
                <a:cs typeface="Times New Roman"/>
              </a:rPr>
              <a:t>time.</a:t>
            </a:r>
            <a:endParaRPr sz="1600" dirty="0">
              <a:latin typeface="Times New Roman"/>
              <a:cs typeface="Times New Roman"/>
            </a:endParaRPr>
          </a:p>
        </p:txBody>
      </p:sp>
      <p:sp>
        <p:nvSpPr>
          <p:cNvPr id="4" name="object 4"/>
          <p:cNvSpPr txBox="1"/>
          <p:nvPr/>
        </p:nvSpPr>
        <p:spPr>
          <a:xfrm>
            <a:off x="1064767" y="799338"/>
            <a:ext cx="167005" cy="330835"/>
          </a:xfrm>
          <a:prstGeom prst="rect">
            <a:avLst/>
          </a:prstGeom>
        </p:spPr>
        <p:txBody>
          <a:bodyPr vert="horz" wrap="square" lIns="0" tIns="13335" rIns="0" bIns="0" rtlCol="0">
            <a:spAutoFit/>
          </a:bodyPr>
          <a:lstStyle/>
          <a:p>
            <a:pPr marL="12700">
              <a:lnSpc>
                <a:spcPct val="100000"/>
              </a:lnSpc>
              <a:spcBef>
                <a:spcPts val="105"/>
              </a:spcBef>
            </a:pPr>
            <a:r>
              <a:rPr sz="2000" spc="-165" dirty="0">
                <a:solidFill>
                  <a:srgbClr val="FDFFFF"/>
                </a:solidFill>
                <a:latin typeface="Verdana"/>
                <a:cs typeface="Verdana"/>
              </a:rPr>
              <a:t>9</a:t>
            </a:r>
            <a:endParaRPr sz="2000">
              <a:latin typeface="Verdana"/>
              <a:cs typeface="Verdana"/>
            </a:endParaRPr>
          </a:p>
        </p:txBody>
      </p:sp>
      <p:sp>
        <p:nvSpPr>
          <p:cNvPr id="21" name="object 9"/>
          <p:cNvSpPr/>
          <p:nvPr/>
        </p:nvSpPr>
        <p:spPr>
          <a:xfrm>
            <a:off x="3657157" y="3026512"/>
            <a:ext cx="4501191" cy="3344067"/>
          </a:xfrm>
          <a:prstGeom prst="rect">
            <a:avLst/>
          </a:prstGeom>
          <a:blipFill>
            <a:blip r:embed="rId2" cstate="print"/>
            <a:stretch>
              <a:fillRect/>
            </a:stretch>
          </a:blipFill>
        </p:spPr>
        <p:txBody>
          <a:bodyPr wrap="square" lIns="0" tIns="0" rIns="0" bIns="0" rtlCol="0"/>
          <a:lstStyle/>
          <a:p>
            <a:endParaRPr/>
          </a:p>
        </p:txBody>
      </p:sp>
      <p:sp>
        <p:nvSpPr>
          <p:cNvPr id="22" name="object 18"/>
          <p:cNvSpPr txBox="1"/>
          <p:nvPr/>
        </p:nvSpPr>
        <p:spPr>
          <a:xfrm>
            <a:off x="2517572" y="6370579"/>
            <a:ext cx="8158343" cy="459100"/>
          </a:xfrm>
          <a:prstGeom prst="rect">
            <a:avLst/>
          </a:prstGeom>
          <a:ln w="9144">
            <a:solidFill>
              <a:srgbClr val="353535"/>
            </a:solidFill>
          </a:ln>
        </p:spPr>
        <p:txBody>
          <a:bodyPr vert="horz" wrap="square" lIns="0" tIns="27940" rIns="0" bIns="0" rtlCol="0">
            <a:spAutoFit/>
          </a:bodyPr>
          <a:lstStyle/>
          <a:p>
            <a:pPr marL="92075" marR="252095" algn="ctr">
              <a:lnSpc>
                <a:spcPct val="100000"/>
              </a:lnSpc>
              <a:spcBef>
                <a:spcPts val="220"/>
              </a:spcBef>
            </a:pPr>
            <a:r>
              <a:rPr sz="1400" spc="-20" dirty="0">
                <a:latin typeface="Times New Roman"/>
                <a:cs typeface="Times New Roman"/>
              </a:rPr>
              <a:t>screenshot </a:t>
            </a:r>
            <a:r>
              <a:rPr sz="1400" spc="-5" dirty="0">
                <a:latin typeface="Times New Roman"/>
                <a:cs typeface="Times New Roman"/>
              </a:rPr>
              <a:t>of </a:t>
            </a:r>
            <a:r>
              <a:rPr sz="1400" spc="-15" dirty="0">
                <a:latin typeface="Times New Roman"/>
                <a:cs typeface="Times New Roman"/>
              </a:rPr>
              <a:t>Debian </a:t>
            </a:r>
            <a:r>
              <a:rPr sz="1400" spc="-55" dirty="0">
                <a:latin typeface="Times New Roman"/>
                <a:cs typeface="Times New Roman"/>
              </a:rPr>
              <a:t>Linux </a:t>
            </a:r>
            <a:r>
              <a:rPr sz="1400" spc="-45" dirty="0">
                <a:latin typeface="Times New Roman"/>
                <a:cs typeface="Times New Roman"/>
              </a:rPr>
              <a:t>(version </a:t>
            </a:r>
            <a:r>
              <a:rPr sz="1400" spc="-60" dirty="0">
                <a:latin typeface="Times New Roman"/>
                <a:cs typeface="Times New Roman"/>
              </a:rPr>
              <a:t>7.1, </a:t>
            </a:r>
            <a:r>
              <a:rPr sz="1400" spc="-55" dirty="0">
                <a:latin typeface="Times New Roman"/>
                <a:cs typeface="Times New Roman"/>
              </a:rPr>
              <a:t>"Wheezy") </a:t>
            </a:r>
            <a:r>
              <a:rPr sz="1400" spc="-15" dirty="0">
                <a:latin typeface="Times New Roman"/>
                <a:cs typeface="Times New Roman"/>
              </a:rPr>
              <a:t>running </a:t>
            </a:r>
            <a:r>
              <a:rPr sz="1400" dirty="0">
                <a:latin typeface="Times New Roman"/>
                <a:cs typeface="Times New Roman"/>
              </a:rPr>
              <a:t>the  </a:t>
            </a:r>
            <a:r>
              <a:rPr sz="1400" spc="50" dirty="0">
                <a:latin typeface="Times New Roman"/>
                <a:cs typeface="Times New Roman"/>
              </a:rPr>
              <a:t>GNOME </a:t>
            </a:r>
            <a:r>
              <a:rPr sz="1400" spc="-15" dirty="0">
                <a:latin typeface="Times New Roman"/>
                <a:cs typeface="Times New Roman"/>
              </a:rPr>
              <a:t>desktop </a:t>
            </a:r>
            <a:r>
              <a:rPr sz="1400" spc="-25" dirty="0">
                <a:latin typeface="Times New Roman"/>
                <a:cs typeface="Times New Roman"/>
              </a:rPr>
              <a:t>environment, </a:t>
            </a:r>
            <a:r>
              <a:rPr sz="1400" spc="-45" dirty="0">
                <a:latin typeface="Times New Roman"/>
                <a:cs typeface="Times New Roman"/>
              </a:rPr>
              <a:t>Firefox, </a:t>
            </a:r>
            <a:r>
              <a:rPr sz="1400" spc="-55" dirty="0">
                <a:latin typeface="Times New Roman"/>
                <a:cs typeface="Times New Roman"/>
              </a:rPr>
              <a:t>Tor, </a:t>
            </a:r>
            <a:r>
              <a:rPr sz="1400" spc="-20" dirty="0">
                <a:latin typeface="Times New Roman"/>
                <a:cs typeface="Times New Roman"/>
              </a:rPr>
              <a:t>and </a:t>
            </a:r>
            <a:r>
              <a:rPr sz="1400" spc="-75" dirty="0">
                <a:latin typeface="Times New Roman"/>
                <a:cs typeface="Times New Roman"/>
              </a:rPr>
              <a:t>VLC </a:t>
            </a:r>
            <a:r>
              <a:rPr sz="1400" spc="-50" dirty="0">
                <a:latin typeface="Times New Roman"/>
                <a:cs typeface="Times New Roman"/>
              </a:rPr>
              <a:t>media  </a:t>
            </a:r>
            <a:r>
              <a:rPr sz="1400" spc="-75" dirty="0">
                <a:latin typeface="Times New Roman"/>
                <a:cs typeface="Times New Roman"/>
              </a:rPr>
              <a:t>player, </a:t>
            </a:r>
            <a:r>
              <a:rPr sz="1400" spc="-85" dirty="0">
                <a:latin typeface="Times New Roman"/>
                <a:cs typeface="Times New Roman"/>
              </a:rPr>
              <a:t>all </a:t>
            </a:r>
            <a:r>
              <a:rPr sz="1400" spc="-25" dirty="0">
                <a:latin typeface="Times New Roman"/>
                <a:cs typeface="Times New Roman"/>
              </a:rPr>
              <a:t>at </a:t>
            </a:r>
            <a:r>
              <a:rPr sz="1400" spc="-5" dirty="0">
                <a:latin typeface="Times New Roman"/>
                <a:cs typeface="Times New Roman"/>
              </a:rPr>
              <a:t>the </a:t>
            </a:r>
            <a:r>
              <a:rPr sz="1400" spc="-45" dirty="0">
                <a:latin typeface="Times New Roman"/>
                <a:cs typeface="Times New Roman"/>
              </a:rPr>
              <a:t>same</a:t>
            </a:r>
            <a:r>
              <a:rPr sz="1400" spc="190" dirty="0">
                <a:latin typeface="Times New Roman"/>
                <a:cs typeface="Times New Roman"/>
              </a:rPr>
              <a:t> </a:t>
            </a:r>
            <a:r>
              <a:rPr sz="1400" spc="-45" dirty="0">
                <a:latin typeface="Times New Roman"/>
                <a:cs typeface="Times New Roman"/>
              </a:rPr>
              <a:t>time.</a:t>
            </a:r>
            <a:endParaRPr sz="1400" dirty="0">
              <a:latin typeface="Times New Roman"/>
              <a:cs typeface="Times New Roman"/>
            </a:endParaRPr>
          </a:p>
        </p:txBody>
      </p:sp>
    </p:spTree>
    <p:extLst>
      <p:ext uri="{BB962C8B-B14F-4D97-AF65-F5344CB8AC3E}">
        <p14:creationId xmlns:p14="http://schemas.microsoft.com/office/powerpoint/2010/main" val="100098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1952" y="557846"/>
            <a:ext cx="4805680" cy="751488"/>
          </a:xfrm>
          <a:prstGeom prst="rect">
            <a:avLst/>
          </a:prstGeom>
        </p:spPr>
        <p:txBody>
          <a:bodyPr vert="horz" wrap="square" lIns="0" tIns="12700" rIns="0" bIns="0" rtlCol="0">
            <a:spAutoFit/>
          </a:bodyPr>
          <a:lstStyle/>
          <a:p>
            <a:pPr marL="12700" algn="ctr">
              <a:lnSpc>
                <a:spcPct val="100000"/>
              </a:lnSpc>
              <a:spcBef>
                <a:spcPts val="100"/>
              </a:spcBef>
            </a:pPr>
            <a:r>
              <a:rPr sz="3600" u="none" spc="-350" dirty="0" smtClean="0"/>
              <a:t> </a:t>
            </a:r>
            <a:r>
              <a:rPr sz="4800" dirty="0">
                <a:latin typeface="Times New Roman" panose="02020603050405020304" pitchFamily="18" charset="0"/>
                <a:cs typeface="Times New Roman" panose="02020603050405020304" pitchFamily="18" charset="0"/>
              </a:rPr>
              <a:t>EMBEDDED OS </a:t>
            </a:r>
          </a:p>
        </p:txBody>
      </p:sp>
      <p:sp>
        <p:nvSpPr>
          <p:cNvPr id="3" name="object 3"/>
          <p:cNvSpPr txBox="1"/>
          <p:nvPr/>
        </p:nvSpPr>
        <p:spPr>
          <a:xfrm>
            <a:off x="546266" y="1368511"/>
            <a:ext cx="10709613" cy="2500043"/>
          </a:xfrm>
          <a:prstGeom prst="rect">
            <a:avLst/>
          </a:prstGeom>
        </p:spPr>
        <p:txBody>
          <a:bodyPr vert="horz" wrap="square" lIns="0" tIns="139065" rIns="0" bIns="0" rtlCol="0">
            <a:spAutoFit/>
          </a:bodyPr>
          <a:lstStyle/>
          <a:p>
            <a:pPr marL="355600" indent="-342900">
              <a:lnSpc>
                <a:spcPct val="100000"/>
              </a:lnSpc>
              <a:spcBef>
                <a:spcPts val="1095"/>
              </a:spcBef>
              <a:buFont typeface="Arial" panose="020B0604020202020204" pitchFamily="34" charset="0"/>
              <a:buChar char="•"/>
            </a:pPr>
            <a:r>
              <a:rPr sz="2000" dirty="0">
                <a:latin typeface="Times New Roman" panose="02020603050405020304" pitchFamily="18" charset="0"/>
                <a:cs typeface="Times New Roman" panose="02020603050405020304" pitchFamily="18" charset="0"/>
              </a:rPr>
              <a:t>Designed to be used in embedded computer systems</a:t>
            </a:r>
          </a:p>
          <a:p>
            <a:pPr marL="355600" marR="196215" indent="-342900">
              <a:lnSpc>
                <a:spcPct val="100000"/>
              </a:lnSpc>
              <a:spcBef>
                <a:spcPts val="994"/>
              </a:spcBef>
              <a:buFont typeface="Arial" panose="020B0604020202020204" pitchFamily="34" charset="0"/>
              <a:buChar char="•"/>
            </a:pPr>
            <a:r>
              <a:rPr sz="2000" dirty="0">
                <a:latin typeface="Times New Roman" panose="02020603050405020304" pitchFamily="18" charset="0"/>
                <a:cs typeface="Times New Roman" panose="02020603050405020304" pitchFamily="18" charset="0"/>
              </a:rPr>
              <a:t>Are able to operate with a limited number of resources  on small machines like PDAs</a:t>
            </a:r>
          </a:p>
          <a:p>
            <a:pPr marL="355600" indent="-342900">
              <a:lnSpc>
                <a:spcPct val="100000"/>
              </a:lnSpc>
              <a:spcBef>
                <a:spcPts val="1000"/>
              </a:spcBef>
              <a:buFont typeface="Arial" panose="020B0604020202020204" pitchFamily="34" charset="0"/>
              <a:buChar char="•"/>
            </a:pPr>
            <a:r>
              <a:rPr sz="2000" dirty="0">
                <a:latin typeface="Times New Roman" panose="02020603050405020304" pitchFamily="18" charset="0"/>
                <a:cs typeface="Times New Roman" panose="02020603050405020304" pitchFamily="18" charset="0"/>
              </a:rPr>
              <a:t>Are very compact and extremely efficient by design</a:t>
            </a:r>
            <a:endParaRPr lang="en-US" sz="2000" dirty="0">
              <a:latin typeface="Times New Roman" panose="02020603050405020304" pitchFamily="18" charset="0"/>
              <a:cs typeface="Times New Roman" panose="02020603050405020304" pitchFamily="18" charset="0"/>
            </a:endParaRPr>
          </a:p>
          <a:p>
            <a:pPr marL="355600" indent="-342900">
              <a:lnSpc>
                <a:spcPct val="100000"/>
              </a:lnSpc>
              <a:spcBef>
                <a:spcPts val="1000"/>
              </a:spcBef>
              <a:buFont typeface="Arial" panose="020B0604020202020204" pitchFamily="34" charset="0"/>
              <a:buChar char="•"/>
            </a:pPr>
            <a:r>
              <a:rPr sz="2000" dirty="0">
                <a:latin typeface="Times New Roman" panose="02020603050405020304" pitchFamily="18" charset="0"/>
                <a:cs typeface="Times New Roman" panose="02020603050405020304" pitchFamily="18" charset="0"/>
              </a:rPr>
              <a:t>is a computer that is part of a different kind of machine</a:t>
            </a:r>
          </a:p>
          <a:p>
            <a:pPr marL="355600" marR="5080" indent="-342900">
              <a:lnSpc>
                <a:spcPct val="99600"/>
              </a:lnSpc>
              <a:spcBef>
                <a:spcPts val="1010"/>
              </a:spcBef>
              <a:buFont typeface="Arial" panose="020B0604020202020204" pitchFamily="34" charset="0"/>
              <a:buChar char="•"/>
            </a:pPr>
            <a:r>
              <a:rPr sz="2000" dirty="0">
                <a:latin typeface="Times New Roman" panose="02020603050405020304" pitchFamily="18" charset="0"/>
                <a:cs typeface="Times New Roman" panose="02020603050405020304" pitchFamily="18" charset="0"/>
              </a:rPr>
              <a:t>Examples include computers in cars, digital televisions,  ATMs, airplane controls, digital cameras, GPS navigation  systems, elevators, and among many other possibilities</a:t>
            </a:r>
            <a:r>
              <a:rPr sz="2000" spc="-125" dirty="0">
                <a:latin typeface="Verdana"/>
                <a:cs typeface="Verdana"/>
              </a:rPr>
              <a:t>.</a:t>
            </a:r>
            <a:endParaRPr sz="2000" dirty="0">
              <a:latin typeface="Verdana"/>
              <a:cs typeface="Verdana"/>
            </a:endParaRPr>
          </a:p>
        </p:txBody>
      </p:sp>
      <p:sp>
        <p:nvSpPr>
          <p:cNvPr id="4" name="object 4"/>
          <p:cNvSpPr txBox="1"/>
          <p:nvPr/>
        </p:nvSpPr>
        <p:spPr>
          <a:xfrm>
            <a:off x="923036" y="799338"/>
            <a:ext cx="309245" cy="330835"/>
          </a:xfrm>
          <a:prstGeom prst="rect">
            <a:avLst/>
          </a:prstGeom>
        </p:spPr>
        <p:txBody>
          <a:bodyPr vert="horz" wrap="square" lIns="0" tIns="13335" rIns="0" bIns="0" rtlCol="0">
            <a:spAutoFit/>
          </a:bodyPr>
          <a:lstStyle/>
          <a:p>
            <a:pPr marL="12700">
              <a:lnSpc>
                <a:spcPct val="100000"/>
              </a:lnSpc>
              <a:spcBef>
                <a:spcPts val="105"/>
              </a:spcBef>
            </a:pPr>
            <a:r>
              <a:rPr sz="2000" spc="-160" dirty="0">
                <a:solidFill>
                  <a:srgbClr val="FDFFFF"/>
                </a:solidFill>
                <a:latin typeface="Verdana"/>
                <a:cs typeface="Verdana"/>
              </a:rPr>
              <a:t>13</a:t>
            </a:r>
            <a:endParaRPr sz="2000">
              <a:latin typeface="Verdana"/>
              <a:cs typeface="Verdana"/>
            </a:endParaRPr>
          </a:p>
        </p:txBody>
      </p:sp>
      <p:sp>
        <p:nvSpPr>
          <p:cNvPr id="10" name="object 8"/>
          <p:cNvSpPr/>
          <p:nvPr/>
        </p:nvSpPr>
        <p:spPr>
          <a:xfrm>
            <a:off x="5074792" y="4106892"/>
            <a:ext cx="3288944" cy="2294649"/>
          </a:xfrm>
          <a:prstGeom prst="rect">
            <a:avLst/>
          </a:prstGeom>
          <a:blipFill>
            <a:blip r:embed="rId2" cstate="print"/>
            <a:stretch>
              <a:fillRect/>
            </a:stretch>
          </a:blipFill>
        </p:spPr>
        <p:txBody>
          <a:bodyPr wrap="square" lIns="0" tIns="0" rIns="0" bIns="0" rtlCol="0"/>
          <a:lstStyle/>
          <a:p>
            <a:endParaRPr/>
          </a:p>
        </p:txBody>
      </p:sp>
      <p:sp>
        <p:nvSpPr>
          <p:cNvPr id="11" name="object 9"/>
          <p:cNvSpPr txBox="1"/>
          <p:nvPr/>
        </p:nvSpPr>
        <p:spPr>
          <a:xfrm>
            <a:off x="5435611" y="6490019"/>
            <a:ext cx="2567305"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panose="02020603050405020304" pitchFamily="18" charset="0"/>
                <a:cs typeface="Times New Roman" panose="02020603050405020304" pitchFamily="18" charset="0"/>
              </a:rPr>
              <a:t>Embedded OS in a car</a:t>
            </a:r>
          </a:p>
        </p:txBody>
      </p:sp>
      <p:sp>
        <p:nvSpPr>
          <p:cNvPr id="12" name="object 10"/>
          <p:cNvSpPr/>
          <p:nvPr/>
        </p:nvSpPr>
        <p:spPr>
          <a:xfrm>
            <a:off x="8645236" y="4454888"/>
            <a:ext cx="3709022" cy="1968631"/>
          </a:xfrm>
          <a:prstGeom prst="rect">
            <a:avLst/>
          </a:prstGeom>
          <a:blipFill>
            <a:blip r:embed="rId3" cstate="print"/>
            <a:stretch>
              <a:fillRect/>
            </a:stretch>
          </a:blipFill>
        </p:spPr>
        <p:txBody>
          <a:bodyPr wrap="square" lIns="0" tIns="0" rIns="0" bIns="0" rtlCol="0"/>
          <a:lstStyle/>
          <a:p>
            <a:endParaRPr/>
          </a:p>
        </p:txBody>
      </p:sp>
      <p:sp>
        <p:nvSpPr>
          <p:cNvPr id="13" name="object 11"/>
          <p:cNvSpPr txBox="1"/>
          <p:nvPr/>
        </p:nvSpPr>
        <p:spPr>
          <a:xfrm>
            <a:off x="8765524" y="6541274"/>
            <a:ext cx="323850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panose="02020603050405020304" pitchFamily="18" charset="0"/>
                <a:cs typeface="Times New Roman" panose="02020603050405020304" pitchFamily="18" charset="0"/>
              </a:rPr>
              <a:t>Android OS in digital camera</a:t>
            </a:r>
          </a:p>
        </p:txBody>
      </p:sp>
    </p:spTree>
    <p:extLst>
      <p:ext uri="{BB962C8B-B14F-4D97-AF65-F5344CB8AC3E}">
        <p14:creationId xmlns:p14="http://schemas.microsoft.com/office/powerpoint/2010/main" val="372111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1952" y="619401"/>
            <a:ext cx="7801609" cy="628377"/>
          </a:xfrm>
          <a:prstGeom prst="rect">
            <a:avLst/>
          </a:prstGeom>
        </p:spPr>
        <p:txBody>
          <a:bodyPr vert="horz" wrap="square" lIns="0" tIns="12700" rIns="0" bIns="0" rtlCol="0">
            <a:spAutoFit/>
          </a:bodyPr>
          <a:lstStyle/>
          <a:p>
            <a:pPr marL="12700" algn="ctr">
              <a:lnSpc>
                <a:spcPct val="100000"/>
              </a:lnSpc>
              <a:spcBef>
                <a:spcPts val="100"/>
              </a:spcBef>
            </a:pPr>
            <a:r>
              <a:rPr sz="4000" dirty="0">
                <a:latin typeface="Times New Roman" panose="02020603050405020304" pitchFamily="18" charset="0"/>
                <a:cs typeface="Times New Roman" panose="02020603050405020304" pitchFamily="18" charset="0"/>
              </a:rPr>
              <a:t>REAL TIME OPERATING SYSTEM </a:t>
            </a:r>
          </a:p>
        </p:txBody>
      </p:sp>
      <p:sp>
        <p:nvSpPr>
          <p:cNvPr id="3" name="object 3"/>
          <p:cNvSpPr txBox="1"/>
          <p:nvPr/>
        </p:nvSpPr>
        <p:spPr>
          <a:xfrm>
            <a:off x="364896" y="1365619"/>
            <a:ext cx="10317099" cy="2576988"/>
          </a:xfrm>
          <a:prstGeom prst="rect">
            <a:avLst/>
          </a:prstGeom>
        </p:spPr>
        <p:txBody>
          <a:bodyPr vert="horz" wrap="square" lIns="0" tIns="12065" rIns="0" bIns="0" rtlCol="0">
            <a:spAutoFit/>
          </a:bodyPr>
          <a:lstStyle/>
          <a:p>
            <a:pPr marL="469900" marR="167005" indent="-457200">
              <a:lnSpc>
                <a:spcPct val="100000"/>
              </a:lnSpc>
              <a:spcBef>
                <a:spcPts val="95"/>
              </a:spcBef>
              <a:buFont typeface="Arial" panose="020B0604020202020204" pitchFamily="34" charset="0"/>
              <a:buChar char="•"/>
            </a:pPr>
            <a:r>
              <a:rPr sz="2000" spc="240" dirty="0" smtClean="0">
                <a:latin typeface="Times New Roman"/>
                <a:cs typeface="Times New Roman"/>
              </a:rPr>
              <a:t>is </a:t>
            </a:r>
            <a:r>
              <a:rPr sz="2000" spc="-5" dirty="0">
                <a:latin typeface="Times New Roman"/>
                <a:cs typeface="Times New Roman"/>
              </a:rPr>
              <a:t>a multitasking operating system that </a:t>
            </a:r>
            <a:r>
              <a:rPr sz="2000" spc="-10" dirty="0">
                <a:latin typeface="Times New Roman"/>
                <a:cs typeface="Times New Roman"/>
              </a:rPr>
              <a:t>aims </a:t>
            </a:r>
            <a:r>
              <a:rPr sz="2000" spc="-5" dirty="0">
                <a:latin typeface="Times New Roman"/>
                <a:cs typeface="Times New Roman"/>
              </a:rPr>
              <a:t>at</a:t>
            </a:r>
            <a:r>
              <a:rPr sz="2000" spc="-195" dirty="0">
                <a:latin typeface="Times New Roman"/>
                <a:cs typeface="Times New Roman"/>
              </a:rPr>
              <a:t> </a:t>
            </a:r>
            <a:r>
              <a:rPr sz="2000" spc="-100" dirty="0">
                <a:latin typeface="Times New Roman"/>
                <a:cs typeface="Times New Roman"/>
              </a:rPr>
              <a:t>executing  </a:t>
            </a:r>
            <a:r>
              <a:rPr sz="2000" spc="-5" dirty="0">
                <a:latin typeface="Times New Roman"/>
                <a:cs typeface="Times New Roman"/>
              </a:rPr>
              <a:t>real-time </a:t>
            </a:r>
            <a:r>
              <a:rPr sz="2000" spc="-5" dirty="0" smtClean="0">
                <a:latin typeface="Times New Roman"/>
                <a:cs typeface="Times New Roman"/>
              </a:rPr>
              <a:t>applications</a:t>
            </a:r>
            <a:r>
              <a:rPr lang="en-US" sz="2000" spc="-5" dirty="0" smtClean="0">
                <a:latin typeface="Times New Roman"/>
                <a:cs typeface="Times New Roman"/>
              </a:rPr>
              <a:t>.</a:t>
            </a:r>
          </a:p>
          <a:p>
            <a:pPr marL="469900" marR="167005" indent="-457200">
              <a:lnSpc>
                <a:spcPct val="100000"/>
              </a:lnSpc>
              <a:spcBef>
                <a:spcPts val="95"/>
              </a:spcBef>
              <a:buFont typeface="Arial" panose="020B0604020202020204" pitchFamily="34" charset="0"/>
              <a:buChar char="•"/>
            </a:pPr>
            <a:r>
              <a:rPr lang="en-US" sz="2000" dirty="0" smtClean="0">
                <a:latin typeface="Times New Roman"/>
                <a:cs typeface="Times New Roman"/>
              </a:rPr>
              <a:t>The main objective of real-time operating systems is their  quick and predictable response to events</a:t>
            </a:r>
            <a:endParaRPr sz="2000" dirty="0">
              <a:latin typeface="Times New Roman"/>
              <a:cs typeface="Times New Roman"/>
            </a:endParaRPr>
          </a:p>
          <a:p>
            <a:pPr marL="469900" marR="151130" indent="-457200">
              <a:lnSpc>
                <a:spcPct val="100000"/>
              </a:lnSpc>
              <a:spcBef>
                <a:spcPts val="1000"/>
              </a:spcBef>
              <a:buFont typeface="Arial" panose="020B0604020202020204" pitchFamily="34" charset="0"/>
              <a:buChar char="•"/>
            </a:pPr>
            <a:r>
              <a:rPr sz="2000" spc="240" dirty="0" smtClean="0">
                <a:latin typeface="Times New Roman"/>
                <a:cs typeface="Times New Roman"/>
              </a:rPr>
              <a:t>In </a:t>
            </a:r>
            <a:r>
              <a:rPr sz="2000" spc="-5" dirty="0">
                <a:latin typeface="Times New Roman"/>
                <a:cs typeface="Times New Roman"/>
              </a:rPr>
              <a:t>it, the </a:t>
            </a:r>
            <a:r>
              <a:rPr sz="2000" spc="-10" dirty="0">
                <a:latin typeface="Times New Roman"/>
                <a:cs typeface="Times New Roman"/>
              </a:rPr>
              <a:t>time </a:t>
            </a:r>
            <a:r>
              <a:rPr sz="2000" spc="-5" dirty="0">
                <a:latin typeface="Times New Roman"/>
                <a:cs typeface="Times New Roman"/>
              </a:rPr>
              <a:t>interval required to process and respond </a:t>
            </a:r>
            <a:r>
              <a:rPr sz="2000" spc="-800" dirty="0">
                <a:latin typeface="Times New Roman"/>
                <a:cs typeface="Times New Roman"/>
              </a:rPr>
              <a:t>to </a:t>
            </a:r>
            <a:r>
              <a:rPr sz="2000" spc="-690" dirty="0">
                <a:latin typeface="Times New Roman"/>
                <a:cs typeface="Times New Roman"/>
              </a:rPr>
              <a:t> </a:t>
            </a:r>
            <a:r>
              <a:rPr sz="2000" dirty="0">
                <a:latin typeface="Times New Roman"/>
                <a:cs typeface="Times New Roman"/>
              </a:rPr>
              <a:t>inputs </a:t>
            </a:r>
            <a:r>
              <a:rPr sz="2000" spc="-5" dirty="0">
                <a:latin typeface="Times New Roman"/>
                <a:cs typeface="Times New Roman"/>
              </a:rPr>
              <a:t>is so small </a:t>
            </a:r>
            <a:r>
              <a:rPr sz="2000" dirty="0">
                <a:latin typeface="Times New Roman"/>
                <a:cs typeface="Times New Roman"/>
              </a:rPr>
              <a:t>that </a:t>
            </a:r>
            <a:r>
              <a:rPr sz="2000" spc="-5" dirty="0">
                <a:latin typeface="Times New Roman"/>
                <a:cs typeface="Times New Roman"/>
              </a:rPr>
              <a:t>it controls the</a:t>
            </a:r>
            <a:r>
              <a:rPr sz="2000" spc="-40" dirty="0">
                <a:latin typeface="Times New Roman"/>
                <a:cs typeface="Times New Roman"/>
              </a:rPr>
              <a:t> </a:t>
            </a:r>
            <a:r>
              <a:rPr sz="2000" spc="-5" dirty="0" smtClean="0">
                <a:latin typeface="Times New Roman"/>
                <a:cs typeface="Times New Roman"/>
              </a:rPr>
              <a:t>environment</a:t>
            </a:r>
            <a:endParaRPr lang="en-US" sz="2000" spc="-5" dirty="0" smtClean="0">
              <a:latin typeface="Times New Roman"/>
              <a:cs typeface="Times New Roman"/>
            </a:endParaRPr>
          </a:p>
          <a:p>
            <a:pPr marL="469900" indent="-457200">
              <a:lnSpc>
                <a:spcPct val="100000"/>
              </a:lnSpc>
              <a:spcBef>
                <a:spcPts val="1095"/>
              </a:spcBef>
              <a:buFont typeface="Arial" panose="020B0604020202020204" pitchFamily="34" charset="0"/>
              <a:buChar char="•"/>
            </a:pPr>
            <a:r>
              <a:rPr lang="en-US" sz="2000" spc="60" dirty="0" smtClean="0">
                <a:latin typeface="Times New Roman"/>
                <a:cs typeface="Times New Roman"/>
              </a:rPr>
              <a:t>Examples: </a:t>
            </a:r>
            <a:r>
              <a:rPr lang="en-US" sz="2000" dirty="0" smtClean="0">
                <a:solidFill>
                  <a:schemeClr val="accent1">
                    <a:lumMod val="75000"/>
                  </a:schemeClr>
                </a:solidFill>
                <a:latin typeface="Times New Roman"/>
                <a:cs typeface="Times New Roman"/>
              </a:rPr>
              <a:t>QNX</a:t>
            </a:r>
            <a:r>
              <a:rPr lang="en-US" sz="2000" dirty="0" smtClean="0">
                <a:latin typeface="Times New Roman"/>
                <a:cs typeface="Times New Roman"/>
              </a:rPr>
              <a:t>,</a:t>
            </a:r>
            <a:r>
              <a:rPr lang="en-US" sz="2000" spc="-114" dirty="0" smtClean="0">
                <a:latin typeface="Times New Roman"/>
                <a:cs typeface="Times New Roman"/>
              </a:rPr>
              <a:t> </a:t>
            </a:r>
            <a:r>
              <a:rPr lang="en-US" sz="2000" spc="-30" dirty="0" smtClean="0">
                <a:solidFill>
                  <a:schemeClr val="accent1">
                    <a:lumMod val="75000"/>
                  </a:schemeClr>
                </a:solidFill>
                <a:latin typeface="Times New Roman"/>
                <a:cs typeface="Times New Roman"/>
              </a:rPr>
              <a:t>RTLINUX</a:t>
            </a:r>
            <a:endParaRPr lang="en-US" sz="2000" dirty="0" smtClean="0">
              <a:solidFill>
                <a:schemeClr val="accent1">
                  <a:lumMod val="75000"/>
                </a:schemeClr>
              </a:solidFill>
              <a:latin typeface="Times New Roman"/>
              <a:cs typeface="Times New Roman"/>
            </a:endParaRPr>
          </a:p>
          <a:p>
            <a:pPr marL="469900" marR="5080" indent="-457200">
              <a:lnSpc>
                <a:spcPct val="100000"/>
              </a:lnSpc>
              <a:spcBef>
                <a:spcPts val="994"/>
              </a:spcBef>
              <a:buFont typeface="Arial" panose="020B0604020202020204" pitchFamily="34" charset="0"/>
              <a:buChar char="•"/>
            </a:pPr>
            <a:r>
              <a:rPr lang="en-US" sz="2000" spc="150" dirty="0" smtClean="0">
                <a:latin typeface="Times New Roman"/>
                <a:cs typeface="Times New Roman"/>
              </a:rPr>
              <a:t>Are </a:t>
            </a:r>
            <a:r>
              <a:rPr lang="en-US" sz="2000" dirty="0" smtClean="0">
                <a:latin typeface="Times New Roman"/>
                <a:cs typeface="Times New Roman"/>
              </a:rPr>
              <a:t>used to control </a:t>
            </a:r>
            <a:r>
              <a:rPr lang="en-US" sz="2000" spc="-20" dirty="0" smtClean="0">
                <a:latin typeface="Times New Roman"/>
                <a:cs typeface="Times New Roman"/>
              </a:rPr>
              <a:t>machinery,  </a:t>
            </a:r>
            <a:r>
              <a:rPr lang="en-US" sz="2000" spc="-50" dirty="0" smtClean="0">
                <a:latin typeface="Times New Roman"/>
                <a:cs typeface="Times New Roman"/>
              </a:rPr>
              <a:t>scientific </a:t>
            </a:r>
            <a:r>
              <a:rPr lang="en-US" sz="2000" dirty="0" smtClean="0">
                <a:latin typeface="Times New Roman"/>
                <a:cs typeface="Times New Roman"/>
              </a:rPr>
              <a:t>instruments and industrial  systems</a:t>
            </a:r>
          </a:p>
        </p:txBody>
      </p:sp>
      <p:sp>
        <p:nvSpPr>
          <p:cNvPr id="4" name="object 4"/>
          <p:cNvSpPr txBox="1"/>
          <p:nvPr/>
        </p:nvSpPr>
        <p:spPr>
          <a:xfrm>
            <a:off x="923036" y="799338"/>
            <a:ext cx="309245" cy="330835"/>
          </a:xfrm>
          <a:prstGeom prst="rect">
            <a:avLst/>
          </a:prstGeom>
        </p:spPr>
        <p:txBody>
          <a:bodyPr vert="horz" wrap="square" lIns="0" tIns="13335" rIns="0" bIns="0" rtlCol="0">
            <a:spAutoFit/>
          </a:bodyPr>
          <a:lstStyle/>
          <a:p>
            <a:pPr marL="12700">
              <a:lnSpc>
                <a:spcPct val="100000"/>
              </a:lnSpc>
              <a:spcBef>
                <a:spcPts val="105"/>
              </a:spcBef>
            </a:pPr>
            <a:r>
              <a:rPr sz="2000" spc="-160" dirty="0">
                <a:solidFill>
                  <a:srgbClr val="FDFFFF"/>
                </a:solidFill>
                <a:latin typeface="Verdana"/>
                <a:cs typeface="Verdana"/>
              </a:rPr>
              <a:t>15</a:t>
            </a:r>
            <a:endParaRPr sz="2000">
              <a:latin typeface="Verdana"/>
              <a:cs typeface="Verdana"/>
            </a:endParaRPr>
          </a:p>
        </p:txBody>
      </p:sp>
      <p:sp>
        <p:nvSpPr>
          <p:cNvPr id="10" name="object 3"/>
          <p:cNvSpPr/>
          <p:nvPr/>
        </p:nvSpPr>
        <p:spPr>
          <a:xfrm>
            <a:off x="7790213" y="3942607"/>
            <a:ext cx="4127569" cy="291539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8884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069975" y="484188"/>
            <a:ext cx="10058400" cy="1608137"/>
          </a:xfrm>
          <a:ln/>
        </p:spPr>
        <p:txBody>
          <a:bodyPr>
            <a:normAutofit/>
          </a:bodyPr>
          <a:lstStyle/>
          <a:p>
            <a:pPr>
              <a:lnSpc>
                <a:spcPct val="9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Networks Operating Systems </a:t>
            </a:r>
          </a:p>
        </p:txBody>
      </p:sp>
      <p:sp>
        <p:nvSpPr>
          <p:cNvPr id="18434" name="Text Box 2"/>
          <p:cNvSpPr txBox="1">
            <a:spLocks noChangeArrowheads="1"/>
          </p:cNvSpPr>
          <p:nvPr/>
        </p:nvSpPr>
        <p:spPr bwMode="auto">
          <a:xfrm>
            <a:off x="1069975" y="2120900"/>
            <a:ext cx="10058400" cy="404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90000"/>
              </a:lnSpc>
              <a:spcBef>
                <a:spcPts val="1200"/>
              </a:spcBef>
              <a:buClr>
                <a:srgbClr val="9E3611"/>
              </a:buClr>
              <a:buSzPct val="85000"/>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Network operating system refers to software that implements an operating system of some kind that is oriented to computer networking. </a:t>
            </a:r>
          </a:p>
          <a:p>
            <a:pPr hangingPunct="1">
              <a:lnSpc>
                <a:spcPct val="90000"/>
              </a:lnSpc>
              <a:spcBef>
                <a:spcPts val="1200"/>
              </a:spcBef>
              <a:buClrTx/>
              <a:buSzTx/>
              <a:buFontTx/>
              <a:buNone/>
            </a:pPr>
            <a:endParaRPr lang="en-US" altLang="en-US" sz="2400" dirty="0">
              <a:latin typeface="Times New Roman" panose="02020603050405020304" pitchFamily="18" charset="0"/>
              <a:cs typeface="Times New Roman" panose="02020603050405020304" pitchFamily="18" charset="0"/>
            </a:endParaRPr>
          </a:p>
          <a:p>
            <a:pPr hangingPunct="1">
              <a:lnSpc>
                <a:spcPct val="90000"/>
              </a:lnSpc>
              <a:spcBef>
                <a:spcPts val="1200"/>
              </a:spcBef>
              <a:buClr>
                <a:srgbClr val="9E3611"/>
              </a:buClr>
              <a:buSzPct val="85000"/>
              <a:buFont typeface="Wingdings" panose="05000000000000000000" pitchFamily="2" charset="2"/>
              <a:buChar char=""/>
            </a:pP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For example, one that runs on a server </a:t>
            </a:r>
            <a:r>
              <a:rPr lang="en-US" altLang="en-US" sz="2400" dirty="0">
                <a:latin typeface="Times New Roman" panose="02020603050405020304" pitchFamily="18" charset="0"/>
                <a:cs typeface="Times New Roman" panose="02020603050405020304" pitchFamily="18" charset="0"/>
              </a:rPr>
              <a:t>and enables the server to manage data, users, groups, security, applications, and other networking functions.</a:t>
            </a:r>
          </a:p>
          <a:p>
            <a:pPr hangingPunct="1">
              <a:lnSpc>
                <a:spcPct val="90000"/>
              </a:lnSpc>
              <a:spcBef>
                <a:spcPts val="1200"/>
              </a:spcBef>
              <a:buClrTx/>
              <a:buSzTx/>
              <a:buFontTx/>
              <a:buNone/>
            </a:pPr>
            <a:endParaRPr lang="en-US" altLang="en-US" sz="2400" dirty="0">
              <a:latin typeface="Times New Roman" panose="02020603050405020304" pitchFamily="18" charset="0"/>
              <a:cs typeface="Times New Roman" panose="02020603050405020304" pitchFamily="18" charset="0"/>
            </a:endParaRPr>
          </a:p>
          <a:p>
            <a:pPr hangingPunct="1">
              <a:lnSpc>
                <a:spcPct val="90000"/>
              </a:lnSpc>
              <a:spcBef>
                <a:spcPts val="1200"/>
              </a:spcBef>
              <a:buClr>
                <a:srgbClr val="9E3611"/>
              </a:buClr>
              <a:buSzPct val="85000"/>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The network operating system is </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designed to allow shared file and printer access among multiple computers in a network</a:t>
            </a:r>
            <a:r>
              <a:rPr lang="en-US" altLang="en-US" sz="2400" dirty="0">
                <a:latin typeface="Times New Roman" panose="02020603050405020304" pitchFamily="18" charset="0"/>
                <a:cs typeface="Times New Roman" panose="02020603050405020304" pitchFamily="18" charset="0"/>
              </a:rPr>
              <a:t>, </a:t>
            </a:r>
          </a:p>
          <a:p>
            <a:pPr hangingPunct="1">
              <a:lnSpc>
                <a:spcPct val="90000"/>
              </a:lnSpc>
              <a:spcBef>
                <a:spcPts val="1200"/>
              </a:spcBef>
              <a:buClr>
                <a:srgbClr val="9E3611"/>
              </a:buClr>
              <a:buSzPct val="85000"/>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typically a local area network (</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LAN</a:t>
            </a:r>
            <a:r>
              <a:rPr lang="en-US" altLang="en-US" sz="2400" dirty="0">
                <a:latin typeface="Times New Roman" panose="02020603050405020304" pitchFamily="18" charset="0"/>
                <a:cs typeface="Times New Roman" panose="02020603050405020304" pitchFamily="18" charset="0"/>
              </a:rPr>
              <a:t>), </a:t>
            </a:r>
          </a:p>
        </p:txBody>
      </p:sp>
      <p:sp>
        <p:nvSpPr>
          <p:cNvPr id="18435"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A69758E4-F500-472F-9AF6-89AF862C5946}"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18</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41313169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069975" y="484188"/>
            <a:ext cx="10058400" cy="1608137"/>
          </a:xfrm>
          <a:ln/>
        </p:spPr>
        <p:txBody>
          <a:bodyPr>
            <a:normAutofit/>
          </a:bodyPr>
          <a:lstStyle/>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Review of </a:t>
            </a:r>
          </a:p>
        </p:txBody>
      </p:sp>
      <p:sp>
        <p:nvSpPr>
          <p:cNvPr id="19458" name="Text Box 2"/>
          <p:cNvSpPr txBox="1">
            <a:spLocks noChangeArrowheads="1"/>
          </p:cNvSpPr>
          <p:nvPr/>
        </p:nvSpPr>
        <p:spPr bwMode="auto">
          <a:xfrm>
            <a:off x="1069975" y="2092325"/>
            <a:ext cx="10058400" cy="404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90000"/>
              </a:lnSpc>
              <a:spcBef>
                <a:spcPts val="1200"/>
              </a:spcBef>
            </a:pPr>
            <a:endParaRPr lang="en-US" altLang="en-US" sz="3200" dirty="0">
              <a:latin typeface="Rockwell" panose="02060603020205020403" pitchFamily="18" charset="0"/>
            </a:endParaRPr>
          </a:p>
          <a:p>
            <a:pPr hangingPunct="1">
              <a:lnSpc>
                <a:spcPct val="90000"/>
              </a:lnSpc>
              <a:spcBef>
                <a:spcPts val="1200"/>
              </a:spcBef>
            </a:pPr>
            <a:endParaRPr lang="en-US" altLang="en-US" sz="3200" dirty="0">
              <a:latin typeface="Rockwell" panose="02060603020205020403" pitchFamily="18" charset="0"/>
            </a:endParaRPr>
          </a:p>
          <a:p>
            <a:pPr hangingPunct="1">
              <a:lnSpc>
                <a:spcPct val="90000"/>
              </a:lnSpc>
              <a:spcBef>
                <a:spcPts val="1200"/>
              </a:spcBef>
              <a:buClr>
                <a:srgbClr val="9E3611"/>
              </a:buClr>
              <a:buSzPct val="85000"/>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LAN &amp; WAN</a:t>
            </a:r>
          </a:p>
          <a:p>
            <a:pPr hangingPunct="1">
              <a:lnSpc>
                <a:spcPct val="90000"/>
              </a:lnSpc>
              <a:spcBef>
                <a:spcPts val="1200"/>
              </a:spcBef>
              <a:buClrTx/>
              <a:buSzTx/>
              <a:buFontTx/>
              <a:buNone/>
            </a:pPr>
            <a:endParaRPr lang="en-US" altLang="en-US" sz="3200" dirty="0">
              <a:latin typeface="Rockwell" panose="02060603020205020403" pitchFamily="18" charset="0"/>
            </a:endParaRPr>
          </a:p>
          <a:p>
            <a:pPr hangingPunct="1">
              <a:lnSpc>
                <a:spcPct val="90000"/>
              </a:lnSpc>
              <a:spcBef>
                <a:spcPts val="1200"/>
              </a:spcBef>
              <a:buClrTx/>
              <a:buSzTx/>
              <a:buFontTx/>
              <a:buNone/>
            </a:pPr>
            <a:endParaRPr lang="en-US" altLang="en-US" sz="3200" dirty="0">
              <a:latin typeface="Rockwell" panose="02060603020205020403" pitchFamily="18" charset="0"/>
            </a:endParaRPr>
          </a:p>
          <a:p>
            <a:pPr hangingPunct="1">
              <a:lnSpc>
                <a:spcPct val="100000"/>
              </a:lnSpc>
              <a:spcBef>
                <a:spcPts val="1200"/>
              </a:spcBef>
              <a:buClrTx/>
              <a:buSzTx/>
              <a:buFontTx/>
              <a:buNone/>
            </a:pPr>
            <a:endParaRPr lang="en-US" altLang="en-US" sz="2000" dirty="0">
              <a:latin typeface="Rockwell" panose="02060603020205020403" pitchFamily="18" charset="0"/>
            </a:endParaRPr>
          </a:p>
        </p:txBody>
      </p:sp>
      <p:sp>
        <p:nvSpPr>
          <p:cNvPr id="19459"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C8A72767-8416-40CC-BEA8-8DA4EE7DB0DE}"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19</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3482458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OUTLINES</a:t>
            </a: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What is Operating Systems ??</a:t>
            </a:r>
          </a:p>
          <a:p>
            <a:r>
              <a:rPr lang="en" dirty="0">
                <a:latin typeface="Times New Roman" panose="02020603050405020304" pitchFamily="18" charset="0"/>
                <a:cs typeface="Times New Roman" panose="02020603050405020304" pitchFamily="18" charset="0"/>
              </a:rPr>
              <a:t>Types of computers in the </a:t>
            </a:r>
            <a:r>
              <a:rPr lang="en" dirty="0" smtClean="0">
                <a:latin typeface="Times New Roman" panose="02020603050405020304" pitchFamily="18" charset="0"/>
                <a:cs typeface="Times New Roman" panose="02020603050405020304" pitchFamily="18" charset="0"/>
              </a:rPr>
              <a:t>network</a:t>
            </a:r>
            <a:endParaRPr lang="en" dirty="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Features of operating systems </a:t>
            </a:r>
          </a:p>
          <a:p>
            <a:r>
              <a:rPr lang="en-US" altLang="en-US" dirty="0" smtClean="0">
                <a:latin typeface="Times New Roman" panose="02020603050405020304" pitchFamily="18" charset="0"/>
                <a:cs typeface="Times New Roman" panose="02020603050405020304" pitchFamily="18" charset="0"/>
              </a:rPr>
              <a:t>Types of Operating Systems</a:t>
            </a:r>
          </a:p>
          <a:p>
            <a:r>
              <a:rPr lang="en-US" altLang="en-US" dirty="0" smtClean="0">
                <a:latin typeface="Times New Roman" panose="02020603050405020304" pitchFamily="18" charset="0"/>
                <a:cs typeface="Times New Roman" panose="02020603050405020304" pitchFamily="18" charset="0"/>
              </a:rPr>
              <a:t>Networks Operating Systems </a:t>
            </a:r>
          </a:p>
          <a:p>
            <a:r>
              <a:rPr lang="en-US" altLang="en-US" dirty="0" smtClean="0">
                <a:latin typeface="Times New Roman" panose="02020603050405020304" pitchFamily="18" charset="0"/>
                <a:cs typeface="Times New Roman" panose="02020603050405020304" pitchFamily="18" charset="0"/>
              </a:rPr>
              <a:t>Review of LAN and WAN</a:t>
            </a:r>
          </a:p>
          <a:p>
            <a:r>
              <a:rPr lang="en-US" altLang="en-US" dirty="0" smtClean="0">
                <a:latin typeface="Times New Roman" panose="02020603050405020304" pitchFamily="18" charset="0"/>
                <a:cs typeface="Times New Roman" panose="02020603050405020304" pitchFamily="18" charset="0"/>
              </a:rPr>
              <a:t>Advantages of Wide area network </a:t>
            </a:r>
          </a:p>
          <a:p>
            <a:r>
              <a:rPr lang="en-US" altLang="en-US" dirty="0" smtClean="0">
                <a:latin typeface="Times New Roman" panose="02020603050405020304" pitchFamily="18" charset="0"/>
                <a:cs typeface="Times New Roman" panose="02020603050405020304" pitchFamily="18" charset="0"/>
              </a:rPr>
              <a:t>Disadvantages of Wide area network </a:t>
            </a:r>
          </a:p>
          <a:p>
            <a:endParaRPr lang="en"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90545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069975" y="484188"/>
            <a:ext cx="10058400" cy="1608137"/>
          </a:xfrm>
          <a:ln/>
        </p:spPr>
        <p:txBody>
          <a:bodyPr>
            <a:normAutofit/>
          </a:bodyPr>
          <a:lstStyle/>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Local area network (LAN)</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438" y="1564480"/>
            <a:ext cx="4754562" cy="422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4"/>
          <p:cNvSpPr>
            <a:spLocks noChangeArrowheads="1"/>
          </p:cNvSpPr>
          <p:nvPr/>
        </p:nvSpPr>
        <p:spPr bwMode="auto">
          <a:xfrm>
            <a:off x="493713" y="2574925"/>
            <a:ext cx="6809612" cy="1814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n-US" altLang="en-US" sz="2800" b="1" dirty="0">
                <a:latin typeface="Times New Roman" panose="02020603050405020304" pitchFamily="18" charset="0"/>
                <a:cs typeface="Times New Roman" panose="02020603050405020304" pitchFamily="18" charset="0"/>
              </a:rPr>
              <a:t>A local area network (</a:t>
            </a: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LAN</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is a computer network within a small geographical area such as a home, school, computer laboratory, office building or group of buildings.</a:t>
            </a:r>
          </a:p>
        </p:txBody>
      </p:sp>
      <p:sp>
        <p:nvSpPr>
          <p:cNvPr id="20485" name="Text Box 5"/>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7F95F98C-4846-4EDF-BF19-DBF63458DDB9}"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20</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41826480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1069975" y="484188"/>
            <a:ext cx="10058400" cy="1608137"/>
          </a:xfrm>
          <a:ln/>
        </p:spPr>
        <p:txBody>
          <a:bodyPr>
            <a:normAutofit fontScale="90000"/>
          </a:bodyPr>
          <a:lstStyle/>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sz="5400" dirty="0">
                <a:latin typeface="Rockwell Condensed" panose="02060603050405020104" pitchFamily="18" charset="0"/>
              </a:rPr>
              <a:t/>
            </a:r>
            <a:br>
              <a:rPr lang="en-US" altLang="en-US" sz="5400" dirty="0">
                <a:latin typeface="Rockwell Condensed" panose="02060603050405020104" pitchFamily="18" charset="0"/>
              </a:rPr>
            </a:br>
            <a:r>
              <a:rPr lang="en-US" altLang="en-US" sz="4900" dirty="0">
                <a:latin typeface="Times New Roman" panose="02020603050405020304" pitchFamily="18" charset="0"/>
                <a:cs typeface="Times New Roman" panose="02020603050405020304" pitchFamily="18" charset="0"/>
              </a:rPr>
              <a:t>Advantages of LAN or Local Area Network</a:t>
            </a:r>
            <a:br>
              <a:rPr lang="en-US" altLang="en-US" sz="4900" dirty="0">
                <a:latin typeface="Times New Roman" panose="02020603050405020304" pitchFamily="18" charset="0"/>
                <a:cs typeface="Times New Roman" panose="02020603050405020304" pitchFamily="18" charset="0"/>
              </a:rPr>
            </a:br>
            <a:endParaRPr lang="en-US" altLang="en-US" sz="4900" dirty="0">
              <a:latin typeface="Times New Roman" panose="02020603050405020304" pitchFamily="18" charset="0"/>
              <a:cs typeface="Times New Roman" panose="02020603050405020304" pitchFamily="18" charset="0"/>
            </a:endParaRPr>
          </a:p>
        </p:txBody>
      </p:sp>
      <p:sp>
        <p:nvSpPr>
          <p:cNvPr id="21506" name="Text Box 2"/>
          <p:cNvSpPr txBox="1">
            <a:spLocks noChangeArrowheads="1"/>
          </p:cNvSpPr>
          <p:nvPr/>
        </p:nvSpPr>
        <p:spPr bwMode="auto">
          <a:xfrm>
            <a:off x="1069975" y="2120900"/>
            <a:ext cx="10058400" cy="404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marL="458788" indent="-457200" hangingPunct="1">
              <a:lnSpc>
                <a:spcPct val="90000"/>
              </a:lnSpc>
              <a:spcBef>
                <a:spcPts val="1200"/>
              </a:spcBef>
              <a:buClr>
                <a:srgbClr val="9E3611"/>
              </a:buClr>
              <a:buSzPct val="85000"/>
              <a:buFont typeface="+mj-lt"/>
              <a:buAutoNum type="arabicPeriod"/>
            </a:pPr>
            <a:r>
              <a:rPr lang="en-US" altLang="en-US" sz="2000" b="1" u="sng" dirty="0" smtClean="0">
                <a:solidFill>
                  <a:schemeClr val="accent1">
                    <a:lumMod val="75000"/>
                  </a:schemeClr>
                </a:solidFill>
                <a:latin typeface="Times New Roman" panose="02020603050405020304" pitchFamily="18" charset="0"/>
                <a:cs typeface="Times New Roman" panose="02020603050405020304" pitchFamily="18" charset="0"/>
              </a:rPr>
              <a:t>Resource </a:t>
            </a:r>
            <a:r>
              <a:rPr lang="en-US" altLang="en-US" sz="2000" b="1" u="sng" dirty="0">
                <a:solidFill>
                  <a:schemeClr val="accent1">
                    <a:lumMod val="75000"/>
                  </a:schemeClr>
                </a:solidFill>
                <a:latin typeface="Times New Roman" panose="02020603050405020304" pitchFamily="18" charset="0"/>
                <a:cs typeface="Times New Roman" panose="02020603050405020304" pitchFamily="18" charset="0"/>
              </a:rPr>
              <a:t>Sharing</a:t>
            </a:r>
          </a:p>
          <a:p>
            <a:pPr marL="619125" lvl="1" indent="-342900">
              <a:spcBef>
                <a:spcPts val="1200"/>
              </a:spcBef>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Computer resources like printers, modems, </a:t>
            </a:r>
            <a:r>
              <a:rPr lang="en-US" altLang="en-US" sz="2000" dirty="0" err="1">
                <a:latin typeface="Times New Roman" panose="02020603050405020304" pitchFamily="18" charset="0"/>
                <a:cs typeface="Times New Roman" panose="02020603050405020304" pitchFamily="18" charset="0"/>
              </a:rPr>
              <a:t>DVD-Rom</a:t>
            </a:r>
            <a:r>
              <a:rPr lang="en-US" altLang="en-US" sz="2000" dirty="0">
                <a:latin typeface="Times New Roman" panose="02020603050405020304" pitchFamily="18" charset="0"/>
                <a:cs typeface="Times New Roman" panose="02020603050405020304" pitchFamily="18" charset="0"/>
              </a:rPr>
              <a:t> drives and hard disks can be shared with the help of local area networks. This will reduce cost of hardware purchases</a:t>
            </a:r>
            <a:r>
              <a:rPr lang="en-US" altLang="en-US" sz="2000" dirty="0" smtClean="0">
                <a:latin typeface="Times New Roman" panose="02020603050405020304" pitchFamily="18" charset="0"/>
                <a:cs typeface="Times New Roman" panose="02020603050405020304" pitchFamily="18" charset="0"/>
              </a:rPr>
              <a:t>.</a:t>
            </a:r>
          </a:p>
          <a:p>
            <a:pPr marL="276225" lvl="1">
              <a:spcBef>
                <a:spcPts val="1200"/>
              </a:spcBef>
            </a:pPr>
            <a:endParaRPr lang="en-US" altLang="en-US" sz="2000" dirty="0">
              <a:latin typeface="Times New Roman" panose="02020603050405020304" pitchFamily="18" charset="0"/>
              <a:cs typeface="Times New Roman" panose="02020603050405020304" pitchFamily="18" charset="0"/>
            </a:endParaRPr>
          </a:p>
          <a:p>
            <a:pPr marL="458788" indent="-457200">
              <a:lnSpc>
                <a:spcPct val="90000"/>
              </a:lnSpc>
              <a:spcBef>
                <a:spcPts val="1200"/>
              </a:spcBef>
              <a:buClr>
                <a:srgbClr val="9E3611"/>
              </a:buClr>
              <a:buSzPct val="85000"/>
              <a:buFont typeface="+mj-lt"/>
              <a:buAutoNum type="arabicPeriod"/>
            </a:pPr>
            <a:r>
              <a:rPr lang="en-US" altLang="en-US" sz="2000" b="1" u="sng" dirty="0">
                <a:solidFill>
                  <a:schemeClr val="accent1">
                    <a:lumMod val="75000"/>
                  </a:schemeClr>
                </a:solidFill>
                <a:latin typeface="Times New Roman" panose="02020603050405020304" pitchFamily="18" charset="0"/>
                <a:cs typeface="Times New Roman" panose="02020603050405020304" pitchFamily="18" charset="0"/>
              </a:rPr>
              <a:t>Software Applications Sharing</a:t>
            </a:r>
          </a:p>
          <a:p>
            <a:pPr marL="619125" lvl="1" indent="-342900">
              <a:spcBef>
                <a:spcPts val="1200"/>
              </a:spcBef>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It is cheaper to use same software over network instead of purchasing separate licensed software for each client in a network</a:t>
            </a:r>
            <a:r>
              <a:rPr lang="en-US" altLang="en-US" sz="2000" dirty="0" smtClean="0">
                <a:latin typeface="Times New Roman" panose="02020603050405020304" pitchFamily="18" charset="0"/>
                <a:cs typeface="Times New Roman" panose="02020603050405020304" pitchFamily="18" charset="0"/>
              </a:rPr>
              <a:t>.</a:t>
            </a:r>
          </a:p>
          <a:p>
            <a:pPr marL="276225" lvl="1">
              <a:spcBef>
                <a:spcPts val="1200"/>
              </a:spcBef>
            </a:pPr>
            <a:endParaRPr lang="en-US" altLang="en-US" sz="2000" dirty="0">
              <a:latin typeface="Times New Roman" panose="02020603050405020304" pitchFamily="18" charset="0"/>
              <a:cs typeface="Times New Roman" panose="02020603050405020304" pitchFamily="18" charset="0"/>
            </a:endParaRPr>
          </a:p>
          <a:p>
            <a:pPr marL="458788" indent="-457200">
              <a:lnSpc>
                <a:spcPct val="90000"/>
              </a:lnSpc>
              <a:spcBef>
                <a:spcPts val="1200"/>
              </a:spcBef>
              <a:buClr>
                <a:srgbClr val="9E3611"/>
              </a:buClr>
              <a:buSzPct val="85000"/>
              <a:buFont typeface="+mj-lt"/>
              <a:buAutoNum type="arabicPeriod"/>
            </a:pPr>
            <a:r>
              <a:rPr lang="en-US" altLang="en-US" sz="2000" b="1" u="sng" dirty="0">
                <a:solidFill>
                  <a:schemeClr val="accent1">
                    <a:lumMod val="75000"/>
                  </a:schemeClr>
                </a:solidFill>
                <a:latin typeface="Times New Roman" panose="02020603050405020304" pitchFamily="18" charset="0"/>
                <a:cs typeface="Times New Roman" panose="02020603050405020304" pitchFamily="18" charset="0"/>
              </a:rPr>
              <a:t>Easy and Cheap Communication</a:t>
            </a:r>
          </a:p>
          <a:p>
            <a:pPr marL="619125" lvl="1" indent="-342900">
              <a:spcBef>
                <a:spcPts val="1200"/>
              </a:spcBef>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Data and messages can easily be transferred </a:t>
            </a:r>
            <a:r>
              <a:rPr lang="en-US" altLang="en-US" sz="2000" dirty="0">
                <a:latin typeface="Rockwell" panose="02060603020205020403" pitchFamily="18" charset="0"/>
              </a:rPr>
              <a:t>over networked computers.</a:t>
            </a:r>
          </a:p>
          <a:p>
            <a:pPr hangingPunct="1">
              <a:lnSpc>
                <a:spcPct val="90000"/>
              </a:lnSpc>
              <a:spcBef>
                <a:spcPts val="1200"/>
              </a:spcBef>
              <a:buClrTx/>
              <a:buSzTx/>
              <a:buFontTx/>
              <a:buNone/>
            </a:pPr>
            <a:endParaRPr lang="en-US" altLang="en-US" sz="2000" dirty="0">
              <a:latin typeface="Rockwell" panose="02060603020205020403" pitchFamily="18" charset="0"/>
            </a:endParaRPr>
          </a:p>
        </p:txBody>
      </p:sp>
      <p:sp>
        <p:nvSpPr>
          <p:cNvPr id="21507"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E12C88AB-589F-4441-981F-B1D259B03164}"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21</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8990998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1069975" y="484188"/>
            <a:ext cx="10058400" cy="1608137"/>
          </a:xfrm>
          <a:ln/>
        </p:spPr>
        <p:txBody>
          <a:bodyPr>
            <a:normAutofit/>
          </a:bodyPr>
          <a:lstStyle/>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Advantages of LAN or Local Area Network</a:t>
            </a:r>
          </a:p>
        </p:txBody>
      </p:sp>
      <p:sp>
        <p:nvSpPr>
          <p:cNvPr id="22530" name="Text Box 2"/>
          <p:cNvSpPr txBox="1">
            <a:spLocks noChangeArrowheads="1"/>
          </p:cNvSpPr>
          <p:nvPr/>
        </p:nvSpPr>
        <p:spPr bwMode="auto">
          <a:xfrm>
            <a:off x="1069975" y="2120900"/>
            <a:ext cx="10058400" cy="404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marL="458788" indent="-457200">
              <a:lnSpc>
                <a:spcPct val="90000"/>
              </a:lnSpc>
              <a:spcBef>
                <a:spcPts val="1200"/>
              </a:spcBef>
              <a:buClr>
                <a:srgbClr val="9E3611"/>
              </a:buClr>
              <a:buSzPct val="85000"/>
              <a:buFont typeface="+mj-lt"/>
              <a:buAutoNum type="arabicPeriod" startAt="4"/>
            </a:pPr>
            <a:r>
              <a:rPr lang="en-US" altLang="en-US" sz="2000" b="1" u="sng" dirty="0">
                <a:solidFill>
                  <a:schemeClr val="accent1">
                    <a:lumMod val="75000"/>
                  </a:schemeClr>
                </a:solidFill>
                <a:latin typeface="Times New Roman" panose="02020603050405020304" pitchFamily="18" charset="0"/>
                <a:cs typeface="Times New Roman" panose="02020603050405020304" pitchFamily="18" charset="0"/>
              </a:rPr>
              <a:t>Centralized Data</a:t>
            </a:r>
          </a:p>
          <a:p>
            <a:pPr marL="733425" lvl="1" indent="-457200">
              <a:lnSpc>
                <a:spcPct val="90000"/>
              </a:lnSpc>
              <a:spcBef>
                <a:spcPts val="1200"/>
              </a:spcBef>
              <a:buClr>
                <a:srgbClr val="9E3611"/>
              </a:buClr>
              <a:buSzPct val="85000"/>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The data of all network users can be saved on hard disk of the server computer. This will help users to use any workstation in a network to access their data. Because data is not stored on workstations locally.</a:t>
            </a:r>
          </a:p>
          <a:p>
            <a:pPr marL="458788" indent="-457200">
              <a:lnSpc>
                <a:spcPct val="90000"/>
              </a:lnSpc>
              <a:spcBef>
                <a:spcPts val="1200"/>
              </a:spcBef>
              <a:buClr>
                <a:srgbClr val="9E3611"/>
              </a:buClr>
              <a:buSzPct val="85000"/>
              <a:buFont typeface="+mj-lt"/>
              <a:buAutoNum type="arabicPeriod" startAt="4"/>
            </a:pPr>
            <a:r>
              <a:rPr lang="en-US" altLang="en-US" sz="2000" b="1" u="sng" dirty="0">
                <a:solidFill>
                  <a:schemeClr val="accent1">
                    <a:lumMod val="75000"/>
                  </a:schemeClr>
                </a:solidFill>
                <a:latin typeface="Times New Roman" panose="02020603050405020304" pitchFamily="18" charset="0"/>
                <a:cs typeface="Times New Roman" panose="02020603050405020304" pitchFamily="18" charset="0"/>
              </a:rPr>
              <a:t>Data Security</a:t>
            </a:r>
          </a:p>
          <a:p>
            <a:pPr marL="733425" lvl="1" indent="-457200">
              <a:lnSpc>
                <a:spcPct val="90000"/>
              </a:lnSpc>
              <a:spcBef>
                <a:spcPts val="1200"/>
              </a:spcBef>
              <a:buClr>
                <a:srgbClr val="9E3611"/>
              </a:buClr>
              <a:buSzPct val="85000"/>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Since, data is stored on server computer centrally, it will be easy to manage data at only one place and the data will be more secure too.</a:t>
            </a:r>
          </a:p>
          <a:p>
            <a:pPr marL="458788" indent="-457200">
              <a:lnSpc>
                <a:spcPct val="90000"/>
              </a:lnSpc>
              <a:spcBef>
                <a:spcPts val="1200"/>
              </a:spcBef>
              <a:buClr>
                <a:srgbClr val="9E3611"/>
              </a:buClr>
              <a:buSzPct val="85000"/>
              <a:buFont typeface="+mj-lt"/>
              <a:buAutoNum type="arabicPeriod" startAt="4"/>
            </a:pPr>
            <a:r>
              <a:rPr lang="en-US" altLang="en-US" sz="2000" b="1" u="sng" dirty="0">
                <a:solidFill>
                  <a:schemeClr val="accent1">
                    <a:lumMod val="75000"/>
                  </a:schemeClr>
                </a:solidFill>
                <a:latin typeface="Times New Roman" panose="02020603050405020304" pitchFamily="18" charset="0"/>
                <a:cs typeface="Times New Roman" panose="02020603050405020304" pitchFamily="18" charset="0"/>
              </a:rPr>
              <a:t>Internet Sharing</a:t>
            </a:r>
          </a:p>
          <a:p>
            <a:pPr marL="733425" lvl="1" indent="-457200">
              <a:lnSpc>
                <a:spcPct val="90000"/>
              </a:lnSpc>
              <a:spcBef>
                <a:spcPts val="1200"/>
              </a:spcBef>
              <a:buClr>
                <a:srgbClr val="9E3611"/>
              </a:buClr>
              <a:buSzPct val="85000"/>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Local Area Network provides the facility to share a single internet connection among all the LAN users. In Net Cafes, single internet connection sharing system keeps the internet expenses cheaper.</a:t>
            </a:r>
          </a:p>
          <a:p>
            <a:pPr hangingPunct="1">
              <a:lnSpc>
                <a:spcPct val="90000"/>
              </a:lnSpc>
              <a:spcBef>
                <a:spcPts val="1200"/>
              </a:spcBef>
              <a:buClrTx/>
              <a:buSzTx/>
              <a:buFontTx/>
              <a:buNone/>
            </a:pPr>
            <a:endParaRPr lang="en-US" altLang="en-US" sz="2000" dirty="0">
              <a:latin typeface="Rockwell" panose="02060603020205020403" pitchFamily="18" charset="0"/>
            </a:endParaRPr>
          </a:p>
        </p:txBody>
      </p:sp>
      <p:sp>
        <p:nvSpPr>
          <p:cNvPr id="22531"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50D15EC8-E369-4E37-88C1-64A22B000609}"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22</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8848365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357454" y="389186"/>
            <a:ext cx="11122025" cy="1608137"/>
          </a:xfrm>
          <a:ln/>
        </p:spPr>
        <p:txBody>
          <a:bodyPr>
            <a:normAutofit/>
          </a:bodyPr>
          <a:lstStyle/>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Disadvantages of LAN or Local Area Network</a:t>
            </a:r>
          </a:p>
        </p:txBody>
      </p:sp>
      <p:sp>
        <p:nvSpPr>
          <p:cNvPr id="23554" name="Text Box 2"/>
          <p:cNvSpPr txBox="1">
            <a:spLocks noChangeArrowheads="1"/>
          </p:cNvSpPr>
          <p:nvPr/>
        </p:nvSpPr>
        <p:spPr bwMode="auto">
          <a:xfrm>
            <a:off x="605642" y="2120901"/>
            <a:ext cx="11234057" cy="3686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marL="458788" indent="-457200" hangingPunct="1">
              <a:lnSpc>
                <a:spcPct val="90000"/>
              </a:lnSpc>
              <a:spcBef>
                <a:spcPts val="1200"/>
              </a:spcBef>
              <a:buClr>
                <a:srgbClr val="9E3611"/>
              </a:buClr>
              <a:buSzPct val="85000"/>
              <a:buFont typeface="+mj-lt"/>
              <a:buAutoNum type="arabicPeriod"/>
            </a:pPr>
            <a:r>
              <a:rPr lang="en-US" altLang="en-US" sz="2000" b="1" u="sng" dirty="0" smtClean="0">
                <a:solidFill>
                  <a:srgbClr val="F73B3B"/>
                </a:solidFill>
                <a:latin typeface="Times New Roman" panose="02020603050405020304" pitchFamily="18" charset="0"/>
                <a:cs typeface="Times New Roman" panose="02020603050405020304" pitchFamily="18" charset="0"/>
              </a:rPr>
              <a:t>High </a:t>
            </a:r>
            <a:r>
              <a:rPr lang="en-US" altLang="en-US" sz="2000" b="1" u="sng" dirty="0">
                <a:solidFill>
                  <a:srgbClr val="F73B3B"/>
                </a:solidFill>
                <a:latin typeface="Times New Roman" panose="02020603050405020304" pitchFamily="18" charset="0"/>
                <a:cs typeface="Times New Roman" panose="02020603050405020304" pitchFamily="18" charset="0"/>
              </a:rPr>
              <a:t>Setup Cost</a:t>
            </a:r>
          </a:p>
          <a:p>
            <a:pPr marL="733425" lvl="1" indent="-457200">
              <a:spcBef>
                <a:spcPts val="1200"/>
              </a:spcBef>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Although the LAN will save cost over time due to shared computer resources but the initial setup costs of installing Local Area Networks is high.</a:t>
            </a:r>
          </a:p>
          <a:p>
            <a:pPr marL="458788" indent="-457200" hangingPunct="1">
              <a:lnSpc>
                <a:spcPct val="90000"/>
              </a:lnSpc>
              <a:spcBef>
                <a:spcPts val="1200"/>
              </a:spcBef>
              <a:buClr>
                <a:srgbClr val="9E3611"/>
              </a:buClr>
              <a:buSzPct val="85000"/>
              <a:buFont typeface="+mj-lt"/>
              <a:buAutoNum type="arabicPeriod"/>
            </a:pPr>
            <a:r>
              <a:rPr lang="en-US" altLang="en-US" sz="2000" b="1" u="sng" dirty="0" smtClean="0">
                <a:solidFill>
                  <a:srgbClr val="F73B3B"/>
                </a:solidFill>
                <a:latin typeface="Times New Roman" panose="02020603050405020304" pitchFamily="18" charset="0"/>
                <a:cs typeface="Times New Roman" panose="02020603050405020304" pitchFamily="18" charset="0"/>
              </a:rPr>
              <a:t>Privacy </a:t>
            </a:r>
            <a:r>
              <a:rPr lang="en-US" altLang="en-US" sz="2000" b="1" u="sng" dirty="0">
                <a:solidFill>
                  <a:srgbClr val="F73B3B"/>
                </a:solidFill>
                <a:latin typeface="Times New Roman" panose="02020603050405020304" pitchFamily="18" charset="0"/>
                <a:cs typeface="Times New Roman" panose="02020603050405020304" pitchFamily="18" charset="0"/>
              </a:rPr>
              <a:t>Violations</a:t>
            </a:r>
          </a:p>
          <a:p>
            <a:pPr marL="733425" lvl="1" indent="-457200">
              <a:spcBef>
                <a:spcPts val="1200"/>
              </a:spcBef>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 The LAN administrator has the rights to check personal data files of each and every LAN user. Moreover he can check the internet history and computer use history of the LAN users.</a:t>
            </a:r>
          </a:p>
          <a:p>
            <a:pPr marL="458788" indent="-457200" hangingPunct="1">
              <a:lnSpc>
                <a:spcPct val="90000"/>
              </a:lnSpc>
              <a:spcBef>
                <a:spcPts val="1200"/>
              </a:spcBef>
              <a:buClr>
                <a:srgbClr val="9E3611"/>
              </a:buClr>
              <a:buSzPct val="85000"/>
              <a:buFont typeface="+mj-lt"/>
              <a:buAutoNum type="arabicPeriod"/>
            </a:pPr>
            <a:r>
              <a:rPr lang="en-US" altLang="en-US" sz="2000" b="1" u="sng" dirty="0" smtClean="0">
                <a:solidFill>
                  <a:srgbClr val="F73B3B"/>
                </a:solidFill>
                <a:latin typeface="Times New Roman" panose="02020603050405020304" pitchFamily="18" charset="0"/>
                <a:cs typeface="Times New Roman" panose="02020603050405020304" pitchFamily="18" charset="0"/>
              </a:rPr>
              <a:t>Covers </a:t>
            </a:r>
            <a:r>
              <a:rPr lang="en-US" altLang="en-US" sz="2000" b="1" u="sng" dirty="0">
                <a:solidFill>
                  <a:srgbClr val="F73B3B"/>
                </a:solidFill>
                <a:latin typeface="Times New Roman" panose="02020603050405020304" pitchFamily="18" charset="0"/>
                <a:cs typeface="Times New Roman" panose="02020603050405020304" pitchFamily="18" charset="0"/>
              </a:rPr>
              <a:t>Limited Area</a:t>
            </a:r>
          </a:p>
          <a:p>
            <a:pPr marL="733425" lvl="1" indent="-457200">
              <a:spcBef>
                <a:spcPts val="1200"/>
              </a:spcBef>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Local Area Network covers a small area like one office, one building or a group of nearby buildings</a:t>
            </a:r>
            <a:r>
              <a:rPr lang="en-US" altLang="en-US" sz="2000" dirty="0" smtClean="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a:r>
            <a:br>
              <a:rPr lang="en-US" altLang="en-US" sz="2000" dirty="0">
                <a:latin typeface="Times New Roman" panose="02020603050405020304" pitchFamily="18" charset="0"/>
                <a:cs typeface="Times New Roman" panose="02020603050405020304" pitchFamily="18" charset="0"/>
              </a:rPr>
            </a:br>
            <a:endParaRPr lang="en-US" altLang="en-US" sz="2000" dirty="0">
              <a:latin typeface="Times New Roman" panose="02020603050405020304" pitchFamily="18" charset="0"/>
              <a:cs typeface="Times New Roman" panose="02020603050405020304" pitchFamily="18" charset="0"/>
            </a:endParaRPr>
          </a:p>
        </p:txBody>
      </p:sp>
      <p:sp>
        <p:nvSpPr>
          <p:cNvPr id="23555"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6814656C-F56E-4539-B685-F8B0D19EA324}"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23</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34116720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1069975" y="484188"/>
            <a:ext cx="10058400" cy="1608137"/>
          </a:xfrm>
          <a:ln/>
        </p:spPr>
        <p:txBody>
          <a:bodyPr>
            <a:norm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Wide area network (WAN)</a:t>
            </a:r>
          </a:p>
        </p:txBody>
      </p:sp>
      <p:sp>
        <p:nvSpPr>
          <p:cNvPr id="24578" name="Text Box 2"/>
          <p:cNvSpPr txBox="1">
            <a:spLocks noChangeArrowheads="1"/>
          </p:cNvSpPr>
          <p:nvPr/>
        </p:nvSpPr>
        <p:spPr bwMode="auto">
          <a:xfrm>
            <a:off x="617517" y="2626715"/>
            <a:ext cx="5573733" cy="2111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90000"/>
              </a:lnSpc>
              <a:spcBef>
                <a:spcPts val="1200"/>
              </a:spcBef>
              <a:buClr>
                <a:srgbClr val="9E3611"/>
              </a:buClr>
              <a:buSzPct val="85000"/>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A wide area network (</a:t>
            </a:r>
            <a:r>
              <a:rPr lang="en-US" altLang="en-US" sz="2400" b="1" dirty="0">
                <a:solidFill>
                  <a:schemeClr val="accent1">
                    <a:lumMod val="75000"/>
                  </a:schemeClr>
                </a:solidFill>
                <a:latin typeface="Times New Roman" panose="02020603050405020304" pitchFamily="18" charset="0"/>
                <a:cs typeface="Times New Roman" panose="02020603050405020304" pitchFamily="18" charset="0"/>
              </a:rPr>
              <a:t>WAN</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is a geographically distributed private telecommunications network that interconnects multiple local area networks (LANs).</a:t>
            </a:r>
          </a:p>
          <a:p>
            <a:pPr hangingPunct="1">
              <a:lnSpc>
                <a:spcPct val="90000"/>
              </a:lnSpc>
              <a:spcBef>
                <a:spcPts val="1200"/>
              </a:spcBef>
              <a:buClrTx/>
              <a:buSzTx/>
              <a:buFontTx/>
              <a:buNone/>
            </a:pPr>
            <a:endParaRPr lang="en-US" altLang="en-US" sz="2000" dirty="0">
              <a:latin typeface="Rockwell" panose="02060603020205020403" pitchFamily="18" charset="0"/>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2092325"/>
            <a:ext cx="4937125" cy="4102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Text Box 4"/>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C93F5FCD-0870-4BA2-AA95-450C6DCB5C14}"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24</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2133373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069975" y="484188"/>
            <a:ext cx="10058400" cy="1608137"/>
          </a:xfrm>
          <a:ln/>
        </p:spPr>
        <p:txBody>
          <a:bodyPr>
            <a:norm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Advantages of Wide area network </a:t>
            </a:r>
          </a:p>
        </p:txBody>
      </p:sp>
      <p:sp>
        <p:nvSpPr>
          <p:cNvPr id="25602" name="Text Box 2"/>
          <p:cNvSpPr txBox="1">
            <a:spLocks noChangeArrowheads="1"/>
          </p:cNvSpPr>
          <p:nvPr/>
        </p:nvSpPr>
        <p:spPr bwMode="auto">
          <a:xfrm>
            <a:off x="1069975" y="2120900"/>
            <a:ext cx="10058400" cy="404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marL="458788" indent="-457200" hangingPunct="1">
              <a:lnSpc>
                <a:spcPct val="90000"/>
              </a:lnSpc>
              <a:spcBef>
                <a:spcPts val="1200"/>
              </a:spcBef>
              <a:buClr>
                <a:srgbClr val="9E3611"/>
              </a:buClr>
              <a:buSzPct val="85000"/>
              <a:buFont typeface="+mj-lt"/>
              <a:buAutoNum type="arabicPeriod"/>
            </a:pPr>
            <a:r>
              <a:rPr lang="en-US" altLang="en-US" sz="2400" b="1" dirty="0" smtClean="0">
                <a:latin typeface="Times New Roman" panose="02020603050405020304" pitchFamily="18" charset="0"/>
                <a:cs typeface="Times New Roman" panose="02020603050405020304" pitchFamily="18" charset="0"/>
              </a:rPr>
              <a:t>Covers </a:t>
            </a:r>
            <a:r>
              <a:rPr lang="en-US" altLang="en-US" sz="2400" b="1" dirty="0">
                <a:latin typeface="Times New Roman" panose="02020603050405020304" pitchFamily="18" charset="0"/>
                <a:cs typeface="Times New Roman" panose="02020603050405020304" pitchFamily="18" charset="0"/>
              </a:rPr>
              <a:t>a large geographical area</a:t>
            </a:r>
          </a:p>
          <a:p>
            <a:pPr marL="733425" lvl="1" indent="-457200">
              <a:spcBef>
                <a:spcPts val="12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So long distance businesses can connect on the one </a:t>
            </a:r>
            <a:r>
              <a:rPr lang="en-US" altLang="en-US" sz="2400" dirty="0" err="1">
                <a:latin typeface="Times New Roman" panose="02020603050405020304" pitchFamily="18" charset="0"/>
                <a:cs typeface="Times New Roman" panose="02020603050405020304" pitchFamily="18" charset="0"/>
              </a:rPr>
              <a:t>networkShares</a:t>
            </a:r>
            <a:r>
              <a:rPr lang="en-US" altLang="en-US" sz="2400" dirty="0">
                <a:latin typeface="Times New Roman" panose="02020603050405020304" pitchFamily="18" charset="0"/>
                <a:cs typeface="Times New Roman" panose="02020603050405020304" pitchFamily="18" charset="0"/>
              </a:rPr>
              <a:t> software.</a:t>
            </a:r>
          </a:p>
          <a:p>
            <a:pPr marL="458788" indent="-457200" hangingPunct="1">
              <a:lnSpc>
                <a:spcPct val="90000"/>
              </a:lnSpc>
              <a:spcBef>
                <a:spcPts val="1200"/>
              </a:spcBef>
              <a:buClr>
                <a:srgbClr val="9E3611"/>
              </a:buClr>
              <a:buSzPct val="85000"/>
              <a:buFont typeface="+mj-lt"/>
              <a:buAutoNum type="arabicPeriod"/>
            </a:pPr>
            <a:r>
              <a:rPr lang="en-US" altLang="en-US" sz="2400" b="1" dirty="0" smtClean="0">
                <a:latin typeface="Times New Roman" panose="02020603050405020304" pitchFamily="18" charset="0"/>
                <a:cs typeface="Times New Roman" panose="02020603050405020304" pitchFamily="18" charset="0"/>
              </a:rPr>
              <a:t>Speed</a:t>
            </a:r>
            <a:endParaRPr lang="en-US" altLang="en-US" sz="2400" b="1" dirty="0">
              <a:latin typeface="Times New Roman" panose="02020603050405020304" pitchFamily="18" charset="0"/>
              <a:cs typeface="Times New Roman" panose="02020603050405020304" pitchFamily="18" charset="0"/>
            </a:endParaRPr>
          </a:p>
          <a:p>
            <a:pPr marL="733425" lvl="1" indent="-457200">
              <a:spcBef>
                <a:spcPts val="12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Messages can be sent very quickly to anyone else on the network. These messages can have pictures, sounds.</a:t>
            </a:r>
          </a:p>
        </p:txBody>
      </p:sp>
      <p:sp>
        <p:nvSpPr>
          <p:cNvPr id="25603"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B3D7E53E-DD06-400E-981D-2377DA6A2671}"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25</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4633121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069975" y="484188"/>
            <a:ext cx="10058400" cy="1608137"/>
          </a:xfrm>
          <a:ln/>
        </p:spPr>
        <p:txBody>
          <a:bodyPr>
            <a:norm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Disadvantages of wide area network </a:t>
            </a:r>
          </a:p>
        </p:txBody>
      </p:sp>
      <p:sp>
        <p:nvSpPr>
          <p:cNvPr id="26626" name="Text Box 2"/>
          <p:cNvSpPr txBox="1">
            <a:spLocks noChangeArrowheads="1"/>
          </p:cNvSpPr>
          <p:nvPr/>
        </p:nvSpPr>
        <p:spPr bwMode="auto">
          <a:xfrm>
            <a:off x="1069975" y="2120900"/>
            <a:ext cx="10058400" cy="404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marL="458788" indent="-457200" hangingPunct="1">
              <a:lnSpc>
                <a:spcPct val="90000"/>
              </a:lnSpc>
              <a:spcBef>
                <a:spcPts val="1200"/>
              </a:spcBef>
              <a:buClr>
                <a:srgbClr val="9E3611"/>
              </a:buClr>
              <a:buSzPct val="85000"/>
              <a:buFont typeface="+mj-lt"/>
              <a:buAutoNum type="arabicPeriod"/>
            </a:pPr>
            <a:r>
              <a:rPr lang="en-US" altLang="en-US" sz="2400" b="1" dirty="0" smtClean="0">
                <a:latin typeface="Times New Roman" panose="02020603050405020304" pitchFamily="18" charset="0"/>
                <a:cs typeface="Times New Roman" panose="02020603050405020304" pitchFamily="18" charset="0"/>
              </a:rPr>
              <a:t>High </a:t>
            </a:r>
            <a:r>
              <a:rPr lang="en-US" altLang="en-US" sz="2400" b="1" dirty="0">
                <a:latin typeface="Times New Roman" panose="02020603050405020304" pitchFamily="18" charset="0"/>
                <a:cs typeface="Times New Roman" panose="02020603050405020304" pitchFamily="18" charset="0"/>
              </a:rPr>
              <a:t>setup costs</a:t>
            </a:r>
            <a:r>
              <a:rPr lang="en-US" altLang="en-US" sz="2400" dirty="0">
                <a:latin typeface="Times New Roman" panose="02020603050405020304" pitchFamily="18" charset="0"/>
                <a:cs typeface="Times New Roman" panose="02020603050405020304" pitchFamily="18" charset="0"/>
              </a:rPr>
              <a:t> — WANs are complicated and complex, so they are rather expensive to set up. Obviously, the bigger the WAN, the costlier it is to set up.</a:t>
            </a:r>
          </a:p>
          <a:p>
            <a:pPr marL="458788" indent="-457200" hangingPunct="1">
              <a:lnSpc>
                <a:spcPct val="90000"/>
              </a:lnSpc>
              <a:spcBef>
                <a:spcPts val="1200"/>
              </a:spcBef>
              <a:buClr>
                <a:srgbClr val="9E3611"/>
              </a:buClr>
              <a:buSzPct val="85000"/>
              <a:buFont typeface="+mj-lt"/>
              <a:buAutoNum type="arabicPeriod"/>
            </a:pPr>
            <a:r>
              <a:rPr lang="en-US" altLang="en-US" sz="2400" b="1" dirty="0" smtClean="0">
                <a:latin typeface="Times New Roman" panose="02020603050405020304" pitchFamily="18" charset="0"/>
                <a:cs typeface="Times New Roman" panose="02020603050405020304" pitchFamily="18" charset="0"/>
              </a:rPr>
              <a:t>Security </a:t>
            </a:r>
            <a:r>
              <a:rPr lang="en-US" altLang="en-US" sz="2400" b="1" dirty="0">
                <a:latin typeface="Times New Roman" panose="02020603050405020304" pitchFamily="18" charset="0"/>
                <a:cs typeface="Times New Roman" panose="02020603050405020304" pitchFamily="18" charset="0"/>
              </a:rPr>
              <a:t>Concerns</a:t>
            </a:r>
            <a:r>
              <a:rPr lang="en-US" altLang="en-US" sz="2400" dirty="0">
                <a:latin typeface="Times New Roman" panose="02020603050405020304" pitchFamily="18" charset="0"/>
                <a:cs typeface="Times New Roman" panose="02020603050405020304" pitchFamily="18" charset="0"/>
              </a:rPr>
              <a:t> —WANs open the way for certain types of internal security breaches, such as unauthorized use, information theft, and malicious damage to files. </a:t>
            </a:r>
          </a:p>
          <a:p>
            <a:pPr marL="458788" indent="-457200" hangingPunct="1">
              <a:lnSpc>
                <a:spcPct val="90000"/>
              </a:lnSpc>
              <a:spcBef>
                <a:spcPts val="1200"/>
              </a:spcBef>
              <a:buClr>
                <a:srgbClr val="9E3611"/>
              </a:buClr>
              <a:buSzPct val="85000"/>
              <a:buFont typeface="+mj-lt"/>
              <a:buAutoNum type="arabicPeriod"/>
            </a:pPr>
            <a:r>
              <a:rPr lang="en-US" altLang="en-US" sz="2400" b="1" dirty="0" smtClean="0">
                <a:latin typeface="Times New Roman" panose="02020603050405020304" pitchFamily="18" charset="0"/>
                <a:cs typeface="Times New Roman" panose="02020603050405020304" pitchFamily="18" charset="0"/>
              </a:rPr>
              <a:t>Maintenance </a:t>
            </a:r>
            <a:r>
              <a:rPr lang="en-US" altLang="en-US" sz="2400" b="1" dirty="0">
                <a:latin typeface="Times New Roman" panose="02020603050405020304" pitchFamily="18" charset="0"/>
                <a:cs typeface="Times New Roman" panose="02020603050405020304" pitchFamily="18" charset="0"/>
              </a:rPr>
              <a:t>Issues</a:t>
            </a:r>
            <a:r>
              <a:rPr lang="en-US" altLang="en-US" sz="2400" dirty="0">
                <a:latin typeface="Times New Roman" panose="02020603050405020304" pitchFamily="18" charset="0"/>
                <a:cs typeface="Times New Roman" panose="02020603050405020304" pitchFamily="18" charset="0"/>
              </a:rPr>
              <a:t> — Maintaining a WAN is a challenge, no doubt about it. Guaranteeing that your data center will be up and operating 24/7 is the biggest maintenance challenge of all.</a:t>
            </a:r>
          </a:p>
        </p:txBody>
      </p:sp>
      <p:sp>
        <p:nvSpPr>
          <p:cNvPr id="26627"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F2112925-2157-4AFA-949D-C9E9F485452C}"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26</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20113883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6955" y="2707575"/>
            <a:ext cx="5510151" cy="1107996"/>
          </a:xfrm>
          <a:prstGeom prst="rect">
            <a:avLst/>
          </a:prstGeom>
          <a:noFill/>
        </p:spPr>
        <p:txBody>
          <a:bodyPr wrap="square" rtlCol="0">
            <a:spAutoFit/>
          </a:bodyPr>
          <a:lstStyle/>
          <a:p>
            <a:pPr algn="ctr"/>
            <a:r>
              <a:rPr lang="en-US" sz="6600" dirty="0" smtClean="0">
                <a:latin typeface="Times New Roman" panose="02020603050405020304" pitchFamily="18" charset="0"/>
                <a:cs typeface="Times New Roman" panose="02020603050405020304" pitchFamily="18" charset="0"/>
              </a:rPr>
              <a:t>Any Question?</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53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What is Operating Systems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 dirty="0" smtClean="0">
                <a:latin typeface="Times New Roman" panose="02020603050405020304" pitchFamily="18" charset="0"/>
                <a:cs typeface="Times New Roman" panose="02020603050405020304" pitchFamily="18" charset="0"/>
              </a:rPr>
              <a:t>is software that manages computer hardware and software resources and provides common services for computer programs.</a:t>
            </a:r>
          </a:p>
          <a:p>
            <a:endParaRPr lang="en" dirty="0" smtClean="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Operating systems form an essential component of the system software in a computer system. </a:t>
            </a:r>
            <a:r>
              <a:rPr lang="en-US" altLang="en-US" dirty="0" smtClean="0">
                <a:latin typeface="Times New Roman" panose="02020603050405020304" pitchFamily="18" charset="0"/>
                <a:cs typeface="Times New Roman" panose="02020603050405020304" pitchFamily="18" charset="0"/>
              </a:rPr>
              <a:t>Application </a:t>
            </a:r>
            <a:r>
              <a:rPr lang="en-US" altLang="en-US" dirty="0">
                <a:latin typeface="Times New Roman" panose="02020603050405020304" pitchFamily="18" charset="0"/>
                <a:cs typeface="Times New Roman" panose="02020603050405020304" pitchFamily="18" charset="0"/>
              </a:rPr>
              <a:t>programs usually require an operating system to function.</a:t>
            </a:r>
          </a:p>
          <a:p>
            <a:endParaRPr lang="en-US" dirty="0">
              <a:latin typeface="Times New Roman" panose="02020603050405020304" pitchFamily="18" charset="0"/>
              <a:cs typeface="Times New Roman" panose="02020603050405020304" pitchFamily="18" charset="0"/>
            </a:endParaRPr>
          </a:p>
        </p:txBody>
      </p:sp>
      <p:pic>
        <p:nvPicPr>
          <p:cNvPr id="4" name="Shape 127" descr="os.jpg"/>
          <p:cNvPicPr preferRelativeResize="0"/>
          <p:nvPr/>
        </p:nvPicPr>
        <p:blipFill>
          <a:blip r:embed="rId2">
            <a:alphaModFix/>
          </a:blip>
          <a:stretch>
            <a:fillRect/>
          </a:stretch>
        </p:blipFill>
        <p:spPr>
          <a:xfrm>
            <a:off x="8003969" y="4572000"/>
            <a:ext cx="3470373" cy="1956253"/>
          </a:xfrm>
          <a:prstGeom prst="rect">
            <a:avLst/>
          </a:prstGeom>
          <a:noFill/>
          <a:ln>
            <a:noFill/>
          </a:ln>
        </p:spPr>
      </p:pic>
    </p:spTree>
    <p:extLst>
      <p:ext uri="{BB962C8B-B14F-4D97-AF65-F5344CB8AC3E}">
        <p14:creationId xmlns:p14="http://schemas.microsoft.com/office/powerpoint/2010/main" val="394467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432481" y="1923801"/>
            <a:ext cx="10754075" cy="997527"/>
          </a:xfrm>
          <a:prstGeom prst="rect">
            <a:avLst/>
          </a:prstGeom>
          <a:noFill/>
          <a:ln>
            <a:noFill/>
          </a:ln>
        </p:spPr>
        <p:txBody>
          <a:bodyPr lIns="121900" tIns="121900" rIns="121900" bIns="121900" anchor="ctr" anchorCtr="0">
            <a:noAutofit/>
          </a:bodyPr>
          <a:lstStyle/>
          <a:p>
            <a:pPr>
              <a:lnSpc>
                <a:spcPct val="90000"/>
              </a:lnSpc>
              <a:spcBef>
                <a:spcPct val="0"/>
              </a:spcBef>
            </a:pPr>
            <a:endParaRPr sz="4400" dirty="0">
              <a:latin typeface="Times New Roman" panose="02020603050405020304" pitchFamily="18" charset="0"/>
              <a:ea typeface="+mj-ea"/>
              <a:cs typeface="Times New Roman" panose="02020603050405020304" pitchFamily="18" charset="0"/>
            </a:endParaRPr>
          </a:p>
          <a:p>
            <a:pPr marL="609585" indent="-304792">
              <a:buAutoNum type="arabicParenR"/>
            </a:pPr>
            <a:r>
              <a:rPr lang="en" sz="2400" b="1" u="sng" dirty="0">
                <a:solidFill>
                  <a:schemeClr val="accent1">
                    <a:lumMod val="75000"/>
                  </a:schemeClr>
                </a:solidFill>
                <a:latin typeface="Times New Roman" panose="02020603050405020304" pitchFamily="18" charset="0"/>
                <a:cs typeface="Times New Roman" panose="02020603050405020304" pitchFamily="18" charset="0"/>
              </a:rPr>
              <a:t>The client:</a:t>
            </a:r>
            <a:r>
              <a:rPr lang="en" sz="2400" dirty="0">
                <a:solidFill>
                  <a:schemeClr val="accent1">
                    <a:lumMod val="75000"/>
                  </a:schemeClr>
                </a:solidFill>
                <a:latin typeface="Times New Roman" panose="02020603050405020304" pitchFamily="18" charset="0"/>
                <a:cs typeface="Times New Roman" panose="02020603050405020304" pitchFamily="18" charset="0"/>
              </a:rPr>
              <a:t> </a:t>
            </a:r>
            <a:r>
              <a:rPr lang="en" sz="2400" dirty="0">
                <a:latin typeface="Times New Roman" panose="02020603050405020304" pitchFamily="18" charset="0"/>
                <a:cs typeface="Times New Roman" panose="02020603050405020304" pitchFamily="18" charset="0"/>
              </a:rPr>
              <a:t>The client requests data services from servers on the network.</a:t>
            </a:r>
          </a:p>
          <a:p>
            <a:pPr marL="609585" indent="-304792">
              <a:buAutoNum type="arabicParenR"/>
            </a:pPr>
            <a:r>
              <a:rPr lang="en" sz="2400" b="1" u="sng" dirty="0">
                <a:solidFill>
                  <a:schemeClr val="accent1">
                    <a:lumMod val="75000"/>
                  </a:schemeClr>
                </a:solidFill>
                <a:latin typeface="Times New Roman" panose="02020603050405020304" pitchFamily="18" charset="0"/>
                <a:cs typeface="Times New Roman" panose="02020603050405020304" pitchFamily="18" charset="0"/>
              </a:rPr>
              <a:t>SERVER:</a:t>
            </a:r>
            <a:r>
              <a:rPr lang="en" sz="2400" dirty="0">
                <a:solidFill>
                  <a:schemeClr val="accent1">
                    <a:lumMod val="75000"/>
                  </a:schemeClr>
                </a:solidFill>
                <a:latin typeface="Times New Roman" panose="02020603050405020304" pitchFamily="18" charset="0"/>
                <a:cs typeface="Times New Roman" panose="02020603050405020304" pitchFamily="18" charset="0"/>
              </a:rPr>
              <a:t> </a:t>
            </a:r>
            <a:r>
              <a:rPr lang="en" sz="2400" dirty="0">
                <a:latin typeface="Times New Roman" panose="02020603050405020304" pitchFamily="18" charset="0"/>
                <a:cs typeface="Times New Roman" panose="02020603050405020304" pitchFamily="18" charset="0"/>
              </a:rPr>
              <a:t>Server supplying services or data to clients on the network.</a:t>
            </a:r>
          </a:p>
          <a:p>
            <a:endParaRPr sz="2400" dirty="0">
              <a:latin typeface="Times New Roman" panose="02020603050405020304" pitchFamily="18" charset="0"/>
              <a:cs typeface="Times New Roman" panose="02020603050405020304" pitchFamily="18" charset="0"/>
            </a:endParaRPr>
          </a:p>
        </p:txBody>
      </p:sp>
      <p:pic>
        <p:nvPicPr>
          <p:cNvPr id="155" name="Shape 155" descr="Client-server-model.svg.png"/>
          <p:cNvPicPr preferRelativeResize="0"/>
          <p:nvPr/>
        </p:nvPicPr>
        <p:blipFill>
          <a:blip r:embed="rId3">
            <a:alphaModFix/>
          </a:blip>
          <a:stretch>
            <a:fillRect/>
          </a:stretch>
        </p:blipFill>
        <p:spPr>
          <a:xfrm>
            <a:off x="4346600" y="3538847"/>
            <a:ext cx="7228267" cy="3319152"/>
          </a:xfrm>
          <a:prstGeom prst="rect">
            <a:avLst/>
          </a:prstGeom>
          <a:noFill/>
          <a:ln>
            <a:noFill/>
          </a:ln>
        </p:spPr>
      </p:pic>
      <p:sp>
        <p:nvSpPr>
          <p:cNvPr id="2" name="Rectangle 1"/>
          <p:cNvSpPr/>
          <p:nvPr/>
        </p:nvSpPr>
        <p:spPr>
          <a:xfrm>
            <a:off x="1087829" y="837339"/>
            <a:ext cx="8603445" cy="701731"/>
          </a:xfrm>
          <a:prstGeom prst="rect">
            <a:avLst/>
          </a:prstGeom>
        </p:spPr>
        <p:txBody>
          <a:bodyPr wrap="none">
            <a:spAutoFit/>
          </a:bodyPr>
          <a:lstStyle/>
          <a:p>
            <a:pPr>
              <a:lnSpc>
                <a:spcPct val="90000"/>
              </a:lnSpc>
              <a:spcBef>
                <a:spcPct val="0"/>
              </a:spcBef>
            </a:pPr>
            <a:r>
              <a:rPr lang="en" sz="4400" b="1" dirty="0">
                <a:latin typeface="Times New Roman" panose="02020603050405020304" pitchFamily="18" charset="0"/>
                <a:ea typeface="+mj-ea"/>
                <a:cs typeface="Times New Roman" panose="02020603050405020304" pitchFamily="18" charset="0"/>
              </a:rPr>
              <a:t>Types of computers in the network</a:t>
            </a:r>
            <a:r>
              <a:rPr lang="en"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9474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069975" y="484188"/>
            <a:ext cx="10058400" cy="1608137"/>
          </a:xfrm>
          <a:ln/>
        </p:spPr>
        <p:txBody>
          <a:bodyPr>
            <a:normAutofit/>
          </a:bodyPr>
          <a:lstStyle/>
          <a:p>
            <a:pPr algn="ctr">
              <a:lnSpc>
                <a:spcPct val="9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b="1" dirty="0">
                <a:latin typeface="Times New Roman" panose="02020603050405020304" pitchFamily="18" charset="0"/>
                <a:cs typeface="Times New Roman" panose="02020603050405020304" pitchFamily="18" charset="0"/>
              </a:rPr>
              <a:t>Features of operating systems </a:t>
            </a:r>
          </a:p>
        </p:txBody>
      </p:sp>
      <p:sp>
        <p:nvSpPr>
          <p:cNvPr id="9218" name="Text Box 2"/>
          <p:cNvSpPr txBox="1">
            <a:spLocks noChangeArrowheads="1"/>
          </p:cNvSpPr>
          <p:nvPr/>
        </p:nvSpPr>
        <p:spPr bwMode="auto">
          <a:xfrm>
            <a:off x="1069975" y="2120900"/>
            <a:ext cx="10058400" cy="404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marL="515938" indent="-514350" hangingPunct="1">
              <a:lnSpc>
                <a:spcPct val="90000"/>
              </a:lnSpc>
              <a:spcBef>
                <a:spcPts val="1200"/>
              </a:spcBef>
              <a:buClr>
                <a:srgbClr val="9E3611"/>
              </a:buClr>
              <a:buSzPct val="85000"/>
              <a:buFont typeface="+mj-lt"/>
              <a:buAutoNum type="arabicPeriod"/>
            </a:pPr>
            <a:r>
              <a:rPr lang="en-US" altLang="en-US" sz="2800" dirty="0">
                <a:latin typeface="Times New Roman" panose="02020603050405020304" pitchFamily="18" charset="0"/>
                <a:cs typeface="Times New Roman" panose="02020603050405020304" pitchFamily="18" charset="0"/>
              </a:rPr>
              <a:t>Process management</a:t>
            </a:r>
          </a:p>
          <a:p>
            <a:pPr marL="515938" indent="-514350" hangingPunct="1">
              <a:lnSpc>
                <a:spcPct val="90000"/>
              </a:lnSpc>
              <a:spcBef>
                <a:spcPts val="1200"/>
              </a:spcBef>
              <a:buClrTx/>
              <a:buSzTx/>
              <a:buFont typeface="+mj-lt"/>
              <a:buAutoNum type="arabicPeriod"/>
            </a:pPr>
            <a:endParaRPr lang="en-US" altLang="en-US" sz="2800" dirty="0">
              <a:latin typeface="Times New Roman" panose="02020603050405020304" pitchFamily="18" charset="0"/>
              <a:cs typeface="Times New Roman" panose="02020603050405020304" pitchFamily="18" charset="0"/>
            </a:endParaRPr>
          </a:p>
          <a:p>
            <a:pPr marL="515938" indent="-514350" hangingPunct="1">
              <a:lnSpc>
                <a:spcPct val="90000"/>
              </a:lnSpc>
              <a:spcBef>
                <a:spcPts val="1200"/>
              </a:spcBef>
              <a:buClr>
                <a:srgbClr val="9E3611"/>
              </a:buClr>
              <a:buSzPct val="85000"/>
              <a:buFont typeface="+mj-lt"/>
              <a:buAutoNum type="arabicPeriod"/>
            </a:pPr>
            <a:r>
              <a:rPr lang="en-US" altLang="en-US" sz="2800" dirty="0">
                <a:latin typeface="Times New Roman" panose="02020603050405020304" pitchFamily="18" charset="0"/>
                <a:cs typeface="Times New Roman" panose="02020603050405020304" pitchFamily="18" charset="0"/>
              </a:rPr>
              <a:t>Memory management</a:t>
            </a:r>
          </a:p>
          <a:p>
            <a:pPr marL="515938" indent="-514350" hangingPunct="1">
              <a:lnSpc>
                <a:spcPct val="90000"/>
              </a:lnSpc>
              <a:spcBef>
                <a:spcPts val="1200"/>
              </a:spcBef>
              <a:buClrTx/>
              <a:buSzTx/>
              <a:buFont typeface="+mj-lt"/>
              <a:buAutoNum type="arabicPeriod"/>
            </a:pPr>
            <a:endParaRPr lang="en-US" altLang="en-US" sz="2800" dirty="0">
              <a:latin typeface="Times New Roman" panose="02020603050405020304" pitchFamily="18" charset="0"/>
              <a:cs typeface="Times New Roman" panose="02020603050405020304" pitchFamily="18" charset="0"/>
            </a:endParaRPr>
          </a:p>
          <a:p>
            <a:pPr marL="515938" indent="-514350" hangingPunct="1">
              <a:lnSpc>
                <a:spcPct val="90000"/>
              </a:lnSpc>
              <a:spcBef>
                <a:spcPts val="1200"/>
              </a:spcBef>
              <a:buClr>
                <a:srgbClr val="9E3611"/>
              </a:buClr>
              <a:buSzPct val="85000"/>
              <a:buFont typeface="+mj-lt"/>
              <a:buAutoNum type="arabicPeriod"/>
            </a:pPr>
            <a:r>
              <a:rPr lang="en-US" altLang="en-US" sz="2800" dirty="0">
                <a:latin typeface="Times New Roman" panose="02020603050405020304" pitchFamily="18" charset="0"/>
                <a:cs typeface="Times New Roman" panose="02020603050405020304" pitchFamily="18" charset="0"/>
              </a:rPr>
              <a:t>Disk and file system</a:t>
            </a:r>
          </a:p>
          <a:p>
            <a:pPr marL="515938" indent="-514350" hangingPunct="1">
              <a:lnSpc>
                <a:spcPct val="90000"/>
              </a:lnSpc>
              <a:spcBef>
                <a:spcPts val="1200"/>
              </a:spcBef>
              <a:buClrTx/>
              <a:buSzTx/>
              <a:buFont typeface="+mj-lt"/>
              <a:buAutoNum type="arabicPeriod"/>
            </a:pPr>
            <a:endParaRPr lang="en-US" altLang="en-US" sz="2800" dirty="0">
              <a:latin typeface="Times New Roman" panose="02020603050405020304" pitchFamily="18" charset="0"/>
              <a:cs typeface="Times New Roman" panose="02020603050405020304" pitchFamily="18" charset="0"/>
            </a:endParaRPr>
          </a:p>
          <a:p>
            <a:pPr marL="515938" indent="-514350" hangingPunct="1">
              <a:lnSpc>
                <a:spcPct val="90000"/>
              </a:lnSpc>
              <a:spcBef>
                <a:spcPts val="1200"/>
              </a:spcBef>
              <a:buClr>
                <a:srgbClr val="9E3611"/>
              </a:buClr>
              <a:buSzPct val="85000"/>
              <a:buFont typeface="+mj-lt"/>
              <a:buAutoNum type="arabicPeriod"/>
            </a:pPr>
            <a:r>
              <a:rPr lang="en-US" altLang="en-US" sz="2800" dirty="0">
                <a:latin typeface="Times New Roman" panose="02020603050405020304" pitchFamily="18" charset="0"/>
                <a:cs typeface="Times New Roman" panose="02020603050405020304" pitchFamily="18" charset="0"/>
              </a:rPr>
              <a:t>Networking</a:t>
            </a:r>
          </a:p>
          <a:p>
            <a:pPr hangingPunct="1">
              <a:lnSpc>
                <a:spcPct val="90000"/>
              </a:lnSpc>
              <a:spcBef>
                <a:spcPts val="1200"/>
              </a:spcBef>
              <a:buClrTx/>
              <a:buSzTx/>
              <a:buFontTx/>
              <a:buNone/>
            </a:pPr>
            <a:endParaRPr lang="en-US" altLang="en-US" sz="2000" dirty="0">
              <a:latin typeface="Rockwell" panose="02060603020205020403" pitchFamily="18" charset="0"/>
            </a:endParaRPr>
          </a:p>
        </p:txBody>
      </p:sp>
      <p:sp>
        <p:nvSpPr>
          <p:cNvPr id="9219"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57C25669-1688-4AA4-AFB0-C40963114734}"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5</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9962325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069975" y="315667"/>
            <a:ext cx="10058400" cy="1608137"/>
          </a:xfrm>
          <a:ln/>
        </p:spPr>
        <p:txBody>
          <a:bodyPr>
            <a:norm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Process management </a:t>
            </a:r>
          </a:p>
        </p:txBody>
      </p:sp>
      <p:sp>
        <p:nvSpPr>
          <p:cNvPr id="10242" name="Text Box 2"/>
          <p:cNvSpPr txBox="1">
            <a:spLocks noChangeArrowheads="1"/>
          </p:cNvSpPr>
          <p:nvPr/>
        </p:nvSpPr>
        <p:spPr bwMode="auto">
          <a:xfrm>
            <a:off x="1069975" y="1923804"/>
            <a:ext cx="10058400" cy="1567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90000"/>
              </a:lnSpc>
              <a:spcBef>
                <a:spcPts val="1200"/>
              </a:spcBef>
              <a:buClr>
                <a:srgbClr val="9E3611"/>
              </a:buClr>
              <a:buSzPct val="85000"/>
              <a:buFont typeface="Wingdings" panose="05000000000000000000" pitchFamily="2" charset="2"/>
              <a:buChar char=""/>
            </a:pPr>
            <a:r>
              <a:rPr lang="en-US" altLang="en-US" sz="2000" dirty="0">
                <a:solidFill>
                  <a:srgbClr val="9B2D1F"/>
                </a:solidFill>
                <a:latin typeface="Times New Roman" panose="02020603050405020304" pitchFamily="18" charset="0"/>
                <a:cs typeface="Times New Roman" panose="02020603050405020304" pitchFamily="18" charset="0"/>
              </a:rPr>
              <a:t>It deals with running multiple processes</a:t>
            </a:r>
            <a:r>
              <a:rPr lang="en-US" altLang="en-US" sz="2000" dirty="0">
                <a:latin typeface="Times New Roman" panose="02020603050405020304" pitchFamily="18" charset="0"/>
                <a:cs typeface="Times New Roman" panose="02020603050405020304" pitchFamily="18" charset="0"/>
              </a:rPr>
              <a:t>. Most operating system allow a process to be assigned a priority which affects its allocation of CPU time</a:t>
            </a:r>
            <a:r>
              <a:rPr lang="en-US" altLang="en-US" sz="2000" dirty="0" smtClean="0">
                <a:latin typeface="Times New Roman" panose="02020603050405020304" pitchFamily="18" charset="0"/>
                <a:cs typeface="Times New Roman" panose="02020603050405020304" pitchFamily="18" charset="0"/>
              </a:rPr>
              <a:t>.</a:t>
            </a:r>
          </a:p>
          <a:p>
            <a:pPr hangingPunct="1">
              <a:lnSpc>
                <a:spcPct val="90000"/>
              </a:lnSpc>
              <a:spcBef>
                <a:spcPts val="1200"/>
              </a:spcBef>
              <a:buClr>
                <a:srgbClr val="9E3611"/>
              </a:buClr>
              <a:buSzPct val="85000"/>
              <a:buFont typeface="Wingdings" panose="05000000000000000000" pitchFamily="2" charset="2"/>
              <a:buChar char=""/>
            </a:pP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Interactive operating systems also employ some </a:t>
            </a:r>
            <a:r>
              <a:rPr lang="en-US" altLang="en-US" sz="2000" dirty="0">
                <a:solidFill>
                  <a:srgbClr val="9B2D1F"/>
                </a:solidFill>
                <a:latin typeface="Times New Roman" panose="02020603050405020304" pitchFamily="18" charset="0"/>
                <a:cs typeface="Times New Roman" panose="02020603050405020304" pitchFamily="18" charset="0"/>
              </a:rPr>
              <a:t>level of feedback in which the task with which the user is working </a:t>
            </a:r>
            <a:r>
              <a:rPr lang="en-US" altLang="en-US" sz="2000" dirty="0">
                <a:latin typeface="Times New Roman" panose="02020603050405020304" pitchFamily="18" charset="0"/>
                <a:cs typeface="Times New Roman" panose="02020603050405020304" pitchFamily="18" charset="0"/>
              </a:rPr>
              <a:t>receives higher priority. In many systems there is </a:t>
            </a:r>
            <a:r>
              <a:rPr lang="en-US" altLang="en-US" sz="2000" dirty="0">
                <a:solidFill>
                  <a:srgbClr val="9B2D1F"/>
                </a:solidFill>
                <a:latin typeface="Times New Roman" panose="02020603050405020304" pitchFamily="18" charset="0"/>
                <a:cs typeface="Times New Roman" panose="02020603050405020304" pitchFamily="18" charset="0"/>
              </a:rPr>
              <a:t>a background process which runs when no other process is waiting for the CPU.</a:t>
            </a:r>
          </a:p>
        </p:txBody>
      </p:sp>
      <p:sp>
        <p:nvSpPr>
          <p:cNvPr id="10243"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8A4C493E-B5C7-4261-A468-40209E3B61D3}"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6</a:t>
            </a:fld>
            <a:endParaRPr lang="en-US" altLang="en-US" sz="1400" b="1">
              <a:solidFill>
                <a:srgbClr val="FFFFFF"/>
              </a:solidFill>
              <a:latin typeface="Rockwell Condensed" panose="02060603050405020104" pitchFamily="18" charset="0"/>
              <a:cs typeface="DejaVu Sans" panose="020B0603030804020204" pitchFamily="34" charset="0"/>
            </a:endParaRPr>
          </a:p>
        </p:txBody>
      </p:sp>
      <p:pic>
        <p:nvPicPr>
          <p:cNvPr id="35842" name="Picture 2" descr="Image result for process management in operating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813" y="3777383"/>
            <a:ext cx="4882448" cy="299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0899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069975" y="484188"/>
            <a:ext cx="10058400" cy="1608137"/>
          </a:xfrm>
          <a:ln/>
        </p:spPr>
        <p:txBody>
          <a:bodyPr>
            <a:norm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Memory management</a:t>
            </a:r>
          </a:p>
        </p:txBody>
      </p:sp>
      <p:sp>
        <p:nvSpPr>
          <p:cNvPr id="11266" name="Text Box 2"/>
          <p:cNvSpPr txBox="1">
            <a:spLocks noChangeArrowheads="1"/>
          </p:cNvSpPr>
          <p:nvPr/>
        </p:nvSpPr>
        <p:spPr bwMode="auto">
          <a:xfrm>
            <a:off x="1069975" y="2120900"/>
            <a:ext cx="10058400" cy="404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90000"/>
              </a:lnSpc>
              <a:spcBef>
                <a:spcPts val="1200"/>
              </a:spcBef>
              <a:buClr>
                <a:srgbClr val="9E3611"/>
              </a:buClr>
              <a:buSzPct val="85000"/>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The memory manager in an OS </a:t>
            </a:r>
            <a:r>
              <a:rPr lang="en-US" altLang="en-US" sz="2400" dirty="0">
                <a:solidFill>
                  <a:srgbClr val="9B2D1F"/>
                </a:solidFill>
                <a:latin typeface="Times New Roman" panose="02020603050405020304" pitchFamily="18" charset="0"/>
                <a:cs typeface="Times New Roman" panose="02020603050405020304" pitchFamily="18" charset="0"/>
              </a:rPr>
              <a:t>coordinates the memories by tracking which one is available, which is to be allocated or deallocated and how to swap between the main memory and secondary memories.</a:t>
            </a:r>
            <a:r>
              <a:rPr lang="en-US" altLang="en-US" sz="2400" dirty="0">
                <a:latin typeface="Times New Roman" panose="02020603050405020304" pitchFamily="18" charset="0"/>
                <a:cs typeface="Times New Roman" panose="02020603050405020304" pitchFamily="18" charset="0"/>
              </a:rPr>
              <a:t> </a:t>
            </a:r>
            <a:endParaRPr lang="en-US" altLang="en-US" sz="2400" dirty="0" smtClean="0">
              <a:latin typeface="Times New Roman" panose="02020603050405020304" pitchFamily="18" charset="0"/>
              <a:cs typeface="Times New Roman" panose="02020603050405020304" pitchFamily="18" charset="0"/>
            </a:endParaRPr>
          </a:p>
          <a:p>
            <a:pPr hangingPunct="1">
              <a:lnSpc>
                <a:spcPct val="90000"/>
              </a:lnSpc>
              <a:spcBef>
                <a:spcPts val="1200"/>
              </a:spcBef>
              <a:buClr>
                <a:srgbClr val="9E3611"/>
              </a:buClr>
              <a:buSzPct val="85000"/>
              <a:buFont typeface="Wingdings" panose="05000000000000000000" pitchFamily="2" charset="2"/>
              <a:buChar char=""/>
            </a:pPr>
            <a:endParaRPr lang="en-US" altLang="en-US" sz="2400" dirty="0">
              <a:latin typeface="Times New Roman" panose="02020603050405020304" pitchFamily="18" charset="0"/>
              <a:cs typeface="Times New Roman" panose="02020603050405020304" pitchFamily="18" charset="0"/>
            </a:endParaRPr>
          </a:p>
          <a:p>
            <a:pPr hangingPunct="1">
              <a:lnSpc>
                <a:spcPct val="90000"/>
              </a:lnSpc>
              <a:spcBef>
                <a:spcPts val="1200"/>
              </a:spcBef>
              <a:buClr>
                <a:srgbClr val="9E3611"/>
              </a:buClr>
              <a:buSzPct val="85000"/>
              <a:buFont typeface="Wingdings" panose="05000000000000000000" pitchFamily="2" charset="2"/>
              <a:buChar char=""/>
            </a:pPr>
            <a:r>
              <a:rPr lang="en-US" altLang="en-US" sz="2400" dirty="0" smtClean="0">
                <a:latin typeface="Times New Roman" panose="02020603050405020304" pitchFamily="18" charset="0"/>
                <a:cs typeface="Times New Roman" panose="02020603050405020304" pitchFamily="18" charset="0"/>
              </a:rPr>
              <a:t>The </a:t>
            </a:r>
            <a:r>
              <a:rPr lang="en-US" altLang="en-US" sz="2400" dirty="0">
                <a:latin typeface="Times New Roman" panose="02020603050405020304" pitchFamily="18" charset="0"/>
                <a:cs typeface="Times New Roman" panose="02020603050405020304" pitchFamily="18" charset="0"/>
              </a:rPr>
              <a:t>operating system </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tracks all memory used by each process </a:t>
            </a:r>
            <a:r>
              <a:rPr lang="en-US" altLang="en-US" sz="2400" dirty="0">
                <a:latin typeface="Times New Roman" panose="02020603050405020304" pitchFamily="18" charset="0"/>
                <a:cs typeface="Times New Roman" panose="02020603050405020304" pitchFamily="18" charset="0"/>
              </a:rPr>
              <a:t>so that when a process terminates, all memory used by that process will be available for other processes.</a:t>
            </a:r>
          </a:p>
        </p:txBody>
      </p:sp>
      <p:sp>
        <p:nvSpPr>
          <p:cNvPr id="11267"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0756D15B-8D32-43F9-BA19-7DAACD0B1FB6}"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7</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1795982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1069975" y="484188"/>
            <a:ext cx="10058400" cy="1608137"/>
          </a:xfrm>
          <a:ln/>
        </p:spPr>
        <p:txBody>
          <a:bodyPr>
            <a:norm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Disk and file systems:</a:t>
            </a:r>
          </a:p>
        </p:txBody>
      </p:sp>
      <p:sp>
        <p:nvSpPr>
          <p:cNvPr id="12290" name="Text Box 2"/>
          <p:cNvSpPr txBox="1">
            <a:spLocks noChangeArrowheads="1"/>
          </p:cNvSpPr>
          <p:nvPr/>
        </p:nvSpPr>
        <p:spPr bwMode="auto">
          <a:xfrm>
            <a:off x="1069975" y="2120900"/>
            <a:ext cx="10058400" cy="404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90000"/>
              </a:lnSpc>
              <a:spcBef>
                <a:spcPts val="1200"/>
              </a:spcBef>
              <a:buClr>
                <a:srgbClr val="9E3611"/>
              </a:buClr>
              <a:buSzPct val="85000"/>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Operating systems have a variety of native file systems that controls the creation, deletion, and access of files of data and programs.</a:t>
            </a:r>
          </a:p>
        </p:txBody>
      </p:sp>
      <p:sp>
        <p:nvSpPr>
          <p:cNvPr id="12291"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BC9DBE0E-4C5F-41DE-8E1C-8184428197E5}"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8</a:t>
            </a:fld>
            <a:endParaRPr lang="en-US" altLang="en-US" sz="1400" b="1">
              <a:solidFill>
                <a:srgbClr val="FFFFFF"/>
              </a:solidFill>
              <a:latin typeface="Rockwell Condensed" panose="02060603050405020104" pitchFamily="18" charset="0"/>
              <a:cs typeface="DejaVu Sans" panose="020B0603030804020204" pitchFamily="34" charset="0"/>
            </a:endParaRPr>
          </a:p>
        </p:txBody>
      </p:sp>
    </p:spTree>
    <p:extLst>
      <p:ext uri="{BB962C8B-B14F-4D97-AF65-F5344CB8AC3E}">
        <p14:creationId xmlns:p14="http://schemas.microsoft.com/office/powerpoint/2010/main" val="32883161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069975" y="484188"/>
            <a:ext cx="10058400" cy="1608137"/>
          </a:xfrm>
          <a:ln/>
        </p:spPr>
        <p:txBody>
          <a:bodyPr>
            <a:norm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dirty="0">
                <a:latin typeface="Times New Roman" panose="02020603050405020304" pitchFamily="18" charset="0"/>
                <a:cs typeface="Times New Roman" panose="02020603050405020304" pitchFamily="18" charset="0"/>
              </a:rPr>
              <a:t>Networking </a:t>
            </a:r>
          </a:p>
        </p:txBody>
      </p:sp>
      <p:sp>
        <p:nvSpPr>
          <p:cNvPr id="13314" name="Text Box 2"/>
          <p:cNvSpPr txBox="1">
            <a:spLocks noChangeArrowheads="1"/>
          </p:cNvSpPr>
          <p:nvPr/>
        </p:nvSpPr>
        <p:spPr bwMode="auto">
          <a:xfrm>
            <a:off x="1069975" y="2120900"/>
            <a:ext cx="10058400" cy="404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09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90000"/>
              </a:lnSpc>
              <a:spcBef>
                <a:spcPts val="1200"/>
              </a:spcBef>
              <a:buClr>
                <a:srgbClr val="9E3611"/>
              </a:buClr>
              <a:buSzPct val="85000"/>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Most current operating systems are </a:t>
            </a:r>
            <a:r>
              <a:rPr lang="en-US" altLang="en-US" sz="3200" dirty="0">
                <a:solidFill>
                  <a:schemeClr val="accent1">
                    <a:lumMod val="75000"/>
                  </a:schemeClr>
                </a:solidFill>
                <a:latin typeface="Times New Roman" panose="02020603050405020304" pitchFamily="18" charset="0"/>
                <a:cs typeface="Times New Roman" panose="02020603050405020304" pitchFamily="18" charset="0"/>
              </a:rPr>
              <a:t>capable of using the TCP/IP networking protocols.</a:t>
            </a:r>
            <a:r>
              <a:rPr lang="en-US" altLang="en-US" sz="3200" dirty="0">
                <a:latin typeface="Times New Roman" panose="02020603050405020304" pitchFamily="18" charset="0"/>
                <a:cs typeface="Times New Roman" panose="02020603050405020304" pitchFamily="18" charset="0"/>
              </a:rPr>
              <a:t> This means that one system can appear on a network of the other and share resources such as files, printers, and scanners. Many operating systems also </a:t>
            </a:r>
            <a:r>
              <a:rPr lang="en-US" altLang="en-US" sz="3200" dirty="0">
                <a:solidFill>
                  <a:schemeClr val="accent1">
                    <a:lumMod val="75000"/>
                  </a:schemeClr>
                </a:solidFill>
                <a:latin typeface="Times New Roman" panose="02020603050405020304" pitchFamily="18" charset="0"/>
                <a:cs typeface="Times New Roman" panose="02020603050405020304" pitchFamily="18" charset="0"/>
              </a:rPr>
              <a:t>support one or more vendor-specific legacy networking protocols </a:t>
            </a:r>
            <a:r>
              <a:rPr lang="en-US" altLang="en-US" sz="3200" dirty="0">
                <a:latin typeface="Times New Roman" panose="02020603050405020304" pitchFamily="18" charset="0"/>
                <a:cs typeface="Times New Roman" panose="02020603050405020304" pitchFamily="18" charset="0"/>
              </a:rPr>
              <a:t>as well.</a:t>
            </a:r>
          </a:p>
        </p:txBody>
      </p:sp>
      <p:sp>
        <p:nvSpPr>
          <p:cNvPr id="13315" name="Text Box 3"/>
          <p:cNvSpPr txBox="1">
            <a:spLocks noChangeArrowheads="1"/>
          </p:cNvSpPr>
          <p:nvPr/>
        </p:nvSpPr>
        <p:spPr bwMode="auto">
          <a:xfrm>
            <a:off x="11310938" y="6272213"/>
            <a:ext cx="6397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57200" algn="l"/>
              </a:tabLst>
              <a:defRPr>
                <a:solidFill>
                  <a:srgbClr val="000000"/>
                </a:solidFill>
                <a:latin typeface="Arial" panose="020B0604020202020204" pitchFamily="34" charset="0"/>
                <a:ea typeface="AR PL SungtiL GB" charset="0"/>
                <a:cs typeface="AR PL SungtiL GB" charset="0"/>
              </a:defRPr>
            </a:lvl1pPr>
            <a:lvl2pPr>
              <a:tabLst>
                <a:tab pos="457200" algn="l"/>
              </a:tabLst>
              <a:defRPr>
                <a:solidFill>
                  <a:srgbClr val="000000"/>
                </a:solidFill>
                <a:latin typeface="Arial" panose="020B0604020202020204" pitchFamily="34" charset="0"/>
                <a:ea typeface="AR PL SungtiL GB" charset="0"/>
                <a:cs typeface="AR PL SungtiL GB" charset="0"/>
              </a:defRPr>
            </a:lvl2pPr>
            <a:lvl3pPr>
              <a:tabLst>
                <a:tab pos="457200" algn="l"/>
              </a:tabLst>
              <a:defRPr>
                <a:solidFill>
                  <a:srgbClr val="000000"/>
                </a:solidFill>
                <a:latin typeface="Arial" panose="020B0604020202020204" pitchFamily="34" charset="0"/>
                <a:ea typeface="AR PL SungtiL GB" charset="0"/>
                <a:cs typeface="AR PL SungtiL GB" charset="0"/>
              </a:defRPr>
            </a:lvl3pPr>
            <a:lvl4pPr>
              <a:tabLst>
                <a:tab pos="457200" algn="l"/>
              </a:tabLst>
              <a:defRPr>
                <a:solidFill>
                  <a:srgbClr val="000000"/>
                </a:solidFill>
                <a:latin typeface="Arial" panose="020B0604020202020204" pitchFamily="34" charset="0"/>
                <a:ea typeface="AR PL SungtiL GB" charset="0"/>
                <a:cs typeface="AR PL SungtiL GB" charset="0"/>
              </a:defRPr>
            </a:lvl4pPr>
            <a:lvl5pPr>
              <a:tabLst>
                <a:tab pos="4572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fld id="{1562F756-131B-4080-9058-2EFE2745442A}" type="slidenum">
              <a:rPr lang="en-US" altLang="en-US" sz="1400" b="1">
                <a:solidFill>
                  <a:srgbClr val="FFFFFF"/>
                </a:solidFill>
                <a:latin typeface="Rockwell Condensed" panose="02060603050405020104" pitchFamily="18" charset="0"/>
                <a:cs typeface="DejaVu Sans" panose="020B0603030804020204" pitchFamily="34" charset="0"/>
              </a:rPr>
              <a:pPr algn="ctr" hangingPunct="1">
                <a:lnSpc>
                  <a:spcPct val="100000"/>
                </a:lnSpc>
              </a:pPr>
              <a:t>9</a:t>
            </a:fld>
            <a:endParaRPr lang="en-US" altLang="en-US" sz="1400" b="1">
              <a:solidFill>
                <a:srgbClr val="FFFFFF"/>
              </a:solidFill>
              <a:latin typeface="Rockwell Condensed" panose="02060603050405020104" pitchFamily="18" charset="0"/>
              <a:cs typeface="DejaVu Sans" panose="020B0603030804020204" pitchFamily="34" charset="0"/>
            </a:endParaRPr>
          </a:p>
        </p:txBody>
      </p:sp>
      <p:pic>
        <p:nvPicPr>
          <p:cNvPr id="29698" name="Picture 2" descr="Image result for Netwo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062" y="4409272"/>
            <a:ext cx="4458876" cy="244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422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1362</Words>
  <Application>Microsoft Office PowerPoint</Application>
  <PresentationFormat>Widescreen</PresentationFormat>
  <Paragraphs>171</Paragraphs>
  <Slides>27</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 PL SungtiL GB</vt:lpstr>
      <vt:lpstr>Arial</vt:lpstr>
      <vt:lpstr>Calibri</vt:lpstr>
      <vt:lpstr>Calibri Light</vt:lpstr>
      <vt:lpstr>DejaVu Sans</vt:lpstr>
      <vt:lpstr>Rockwell</vt:lpstr>
      <vt:lpstr>Rockwell Condensed</vt:lpstr>
      <vt:lpstr>Times New Roman</vt:lpstr>
      <vt:lpstr>Verdana</vt:lpstr>
      <vt:lpstr>Wingdings</vt:lpstr>
      <vt:lpstr>Office Theme</vt:lpstr>
      <vt:lpstr>Lecture 1: Introduction to Network Operating Systems</vt:lpstr>
      <vt:lpstr>OUTLINES</vt:lpstr>
      <vt:lpstr>What is Operating Systems ??</vt:lpstr>
      <vt:lpstr>PowerPoint Presentation</vt:lpstr>
      <vt:lpstr>Features of operating systems </vt:lpstr>
      <vt:lpstr>Process management </vt:lpstr>
      <vt:lpstr>Memory management</vt:lpstr>
      <vt:lpstr>Disk and file systems:</vt:lpstr>
      <vt:lpstr>Networking </vt:lpstr>
      <vt:lpstr>Types of Operating Systems</vt:lpstr>
      <vt:lpstr>SINGLE USER </vt:lpstr>
      <vt:lpstr>Single user, single task</vt:lpstr>
      <vt:lpstr>Single user, multi tasking</vt:lpstr>
      <vt:lpstr>Multi-user</vt:lpstr>
      <vt:lpstr>MULTI TASKING </vt:lpstr>
      <vt:lpstr> EMBEDDED OS </vt:lpstr>
      <vt:lpstr>REAL TIME OPERATING SYSTEM </vt:lpstr>
      <vt:lpstr>Networks Operating Systems </vt:lpstr>
      <vt:lpstr>Review of </vt:lpstr>
      <vt:lpstr>Local area network (LAN)</vt:lpstr>
      <vt:lpstr> Advantages of LAN or Local Area Network </vt:lpstr>
      <vt:lpstr>Advantages of LAN or Local Area Network</vt:lpstr>
      <vt:lpstr>Disadvantages of LAN or Local Area Network</vt:lpstr>
      <vt:lpstr>Wide area network (WAN)</vt:lpstr>
      <vt:lpstr>Advantages of Wide area network </vt:lpstr>
      <vt:lpstr>Disadvantages of wide area network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 to Network Operating Systems</dc:title>
  <dc:creator>Ali</dc:creator>
  <cp:lastModifiedBy>Rehab</cp:lastModifiedBy>
  <cp:revision>14</cp:revision>
  <dcterms:created xsi:type="dcterms:W3CDTF">2018-01-27T14:58:58Z</dcterms:created>
  <dcterms:modified xsi:type="dcterms:W3CDTF">2019-01-12T13:53:37Z</dcterms:modified>
</cp:coreProperties>
</file>