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91" r:id="rId1"/>
  </p:sldMasterIdLst>
  <p:notesMasterIdLst>
    <p:notesMasterId r:id="rId17"/>
  </p:notesMasterIdLst>
  <p:sldIdLst>
    <p:sldId id="257" r:id="rId2"/>
    <p:sldId id="258" r:id="rId3"/>
    <p:sldId id="259" r:id="rId4"/>
    <p:sldId id="260" r:id="rId5"/>
    <p:sldId id="261" r:id="rId6"/>
    <p:sldId id="262" r:id="rId7"/>
    <p:sldId id="270" r:id="rId8"/>
    <p:sldId id="271" r:id="rId9"/>
    <p:sldId id="263" r:id="rId10"/>
    <p:sldId id="264" r:id="rId11"/>
    <p:sldId id="265" r:id="rId12"/>
    <p:sldId id="266" r:id="rId13"/>
    <p:sldId id="267" r:id="rId14"/>
    <p:sldId id="268" r:id="rId15"/>
    <p:sldId id="27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8"/>
    <p:restoredTop sz="94631"/>
  </p:normalViewPr>
  <p:slideViewPr>
    <p:cSldViewPr snapToGrid="0" snapToObjects="1">
      <p:cViewPr varScale="1">
        <p:scale>
          <a:sx n="107" d="100"/>
          <a:sy n="107" d="100"/>
        </p:scale>
        <p:origin x="20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7A802F-46D7-B342-8022-0845BBEB9747}" type="datetimeFigureOut">
              <a:rPr lang="en-US" smtClean="0"/>
              <a:t>11/16/15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9E9FD8-328B-DC49-8650-3E114BA3B8EF}" type="slidenum">
              <a:rPr lang="en-US" smtClean="0"/>
              <a:t>‹#›</a:t>
            </a:fld>
            <a:endParaRPr lang="en-US"/>
          </a:p>
        </p:txBody>
      </p:sp>
    </p:spTree>
    <p:extLst>
      <p:ext uri="{BB962C8B-B14F-4D97-AF65-F5344CB8AC3E}">
        <p14:creationId xmlns:p14="http://schemas.microsoft.com/office/powerpoint/2010/main" val="14277949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fld id="{A914A9BC-6EF7-FC4A-82C5-E39C71F4E20C}" type="slidenum">
              <a:rPr lang="en-US" altLang="en-US" sz="1200"/>
              <a:pPr/>
              <a:t>7</a:t>
            </a:fld>
            <a:endParaRPr lang="en-US" altLang="en-US"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tLang="en-US">
              <a:ea typeface="MS PGothic" charset="-128"/>
            </a:endParaRPr>
          </a:p>
        </p:txBody>
      </p:sp>
    </p:spTree>
    <p:extLst>
      <p:ext uri="{BB962C8B-B14F-4D97-AF65-F5344CB8AC3E}">
        <p14:creationId xmlns:p14="http://schemas.microsoft.com/office/powerpoint/2010/main" val="1330609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fld id="{2CF0A765-6714-1B44-BE10-70DD8A430C71}" type="slidenum">
              <a:rPr lang="en-US" altLang="en-US" sz="1200"/>
              <a:pPr/>
              <a:t>8</a:t>
            </a:fld>
            <a:endParaRPr lang="en-US" altLang="en-US" sz="120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tLang="en-US">
              <a:ea typeface="MS PGothic" charset="-128"/>
            </a:endParaRPr>
          </a:p>
        </p:txBody>
      </p:sp>
    </p:spTree>
    <p:extLst>
      <p:ext uri="{BB962C8B-B14F-4D97-AF65-F5344CB8AC3E}">
        <p14:creationId xmlns:p14="http://schemas.microsoft.com/office/powerpoint/2010/main" val="1349009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fld id="{2CF0A765-6714-1B44-BE10-70DD8A430C71}" type="slidenum">
              <a:rPr lang="en-US" altLang="en-US" sz="1200"/>
              <a:pPr/>
              <a:t>15</a:t>
            </a:fld>
            <a:endParaRPr lang="en-US" altLang="en-US" sz="120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tLang="en-US">
              <a:ea typeface="MS PGothic" charset="-128"/>
            </a:endParaRPr>
          </a:p>
        </p:txBody>
      </p:sp>
    </p:spTree>
    <p:extLst>
      <p:ext uri="{BB962C8B-B14F-4D97-AF65-F5344CB8AC3E}">
        <p14:creationId xmlns:p14="http://schemas.microsoft.com/office/powerpoint/2010/main" val="1949046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A8C2F28C-530D-2443-A514-36666A961515}" type="datetimeFigureOut">
              <a:rPr lang="en-US" smtClean="0"/>
              <a:t>11/16/15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3077F95E-897F-2D48-967E-89D3D4CA0DFD}" type="slidenum">
              <a:rPr lang="en-US" smtClean="0"/>
              <a:t>‹#›</a:t>
            </a:fld>
            <a:endParaRPr lang="en-US"/>
          </a:p>
        </p:txBody>
      </p:sp>
    </p:spTree>
    <p:extLst>
      <p:ext uri="{BB962C8B-B14F-4D97-AF65-F5344CB8AC3E}">
        <p14:creationId xmlns:p14="http://schemas.microsoft.com/office/powerpoint/2010/main" val="136917348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C2F28C-530D-2443-A514-36666A961515}" type="datetimeFigureOut">
              <a:rPr lang="en-US" smtClean="0"/>
              <a:t>11/16/15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77F95E-897F-2D48-967E-89D3D4CA0DFD}" type="slidenum">
              <a:rPr lang="en-US" smtClean="0"/>
              <a:t>‹#›</a:t>
            </a:fld>
            <a:endParaRPr lang="en-US"/>
          </a:p>
        </p:txBody>
      </p:sp>
    </p:spTree>
    <p:extLst>
      <p:ext uri="{BB962C8B-B14F-4D97-AF65-F5344CB8AC3E}">
        <p14:creationId xmlns:p14="http://schemas.microsoft.com/office/powerpoint/2010/main" val="621480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C2F28C-530D-2443-A514-36666A961515}" type="datetimeFigureOut">
              <a:rPr lang="en-US" smtClean="0"/>
              <a:t>11/16/15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77F95E-897F-2D48-967E-89D3D4CA0DFD}" type="slidenum">
              <a:rPr lang="en-US" smtClean="0"/>
              <a:t>‹#›</a:t>
            </a:fld>
            <a:endParaRPr lang="en-US"/>
          </a:p>
        </p:txBody>
      </p:sp>
    </p:spTree>
    <p:extLst>
      <p:ext uri="{BB962C8B-B14F-4D97-AF65-F5344CB8AC3E}">
        <p14:creationId xmlns:p14="http://schemas.microsoft.com/office/powerpoint/2010/main" val="2009973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8C2F28C-530D-2443-A514-36666A961515}" type="datetimeFigureOut">
              <a:rPr lang="en-US" smtClean="0"/>
              <a:t>11/16/15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77F95E-897F-2D48-967E-89D3D4CA0DFD}" type="slidenum">
              <a:rPr lang="en-US" smtClean="0"/>
              <a:t>‹#›</a:t>
            </a:fld>
            <a:endParaRPr lang="en-US"/>
          </a:p>
        </p:txBody>
      </p:sp>
    </p:spTree>
    <p:extLst>
      <p:ext uri="{BB962C8B-B14F-4D97-AF65-F5344CB8AC3E}">
        <p14:creationId xmlns:p14="http://schemas.microsoft.com/office/powerpoint/2010/main" val="1411434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A8C2F28C-530D-2443-A514-36666A961515}" type="datetimeFigureOut">
              <a:rPr lang="en-US" smtClean="0"/>
              <a:t>11/16/15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3077F95E-897F-2D48-967E-89D3D4CA0DFD}" type="slidenum">
              <a:rPr lang="en-US" smtClean="0"/>
              <a:t>‹#›</a:t>
            </a:fld>
            <a:endParaRPr lang="en-US"/>
          </a:p>
        </p:txBody>
      </p:sp>
    </p:spTree>
    <p:extLst>
      <p:ext uri="{BB962C8B-B14F-4D97-AF65-F5344CB8AC3E}">
        <p14:creationId xmlns:p14="http://schemas.microsoft.com/office/powerpoint/2010/main" val="87307502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8C2F28C-530D-2443-A514-36666A961515}" type="datetimeFigureOut">
              <a:rPr lang="en-US" smtClean="0"/>
              <a:t>11/16/15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77F95E-897F-2D48-967E-89D3D4CA0DFD}" type="slidenum">
              <a:rPr lang="en-US" smtClean="0"/>
              <a:t>‹#›</a:t>
            </a:fld>
            <a:endParaRPr lang="en-US"/>
          </a:p>
        </p:txBody>
      </p:sp>
    </p:spTree>
    <p:extLst>
      <p:ext uri="{BB962C8B-B14F-4D97-AF65-F5344CB8AC3E}">
        <p14:creationId xmlns:p14="http://schemas.microsoft.com/office/powerpoint/2010/main" val="16117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8C2F28C-530D-2443-A514-36666A961515}" type="datetimeFigureOut">
              <a:rPr lang="en-US" smtClean="0"/>
              <a:t>11/16/15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77F95E-897F-2D48-967E-89D3D4CA0DFD}" type="slidenum">
              <a:rPr lang="en-US" smtClean="0"/>
              <a:t>‹#›</a:t>
            </a:fld>
            <a:endParaRPr lang="en-US"/>
          </a:p>
        </p:txBody>
      </p:sp>
    </p:spTree>
    <p:extLst>
      <p:ext uri="{BB962C8B-B14F-4D97-AF65-F5344CB8AC3E}">
        <p14:creationId xmlns:p14="http://schemas.microsoft.com/office/powerpoint/2010/main" val="312219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8C2F28C-530D-2443-A514-36666A961515}" type="datetimeFigureOut">
              <a:rPr lang="en-US" smtClean="0"/>
              <a:t>11/16/15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77F95E-897F-2D48-967E-89D3D4CA0DFD}" type="slidenum">
              <a:rPr lang="en-US" smtClean="0"/>
              <a:t>‹#›</a:t>
            </a:fld>
            <a:endParaRPr lang="en-US"/>
          </a:p>
        </p:txBody>
      </p:sp>
    </p:spTree>
    <p:extLst>
      <p:ext uri="{BB962C8B-B14F-4D97-AF65-F5344CB8AC3E}">
        <p14:creationId xmlns:p14="http://schemas.microsoft.com/office/powerpoint/2010/main" val="1166385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2F28C-530D-2443-A514-36666A961515}" type="datetimeFigureOut">
              <a:rPr lang="en-US" smtClean="0"/>
              <a:t>11/16/15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77F95E-897F-2D48-967E-89D3D4CA0DFD}" type="slidenum">
              <a:rPr lang="en-US" smtClean="0"/>
              <a:t>‹#›</a:t>
            </a:fld>
            <a:endParaRPr lang="en-US"/>
          </a:p>
        </p:txBody>
      </p:sp>
    </p:spTree>
    <p:extLst>
      <p:ext uri="{BB962C8B-B14F-4D97-AF65-F5344CB8AC3E}">
        <p14:creationId xmlns:p14="http://schemas.microsoft.com/office/powerpoint/2010/main" val="1204133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A8C2F28C-530D-2443-A514-36666A961515}" type="datetimeFigureOut">
              <a:rPr lang="en-US" smtClean="0"/>
              <a:t>11/16/15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3077F95E-897F-2D48-967E-89D3D4CA0DFD}"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29748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8C2F28C-530D-2443-A514-36666A961515}" type="datetimeFigureOut">
              <a:rPr lang="en-US" smtClean="0"/>
              <a:t>11/16/15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3077F95E-897F-2D48-967E-89D3D4CA0DFD}"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3280470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A8C2F28C-530D-2443-A514-36666A961515}" type="datetimeFigureOut">
              <a:rPr lang="en-US" smtClean="0"/>
              <a:t>11/16/15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077F95E-897F-2D48-967E-89D3D4CA0DFD}" type="slidenum">
              <a:rPr lang="en-US" smtClean="0"/>
              <a:t>‹#›</a:t>
            </a:fld>
            <a:endParaRPr lang="en-US"/>
          </a:p>
        </p:txBody>
      </p:sp>
    </p:spTree>
    <p:extLst>
      <p:ext uri="{BB962C8B-B14F-4D97-AF65-F5344CB8AC3E}">
        <p14:creationId xmlns:p14="http://schemas.microsoft.com/office/powerpoint/2010/main" val="628214362"/>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63623" y="2615684"/>
            <a:ext cx="9070848" cy="2587752"/>
          </a:xfrm>
        </p:spPr>
        <p:txBody>
          <a:bodyPr/>
          <a:lstStyle/>
          <a:p>
            <a:r>
              <a:rPr lang="en-US" dirty="0" smtClean="0"/>
              <a:t>Sorting algorithms</a:t>
            </a:r>
            <a:endParaRPr lang="en-US" dirty="0"/>
          </a:p>
        </p:txBody>
      </p:sp>
      <p:sp>
        <p:nvSpPr>
          <p:cNvPr id="2" name="Text Placeholder 1"/>
          <p:cNvSpPr>
            <a:spLocks noGrp="1"/>
          </p:cNvSpPr>
          <p:nvPr>
            <p:ph type="body" idx="1"/>
          </p:nvPr>
        </p:nvSpPr>
        <p:spPr>
          <a:xfrm>
            <a:off x="1563623" y="1410217"/>
            <a:ext cx="5696888" cy="1368183"/>
          </a:xfrm>
        </p:spPr>
        <p:txBody>
          <a:bodyPr>
            <a:normAutofit lnSpcReduction="10000"/>
          </a:bodyPr>
          <a:lstStyle/>
          <a:p>
            <a:pPr algn="l"/>
            <a:r>
              <a:rPr lang="en-US" altLang="ar-SA" b="1" dirty="0">
                <a:latin typeface="Tw Cen MT" pitchFamily="34" charset="0"/>
              </a:rPr>
              <a:t>King Saud University </a:t>
            </a:r>
          </a:p>
          <a:p>
            <a:pPr algn="l"/>
            <a:r>
              <a:rPr lang="en-US" b="1" dirty="0">
                <a:latin typeface="Tw Cen MT" pitchFamily="34" charset="0"/>
              </a:rPr>
              <a:t>College of Applied studies and Community Service</a:t>
            </a:r>
          </a:p>
          <a:p>
            <a:pPr algn="l"/>
            <a:r>
              <a:rPr lang="en-US" b="1" dirty="0">
                <a:latin typeface="Tw Cen MT" pitchFamily="34" charset="0"/>
              </a:rPr>
              <a:t>CSC 1101</a:t>
            </a:r>
          </a:p>
          <a:p>
            <a:pPr algn="l"/>
            <a:r>
              <a:rPr lang="en-US" b="1" dirty="0" smtClean="0">
                <a:latin typeface="Tw Cen MT" pitchFamily="34" charset="0"/>
              </a:rPr>
              <a:t>By: Nada Alhirabi</a:t>
            </a:r>
            <a:endParaRPr lang="en-US" dirty="0">
              <a:latin typeface="Tw Cen MT" pitchFamily="34" charset="0"/>
            </a:endParaRPr>
          </a:p>
          <a:p>
            <a:pPr algn="l"/>
            <a:endParaRPr lang="en-US" dirty="0"/>
          </a:p>
        </p:txBody>
      </p:sp>
      <p:sp>
        <p:nvSpPr>
          <p:cNvPr id="4" name="Slide Number Placeholder 3"/>
          <p:cNvSpPr>
            <a:spLocks noGrp="1"/>
          </p:cNvSpPr>
          <p:nvPr>
            <p:ph type="sldNum" sz="quarter" idx="12"/>
          </p:nvPr>
        </p:nvSpPr>
        <p:spPr/>
        <p:txBody>
          <a:bodyPr/>
          <a:lstStyle/>
          <a:p>
            <a:pPr>
              <a:defRPr/>
            </a:pPr>
            <a:fld id="{2441FB9B-2B67-40FA-9780-E97054986896}" type="slidenum">
              <a:rPr lang="en-US" smtClean="0"/>
              <a:pPr>
                <a:defRPr/>
              </a:pPr>
              <a:t>1</a:t>
            </a:fld>
            <a:endParaRPr lang="en-US"/>
          </a:p>
        </p:txBody>
      </p:sp>
    </p:spTree>
    <p:extLst>
      <p:ext uri="{BB962C8B-B14F-4D97-AF65-F5344CB8AC3E}">
        <p14:creationId xmlns:p14="http://schemas.microsoft.com/office/powerpoint/2010/main" val="20351280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a:xfrm>
            <a:off x="2209800" y="0"/>
            <a:ext cx="7772400" cy="762000"/>
          </a:xfrm>
        </p:spPr>
        <p:txBody>
          <a:bodyPr/>
          <a:lstStyle/>
          <a:p>
            <a:r>
              <a:rPr lang="en-GB" altLang="en-US"/>
              <a:t>Bubble Sort Example</a:t>
            </a:r>
          </a:p>
        </p:txBody>
      </p:sp>
      <p:sp>
        <p:nvSpPr>
          <p:cNvPr id="219139" name="Text Box 3"/>
          <p:cNvSpPr txBox="1">
            <a:spLocks noChangeArrowheads="1"/>
          </p:cNvSpPr>
          <p:nvPr/>
        </p:nvSpPr>
        <p:spPr bwMode="auto">
          <a:xfrm>
            <a:off x="3048000" y="1905001"/>
            <a:ext cx="67056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6,  2,  9,  11,  9,  3,  7,  12</a:t>
            </a:r>
            <a:endParaRPr lang="en-GB" altLang="en-US" sz="2400">
              <a:latin typeface="Times New Roman" charset="0"/>
            </a:endParaRPr>
          </a:p>
        </p:txBody>
      </p:sp>
      <p:sp>
        <p:nvSpPr>
          <p:cNvPr id="219140" name="Text Box 4"/>
          <p:cNvSpPr txBox="1">
            <a:spLocks noChangeArrowheads="1"/>
          </p:cNvSpPr>
          <p:nvPr/>
        </p:nvSpPr>
        <p:spPr bwMode="auto">
          <a:xfrm>
            <a:off x="3048000" y="1905001"/>
            <a:ext cx="6705600" cy="8239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2,  6,  9,  11,  9,  3,  7,  12</a:t>
            </a:r>
            <a:endParaRPr lang="en-GB" altLang="en-US" sz="2400">
              <a:latin typeface="Times New Roman" charset="0"/>
            </a:endParaRPr>
          </a:p>
        </p:txBody>
      </p:sp>
      <p:sp>
        <p:nvSpPr>
          <p:cNvPr id="219141" name="Text Box 5"/>
          <p:cNvSpPr txBox="1">
            <a:spLocks noChangeArrowheads="1"/>
          </p:cNvSpPr>
          <p:nvPr/>
        </p:nvSpPr>
        <p:spPr bwMode="auto">
          <a:xfrm>
            <a:off x="3048000" y="1905001"/>
            <a:ext cx="6705600" cy="8239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2,  6,  9,  9,  11,  3,  7,  12</a:t>
            </a:r>
            <a:endParaRPr lang="en-GB" altLang="en-US" sz="2400">
              <a:latin typeface="Times New Roman" charset="0"/>
            </a:endParaRPr>
          </a:p>
        </p:txBody>
      </p:sp>
      <p:sp>
        <p:nvSpPr>
          <p:cNvPr id="219142" name="Text Box 6"/>
          <p:cNvSpPr txBox="1">
            <a:spLocks noChangeArrowheads="1"/>
          </p:cNvSpPr>
          <p:nvPr/>
        </p:nvSpPr>
        <p:spPr bwMode="auto">
          <a:xfrm>
            <a:off x="3048000" y="1905001"/>
            <a:ext cx="6705600" cy="8239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2,  6,  9,  9,  3,  11,  7,  12</a:t>
            </a:r>
            <a:endParaRPr lang="en-GB" altLang="en-US" sz="2400">
              <a:latin typeface="Times New Roman" charset="0"/>
            </a:endParaRPr>
          </a:p>
        </p:txBody>
      </p:sp>
      <p:sp>
        <p:nvSpPr>
          <p:cNvPr id="219143" name="Text Box 7"/>
          <p:cNvSpPr txBox="1">
            <a:spLocks noChangeArrowheads="1"/>
          </p:cNvSpPr>
          <p:nvPr/>
        </p:nvSpPr>
        <p:spPr bwMode="auto">
          <a:xfrm>
            <a:off x="3048000" y="1905001"/>
            <a:ext cx="6705600" cy="8239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2,  6,  9,  9,  3,  7,  11,  12</a:t>
            </a:r>
            <a:endParaRPr lang="en-GB" altLang="en-US" sz="2400">
              <a:latin typeface="Times New Roman" charset="0"/>
            </a:endParaRPr>
          </a:p>
        </p:txBody>
      </p:sp>
      <p:sp>
        <p:nvSpPr>
          <p:cNvPr id="219144" name="Oval 8"/>
          <p:cNvSpPr>
            <a:spLocks noChangeArrowheads="1"/>
          </p:cNvSpPr>
          <p:nvPr/>
        </p:nvSpPr>
        <p:spPr bwMode="auto">
          <a:xfrm>
            <a:off x="2819400" y="1905000"/>
            <a:ext cx="1600200" cy="8382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19145" name="Oval 9"/>
          <p:cNvSpPr>
            <a:spLocks noChangeArrowheads="1"/>
          </p:cNvSpPr>
          <p:nvPr/>
        </p:nvSpPr>
        <p:spPr bwMode="auto">
          <a:xfrm>
            <a:off x="3733800" y="1905000"/>
            <a:ext cx="1600200" cy="8382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19146" name="Oval 10"/>
          <p:cNvSpPr>
            <a:spLocks noChangeArrowheads="1"/>
          </p:cNvSpPr>
          <p:nvPr/>
        </p:nvSpPr>
        <p:spPr bwMode="auto">
          <a:xfrm>
            <a:off x="4495800" y="1905000"/>
            <a:ext cx="1600200" cy="8382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19147" name="Oval 11"/>
          <p:cNvSpPr>
            <a:spLocks noChangeArrowheads="1"/>
          </p:cNvSpPr>
          <p:nvPr/>
        </p:nvSpPr>
        <p:spPr bwMode="auto">
          <a:xfrm>
            <a:off x="5334000" y="1905000"/>
            <a:ext cx="1600200" cy="8382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19148" name="Oval 12"/>
          <p:cNvSpPr>
            <a:spLocks noChangeArrowheads="1"/>
          </p:cNvSpPr>
          <p:nvPr/>
        </p:nvSpPr>
        <p:spPr bwMode="auto">
          <a:xfrm>
            <a:off x="6096000" y="1905000"/>
            <a:ext cx="1600200" cy="8382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19149" name="Oval 13"/>
          <p:cNvSpPr>
            <a:spLocks noChangeArrowheads="1"/>
          </p:cNvSpPr>
          <p:nvPr/>
        </p:nvSpPr>
        <p:spPr bwMode="auto">
          <a:xfrm>
            <a:off x="6858000" y="1905000"/>
            <a:ext cx="1600200" cy="8382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19150" name="Text Box 14"/>
          <p:cNvSpPr txBox="1">
            <a:spLocks noChangeArrowheads="1"/>
          </p:cNvSpPr>
          <p:nvPr/>
        </p:nvSpPr>
        <p:spPr bwMode="auto">
          <a:xfrm>
            <a:off x="3048000" y="990601"/>
            <a:ext cx="67056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6,  2,  9,  11,  9,  3,  7,  12</a:t>
            </a:r>
            <a:endParaRPr lang="en-GB" altLang="en-US" sz="2400">
              <a:latin typeface="Times New Roman" charset="0"/>
            </a:endParaRPr>
          </a:p>
        </p:txBody>
      </p:sp>
      <p:sp>
        <p:nvSpPr>
          <p:cNvPr id="219151" name="Comment 15"/>
          <p:cNvSpPr>
            <a:spLocks noChangeArrowheads="1"/>
          </p:cNvSpPr>
          <p:nvPr/>
        </p:nvSpPr>
        <p:spPr bwMode="auto">
          <a:xfrm>
            <a:off x="2667000" y="2895601"/>
            <a:ext cx="6781800" cy="835025"/>
          </a:xfrm>
          <a:prstGeom prst="rect">
            <a:avLst/>
          </a:prstGeom>
          <a:solidFill>
            <a:srgbClr val="FCFF91"/>
          </a:solidFill>
          <a:ln w="9525">
            <a:solidFill>
              <a:srgbClr val="000000"/>
            </a:solidFill>
            <a:miter lim="800000"/>
            <a:headEnd/>
            <a:tailEnd/>
          </a:ln>
          <a:effectLst>
            <a:outerShdw blurRad="63500" dist="107763" dir="2700000" algn="ctr" rotWithShape="0">
              <a:srgbClr val="000000">
                <a:alpha val="74998"/>
              </a:srgbClr>
            </a:outerShdw>
          </a:effectLst>
          <a:extLst>
            <a:ext uri="{53640926-AAD7-44D8-BBD7-CCE9431645EC}">
              <a14:shadowObscured xmlns:a14="http://schemas.microsoft.com/office/drawing/2010/main" val="1"/>
            </a:ext>
          </a:extLst>
        </p:spPr>
        <p:txBody>
          <a:bodyPr>
            <a:spAutoFit/>
          </a:bodyPr>
          <a:lstStyle/>
          <a:p>
            <a:pPr>
              <a:spcBef>
                <a:spcPct val="50000"/>
              </a:spcBef>
            </a:pPr>
            <a:r>
              <a:rPr lang="en-GB" altLang="en-US" sz="1600" b="1">
                <a:solidFill>
                  <a:srgbClr val="000000"/>
                </a:solidFill>
                <a:latin typeface="Arial" charset="0"/>
              </a:rPr>
              <a:t>Notice that this time we do not have to compare the last two numbers as we know the 12 is in position.  This pass therefore only requires 6 comparisons.</a:t>
            </a:r>
            <a:endParaRPr lang="en-GB" altLang="en-US" sz="1600">
              <a:solidFill>
                <a:srgbClr val="000000"/>
              </a:solidFill>
              <a:latin typeface="Arial" charset="0"/>
            </a:endParaRPr>
          </a:p>
        </p:txBody>
      </p:sp>
      <p:sp>
        <p:nvSpPr>
          <p:cNvPr id="219152" name="Rectangle 16"/>
          <p:cNvSpPr>
            <a:spLocks noChangeArrowheads="1"/>
          </p:cNvSpPr>
          <p:nvPr/>
        </p:nvSpPr>
        <p:spPr bwMode="auto">
          <a:xfrm>
            <a:off x="1752600" y="914400"/>
            <a:ext cx="1828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lvl1pPr>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r>
              <a:rPr lang="en-GB" altLang="en-US" sz="2400">
                <a:solidFill>
                  <a:schemeClr val="tx2"/>
                </a:solidFill>
                <a:latin typeface="Times New Roman" charset="0"/>
              </a:rPr>
              <a:t>First Pass</a:t>
            </a:r>
          </a:p>
        </p:txBody>
      </p:sp>
      <p:sp>
        <p:nvSpPr>
          <p:cNvPr id="219153" name="Rectangle 17"/>
          <p:cNvSpPr>
            <a:spLocks noChangeArrowheads="1"/>
          </p:cNvSpPr>
          <p:nvPr/>
        </p:nvSpPr>
        <p:spPr bwMode="auto">
          <a:xfrm>
            <a:off x="1524000" y="1676400"/>
            <a:ext cx="1828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lvl1pPr>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algn="ctr"/>
            <a:r>
              <a:rPr lang="en-GB" altLang="en-US" sz="2400">
                <a:solidFill>
                  <a:schemeClr val="tx2"/>
                </a:solidFill>
                <a:latin typeface="Times New Roman" charset="0"/>
              </a:rPr>
              <a:t>Second Pass</a:t>
            </a:r>
          </a:p>
        </p:txBody>
      </p:sp>
    </p:spTree>
    <p:extLst>
      <p:ext uri="{BB962C8B-B14F-4D97-AF65-F5344CB8AC3E}">
        <p14:creationId xmlns:p14="http://schemas.microsoft.com/office/powerpoint/2010/main" val="8610569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219144"/>
                                        </p:tgtEl>
                                        <p:attrNameLst>
                                          <p:attrName>style.visibility</p:attrName>
                                        </p:attrNameLst>
                                      </p:cBhvr>
                                      <p:to>
                                        <p:strVal val="visible"/>
                                      </p:to>
                                    </p:set>
                                    <p:anim calcmode="lin" valueType="num">
                                      <p:cBhvr>
                                        <p:cTn id="7" dur="500" fill="hold"/>
                                        <p:tgtEl>
                                          <p:spTgt spid="219144"/>
                                        </p:tgtEl>
                                        <p:attrNameLst>
                                          <p:attrName>ppt_w</p:attrName>
                                        </p:attrNameLst>
                                      </p:cBhvr>
                                      <p:tavLst>
                                        <p:tav tm="0">
                                          <p:val>
                                            <p:fltVal val="0"/>
                                          </p:val>
                                        </p:tav>
                                        <p:tav tm="100000">
                                          <p:val>
                                            <p:strVal val="#ppt_w"/>
                                          </p:val>
                                        </p:tav>
                                      </p:tavLst>
                                    </p:anim>
                                    <p:anim calcmode="lin" valueType="num">
                                      <p:cBhvr>
                                        <p:cTn id="8" dur="500" fill="hold"/>
                                        <p:tgtEl>
                                          <p:spTgt spid="219144"/>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219144"/>
                                        </p:tgtEl>
                                        <p:attrNameLst>
                                          <p:attrName>style.visibility</p:attrName>
                                        </p:attrNameLst>
                                      </p:cBhvr>
                                      <p:to>
                                        <p:strVal val="hidden"/>
                                      </p:to>
                                    </p:set>
                                  </p:sub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219140"/>
                                        </p:tgtEl>
                                        <p:attrNameLst>
                                          <p:attrName>style.visibility</p:attrName>
                                        </p:attrNameLst>
                                      </p:cBhvr>
                                      <p:to>
                                        <p:strVal val="visible"/>
                                      </p:to>
                                    </p:set>
                                  </p:childTnLst>
                                </p:cTn>
                              </p:par>
                            </p:childTnLst>
                          </p:cTn>
                        </p:par>
                        <p:par>
                          <p:cTn id="13" fill="hold" nodeType="afterGroup">
                            <p:stCondLst>
                              <p:cond delay="500"/>
                            </p:stCondLst>
                            <p:childTnLst>
                              <p:par>
                                <p:cTn id="14" presetID="17" presetClass="entr" presetSubtype="10" fill="hold" grpId="0" nodeType="afterEffect">
                                  <p:stCondLst>
                                    <p:cond delay="0"/>
                                  </p:stCondLst>
                                  <p:childTnLst>
                                    <p:set>
                                      <p:cBhvr>
                                        <p:cTn id="15" dur="1" fill="hold">
                                          <p:stCondLst>
                                            <p:cond delay="0"/>
                                          </p:stCondLst>
                                        </p:cTn>
                                        <p:tgtEl>
                                          <p:spTgt spid="219145"/>
                                        </p:tgtEl>
                                        <p:attrNameLst>
                                          <p:attrName>style.visibility</p:attrName>
                                        </p:attrNameLst>
                                      </p:cBhvr>
                                      <p:to>
                                        <p:strVal val="visible"/>
                                      </p:to>
                                    </p:set>
                                    <p:anim calcmode="lin" valueType="num">
                                      <p:cBhvr>
                                        <p:cTn id="16" dur="500" fill="hold"/>
                                        <p:tgtEl>
                                          <p:spTgt spid="219145"/>
                                        </p:tgtEl>
                                        <p:attrNameLst>
                                          <p:attrName>ppt_w</p:attrName>
                                        </p:attrNameLst>
                                      </p:cBhvr>
                                      <p:tavLst>
                                        <p:tav tm="0">
                                          <p:val>
                                            <p:fltVal val="0"/>
                                          </p:val>
                                        </p:tav>
                                        <p:tav tm="100000">
                                          <p:val>
                                            <p:strVal val="#ppt_w"/>
                                          </p:val>
                                        </p:tav>
                                      </p:tavLst>
                                    </p:anim>
                                    <p:anim calcmode="lin" valueType="num">
                                      <p:cBhvr>
                                        <p:cTn id="17" dur="500" fill="hold"/>
                                        <p:tgtEl>
                                          <p:spTgt spid="219145"/>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219145"/>
                                        </p:tgtEl>
                                        <p:attrNameLst>
                                          <p:attrName>style.visibility</p:attrName>
                                        </p:attrNameLst>
                                      </p:cBhvr>
                                      <p:to>
                                        <p:strVal val="hidden"/>
                                      </p:to>
                                    </p:set>
                                  </p:subTnLst>
                                </p:cTn>
                              </p:par>
                            </p:childTnLst>
                          </p:cTn>
                        </p:par>
                      </p:childTnLst>
                    </p:cTn>
                  </p:par>
                  <p:par>
                    <p:cTn id="18" fill="hold" nodeType="clickPar">
                      <p:stCondLst>
                        <p:cond delay="indefinite"/>
                      </p:stCondLst>
                      <p:childTnLst>
                        <p:par>
                          <p:cTn id="19" fill="hold" nodeType="withGroup">
                            <p:stCondLst>
                              <p:cond delay="0"/>
                            </p:stCondLst>
                            <p:childTnLst>
                              <p:par>
                                <p:cTn id="20" presetID="17" presetClass="entr" presetSubtype="10" fill="hold" grpId="0" nodeType="clickEffect">
                                  <p:stCondLst>
                                    <p:cond delay="0"/>
                                  </p:stCondLst>
                                  <p:childTnLst>
                                    <p:set>
                                      <p:cBhvr>
                                        <p:cTn id="21" dur="1" fill="hold">
                                          <p:stCondLst>
                                            <p:cond delay="0"/>
                                          </p:stCondLst>
                                        </p:cTn>
                                        <p:tgtEl>
                                          <p:spTgt spid="219146"/>
                                        </p:tgtEl>
                                        <p:attrNameLst>
                                          <p:attrName>style.visibility</p:attrName>
                                        </p:attrNameLst>
                                      </p:cBhvr>
                                      <p:to>
                                        <p:strVal val="visible"/>
                                      </p:to>
                                    </p:set>
                                    <p:anim calcmode="lin" valueType="num">
                                      <p:cBhvr>
                                        <p:cTn id="22" dur="500" fill="hold"/>
                                        <p:tgtEl>
                                          <p:spTgt spid="219146"/>
                                        </p:tgtEl>
                                        <p:attrNameLst>
                                          <p:attrName>ppt_w</p:attrName>
                                        </p:attrNameLst>
                                      </p:cBhvr>
                                      <p:tavLst>
                                        <p:tav tm="0">
                                          <p:val>
                                            <p:fltVal val="0"/>
                                          </p:val>
                                        </p:tav>
                                        <p:tav tm="100000">
                                          <p:val>
                                            <p:strVal val="#ppt_w"/>
                                          </p:val>
                                        </p:tav>
                                      </p:tavLst>
                                    </p:anim>
                                    <p:anim calcmode="lin" valueType="num">
                                      <p:cBhvr>
                                        <p:cTn id="23" dur="500" fill="hold"/>
                                        <p:tgtEl>
                                          <p:spTgt spid="219146"/>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219146"/>
                                        </p:tgtEl>
                                        <p:attrNameLst>
                                          <p:attrName>style.visibility</p:attrName>
                                        </p:attrNameLst>
                                      </p:cBhvr>
                                      <p:to>
                                        <p:strVal val="hidden"/>
                                      </p:to>
                                    </p:set>
                                  </p:subTnLst>
                                </p:cTn>
                              </p:par>
                            </p:childTnLst>
                          </p:cTn>
                        </p:par>
                      </p:childTnLst>
                    </p:cTn>
                  </p:par>
                  <p:par>
                    <p:cTn id="24" fill="hold" nodeType="clickPar">
                      <p:stCondLst>
                        <p:cond delay="indefinite"/>
                      </p:stCondLst>
                      <p:childTnLst>
                        <p:par>
                          <p:cTn id="25" fill="hold" nodeType="withGroup">
                            <p:stCondLst>
                              <p:cond delay="0"/>
                            </p:stCondLst>
                            <p:childTnLst>
                              <p:par>
                                <p:cTn id="26" presetID="17" presetClass="entr" presetSubtype="10" fill="hold" grpId="0" nodeType="clickEffect">
                                  <p:stCondLst>
                                    <p:cond delay="0"/>
                                  </p:stCondLst>
                                  <p:childTnLst>
                                    <p:set>
                                      <p:cBhvr>
                                        <p:cTn id="27" dur="1" fill="hold">
                                          <p:stCondLst>
                                            <p:cond delay="0"/>
                                          </p:stCondLst>
                                        </p:cTn>
                                        <p:tgtEl>
                                          <p:spTgt spid="219147"/>
                                        </p:tgtEl>
                                        <p:attrNameLst>
                                          <p:attrName>style.visibility</p:attrName>
                                        </p:attrNameLst>
                                      </p:cBhvr>
                                      <p:to>
                                        <p:strVal val="visible"/>
                                      </p:to>
                                    </p:set>
                                    <p:anim calcmode="lin" valueType="num">
                                      <p:cBhvr>
                                        <p:cTn id="28" dur="500" fill="hold"/>
                                        <p:tgtEl>
                                          <p:spTgt spid="219147"/>
                                        </p:tgtEl>
                                        <p:attrNameLst>
                                          <p:attrName>ppt_w</p:attrName>
                                        </p:attrNameLst>
                                      </p:cBhvr>
                                      <p:tavLst>
                                        <p:tav tm="0">
                                          <p:val>
                                            <p:fltVal val="0"/>
                                          </p:val>
                                        </p:tav>
                                        <p:tav tm="100000">
                                          <p:val>
                                            <p:strVal val="#ppt_w"/>
                                          </p:val>
                                        </p:tav>
                                      </p:tavLst>
                                    </p:anim>
                                    <p:anim calcmode="lin" valueType="num">
                                      <p:cBhvr>
                                        <p:cTn id="29" dur="500" fill="hold"/>
                                        <p:tgtEl>
                                          <p:spTgt spid="219147"/>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219147"/>
                                        </p:tgtEl>
                                        <p:attrNameLst>
                                          <p:attrName>style.visibility</p:attrName>
                                        </p:attrNameLst>
                                      </p:cBhvr>
                                      <p:to>
                                        <p:strVal val="hidden"/>
                                      </p:to>
                                    </p:set>
                                  </p:sub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grpId="0" nodeType="clickEffect">
                                  <p:stCondLst>
                                    <p:cond delay="0"/>
                                  </p:stCondLst>
                                  <p:childTnLst>
                                    <p:set>
                                      <p:cBhvr>
                                        <p:cTn id="33" dur="1" fill="hold">
                                          <p:stCondLst>
                                            <p:cond delay="499"/>
                                          </p:stCondLst>
                                        </p:cTn>
                                        <p:tgtEl>
                                          <p:spTgt spid="219141"/>
                                        </p:tgtEl>
                                        <p:attrNameLst>
                                          <p:attrName>style.visibility</p:attrName>
                                        </p:attrNameLst>
                                      </p:cBhvr>
                                      <p:to>
                                        <p:strVal val="visible"/>
                                      </p:to>
                                    </p:set>
                                  </p:childTnLst>
                                </p:cTn>
                              </p:par>
                            </p:childTnLst>
                          </p:cTn>
                        </p:par>
                        <p:par>
                          <p:cTn id="34" fill="hold" nodeType="afterGroup">
                            <p:stCondLst>
                              <p:cond delay="500"/>
                            </p:stCondLst>
                            <p:childTnLst>
                              <p:par>
                                <p:cTn id="35" presetID="17" presetClass="entr" presetSubtype="10" fill="hold" grpId="0" nodeType="afterEffect">
                                  <p:stCondLst>
                                    <p:cond delay="0"/>
                                  </p:stCondLst>
                                  <p:childTnLst>
                                    <p:set>
                                      <p:cBhvr>
                                        <p:cTn id="36" dur="1" fill="hold">
                                          <p:stCondLst>
                                            <p:cond delay="0"/>
                                          </p:stCondLst>
                                        </p:cTn>
                                        <p:tgtEl>
                                          <p:spTgt spid="219148"/>
                                        </p:tgtEl>
                                        <p:attrNameLst>
                                          <p:attrName>style.visibility</p:attrName>
                                        </p:attrNameLst>
                                      </p:cBhvr>
                                      <p:to>
                                        <p:strVal val="visible"/>
                                      </p:to>
                                    </p:set>
                                    <p:anim calcmode="lin" valueType="num">
                                      <p:cBhvr>
                                        <p:cTn id="37" dur="500" fill="hold"/>
                                        <p:tgtEl>
                                          <p:spTgt spid="219148"/>
                                        </p:tgtEl>
                                        <p:attrNameLst>
                                          <p:attrName>ppt_w</p:attrName>
                                        </p:attrNameLst>
                                      </p:cBhvr>
                                      <p:tavLst>
                                        <p:tav tm="0">
                                          <p:val>
                                            <p:fltVal val="0"/>
                                          </p:val>
                                        </p:tav>
                                        <p:tav tm="100000">
                                          <p:val>
                                            <p:strVal val="#ppt_w"/>
                                          </p:val>
                                        </p:tav>
                                      </p:tavLst>
                                    </p:anim>
                                    <p:anim calcmode="lin" valueType="num">
                                      <p:cBhvr>
                                        <p:cTn id="38" dur="500" fill="hold"/>
                                        <p:tgtEl>
                                          <p:spTgt spid="219148"/>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219148"/>
                                        </p:tgtEl>
                                        <p:attrNameLst>
                                          <p:attrName>style.visibility</p:attrName>
                                        </p:attrNameLst>
                                      </p:cBhvr>
                                      <p:to>
                                        <p:strVal val="hidden"/>
                                      </p:to>
                                    </p:set>
                                  </p:sub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219142"/>
                                        </p:tgtEl>
                                        <p:attrNameLst>
                                          <p:attrName>style.visibility</p:attrName>
                                        </p:attrNameLst>
                                      </p:cBhvr>
                                      <p:to>
                                        <p:strVal val="visible"/>
                                      </p:to>
                                    </p:set>
                                  </p:childTnLst>
                                </p:cTn>
                              </p:par>
                            </p:childTnLst>
                          </p:cTn>
                        </p:par>
                        <p:par>
                          <p:cTn id="43" fill="hold" nodeType="afterGroup">
                            <p:stCondLst>
                              <p:cond delay="500"/>
                            </p:stCondLst>
                            <p:childTnLst>
                              <p:par>
                                <p:cTn id="44" presetID="17" presetClass="entr" presetSubtype="10" fill="hold" grpId="0" nodeType="afterEffect">
                                  <p:stCondLst>
                                    <p:cond delay="0"/>
                                  </p:stCondLst>
                                  <p:childTnLst>
                                    <p:set>
                                      <p:cBhvr>
                                        <p:cTn id="45" dur="1" fill="hold">
                                          <p:stCondLst>
                                            <p:cond delay="0"/>
                                          </p:stCondLst>
                                        </p:cTn>
                                        <p:tgtEl>
                                          <p:spTgt spid="219149"/>
                                        </p:tgtEl>
                                        <p:attrNameLst>
                                          <p:attrName>style.visibility</p:attrName>
                                        </p:attrNameLst>
                                      </p:cBhvr>
                                      <p:to>
                                        <p:strVal val="visible"/>
                                      </p:to>
                                    </p:set>
                                    <p:anim calcmode="lin" valueType="num">
                                      <p:cBhvr>
                                        <p:cTn id="46" dur="500" fill="hold"/>
                                        <p:tgtEl>
                                          <p:spTgt spid="219149"/>
                                        </p:tgtEl>
                                        <p:attrNameLst>
                                          <p:attrName>ppt_w</p:attrName>
                                        </p:attrNameLst>
                                      </p:cBhvr>
                                      <p:tavLst>
                                        <p:tav tm="0">
                                          <p:val>
                                            <p:fltVal val="0"/>
                                          </p:val>
                                        </p:tav>
                                        <p:tav tm="100000">
                                          <p:val>
                                            <p:strVal val="#ppt_w"/>
                                          </p:val>
                                        </p:tav>
                                      </p:tavLst>
                                    </p:anim>
                                    <p:anim calcmode="lin" valueType="num">
                                      <p:cBhvr>
                                        <p:cTn id="47" dur="500" fill="hold"/>
                                        <p:tgtEl>
                                          <p:spTgt spid="219149"/>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219149"/>
                                        </p:tgtEl>
                                        <p:attrNameLst>
                                          <p:attrName>style.visibility</p:attrName>
                                        </p:attrNameLst>
                                      </p:cBhvr>
                                      <p:to>
                                        <p:strVal val="hidden"/>
                                      </p:to>
                                    </p:set>
                                  </p:subTnLst>
                                </p:cTn>
                              </p:par>
                            </p:childTnLst>
                          </p:cTn>
                        </p:par>
                      </p:childTnLst>
                    </p:cTn>
                  </p:par>
                  <p:par>
                    <p:cTn id="48" fill="hold" nodeType="clickPar">
                      <p:stCondLst>
                        <p:cond delay="indefinite"/>
                      </p:stCondLst>
                      <p:childTnLst>
                        <p:par>
                          <p:cTn id="49" fill="hold" nodeType="withGroup">
                            <p:stCondLst>
                              <p:cond delay="0"/>
                            </p:stCondLst>
                            <p:childTnLst>
                              <p:par>
                                <p:cTn id="50" presetID="1" presetClass="entr" presetSubtype="0" fill="hold" grpId="0" nodeType="clickEffect">
                                  <p:stCondLst>
                                    <p:cond delay="0"/>
                                  </p:stCondLst>
                                  <p:childTnLst>
                                    <p:set>
                                      <p:cBhvr>
                                        <p:cTn id="51" dur="1" fill="hold">
                                          <p:stCondLst>
                                            <p:cond delay="499"/>
                                          </p:stCondLst>
                                        </p:cTn>
                                        <p:tgtEl>
                                          <p:spTgt spid="219143"/>
                                        </p:tgtEl>
                                        <p:attrNameLst>
                                          <p:attrName>style.visibility</p:attrName>
                                        </p:attrNameLst>
                                      </p:cBhvr>
                                      <p:to>
                                        <p:strVal val="visible"/>
                                      </p:to>
                                    </p:set>
                                  </p:childTnLst>
                                </p:cTn>
                              </p:par>
                            </p:childTnLst>
                          </p:cTn>
                        </p:par>
                        <p:par>
                          <p:cTn id="52" fill="hold" nodeType="afterGroup">
                            <p:stCondLst>
                              <p:cond delay="500"/>
                            </p:stCondLst>
                            <p:childTnLst>
                              <p:par>
                                <p:cTn id="53" presetID="1" presetClass="entr" presetSubtype="0" fill="hold" grpId="0" nodeType="afterEffect">
                                  <p:stCondLst>
                                    <p:cond delay="0"/>
                                  </p:stCondLst>
                                  <p:childTnLst>
                                    <p:set>
                                      <p:cBhvr>
                                        <p:cTn id="54" dur="1" fill="hold">
                                          <p:stCondLst>
                                            <p:cond delay="499"/>
                                          </p:stCondLst>
                                        </p:cTn>
                                        <p:tgtEl>
                                          <p:spTgt spid="219151"/>
                                        </p:tgtEl>
                                        <p:attrNameLst>
                                          <p:attrName>style.visibility</p:attrName>
                                        </p:attrNameLst>
                                      </p:cBhvr>
                                      <p:to>
                                        <p:strVal val="visible"/>
                                      </p:to>
                                    </p:set>
                                  </p:childTnLst>
                                  <p:subTnLst>
                                    <p:set>
                                      <p:cBhvr override="childStyle">
                                        <p:cTn dur="1" fill="hold" display="0" masterRel="nextClick" afterEffect="1"/>
                                        <p:tgtEl>
                                          <p:spTgt spid="219151"/>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40" grpId="0" animBg="1" autoUpdateAnimBg="0"/>
      <p:bldP spid="219141" grpId="0" animBg="1" autoUpdateAnimBg="0"/>
      <p:bldP spid="219142" grpId="0" animBg="1" autoUpdateAnimBg="0"/>
      <p:bldP spid="219143" grpId="0" animBg="1" autoUpdateAnimBg="0"/>
      <p:bldP spid="219144" grpId="0" animBg="1"/>
      <p:bldP spid="219145" grpId="0" animBg="1"/>
      <p:bldP spid="219146" grpId="0" animBg="1"/>
      <p:bldP spid="219147" grpId="0" animBg="1"/>
      <p:bldP spid="219148" grpId="0" animBg="1"/>
      <p:bldP spid="219149" grpId="0" animBg="1"/>
      <p:bldP spid="219151"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a:xfrm>
            <a:off x="2209800" y="0"/>
            <a:ext cx="7772400" cy="762000"/>
          </a:xfrm>
        </p:spPr>
        <p:txBody>
          <a:bodyPr/>
          <a:lstStyle/>
          <a:p>
            <a:r>
              <a:rPr lang="en-GB" altLang="en-US"/>
              <a:t>Bubble Sort Example</a:t>
            </a:r>
          </a:p>
        </p:txBody>
      </p:sp>
      <p:sp>
        <p:nvSpPr>
          <p:cNvPr id="220163" name="Text Box 3"/>
          <p:cNvSpPr txBox="1">
            <a:spLocks noChangeArrowheads="1"/>
          </p:cNvSpPr>
          <p:nvPr/>
        </p:nvSpPr>
        <p:spPr bwMode="auto">
          <a:xfrm>
            <a:off x="3048000" y="2743201"/>
            <a:ext cx="67056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2,  6,  9,  9,  3,  7,  11,  12</a:t>
            </a:r>
            <a:endParaRPr lang="en-GB" altLang="en-US" sz="2400">
              <a:latin typeface="Times New Roman" charset="0"/>
            </a:endParaRPr>
          </a:p>
        </p:txBody>
      </p:sp>
      <p:sp>
        <p:nvSpPr>
          <p:cNvPr id="220164" name="Text Box 4"/>
          <p:cNvSpPr txBox="1">
            <a:spLocks noChangeArrowheads="1"/>
          </p:cNvSpPr>
          <p:nvPr/>
        </p:nvSpPr>
        <p:spPr bwMode="auto">
          <a:xfrm>
            <a:off x="3048000" y="2743201"/>
            <a:ext cx="6705600" cy="8239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2,  6,  9,  3,  9,  7,  11,  12</a:t>
            </a:r>
            <a:endParaRPr lang="en-GB" altLang="en-US" sz="2400">
              <a:latin typeface="Times New Roman" charset="0"/>
            </a:endParaRPr>
          </a:p>
        </p:txBody>
      </p:sp>
      <p:sp>
        <p:nvSpPr>
          <p:cNvPr id="220165" name="Text Box 5"/>
          <p:cNvSpPr txBox="1">
            <a:spLocks noChangeArrowheads="1"/>
          </p:cNvSpPr>
          <p:nvPr/>
        </p:nvSpPr>
        <p:spPr bwMode="auto">
          <a:xfrm>
            <a:off x="3048000" y="2743201"/>
            <a:ext cx="6705600" cy="8239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2,  6,  9,  3,  7,  9,  11,  12</a:t>
            </a:r>
            <a:endParaRPr lang="en-GB" altLang="en-US" sz="2400">
              <a:latin typeface="Times New Roman" charset="0"/>
            </a:endParaRPr>
          </a:p>
        </p:txBody>
      </p:sp>
      <p:sp>
        <p:nvSpPr>
          <p:cNvPr id="220166" name="Oval 6"/>
          <p:cNvSpPr>
            <a:spLocks noChangeArrowheads="1"/>
          </p:cNvSpPr>
          <p:nvPr/>
        </p:nvSpPr>
        <p:spPr bwMode="auto">
          <a:xfrm>
            <a:off x="2819400" y="2743200"/>
            <a:ext cx="1600200" cy="8382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20167" name="Oval 7"/>
          <p:cNvSpPr>
            <a:spLocks noChangeArrowheads="1"/>
          </p:cNvSpPr>
          <p:nvPr/>
        </p:nvSpPr>
        <p:spPr bwMode="auto">
          <a:xfrm>
            <a:off x="3733800" y="2743200"/>
            <a:ext cx="1600200" cy="8382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20168" name="Oval 8"/>
          <p:cNvSpPr>
            <a:spLocks noChangeArrowheads="1"/>
          </p:cNvSpPr>
          <p:nvPr/>
        </p:nvSpPr>
        <p:spPr bwMode="auto">
          <a:xfrm>
            <a:off x="4495800" y="2743200"/>
            <a:ext cx="1600200" cy="8382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20169" name="Oval 9"/>
          <p:cNvSpPr>
            <a:spLocks noChangeArrowheads="1"/>
          </p:cNvSpPr>
          <p:nvPr/>
        </p:nvSpPr>
        <p:spPr bwMode="auto">
          <a:xfrm>
            <a:off x="5181600" y="2743200"/>
            <a:ext cx="1600200" cy="8382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20170" name="Oval 10"/>
          <p:cNvSpPr>
            <a:spLocks noChangeArrowheads="1"/>
          </p:cNvSpPr>
          <p:nvPr/>
        </p:nvSpPr>
        <p:spPr bwMode="auto">
          <a:xfrm>
            <a:off x="5943600" y="2743200"/>
            <a:ext cx="1600200" cy="8382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20171" name="Text Box 11"/>
          <p:cNvSpPr txBox="1">
            <a:spLocks noChangeArrowheads="1"/>
          </p:cNvSpPr>
          <p:nvPr/>
        </p:nvSpPr>
        <p:spPr bwMode="auto">
          <a:xfrm>
            <a:off x="3048000" y="990601"/>
            <a:ext cx="67056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6,  2,  9,  11,  9,  3,  7,  12</a:t>
            </a:r>
            <a:endParaRPr lang="en-GB" altLang="en-US" sz="2400">
              <a:latin typeface="Times New Roman" charset="0"/>
            </a:endParaRPr>
          </a:p>
        </p:txBody>
      </p:sp>
      <p:sp>
        <p:nvSpPr>
          <p:cNvPr id="220172" name="Text Box 12"/>
          <p:cNvSpPr txBox="1">
            <a:spLocks noChangeArrowheads="1"/>
          </p:cNvSpPr>
          <p:nvPr/>
        </p:nvSpPr>
        <p:spPr bwMode="auto">
          <a:xfrm>
            <a:off x="3048000" y="1905001"/>
            <a:ext cx="67056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2,  6,  9,  9,  3,  7,  11,  12</a:t>
            </a:r>
            <a:endParaRPr lang="en-GB" altLang="en-US" sz="2400">
              <a:latin typeface="Times New Roman" charset="0"/>
            </a:endParaRPr>
          </a:p>
        </p:txBody>
      </p:sp>
      <p:sp>
        <p:nvSpPr>
          <p:cNvPr id="220173" name="Rectangle 13"/>
          <p:cNvSpPr>
            <a:spLocks noChangeArrowheads="1"/>
          </p:cNvSpPr>
          <p:nvPr/>
        </p:nvSpPr>
        <p:spPr bwMode="auto">
          <a:xfrm>
            <a:off x="1524000" y="1676400"/>
            <a:ext cx="1828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lvl1pPr>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algn="ctr"/>
            <a:r>
              <a:rPr lang="en-GB" altLang="en-US" sz="2400">
                <a:solidFill>
                  <a:schemeClr val="tx2"/>
                </a:solidFill>
                <a:latin typeface="Times New Roman" charset="0"/>
              </a:rPr>
              <a:t>Second Pass</a:t>
            </a:r>
          </a:p>
        </p:txBody>
      </p:sp>
      <p:sp>
        <p:nvSpPr>
          <p:cNvPr id="220174" name="Rectangle 14"/>
          <p:cNvSpPr>
            <a:spLocks noChangeArrowheads="1"/>
          </p:cNvSpPr>
          <p:nvPr/>
        </p:nvSpPr>
        <p:spPr bwMode="auto">
          <a:xfrm>
            <a:off x="1752600" y="914400"/>
            <a:ext cx="1828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lvl1pPr>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r>
              <a:rPr lang="en-GB" altLang="en-US" sz="2400">
                <a:solidFill>
                  <a:schemeClr val="tx2"/>
                </a:solidFill>
                <a:latin typeface="Times New Roman" charset="0"/>
              </a:rPr>
              <a:t>First Pass</a:t>
            </a:r>
          </a:p>
        </p:txBody>
      </p:sp>
      <p:sp>
        <p:nvSpPr>
          <p:cNvPr id="220175" name="Rectangle 15"/>
          <p:cNvSpPr>
            <a:spLocks noChangeArrowheads="1"/>
          </p:cNvSpPr>
          <p:nvPr/>
        </p:nvSpPr>
        <p:spPr bwMode="auto">
          <a:xfrm>
            <a:off x="1524000" y="2438400"/>
            <a:ext cx="1828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lvl1pPr>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algn="ctr"/>
            <a:r>
              <a:rPr lang="en-GB" altLang="en-US" sz="2400">
                <a:solidFill>
                  <a:schemeClr val="tx2"/>
                </a:solidFill>
                <a:latin typeface="Times New Roman" charset="0"/>
              </a:rPr>
              <a:t>Third Pass</a:t>
            </a:r>
          </a:p>
        </p:txBody>
      </p:sp>
      <p:sp>
        <p:nvSpPr>
          <p:cNvPr id="220176" name="Comment 16"/>
          <p:cNvSpPr>
            <a:spLocks noChangeArrowheads="1"/>
          </p:cNvSpPr>
          <p:nvPr/>
        </p:nvSpPr>
        <p:spPr bwMode="auto">
          <a:xfrm>
            <a:off x="2743200" y="3733800"/>
            <a:ext cx="6781800" cy="590550"/>
          </a:xfrm>
          <a:prstGeom prst="rect">
            <a:avLst/>
          </a:prstGeom>
          <a:solidFill>
            <a:srgbClr val="FCFF91"/>
          </a:solidFill>
          <a:ln w="9525">
            <a:solidFill>
              <a:srgbClr val="000000"/>
            </a:solidFill>
            <a:miter lim="800000"/>
            <a:headEnd/>
            <a:tailEnd/>
          </a:ln>
          <a:effectLst>
            <a:outerShdw blurRad="63500" dist="107763" dir="2700000" algn="ctr" rotWithShape="0">
              <a:srgbClr val="000000">
                <a:alpha val="74998"/>
              </a:srgbClr>
            </a:outerShdw>
          </a:effectLst>
          <a:extLst>
            <a:ext uri="{53640926-AAD7-44D8-BBD7-CCE9431645EC}">
              <a14:shadowObscured xmlns:a14="http://schemas.microsoft.com/office/drawing/2010/main" val="1"/>
            </a:ext>
          </a:extLst>
        </p:spPr>
        <p:txBody>
          <a:bodyPr>
            <a:spAutoFit/>
          </a:bodyPr>
          <a:lstStyle/>
          <a:p>
            <a:pPr>
              <a:spcBef>
                <a:spcPct val="50000"/>
              </a:spcBef>
            </a:pPr>
            <a:r>
              <a:rPr lang="en-GB" altLang="en-US" sz="1600" b="1">
                <a:solidFill>
                  <a:srgbClr val="000000"/>
                </a:solidFill>
                <a:latin typeface="Arial" charset="0"/>
              </a:rPr>
              <a:t>This time the 11 and 12 are in position.  This pass therefore only requires 5 comparisons.</a:t>
            </a:r>
            <a:endParaRPr lang="en-GB" altLang="en-US" sz="1600">
              <a:solidFill>
                <a:srgbClr val="000000"/>
              </a:solidFill>
              <a:latin typeface="Arial" charset="0"/>
            </a:endParaRPr>
          </a:p>
        </p:txBody>
      </p:sp>
    </p:spTree>
    <p:extLst>
      <p:ext uri="{BB962C8B-B14F-4D97-AF65-F5344CB8AC3E}">
        <p14:creationId xmlns:p14="http://schemas.microsoft.com/office/powerpoint/2010/main" val="20399334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220166"/>
                                        </p:tgtEl>
                                        <p:attrNameLst>
                                          <p:attrName>style.visibility</p:attrName>
                                        </p:attrNameLst>
                                      </p:cBhvr>
                                      <p:to>
                                        <p:strVal val="visible"/>
                                      </p:to>
                                    </p:set>
                                    <p:anim calcmode="lin" valueType="num">
                                      <p:cBhvr>
                                        <p:cTn id="7" dur="500" fill="hold"/>
                                        <p:tgtEl>
                                          <p:spTgt spid="220166"/>
                                        </p:tgtEl>
                                        <p:attrNameLst>
                                          <p:attrName>ppt_w</p:attrName>
                                        </p:attrNameLst>
                                      </p:cBhvr>
                                      <p:tavLst>
                                        <p:tav tm="0">
                                          <p:val>
                                            <p:fltVal val="0"/>
                                          </p:val>
                                        </p:tav>
                                        <p:tav tm="100000">
                                          <p:val>
                                            <p:strVal val="#ppt_w"/>
                                          </p:val>
                                        </p:tav>
                                      </p:tavLst>
                                    </p:anim>
                                    <p:anim calcmode="lin" valueType="num">
                                      <p:cBhvr>
                                        <p:cTn id="8" dur="500" fill="hold"/>
                                        <p:tgtEl>
                                          <p:spTgt spid="220166"/>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220166"/>
                                        </p:tgtEl>
                                        <p:attrNameLst>
                                          <p:attrName>style.visibility</p:attrName>
                                        </p:attrNameLst>
                                      </p:cBhvr>
                                      <p:to>
                                        <p:strVal val="hidden"/>
                                      </p:to>
                                    </p:set>
                                  </p:sub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20167"/>
                                        </p:tgtEl>
                                        <p:attrNameLst>
                                          <p:attrName>style.visibility</p:attrName>
                                        </p:attrNameLst>
                                      </p:cBhvr>
                                      <p:to>
                                        <p:strVal val="visible"/>
                                      </p:to>
                                    </p:set>
                                    <p:anim calcmode="lin" valueType="num">
                                      <p:cBhvr>
                                        <p:cTn id="13" dur="500" fill="hold"/>
                                        <p:tgtEl>
                                          <p:spTgt spid="220167"/>
                                        </p:tgtEl>
                                        <p:attrNameLst>
                                          <p:attrName>ppt_w</p:attrName>
                                        </p:attrNameLst>
                                      </p:cBhvr>
                                      <p:tavLst>
                                        <p:tav tm="0">
                                          <p:val>
                                            <p:fltVal val="0"/>
                                          </p:val>
                                        </p:tav>
                                        <p:tav tm="100000">
                                          <p:val>
                                            <p:strVal val="#ppt_w"/>
                                          </p:val>
                                        </p:tav>
                                      </p:tavLst>
                                    </p:anim>
                                    <p:anim calcmode="lin" valueType="num">
                                      <p:cBhvr>
                                        <p:cTn id="14" dur="500" fill="hold"/>
                                        <p:tgtEl>
                                          <p:spTgt spid="220167"/>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220167"/>
                                        </p:tgtEl>
                                        <p:attrNameLst>
                                          <p:attrName>style.visibility</p:attrName>
                                        </p:attrNameLst>
                                      </p:cBhvr>
                                      <p:to>
                                        <p:strVal val="hidden"/>
                                      </p:to>
                                    </p:set>
                                  </p:subTnLst>
                                </p:cTn>
                              </p:par>
                            </p:childTnLst>
                          </p:cTn>
                        </p:par>
                      </p:childTnLst>
                    </p:cTn>
                  </p:par>
                  <p:par>
                    <p:cTn id="15" fill="hold" nodeType="clickPar">
                      <p:stCondLst>
                        <p:cond delay="indefinite"/>
                      </p:stCondLst>
                      <p:childTnLst>
                        <p:par>
                          <p:cTn id="16" fill="hold" nodeType="withGroup">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20168"/>
                                        </p:tgtEl>
                                        <p:attrNameLst>
                                          <p:attrName>style.visibility</p:attrName>
                                        </p:attrNameLst>
                                      </p:cBhvr>
                                      <p:to>
                                        <p:strVal val="visible"/>
                                      </p:to>
                                    </p:set>
                                    <p:anim calcmode="lin" valueType="num">
                                      <p:cBhvr>
                                        <p:cTn id="19" dur="500" fill="hold"/>
                                        <p:tgtEl>
                                          <p:spTgt spid="220168"/>
                                        </p:tgtEl>
                                        <p:attrNameLst>
                                          <p:attrName>ppt_w</p:attrName>
                                        </p:attrNameLst>
                                      </p:cBhvr>
                                      <p:tavLst>
                                        <p:tav tm="0">
                                          <p:val>
                                            <p:fltVal val="0"/>
                                          </p:val>
                                        </p:tav>
                                        <p:tav tm="100000">
                                          <p:val>
                                            <p:strVal val="#ppt_w"/>
                                          </p:val>
                                        </p:tav>
                                      </p:tavLst>
                                    </p:anim>
                                    <p:anim calcmode="lin" valueType="num">
                                      <p:cBhvr>
                                        <p:cTn id="20" dur="500" fill="hold"/>
                                        <p:tgtEl>
                                          <p:spTgt spid="220168"/>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220168"/>
                                        </p:tgtEl>
                                        <p:attrNameLst>
                                          <p:attrName>style.visibility</p:attrName>
                                        </p:attrNameLst>
                                      </p:cBhvr>
                                      <p:to>
                                        <p:strVal val="hidden"/>
                                      </p:to>
                                    </p:set>
                                  </p:subTnLst>
                                </p:cTn>
                              </p:par>
                            </p:childTnLst>
                          </p:cTn>
                        </p:par>
                      </p:childTnLst>
                    </p:cTn>
                  </p:par>
                  <p:par>
                    <p:cTn id="21" fill="hold" nodeType="clickPar">
                      <p:stCondLst>
                        <p:cond delay="indefinite"/>
                      </p:stCondLst>
                      <p:childTnLst>
                        <p:par>
                          <p:cTn id="22" fill="hold" nodeType="withGroup">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220169"/>
                                        </p:tgtEl>
                                        <p:attrNameLst>
                                          <p:attrName>style.visibility</p:attrName>
                                        </p:attrNameLst>
                                      </p:cBhvr>
                                      <p:to>
                                        <p:strVal val="visible"/>
                                      </p:to>
                                    </p:set>
                                    <p:anim calcmode="lin" valueType="num">
                                      <p:cBhvr>
                                        <p:cTn id="25" dur="500" fill="hold"/>
                                        <p:tgtEl>
                                          <p:spTgt spid="220169"/>
                                        </p:tgtEl>
                                        <p:attrNameLst>
                                          <p:attrName>ppt_w</p:attrName>
                                        </p:attrNameLst>
                                      </p:cBhvr>
                                      <p:tavLst>
                                        <p:tav tm="0">
                                          <p:val>
                                            <p:fltVal val="0"/>
                                          </p:val>
                                        </p:tav>
                                        <p:tav tm="100000">
                                          <p:val>
                                            <p:strVal val="#ppt_w"/>
                                          </p:val>
                                        </p:tav>
                                      </p:tavLst>
                                    </p:anim>
                                    <p:anim calcmode="lin" valueType="num">
                                      <p:cBhvr>
                                        <p:cTn id="26" dur="500" fill="hold"/>
                                        <p:tgtEl>
                                          <p:spTgt spid="220169"/>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220169"/>
                                        </p:tgtEl>
                                        <p:attrNameLst>
                                          <p:attrName>style.visibility</p:attrName>
                                        </p:attrNameLst>
                                      </p:cBhvr>
                                      <p:to>
                                        <p:strVal val="hidden"/>
                                      </p:to>
                                    </p:set>
                                  </p:sub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220164"/>
                                        </p:tgtEl>
                                        <p:attrNameLst>
                                          <p:attrName>style.visibility</p:attrName>
                                        </p:attrNameLst>
                                      </p:cBhvr>
                                      <p:to>
                                        <p:strVal val="visible"/>
                                      </p:to>
                                    </p:set>
                                  </p:childTnLst>
                                </p:cTn>
                              </p:par>
                            </p:childTnLst>
                          </p:cTn>
                        </p:par>
                        <p:par>
                          <p:cTn id="31" fill="hold" nodeType="afterGroup">
                            <p:stCondLst>
                              <p:cond delay="500"/>
                            </p:stCondLst>
                            <p:childTnLst>
                              <p:par>
                                <p:cTn id="32" presetID="17" presetClass="entr" presetSubtype="10" fill="hold" grpId="0" nodeType="afterEffect">
                                  <p:stCondLst>
                                    <p:cond delay="0"/>
                                  </p:stCondLst>
                                  <p:childTnLst>
                                    <p:set>
                                      <p:cBhvr>
                                        <p:cTn id="33" dur="1" fill="hold">
                                          <p:stCondLst>
                                            <p:cond delay="0"/>
                                          </p:stCondLst>
                                        </p:cTn>
                                        <p:tgtEl>
                                          <p:spTgt spid="220170"/>
                                        </p:tgtEl>
                                        <p:attrNameLst>
                                          <p:attrName>style.visibility</p:attrName>
                                        </p:attrNameLst>
                                      </p:cBhvr>
                                      <p:to>
                                        <p:strVal val="visible"/>
                                      </p:to>
                                    </p:set>
                                    <p:anim calcmode="lin" valueType="num">
                                      <p:cBhvr>
                                        <p:cTn id="34" dur="500" fill="hold"/>
                                        <p:tgtEl>
                                          <p:spTgt spid="220170"/>
                                        </p:tgtEl>
                                        <p:attrNameLst>
                                          <p:attrName>ppt_w</p:attrName>
                                        </p:attrNameLst>
                                      </p:cBhvr>
                                      <p:tavLst>
                                        <p:tav tm="0">
                                          <p:val>
                                            <p:fltVal val="0"/>
                                          </p:val>
                                        </p:tav>
                                        <p:tav tm="100000">
                                          <p:val>
                                            <p:strVal val="#ppt_w"/>
                                          </p:val>
                                        </p:tav>
                                      </p:tavLst>
                                    </p:anim>
                                    <p:anim calcmode="lin" valueType="num">
                                      <p:cBhvr>
                                        <p:cTn id="35" dur="500" fill="hold"/>
                                        <p:tgtEl>
                                          <p:spTgt spid="220170"/>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220170"/>
                                        </p:tgtEl>
                                        <p:attrNameLst>
                                          <p:attrName>style.visibility</p:attrName>
                                        </p:attrNameLst>
                                      </p:cBhvr>
                                      <p:to>
                                        <p:strVal val="hidden"/>
                                      </p:to>
                                    </p:set>
                                  </p:sub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grpId="0" nodeType="clickEffect">
                                  <p:stCondLst>
                                    <p:cond delay="0"/>
                                  </p:stCondLst>
                                  <p:childTnLst>
                                    <p:set>
                                      <p:cBhvr>
                                        <p:cTn id="39" dur="1" fill="hold">
                                          <p:stCondLst>
                                            <p:cond delay="499"/>
                                          </p:stCondLst>
                                        </p:cTn>
                                        <p:tgtEl>
                                          <p:spTgt spid="220165"/>
                                        </p:tgtEl>
                                        <p:attrNameLst>
                                          <p:attrName>style.visibility</p:attrName>
                                        </p:attrNameLst>
                                      </p:cBhvr>
                                      <p:to>
                                        <p:strVal val="visible"/>
                                      </p:to>
                                    </p:set>
                                  </p:childTnLst>
                                </p:cTn>
                              </p:par>
                            </p:childTnLst>
                          </p:cTn>
                        </p:par>
                        <p:par>
                          <p:cTn id="40" fill="hold" nodeType="afterGroup">
                            <p:stCondLst>
                              <p:cond delay="500"/>
                            </p:stCondLst>
                            <p:childTnLst>
                              <p:par>
                                <p:cTn id="41" presetID="1" presetClass="entr" presetSubtype="0" fill="hold" grpId="0" nodeType="afterEffect">
                                  <p:stCondLst>
                                    <p:cond delay="0"/>
                                  </p:stCondLst>
                                  <p:childTnLst>
                                    <p:set>
                                      <p:cBhvr>
                                        <p:cTn id="42" dur="1" fill="hold">
                                          <p:stCondLst>
                                            <p:cond delay="499"/>
                                          </p:stCondLst>
                                        </p:cTn>
                                        <p:tgtEl>
                                          <p:spTgt spid="220176"/>
                                        </p:tgtEl>
                                        <p:attrNameLst>
                                          <p:attrName>style.visibility</p:attrName>
                                        </p:attrNameLst>
                                      </p:cBhvr>
                                      <p:to>
                                        <p:strVal val="visible"/>
                                      </p:to>
                                    </p:set>
                                  </p:childTnLst>
                                  <p:subTnLst>
                                    <p:set>
                                      <p:cBhvr override="childStyle">
                                        <p:cTn dur="1" fill="hold" display="0" masterRel="nextClick" afterEffect="1"/>
                                        <p:tgtEl>
                                          <p:spTgt spid="220176"/>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164" grpId="0" animBg="1" autoUpdateAnimBg="0"/>
      <p:bldP spid="220165" grpId="0" animBg="1" autoUpdateAnimBg="0"/>
      <p:bldP spid="220166" grpId="0" animBg="1"/>
      <p:bldP spid="220167" grpId="0" animBg="1"/>
      <p:bldP spid="220168" grpId="0" animBg="1"/>
      <p:bldP spid="220169" grpId="0" animBg="1"/>
      <p:bldP spid="220170" grpId="0" animBg="1"/>
      <p:bldP spid="220176"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a:xfrm>
            <a:off x="2209800" y="0"/>
            <a:ext cx="7772400" cy="762000"/>
          </a:xfrm>
        </p:spPr>
        <p:txBody>
          <a:bodyPr/>
          <a:lstStyle/>
          <a:p>
            <a:r>
              <a:rPr lang="en-GB" altLang="en-US"/>
              <a:t>Bubble Sort Example</a:t>
            </a:r>
          </a:p>
        </p:txBody>
      </p:sp>
      <p:sp>
        <p:nvSpPr>
          <p:cNvPr id="221187" name="Text Box 3"/>
          <p:cNvSpPr txBox="1">
            <a:spLocks noChangeArrowheads="1"/>
          </p:cNvSpPr>
          <p:nvPr/>
        </p:nvSpPr>
        <p:spPr bwMode="auto">
          <a:xfrm>
            <a:off x="3048000" y="3581401"/>
            <a:ext cx="67056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2,  6,  9,  3,  7,  9,  11,  12</a:t>
            </a:r>
            <a:endParaRPr lang="en-GB" altLang="en-US" sz="2400">
              <a:latin typeface="Times New Roman" charset="0"/>
            </a:endParaRPr>
          </a:p>
        </p:txBody>
      </p:sp>
      <p:sp>
        <p:nvSpPr>
          <p:cNvPr id="221188" name="Text Box 4"/>
          <p:cNvSpPr txBox="1">
            <a:spLocks noChangeArrowheads="1"/>
          </p:cNvSpPr>
          <p:nvPr/>
        </p:nvSpPr>
        <p:spPr bwMode="auto">
          <a:xfrm>
            <a:off x="3048000" y="3581401"/>
            <a:ext cx="6705600" cy="8239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2,  6,  3,  9,  7,  9,  11,  12</a:t>
            </a:r>
            <a:endParaRPr lang="en-GB" altLang="en-US" sz="2400">
              <a:latin typeface="Times New Roman" charset="0"/>
            </a:endParaRPr>
          </a:p>
        </p:txBody>
      </p:sp>
      <p:sp>
        <p:nvSpPr>
          <p:cNvPr id="221189" name="Text Box 5"/>
          <p:cNvSpPr txBox="1">
            <a:spLocks noChangeArrowheads="1"/>
          </p:cNvSpPr>
          <p:nvPr/>
        </p:nvSpPr>
        <p:spPr bwMode="auto">
          <a:xfrm>
            <a:off x="3048000" y="3581401"/>
            <a:ext cx="6705600" cy="8239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2,  6,  3,  7,  9,  9,  11,  12</a:t>
            </a:r>
            <a:endParaRPr lang="en-GB" altLang="en-US" sz="2400">
              <a:latin typeface="Times New Roman" charset="0"/>
            </a:endParaRPr>
          </a:p>
        </p:txBody>
      </p:sp>
      <p:sp>
        <p:nvSpPr>
          <p:cNvPr id="221190" name="Oval 6"/>
          <p:cNvSpPr>
            <a:spLocks noChangeArrowheads="1"/>
          </p:cNvSpPr>
          <p:nvPr/>
        </p:nvSpPr>
        <p:spPr bwMode="auto">
          <a:xfrm>
            <a:off x="2819400" y="3581400"/>
            <a:ext cx="1600200" cy="8382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21191" name="Oval 7"/>
          <p:cNvSpPr>
            <a:spLocks noChangeArrowheads="1"/>
          </p:cNvSpPr>
          <p:nvPr/>
        </p:nvSpPr>
        <p:spPr bwMode="auto">
          <a:xfrm>
            <a:off x="3733800" y="3581400"/>
            <a:ext cx="1600200" cy="8382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21192" name="Oval 8"/>
          <p:cNvSpPr>
            <a:spLocks noChangeArrowheads="1"/>
          </p:cNvSpPr>
          <p:nvPr/>
        </p:nvSpPr>
        <p:spPr bwMode="auto">
          <a:xfrm>
            <a:off x="4495800" y="3581400"/>
            <a:ext cx="1600200" cy="8382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21193" name="Oval 9"/>
          <p:cNvSpPr>
            <a:spLocks noChangeArrowheads="1"/>
          </p:cNvSpPr>
          <p:nvPr/>
        </p:nvSpPr>
        <p:spPr bwMode="auto">
          <a:xfrm>
            <a:off x="5181600" y="3581400"/>
            <a:ext cx="1600200" cy="8382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21194" name="Text Box 10"/>
          <p:cNvSpPr txBox="1">
            <a:spLocks noChangeArrowheads="1"/>
          </p:cNvSpPr>
          <p:nvPr/>
        </p:nvSpPr>
        <p:spPr bwMode="auto">
          <a:xfrm>
            <a:off x="3048000" y="990601"/>
            <a:ext cx="67056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6,  2,  9,  11,  9,  3,  7,  12</a:t>
            </a:r>
            <a:endParaRPr lang="en-GB" altLang="en-US" sz="2400">
              <a:latin typeface="Times New Roman" charset="0"/>
            </a:endParaRPr>
          </a:p>
        </p:txBody>
      </p:sp>
      <p:sp>
        <p:nvSpPr>
          <p:cNvPr id="221195" name="Text Box 11"/>
          <p:cNvSpPr txBox="1">
            <a:spLocks noChangeArrowheads="1"/>
          </p:cNvSpPr>
          <p:nvPr/>
        </p:nvSpPr>
        <p:spPr bwMode="auto">
          <a:xfrm>
            <a:off x="3048000" y="1905001"/>
            <a:ext cx="67056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2,  6,  9,  9,  3,  7,  11,  12</a:t>
            </a:r>
            <a:endParaRPr lang="en-GB" altLang="en-US" sz="2400">
              <a:latin typeface="Times New Roman" charset="0"/>
            </a:endParaRPr>
          </a:p>
        </p:txBody>
      </p:sp>
      <p:sp>
        <p:nvSpPr>
          <p:cNvPr id="221196" name="Rectangle 12"/>
          <p:cNvSpPr>
            <a:spLocks noChangeArrowheads="1"/>
          </p:cNvSpPr>
          <p:nvPr/>
        </p:nvSpPr>
        <p:spPr bwMode="auto">
          <a:xfrm>
            <a:off x="1524000" y="1676400"/>
            <a:ext cx="1828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lvl1pPr>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algn="ctr"/>
            <a:r>
              <a:rPr lang="en-GB" altLang="en-US" sz="2400">
                <a:solidFill>
                  <a:schemeClr val="tx2"/>
                </a:solidFill>
                <a:latin typeface="Times New Roman" charset="0"/>
              </a:rPr>
              <a:t>Second Pass</a:t>
            </a:r>
          </a:p>
        </p:txBody>
      </p:sp>
      <p:sp>
        <p:nvSpPr>
          <p:cNvPr id="221197" name="Rectangle 13"/>
          <p:cNvSpPr>
            <a:spLocks noChangeArrowheads="1"/>
          </p:cNvSpPr>
          <p:nvPr/>
        </p:nvSpPr>
        <p:spPr bwMode="auto">
          <a:xfrm>
            <a:off x="1752600" y="914400"/>
            <a:ext cx="1828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lvl1pPr>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r>
              <a:rPr lang="en-GB" altLang="en-US" sz="2400">
                <a:solidFill>
                  <a:schemeClr val="tx2"/>
                </a:solidFill>
                <a:latin typeface="Times New Roman" charset="0"/>
              </a:rPr>
              <a:t>First Pass</a:t>
            </a:r>
          </a:p>
        </p:txBody>
      </p:sp>
      <p:sp>
        <p:nvSpPr>
          <p:cNvPr id="221198" name="Rectangle 14"/>
          <p:cNvSpPr>
            <a:spLocks noChangeArrowheads="1"/>
          </p:cNvSpPr>
          <p:nvPr/>
        </p:nvSpPr>
        <p:spPr bwMode="auto">
          <a:xfrm>
            <a:off x="1524000" y="2438400"/>
            <a:ext cx="1828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lvl1pPr>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algn="ctr"/>
            <a:r>
              <a:rPr lang="en-GB" altLang="en-US" sz="2400">
                <a:solidFill>
                  <a:schemeClr val="tx2"/>
                </a:solidFill>
                <a:latin typeface="Times New Roman" charset="0"/>
              </a:rPr>
              <a:t>Third Pass</a:t>
            </a:r>
          </a:p>
        </p:txBody>
      </p:sp>
      <p:sp>
        <p:nvSpPr>
          <p:cNvPr id="221199" name="Comment 15"/>
          <p:cNvSpPr>
            <a:spLocks noChangeArrowheads="1"/>
          </p:cNvSpPr>
          <p:nvPr/>
        </p:nvSpPr>
        <p:spPr bwMode="auto">
          <a:xfrm>
            <a:off x="2819400" y="4572001"/>
            <a:ext cx="7010400" cy="346075"/>
          </a:xfrm>
          <a:prstGeom prst="rect">
            <a:avLst/>
          </a:prstGeom>
          <a:solidFill>
            <a:srgbClr val="FCFF91"/>
          </a:solidFill>
          <a:ln w="9525">
            <a:solidFill>
              <a:srgbClr val="000000"/>
            </a:solidFill>
            <a:miter lim="800000"/>
            <a:headEnd/>
            <a:tailEnd/>
          </a:ln>
          <a:effectLst>
            <a:outerShdw blurRad="63500" dist="107763" dir="2700000" algn="ctr" rotWithShape="0">
              <a:srgbClr val="000000">
                <a:alpha val="74998"/>
              </a:srgbClr>
            </a:outerShdw>
          </a:effectLst>
          <a:extLst>
            <a:ext uri="{53640926-AAD7-44D8-BBD7-CCE9431645EC}">
              <a14:shadowObscured xmlns:a14="http://schemas.microsoft.com/office/drawing/2010/main" val="1"/>
            </a:ext>
          </a:extLst>
        </p:spPr>
        <p:txBody>
          <a:bodyPr>
            <a:spAutoFit/>
          </a:bodyPr>
          <a:lstStyle/>
          <a:p>
            <a:pPr>
              <a:spcBef>
                <a:spcPct val="50000"/>
              </a:spcBef>
            </a:pPr>
            <a:r>
              <a:rPr lang="en-GB" altLang="en-US" sz="1600" b="1">
                <a:solidFill>
                  <a:srgbClr val="000000"/>
                </a:solidFill>
                <a:latin typeface="Arial" charset="0"/>
              </a:rPr>
              <a:t>Each pass requires fewer comparisons.  This time only 4 are needed.</a:t>
            </a:r>
            <a:endParaRPr lang="en-GB" altLang="en-US" sz="1600">
              <a:solidFill>
                <a:srgbClr val="000000"/>
              </a:solidFill>
              <a:latin typeface="Arial" charset="0"/>
            </a:endParaRPr>
          </a:p>
        </p:txBody>
      </p:sp>
      <p:sp>
        <p:nvSpPr>
          <p:cNvPr id="221200" name="Text Box 16"/>
          <p:cNvSpPr txBox="1">
            <a:spLocks noChangeArrowheads="1"/>
          </p:cNvSpPr>
          <p:nvPr/>
        </p:nvSpPr>
        <p:spPr bwMode="auto">
          <a:xfrm>
            <a:off x="3048000" y="2743201"/>
            <a:ext cx="67056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2,  6,  9,  3,  7,  9,  11,  12</a:t>
            </a:r>
            <a:endParaRPr lang="en-GB" altLang="en-US" sz="2400">
              <a:latin typeface="Times New Roman" charset="0"/>
            </a:endParaRPr>
          </a:p>
        </p:txBody>
      </p:sp>
      <p:sp>
        <p:nvSpPr>
          <p:cNvPr id="221201" name="Rectangle 17"/>
          <p:cNvSpPr>
            <a:spLocks noChangeArrowheads="1"/>
          </p:cNvSpPr>
          <p:nvPr/>
        </p:nvSpPr>
        <p:spPr bwMode="auto">
          <a:xfrm>
            <a:off x="1524000" y="3200400"/>
            <a:ext cx="1828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lvl1pPr>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algn="ctr"/>
            <a:r>
              <a:rPr lang="en-GB" altLang="en-US" sz="2400">
                <a:solidFill>
                  <a:schemeClr val="tx2"/>
                </a:solidFill>
                <a:latin typeface="Times New Roman" charset="0"/>
              </a:rPr>
              <a:t>Fourth Pass</a:t>
            </a:r>
          </a:p>
        </p:txBody>
      </p:sp>
    </p:spTree>
    <p:extLst>
      <p:ext uri="{BB962C8B-B14F-4D97-AF65-F5344CB8AC3E}">
        <p14:creationId xmlns:p14="http://schemas.microsoft.com/office/powerpoint/2010/main" val="5843807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221190"/>
                                        </p:tgtEl>
                                        <p:attrNameLst>
                                          <p:attrName>style.visibility</p:attrName>
                                        </p:attrNameLst>
                                      </p:cBhvr>
                                      <p:to>
                                        <p:strVal val="visible"/>
                                      </p:to>
                                    </p:set>
                                    <p:anim calcmode="lin" valueType="num">
                                      <p:cBhvr>
                                        <p:cTn id="7" dur="500" fill="hold"/>
                                        <p:tgtEl>
                                          <p:spTgt spid="221190"/>
                                        </p:tgtEl>
                                        <p:attrNameLst>
                                          <p:attrName>ppt_w</p:attrName>
                                        </p:attrNameLst>
                                      </p:cBhvr>
                                      <p:tavLst>
                                        <p:tav tm="0">
                                          <p:val>
                                            <p:fltVal val="0"/>
                                          </p:val>
                                        </p:tav>
                                        <p:tav tm="100000">
                                          <p:val>
                                            <p:strVal val="#ppt_w"/>
                                          </p:val>
                                        </p:tav>
                                      </p:tavLst>
                                    </p:anim>
                                    <p:anim calcmode="lin" valueType="num">
                                      <p:cBhvr>
                                        <p:cTn id="8" dur="500" fill="hold"/>
                                        <p:tgtEl>
                                          <p:spTgt spid="221190"/>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221190"/>
                                        </p:tgtEl>
                                        <p:attrNameLst>
                                          <p:attrName>style.visibility</p:attrName>
                                        </p:attrNameLst>
                                      </p:cBhvr>
                                      <p:to>
                                        <p:strVal val="hidden"/>
                                      </p:to>
                                    </p:set>
                                  </p:sub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21191"/>
                                        </p:tgtEl>
                                        <p:attrNameLst>
                                          <p:attrName>style.visibility</p:attrName>
                                        </p:attrNameLst>
                                      </p:cBhvr>
                                      <p:to>
                                        <p:strVal val="visible"/>
                                      </p:to>
                                    </p:set>
                                    <p:anim calcmode="lin" valueType="num">
                                      <p:cBhvr>
                                        <p:cTn id="13" dur="500" fill="hold"/>
                                        <p:tgtEl>
                                          <p:spTgt spid="221191"/>
                                        </p:tgtEl>
                                        <p:attrNameLst>
                                          <p:attrName>ppt_w</p:attrName>
                                        </p:attrNameLst>
                                      </p:cBhvr>
                                      <p:tavLst>
                                        <p:tav tm="0">
                                          <p:val>
                                            <p:fltVal val="0"/>
                                          </p:val>
                                        </p:tav>
                                        <p:tav tm="100000">
                                          <p:val>
                                            <p:strVal val="#ppt_w"/>
                                          </p:val>
                                        </p:tav>
                                      </p:tavLst>
                                    </p:anim>
                                    <p:anim calcmode="lin" valueType="num">
                                      <p:cBhvr>
                                        <p:cTn id="14" dur="500" fill="hold"/>
                                        <p:tgtEl>
                                          <p:spTgt spid="221191"/>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221191"/>
                                        </p:tgtEl>
                                        <p:attrNameLst>
                                          <p:attrName>style.visibility</p:attrName>
                                        </p:attrNameLst>
                                      </p:cBhvr>
                                      <p:to>
                                        <p:strVal val="hidden"/>
                                      </p:to>
                                    </p:set>
                                  </p:subTnLst>
                                </p:cTn>
                              </p:par>
                            </p:childTnLst>
                          </p:cTn>
                        </p:par>
                      </p:childTnLst>
                    </p:cTn>
                  </p:par>
                  <p:par>
                    <p:cTn id="15" fill="hold" nodeType="clickPar">
                      <p:stCondLst>
                        <p:cond delay="indefinite"/>
                      </p:stCondLst>
                      <p:childTnLst>
                        <p:par>
                          <p:cTn id="16" fill="hold" nodeType="withGroup">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21192"/>
                                        </p:tgtEl>
                                        <p:attrNameLst>
                                          <p:attrName>style.visibility</p:attrName>
                                        </p:attrNameLst>
                                      </p:cBhvr>
                                      <p:to>
                                        <p:strVal val="visible"/>
                                      </p:to>
                                    </p:set>
                                    <p:anim calcmode="lin" valueType="num">
                                      <p:cBhvr>
                                        <p:cTn id="19" dur="500" fill="hold"/>
                                        <p:tgtEl>
                                          <p:spTgt spid="221192"/>
                                        </p:tgtEl>
                                        <p:attrNameLst>
                                          <p:attrName>ppt_w</p:attrName>
                                        </p:attrNameLst>
                                      </p:cBhvr>
                                      <p:tavLst>
                                        <p:tav tm="0">
                                          <p:val>
                                            <p:fltVal val="0"/>
                                          </p:val>
                                        </p:tav>
                                        <p:tav tm="100000">
                                          <p:val>
                                            <p:strVal val="#ppt_w"/>
                                          </p:val>
                                        </p:tav>
                                      </p:tavLst>
                                    </p:anim>
                                    <p:anim calcmode="lin" valueType="num">
                                      <p:cBhvr>
                                        <p:cTn id="20" dur="500" fill="hold"/>
                                        <p:tgtEl>
                                          <p:spTgt spid="221192"/>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221192"/>
                                        </p:tgtEl>
                                        <p:attrNameLst>
                                          <p:attrName>style.visibility</p:attrName>
                                        </p:attrNameLst>
                                      </p:cBhvr>
                                      <p:to>
                                        <p:strVal val="hidden"/>
                                      </p:to>
                                    </p:set>
                                  </p:sub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221188"/>
                                        </p:tgtEl>
                                        <p:attrNameLst>
                                          <p:attrName>style.visibility</p:attrName>
                                        </p:attrNameLst>
                                      </p:cBhvr>
                                      <p:to>
                                        <p:strVal val="visible"/>
                                      </p:to>
                                    </p:set>
                                  </p:childTnLst>
                                </p:cTn>
                              </p:par>
                            </p:childTnLst>
                          </p:cTn>
                        </p:par>
                        <p:par>
                          <p:cTn id="25" fill="hold" nodeType="afterGroup">
                            <p:stCondLst>
                              <p:cond delay="500"/>
                            </p:stCondLst>
                            <p:childTnLst>
                              <p:par>
                                <p:cTn id="26" presetID="17" presetClass="entr" presetSubtype="10" fill="hold" grpId="0" nodeType="afterEffect">
                                  <p:stCondLst>
                                    <p:cond delay="0"/>
                                  </p:stCondLst>
                                  <p:childTnLst>
                                    <p:set>
                                      <p:cBhvr>
                                        <p:cTn id="27" dur="1" fill="hold">
                                          <p:stCondLst>
                                            <p:cond delay="0"/>
                                          </p:stCondLst>
                                        </p:cTn>
                                        <p:tgtEl>
                                          <p:spTgt spid="221193"/>
                                        </p:tgtEl>
                                        <p:attrNameLst>
                                          <p:attrName>style.visibility</p:attrName>
                                        </p:attrNameLst>
                                      </p:cBhvr>
                                      <p:to>
                                        <p:strVal val="visible"/>
                                      </p:to>
                                    </p:set>
                                    <p:anim calcmode="lin" valueType="num">
                                      <p:cBhvr>
                                        <p:cTn id="28" dur="500" fill="hold"/>
                                        <p:tgtEl>
                                          <p:spTgt spid="221193"/>
                                        </p:tgtEl>
                                        <p:attrNameLst>
                                          <p:attrName>ppt_w</p:attrName>
                                        </p:attrNameLst>
                                      </p:cBhvr>
                                      <p:tavLst>
                                        <p:tav tm="0">
                                          <p:val>
                                            <p:fltVal val="0"/>
                                          </p:val>
                                        </p:tav>
                                        <p:tav tm="100000">
                                          <p:val>
                                            <p:strVal val="#ppt_w"/>
                                          </p:val>
                                        </p:tav>
                                      </p:tavLst>
                                    </p:anim>
                                    <p:anim calcmode="lin" valueType="num">
                                      <p:cBhvr>
                                        <p:cTn id="29" dur="500" fill="hold"/>
                                        <p:tgtEl>
                                          <p:spTgt spid="221193"/>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221193"/>
                                        </p:tgtEl>
                                        <p:attrNameLst>
                                          <p:attrName>style.visibility</p:attrName>
                                        </p:attrNameLst>
                                      </p:cBhvr>
                                      <p:to>
                                        <p:strVal val="hidden"/>
                                      </p:to>
                                    </p:set>
                                  </p:sub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grpId="0" nodeType="clickEffect">
                                  <p:stCondLst>
                                    <p:cond delay="0"/>
                                  </p:stCondLst>
                                  <p:childTnLst>
                                    <p:set>
                                      <p:cBhvr>
                                        <p:cTn id="33" dur="1" fill="hold">
                                          <p:stCondLst>
                                            <p:cond delay="499"/>
                                          </p:stCondLst>
                                        </p:cTn>
                                        <p:tgtEl>
                                          <p:spTgt spid="221189"/>
                                        </p:tgtEl>
                                        <p:attrNameLst>
                                          <p:attrName>style.visibility</p:attrName>
                                        </p:attrNameLst>
                                      </p:cBhvr>
                                      <p:to>
                                        <p:strVal val="visible"/>
                                      </p:to>
                                    </p:set>
                                  </p:childTnLst>
                                </p:cTn>
                              </p:par>
                            </p:childTnLst>
                          </p:cTn>
                        </p:par>
                        <p:par>
                          <p:cTn id="34" fill="hold" nodeType="afterGroup">
                            <p:stCondLst>
                              <p:cond delay="500"/>
                            </p:stCondLst>
                            <p:childTnLst>
                              <p:par>
                                <p:cTn id="35" presetID="1" presetClass="entr" presetSubtype="0" fill="hold" grpId="0" nodeType="afterEffect">
                                  <p:stCondLst>
                                    <p:cond delay="0"/>
                                  </p:stCondLst>
                                  <p:childTnLst>
                                    <p:set>
                                      <p:cBhvr>
                                        <p:cTn id="36" dur="1" fill="hold">
                                          <p:stCondLst>
                                            <p:cond delay="499"/>
                                          </p:stCondLst>
                                        </p:cTn>
                                        <p:tgtEl>
                                          <p:spTgt spid="221199"/>
                                        </p:tgtEl>
                                        <p:attrNameLst>
                                          <p:attrName>style.visibility</p:attrName>
                                        </p:attrNameLst>
                                      </p:cBhvr>
                                      <p:to>
                                        <p:strVal val="visible"/>
                                      </p:to>
                                    </p:set>
                                  </p:childTnLst>
                                  <p:subTnLst>
                                    <p:set>
                                      <p:cBhvr override="childStyle">
                                        <p:cTn dur="1" fill="hold" display="0" masterRel="nextClick" afterEffect="1"/>
                                        <p:tgtEl>
                                          <p:spTgt spid="221199"/>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8" grpId="0" animBg="1" autoUpdateAnimBg="0"/>
      <p:bldP spid="221189" grpId="0" animBg="1" autoUpdateAnimBg="0"/>
      <p:bldP spid="221190" grpId="0" animBg="1"/>
      <p:bldP spid="221191" grpId="0" animBg="1"/>
      <p:bldP spid="221192" grpId="0" animBg="1"/>
      <p:bldP spid="221193" grpId="0" animBg="1"/>
      <p:bldP spid="221199"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a:xfrm>
            <a:off x="2209800" y="0"/>
            <a:ext cx="7772400" cy="762000"/>
          </a:xfrm>
        </p:spPr>
        <p:txBody>
          <a:bodyPr/>
          <a:lstStyle/>
          <a:p>
            <a:r>
              <a:rPr lang="en-GB" altLang="en-US"/>
              <a:t>Bubble Sort Example</a:t>
            </a:r>
          </a:p>
        </p:txBody>
      </p:sp>
      <p:sp>
        <p:nvSpPr>
          <p:cNvPr id="222211" name="Text Box 3"/>
          <p:cNvSpPr txBox="1">
            <a:spLocks noChangeArrowheads="1"/>
          </p:cNvSpPr>
          <p:nvPr/>
        </p:nvSpPr>
        <p:spPr bwMode="auto">
          <a:xfrm>
            <a:off x="3048000" y="4419601"/>
            <a:ext cx="67056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2,  6,  3,  7,  9,  9,  11,  12</a:t>
            </a:r>
            <a:endParaRPr lang="en-GB" altLang="en-US" sz="2400">
              <a:latin typeface="Times New Roman" charset="0"/>
            </a:endParaRPr>
          </a:p>
        </p:txBody>
      </p:sp>
      <p:sp>
        <p:nvSpPr>
          <p:cNvPr id="222212" name="Text Box 4"/>
          <p:cNvSpPr txBox="1">
            <a:spLocks noChangeArrowheads="1"/>
          </p:cNvSpPr>
          <p:nvPr/>
        </p:nvSpPr>
        <p:spPr bwMode="auto">
          <a:xfrm>
            <a:off x="3048000" y="4419601"/>
            <a:ext cx="6705600" cy="8239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2,  3,  6,  7,  9,  9,  11,  12</a:t>
            </a:r>
            <a:endParaRPr lang="en-GB" altLang="en-US" sz="2400">
              <a:latin typeface="Times New Roman" charset="0"/>
            </a:endParaRPr>
          </a:p>
        </p:txBody>
      </p:sp>
      <p:sp>
        <p:nvSpPr>
          <p:cNvPr id="222213" name="Oval 5"/>
          <p:cNvSpPr>
            <a:spLocks noChangeArrowheads="1"/>
          </p:cNvSpPr>
          <p:nvPr/>
        </p:nvSpPr>
        <p:spPr bwMode="auto">
          <a:xfrm>
            <a:off x="2819400" y="4419600"/>
            <a:ext cx="1600200" cy="8382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22214" name="Oval 6"/>
          <p:cNvSpPr>
            <a:spLocks noChangeArrowheads="1"/>
          </p:cNvSpPr>
          <p:nvPr/>
        </p:nvSpPr>
        <p:spPr bwMode="auto">
          <a:xfrm>
            <a:off x="3657600" y="4419600"/>
            <a:ext cx="1600200" cy="8382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22215" name="Oval 7"/>
          <p:cNvSpPr>
            <a:spLocks noChangeArrowheads="1"/>
          </p:cNvSpPr>
          <p:nvPr/>
        </p:nvSpPr>
        <p:spPr bwMode="auto">
          <a:xfrm>
            <a:off x="4495800" y="4419600"/>
            <a:ext cx="1600200" cy="8382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22216" name="Text Box 8"/>
          <p:cNvSpPr txBox="1">
            <a:spLocks noChangeArrowheads="1"/>
          </p:cNvSpPr>
          <p:nvPr/>
        </p:nvSpPr>
        <p:spPr bwMode="auto">
          <a:xfrm>
            <a:off x="3048000" y="990601"/>
            <a:ext cx="67056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6,  2,  9,  11,  9,  3,  7,  12</a:t>
            </a:r>
            <a:endParaRPr lang="en-GB" altLang="en-US" sz="2400">
              <a:latin typeface="Times New Roman" charset="0"/>
            </a:endParaRPr>
          </a:p>
        </p:txBody>
      </p:sp>
      <p:sp>
        <p:nvSpPr>
          <p:cNvPr id="222217" name="Text Box 9"/>
          <p:cNvSpPr txBox="1">
            <a:spLocks noChangeArrowheads="1"/>
          </p:cNvSpPr>
          <p:nvPr/>
        </p:nvSpPr>
        <p:spPr bwMode="auto">
          <a:xfrm>
            <a:off x="3048000" y="1905001"/>
            <a:ext cx="67056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2,  6,  9,  9,  3,  7,  11,  12</a:t>
            </a:r>
            <a:endParaRPr lang="en-GB" altLang="en-US" sz="2400">
              <a:latin typeface="Times New Roman" charset="0"/>
            </a:endParaRPr>
          </a:p>
        </p:txBody>
      </p:sp>
      <p:sp>
        <p:nvSpPr>
          <p:cNvPr id="222218" name="Rectangle 10"/>
          <p:cNvSpPr>
            <a:spLocks noChangeArrowheads="1"/>
          </p:cNvSpPr>
          <p:nvPr/>
        </p:nvSpPr>
        <p:spPr bwMode="auto">
          <a:xfrm>
            <a:off x="1524000" y="1676400"/>
            <a:ext cx="1828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lvl1pPr>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algn="ctr"/>
            <a:r>
              <a:rPr lang="en-GB" altLang="en-US" sz="2400">
                <a:solidFill>
                  <a:schemeClr val="tx2"/>
                </a:solidFill>
                <a:latin typeface="Times New Roman" charset="0"/>
              </a:rPr>
              <a:t>Second Pass</a:t>
            </a:r>
          </a:p>
        </p:txBody>
      </p:sp>
      <p:sp>
        <p:nvSpPr>
          <p:cNvPr id="222219" name="Rectangle 11"/>
          <p:cNvSpPr>
            <a:spLocks noChangeArrowheads="1"/>
          </p:cNvSpPr>
          <p:nvPr/>
        </p:nvSpPr>
        <p:spPr bwMode="auto">
          <a:xfrm>
            <a:off x="1752600" y="914400"/>
            <a:ext cx="1828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lvl1pPr>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r>
              <a:rPr lang="en-GB" altLang="en-US" sz="2400">
                <a:solidFill>
                  <a:schemeClr val="tx2"/>
                </a:solidFill>
                <a:latin typeface="Times New Roman" charset="0"/>
              </a:rPr>
              <a:t>First Pass</a:t>
            </a:r>
          </a:p>
        </p:txBody>
      </p:sp>
      <p:sp>
        <p:nvSpPr>
          <p:cNvPr id="222220" name="Rectangle 12"/>
          <p:cNvSpPr>
            <a:spLocks noChangeArrowheads="1"/>
          </p:cNvSpPr>
          <p:nvPr/>
        </p:nvSpPr>
        <p:spPr bwMode="auto">
          <a:xfrm>
            <a:off x="1524000" y="2438400"/>
            <a:ext cx="1828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lvl1pPr>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algn="ctr"/>
            <a:r>
              <a:rPr lang="en-GB" altLang="en-US" sz="2400">
                <a:solidFill>
                  <a:schemeClr val="tx2"/>
                </a:solidFill>
                <a:latin typeface="Times New Roman" charset="0"/>
              </a:rPr>
              <a:t>Third Pass</a:t>
            </a:r>
          </a:p>
        </p:txBody>
      </p:sp>
      <p:sp>
        <p:nvSpPr>
          <p:cNvPr id="222221" name="Comment 13"/>
          <p:cNvSpPr>
            <a:spLocks noChangeArrowheads="1"/>
          </p:cNvSpPr>
          <p:nvPr/>
        </p:nvSpPr>
        <p:spPr bwMode="auto">
          <a:xfrm>
            <a:off x="2743200" y="5562600"/>
            <a:ext cx="7010400" cy="590550"/>
          </a:xfrm>
          <a:prstGeom prst="rect">
            <a:avLst/>
          </a:prstGeom>
          <a:solidFill>
            <a:srgbClr val="FCFF91"/>
          </a:solidFill>
          <a:ln w="9525">
            <a:solidFill>
              <a:srgbClr val="000000"/>
            </a:solidFill>
            <a:miter lim="800000"/>
            <a:headEnd/>
            <a:tailEnd/>
          </a:ln>
          <a:effectLst>
            <a:outerShdw blurRad="63500" dist="107763" dir="2700000" algn="ctr" rotWithShape="0">
              <a:srgbClr val="000000">
                <a:alpha val="74998"/>
              </a:srgbClr>
            </a:outerShdw>
          </a:effectLst>
          <a:extLst>
            <a:ext uri="{53640926-AAD7-44D8-BBD7-CCE9431645EC}">
              <a14:shadowObscured xmlns:a14="http://schemas.microsoft.com/office/drawing/2010/main" val="1"/>
            </a:ext>
          </a:extLst>
        </p:spPr>
        <p:txBody>
          <a:bodyPr>
            <a:spAutoFit/>
          </a:bodyPr>
          <a:lstStyle/>
          <a:p>
            <a:pPr>
              <a:spcBef>
                <a:spcPct val="50000"/>
              </a:spcBef>
            </a:pPr>
            <a:r>
              <a:rPr lang="en-GB" altLang="en-US" sz="1600" b="1">
                <a:solidFill>
                  <a:srgbClr val="000000"/>
                </a:solidFill>
                <a:latin typeface="Arial" charset="0"/>
              </a:rPr>
              <a:t>The list is now sorted but the algorithm does not know this until it completes a pass with no exchanges.</a:t>
            </a:r>
            <a:endParaRPr lang="en-GB" altLang="en-US" sz="1600">
              <a:solidFill>
                <a:srgbClr val="000000"/>
              </a:solidFill>
              <a:latin typeface="Arial" charset="0"/>
            </a:endParaRPr>
          </a:p>
        </p:txBody>
      </p:sp>
      <p:sp>
        <p:nvSpPr>
          <p:cNvPr id="222222" name="Text Box 14"/>
          <p:cNvSpPr txBox="1">
            <a:spLocks noChangeArrowheads="1"/>
          </p:cNvSpPr>
          <p:nvPr/>
        </p:nvSpPr>
        <p:spPr bwMode="auto">
          <a:xfrm>
            <a:off x="3048000" y="2743201"/>
            <a:ext cx="67056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2,  6,  9,  3,  7,  9,  11,  12</a:t>
            </a:r>
            <a:endParaRPr lang="en-GB" altLang="en-US" sz="2400">
              <a:latin typeface="Times New Roman" charset="0"/>
            </a:endParaRPr>
          </a:p>
        </p:txBody>
      </p:sp>
      <p:sp>
        <p:nvSpPr>
          <p:cNvPr id="222223" name="Rectangle 15"/>
          <p:cNvSpPr>
            <a:spLocks noChangeArrowheads="1"/>
          </p:cNvSpPr>
          <p:nvPr/>
        </p:nvSpPr>
        <p:spPr bwMode="auto">
          <a:xfrm>
            <a:off x="1524000" y="3200400"/>
            <a:ext cx="1828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lvl1pPr>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algn="ctr"/>
            <a:r>
              <a:rPr lang="en-GB" altLang="en-US" sz="2400">
                <a:solidFill>
                  <a:schemeClr val="tx2"/>
                </a:solidFill>
                <a:latin typeface="Times New Roman" charset="0"/>
              </a:rPr>
              <a:t>Fourth Pass</a:t>
            </a:r>
          </a:p>
        </p:txBody>
      </p:sp>
      <p:sp>
        <p:nvSpPr>
          <p:cNvPr id="222224" name="Text Box 16"/>
          <p:cNvSpPr txBox="1">
            <a:spLocks noChangeArrowheads="1"/>
          </p:cNvSpPr>
          <p:nvPr/>
        </p:nvSpPr>
        <p:spPr bwMode="auto">
          <a:xfrm>
            <a:off x="3048000" y="3581401"/>
            <a:ext cx="67056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2,  6,  3,  7,  9,  9,  11,  12</a:t>
            </a:r>
            <a:endParaRPr lang="en-GB" altLang="en-US" sz="2400">
              <a:latin typeface="Times New Roman" charset="0"/>
            </a:endParaRPr>
          </a:p>
        </p:txBody>
      </p:sp>
      <p:sp>
        <p:nvSpPr>
          <p:cNvPr id="222225" name="Rectangle 17"/>
          <p:cNvSpPr>
            <a:spLocks noChangeArrowheads="1"/>
          </p:cNvSpPr>
          <p:nvPr/>
        </p:nvSpPr>
        <p:spPr bwMode="auto">
          <a:xfrm>
            <a:off x="1524000" y="4114800"/>
            <a:ext cx="1828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lvl1pPr>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algn="ctr"/>
            <a:r>
              <a:rPr lang="en-GB" altLang="en-US" sz="2400">
                <a:solidFill>
                  <a:schemeClr val="tx2"/>
                </a:solidFill>
                <a:latin typeface="Times New Roman" charset="0"/>
              </a:rPr>
              <a:t>Fifth Pass</a:t>
            </a:r>
          </a:p>
        </p:txBody>
      </p:sp>
    </p:spTree>
    <p:extLst>
      <p:ext uri="{BB962C8B-B14F-4D97-AF65-F5344CB8AC3E}">
        <p14:creationId xmlns:p14="http://schemas.microsoft.com/office/powerpoint/2010/main" val="12438416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222213"/>
                                        </p:tgtEl>
                                        <p:attrNameLst>
                                          <p:attrName>style.visibility</p:attrName>
                                        </p:attrNameLst>
                                      </p:cBhvr>
                                      <p:to>
                                        <p:strVal val="visible"/>
                                      </p:to>
                                    </p:set>
                                    <p:anim calcmode="lin" valueType="num">
                                      <p:cBhvr>
                                        <p:cTn id="7" dur="500" fill="hold"/>
                                        <p:tgtEl>
                                          <p:spTgt spid="222213"/>
                                        </p:tgtEl>
                                        <p:attrNameLst>
                                          <p:attrName>ppt_w</p:attrName>
                                        </p:attrNameLst>
                                      </p:cBhvr>
                                      <p:tavLst>
                                        <p:tav tm="0">
                                          <p:val>
                                            <p:fltVal val="0"/>
                                          </p:val>
                                        </p:tav>
                                        <p:tav tm="100000">
                                          <p:val>
                                            <p:strVal val="#ppt_w"/>
                                          </p:val>
                                        </p:tav>
                                      </p:tavLst>
                                    </p:anim>
                                    <p:anim calcmode="lin" valueType="num">
                                      <p:cBhvr>
                                        <p:cTn id="8" dur="500" fill="hold"/>
                                        <p:tgtEl>
                                          <p:spTgt spid="222213"/>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222213"/>
                                        </p:tgtEl>
                                        <p:attrNameLst>
                                          <p:attrName>style.visibility</p:attrName>
                                        </p:attrNameLst>
                                      </p:cBhvr>
                                      <p:to>
                                        <p:strVal val="hidden"/>
                                      </p:to>
                                    </p:set>
                                  </p:sub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22214"/>
                                        </p:tgtEl>
                                        <p:attrNameLst>
                                          <p:attrName>style.visibility</p:attrName>
                                        </p:attrNameLst>
                                      </p:cBhvr>
                                      <p:to>
                                        <p:strVal val="visible"/>
                                      </p:to>
                                    </p:set>
                                    <p:anim calcmode="lin" valueType="num">
                                      <p:cBhvr>
                                        <p:cTn id="13" dur="500" fill="hold"/>
                                        <p:tgtEl>
                                          <p:spTgt spid="222214"/>
                                        </p:tgtEl>
                                        <p:attrNameLst>
                                          <p:attrName>ppt_w</p:attrName>
                                        </p:attrNameLst>
                                      </p:cBhvr>
                                      <p:tavLst>
                                        <p:tav tm="0">
                                          <p:val>
                                            <p:fltVal val="0"/>
                                          </p:val>
                                        </p:tav>
                                        <p:tav tm="100000">
                                          <p:val>
                                            <p:strVal val="#ppt_w"/>
                                          </p:val>
                                        </p:tav>
                                      </p:tavLst>
                                    </p:anim>
                                    <p:anim calcmode="lin" valueType="num">
                                      <p:cBhvr>
                                        <p:cTn id="14" dur="500" fill="hold"/>
                                        <p:tgtEl>
                                          <p:spTgt spid="222214"/>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222214"/>
                                        </p:tgtEl>
                                        <p:attrNameLst>
                                          <p:attrName>style.visibility</p:attrName>
                                        </p:attrNameLst>
                                      </p:cBhvr>
                                      <p:to>
                                        <p:strVal val="hidden"/>
                                      </p:to>
                                    </p:set>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22212"/>
                                        </p:tgtEl>
                                        <p:attrNameLst>
                                          <p:attrName>style.visibility</p:attrName>
                                        </p:attrNameLst>
                                      </p:cBhvr>
                                      <p:to>
                                        <p:strVal val="visible"/>
                                      </p:to>
                                    </p:set>
                                  </p:childTnLst>
                                </p:cTn>
                              </p:par>
                            </p:childTnLst>
                          </p:cTn>
                        </p:par>
                        <p:par>
                          <p:cTn id="19" fill="hold" nodeType="afterGroup">
                            <p:stCondLst>
                              <p:cond delay="500"/>
                            </p:stCondLst>
                            <p:childTnLst>
                              <p:par>
                                <p:cTn id="20" presetID="17" presetClass="entr" presetSubtype="10" fill="hold" grpId="0" nodeType="afterEffect">
                                  <p:stCondLst>
                                    <p:cond delay="0"/>
                                  </p:stCondLst>
                                  <p:childTnLst>
                                    <p:set>
                                      <p:cBhvr>
                                        <p:cTn id="21" dur="1" fill="hold">
                                          <p:stCondLst>
                                            <p:cond delay="0"/>
                                          </p:stCondLst>
                                        </p:cTn>
                                        <p:tgtEl>
                                          <p:spTgt spid="222215"/>
                                        </p:tgtEl>
                                        <p:attrNameLst>
                                          <p:attrName>style.visibility</p:attrName>
                                        </p:attrNameLst>
                                      </p:cBhvr>
                                      <p:to>
                                        <p:strVal val="visible"/>
                                      </p:to>
                                    </p:set>
                                    <p:anim calcmode="lin" valueType="num">
                                      <p:cBhvr>
                                        <p:cTn id="22" dur="500" fill="hold"/>
                                        <p:tgtEl>
                                          <p:spTgt spid="222215"/>
                                        </p:tgtEl>
                                        <p:attrNameLst>
                                          <p:attrName>ppt_w</p:attrName>
                                        </p:attrNameLst>
                                      </p:cBhvr>
                                      <p:tavLst>
                                        <p:tav tm="0">
                                          <p:val>
                                            <p:fltVal val="0"/>
                                          </p:val>
                                        </p:tav>
                                        <p:tav tm="100000">
                                          <p:val>
                                            <p:strVal val="#ppt_w"/>
                                          </p:val>
                                        </p:tav>
                                      </p:tavLst>
                                    </p:anim>
                                    <p:anim calcmode="lin" valueType="num">
                                      <p:cBhvr>
                                        <p:cTn id="23" dur="500" fill="hold"/>
                                        <p:tgtEl>
                                          <p:spTgt spid="222215"/>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222215"/>
                                        </p:tgtEl>
                                        <p:attrNameLst>
                                          <p:attrName>style.visibility</p:attrName>
                                        </p:attrNameLst>
                                      </p:cBhvr>
                                      <p:to>
                                        <p:strVal val="hidden"/>
                                      </p:to>
                                    </p:set>
                                  </p:sub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499"/>
                                          </p:stCondLst>
                                        </p:cTn>
                                        <p:tgtEl>
                                          <p:spTgt spid="222221"/>
                                        </p:tgtEl>
                                        <p:attrNameLst>
                                          <p:attrName>style.visibility</p:attrName>
                                        </p:attrNameLst>
                                      </p:cBhvr>
                                      <p:to>
                                        <p:strVal val="visible"/>
                                      </p:to>
                                    </p:set>
                                  </p:childTnLst>
                                  <p:subTnLst>
                                    <p:set>
                                      <p:cBhvr override="childStyle">
                                        <p:cTn dur="1" fill="hold" display="0" masterRel="nextClick" afterEffect="1"/>
                                        <p:tgtEl>
                                          <p:spTgt spid="222221"/>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2" grpId="0" animBg="1" autoUpdateAnimBg="0"/>
      <p:bldP spid="222213" grpId="0" animBg="1"/>
      <p:bldP spid="222214" grpId="0" animBg="1"/>
      <p:bldP spid="222215" grpId="0" animBg="1"/>
      <p:bldP spid="222221"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a:xfrm>
            <a:off x="2209800" y="0"/>
            <a:ext cx="7772400" cy="762000"/>
          </a:xfrm>
        </p:spPr>
        <p:txBody>
          <a:bodyPr/>
          <a:lstStyle/>
          <a:p>
            <a:r>
              <a:rPr lang="en-GB" altLang="en-US"/>
              <a:t>Bubble Sort Example</a:t>
            </a:r>
          </a:p>
        </p:txBody>
      </p:sp>
      <p:sp>
        <p:nvSpPr>
          <p:cNvPr id="223235" name="Text Box 3"/>
          <p:cNvSpPr txBox="1">
            <a:spLocks noChangeArrowheads="1"/>
          </p:cNvSpPr>
          <p:nvPr/>
        </p:nvSpPr>
        <p:spPr bwMode="auto">
          <a:xfrm>
            <a:off x="3048000" y="5334001"/>
            <a:ext cx="67056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2,  3,  6,  7,  9,  9,  11,  12</a:t>
            </a:r>
            <a:endParaRPr lang="en-GB" altLang="en-US" sz="2400">
              <a:latin typeface="Times New Roman" charset="0"/>
            </a:endParaRPr>
          </a:p>
        </p:txBody>
      </p:sp>
      <p:sp>
        <p:nvSpPr>
          <p:cNvPr id="223236" name="Oval 4"/>
          <p:cNvSpPr>
            <a:spLocks noChangeArrowheads="1"/>
          </p:cNvSpPr>
          <p:nvPr/>
        </p:nvSpPr>
        <p:spPr bwMode="auto">
          <a:xfrm>
            <a:off x="2819400" y="5334000"/>
            <a:ext cx="1600200" cy="8382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23237" name="Oval 5"/>
          <p:cNvSpPr>
            <a:spLocks noChangeArrowheads="1"/>
          </p:cNvSpPr>
          <p:nvPr/>
        </p:nvSpPr>
        <p:spPr bwMode="auto">
          <a:xfrm>
            <a:off x="3657600" y="5334000"/>
            <a:ext cx="1600200" cy="8382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23238" name="Text Box 6"/>
          <p:cNvSpPr txBox="1">
            <a:spLocks noChangeArrowheads="1"/>
          </p:cNvSpPr>
          <p:nvPr/>
        </p:nvSpPr>
        <p:spPr bwMode="auto">
          <a:xfrm>
            <a:off x="3048000" y="990601"/>
            <a:ext cx="67056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6,  2,  9,  11,  9,  3,  7,  12</a:t>
            </a:r>
            <a:endParaRPr lang="en-GB" altLang="en-US" sz="2400">
              <a:latin typeface="Times New Roman" charset="0"/>
            </a:endParaRPr>
          </a:p>
        </p:txBody>
      </p:sp>
      <p:sp>
        <p:nvSpPr>
          <p:cNvPr id="223239" name="Text Box 7"/>
          <p:cNvSpPr txBox="1">
            <a:spLocks noChangeArrowheads="1"/>
          </p:cNvSpPr>
          <p:nvPr/>
        </p:nvSpPr>
        <p:spPr bwMode="auto">
          <a:xfrm>
            <a:off x="3048000" y="1905001"/>
            <a:ext cx="67056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2,  6,  9,  9,  3,  7,  11,  12</a:t>
            </a:r>
            <a:endParaRPr lang="en-GB" altLang="en-US" sz="2400">
              <a:latin typeface="Times New Roman" charset="0"/>
            </a:endParaRPr>
          </a:p>
        </p:txBody>
      </p:sp>
      <p:sp>
        <p:nvSpPr>
          <p:cNvPr id="223240" name="Rectangle 8"/>
          <p:cNvSpPr>
            <a:spLocks noChangeArrowheads="1"/>
          </p:cNvSpPr>
          <p:nvPr/>
        </p:nvSpPr>
        <p:spPr bwMode="auto">
          <a:xfrm>
            <a:off x="1524000" y="1676400"/>
            <a:ext cx="1828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lvl1pPr>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algn="ctr"/>
            <a:r>
              <a:rPr lang="en-GB" altLang="en-US" sz="2400">
                <a:solidFill>
                  <a:schemeClr val="tx2"/>
                </a:solidFill>
                <a:latin typeface="Times New Roman" charset="0"/>
              </a:rPr>
              <a:t>Second Pass</a:t>
            </a:r>
          </a:p>
        </p:txBody>
      </p:sp>
      <p:sp>
        <p:nvSpPr>
          <p:cNvPr id="223241" name="Rectangle 9"/>
          <p:cNvSpPr>
            <a:spLocks noChangeArrowheads="1"/>
          </p:cNvSpPr>
          <p:nvPr/>
        </p:nvSpPr>
        <p:spPr bwMode="auto">
          <a:xfrm>
            <a:off x="1752600" y="914400"/>
            <a:ext cx="1828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lvl1pPr>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r>
              <a:rPr lang="en-GB" altLang="en-US" sz="2400">
                <a:solidFill>
                  <a:schemeClr val="tx2"/>
                </a:solidFill>
                <a:latin typeface="Times New Roman" charset="0"/>
              </a:rPr>
              <a:t>First Pass</a:t>
            </a:r>
          </a:p>
        </p:txBody>
      </p:sp>
      <p:sp>
        <p:nvSpPr>
          <p:cNvPr id="223242" name="Rectangle 10"/>
          <p:cNvSpPr>
            <a:spLocks noChangeArrowheads="1"/>
          </p:cNvSpPr>
          <p:nvPr/>
        </p:nvSpPr>
        <p:spPr bwMode="auto">
          <a:xfrm>
            <a:off x="1524000" y="2438400"/>
            <a:ext cx="1828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lvl1pPr>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algn="ctr"/>
            <a:r>
              <a:rPr lang="en-GB" altLang="en-US" sz="2400">
                <a:solidFill>
                  <a:schemeClr val="tx2"/>
                </a:solidFill>
                <a:latin typeface="Times New Roman" charset="0"/>
              </a:rPr>
              <a:t>Third Pass</a:t>
            </a:r>
          </a:p>
        </p:txBody>
      </p:sp>
      <p:sp>
        <p:nvSpPr>
          <p:cNvPr id="223243" name="Text Box 11"/>
          <p:cNvSpPr txBox="1">
            <a:spLocks noChangeArrowheads="1"/>
          </p:cNvSpPr>
          <p:nvPr/>
        </p:nvSpPr>
        <p:spPr bwMode="auto">
          <a:xfrm>
            <a:off x="3048000" y="2743201"/>
            <a:ext cx="67056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2,  6,  9,  3,  7,  9,  11,  12</a:t>
            </a:r>
            <a:endParaRPr lang="en-GB" altLang="en-US" sz="2400">
              <a:latin typeface="Times New Roman" charset="0"/>
            </a:endParaRPr>
          </a:p>
        </p:txBody>
      </p:sp>
      <p:sp>
        <p:nvSpPr>
          <p:cNvPr id="223244" name="Rectangle 12"/>
          <p:cNvSpPr>
            <a:spLocks noChangeArrowheads="1"/>
          </p:cNvSpPr>
          <p:nvPr/>
        </p:nvSpPr>
        <p:spPr bwMode="auto">
          <a:xfrm>
            <a:off x="1524000" y="3200400"/>
            <a:ext cx="1828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lvl1pPr>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algn="ctr"/>
            <a:r>
              <a:rPr lang="en-GB" altLang="en-US" sz="2400">
                <a:solidFill>
                  <a:schemeClr val="tx2"/>
                </a:solidFill>
                <a:latin typeface="Times New Roman" charset="0"/>
              </a:rPr>
              <a:t>Fourth Pass</a:t>
            </a:r>
          </a:p>
        </p:txBody>
      </p:sp>
      <p:sp>
        <p:nvSpPr>
          <p:cNvPr id="223245" name="Text Box 13"/>
          <p:cNvSpPr txBox="1">
            <a:spLocks noChangeArrowheads="1"/>
          </p:cNvSpPr>
          <p:nvPr/>
        </p:nvSpPr>
        <p:spPr bwMode="auto">
          <a:xfrm>
            <a:off x="3048000" y="3581401"/>
            <a:ext cx="67056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2,  6,  3,  7,  9,  9,  11,  12</a:t>
            </a:r>
            <a:endParaRPr lang="en-GB" altLang="en-US" sz="2400">
              <a:latin typeface="Times New Roman" charset="0"/>
            </a:endParaRPr>
          </a:p>
        </p:txBody>
      </p:sp>
      <p:sp>
        <p:nvSpPr>
          <p:cNvPr id="223246" name="Rectangle 14"/>
          <p:cNvSpPr>
            <a:spLocks noChangeArrowheads="1"/>
          </p:cNvSpPr>
          <p:nvPr/>
        </p:nvSpPr>
        <p:spPr bwMode="auto">
          <a:xfrm>
            <a:off x="1524000" y="4114800"/>
            <a:ext cx="1828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lvl1pPr>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algn="ctr"/>
            <a:r>
              <a:rPr lang="en-GB" altLang="en-US" sz="2400">
                <a:solidFill>
                  <a:schemeClr val="tx2"/>
                </a:solidFill>
                <a:latin typeface="Times New Roman" charset="0"/>
              </a:rPr>
              <a:t>Fifth Pass</a:t>
            </a:r>
          </a:p>
        </p:txBody>
      </p:sp>
      <p:sp>
        <p:nvSpPr>
          <p:cNvPr id="223247" name="Rectangle 15"/>
          <p:cNvSpPr>
            <a:spLocks noChangeArrowheads="1"/>
          </p:cNvSpPr>
          <p:nvPr/>
        </p:nvSpPr>
        <p:spPr bwMode="auto">
          <a:xfrm>
            <a:off x="1524000" y="4876800"/>
            <a:ext cx="1828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lvl1pPr>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algn="ctr"/>
            <a:r>
              <a:rPr lang="en-GB" altLang="en-US" sz="2400">
                <a:solidFill>
                  <a:schemeClr val="tx2"/>
                </a:solidFill>
                <a:latin typeface="Times New Roman" charset="0"/>
              </a:rPr>
              <a:t>Sixth Pass</a:t>
            </a:r>
          </a:p>
        </p:txBody>
      </p:sp>
      <p:sp>
        <p:nvSpPr>
          <p:cNvPr id="223248" name="Text Box 16"/>
          <p:cNvSpPr txBox="1">
            <a:spLocks noChangeArrowheads="1"/>
          </p:cNvSpPr>
          <p:nvPr/>
        </p:nvSpPr>
        <p:spPr bwMode="auto">
          <a:xfrm>
            <a:off x="3048000" y="4419601"/>
            <a:ext cx="67056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2,  3,  6,  7,  9,  9,  11,  12</a:t>
            </a:r>
            <a:endParaRPr lang="en-GB" altLang="en-US" sz="2400">
              <a:latin typeface="Times New Roman" charset="0"/>
            </a:endParaRPr>
          </a:p>
        </p:txBody>
      </p:sp>
      <p:sp>
        <p:nvSpPr>
          <p:cNvPr id="223249" name="Comment 17"/>
          <p:cNvSpPr>
            <a:spLocks noChangeArrowheads="1"/>
          </p:cNvSpPr>
          <p:nvPr/>
        </p:nvSpPr>
        <p:spPr bwMode="auto">
          <a:xfrm>
            <a:off x="2819400" y="4191001"/>
            <a:ext cx="7010400" cy="835025"/>
          </a:xfrm>
          <a:prstGeom prst="rect">
            <a:avLst/>
          </a:prstGeom>
          <a:solidFill>
            <a:srgbClr val="FCFF91"/>
          </a:solidFill>
          <a:ln w="9525">
            <a:solidFill>
              <a:srgbClr val="000000"/>
            </a:solidFill>
            <a:miter lim="800000"/>
            <a:headEnd/>
            <a:tailEnd/>
          </a:ln>
          <a:effectLst>
            <a:outerShdw blurRad="63500" dist="107763" dir="2700000" algn="ctr" rotWithShape="0">
              <a:srgbClr val="000000">
                <a:alpha val="74998"/>
              </a:srgbClr>
            </a:outerShdw>
          </a:effectLst>
          <a:extLst>
            <a:ext uri="{53640926-AAD7-44D8-BBD7-CCE9431645EC}">
              <a14:shadowObscured xmlns:a14="http://schemas.microsoft.com/office/drawing/2010/main" val="1"/>
            </a:ext>
          </a:extLst>
        </p:spPr>
        <p:txBody>
          <a:bodyPr>
            <a:spAutoFit/>
          </a:bodyPr>
          <a:lstStyle/>
          <a:p>
            <a:pPr>
              <a:spcBef>
                <a:spcPct val="50000"/>
              </a:spcBef>
            </a:pPr>
            <a:r>
              <a:rPr lang="en-GB" altLang="en-US" sz="1600" b="1">
                <a:solidFill>
                  <a:srgbClr val="000000"/>
                </a:solidFill>
                <a:latin typeface="Arial" charset="0"/>
              </a:rPr>
              <a:t>This pass no exchanges are made so the algorithm knows the list is sorted.  It can therefore save time by not doing the final pass.  With other lists this check could save much more work.</a:t>
            </a:r>
            <a:endParaRPr lang="en-GB" altLang="en-US" sz="1600">
              <a:solidFill>
                <a:srgbClr val="000000"/>
              </a:solidFill>
              <a:latin typeface="Arial" charset="0"/>
            </a:endParaRPr>
          </a:p>
        </p:txBody>
      </p:sp>
    </p:spTree>
    <p:extLst>
      <p:ext uri="{BB962C8B-B14F-4D97-AF65-F5344CB8AC3E}">
        <p14:creationId xmlns:p14="http://schemas.microsoft.com/office/powerpoint/2010/main" val="16403714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223236"/>
                                        </p:tgtEl>
                                        <p:attrNameLst>
                                          <p:attrName>style.visibility</p:attrName>
                                        </p:attrNameLst>
                                      </p:cBhvr>
                                      <p:to>
                                        <p:strVal val="visible"/>
                                      </p:to>
                                    </p:set>
                                    <p:anim calcmode="lin" valueType="num">
                                      <p:cBhvr>
                                        <p:cTn id="7" dur="500" fill="hold"/>
                                        <p:tgtEl>
                                          <p:spTgt spid="223236"/>
                                        </p:tgtEl>
                                        <p:attrNameLst>
                                          <p:attrName>ppt_w</p:attrName>
                                        </p:attrNameLst>
                                      </p:cBhvr>
                                      <p:tavLst>
                                        <p:tav tm="0">
                                          <p:val>
                                            <p:fltVal val="0"/>
                                          </p:val>
                                        </p:tav>
                                        <p:tav tm="100000">
                                          <p:val>
                                            <p:strVal val="#ppt_w"/>
                                          </p:val>
                                        </p:tav>
                                      </p:tavLst>
                                    </p:anim>
                                    <p:anim calcmode="lin" valueType="num">
                                      <p:cBhvr>
                                        <p:cTn id="8" dur="500" fill="hold"/>
                                        <p:tgtEl>
                                          <p:spTgt spid="223236"/>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223236"/>
                                        </p:tgtEl>
                                        <p:attrNameLst>
                                          <p:attrName>style.visibility</p:attrName>
                                        </p:attrNameLst>
                                      </p:cBhvr>
                                      <p:to>
                                        <p:strVal val="hidden"/>
                                      </p:to>
                                    </p:set>
                                  </p:sub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23237"/>
                                        </p:tgtEl>
                                        <p:attrNameLst>
                                          <p:attrName>style.visibility</p:attrName>
                                        </p:attrNameLst>
                                      </p:cBhvr>
                                      <p:to>
                                        <p:strVal val="visible"/>
                                      </p:to>
                                    </p:set>
                                    <p:anim calcmode="lin" valueType="num">
                                      <p:cBhvr>
                                        <p:cTn id="13" dur="500" fill="hold"/>
                                        <p:tgtEl>
                                          <p:spTgt spid="223237"/>
                                        </p:tgtEl>
                                        <p:attrNameLst>
                                          <p:attrName>ppt_w</p:attrName>
                                        </p:attrNameLst>
                                      </p:cBhvr>
                                      <p:tavLst>
                                        <p:tav tm="0">
                                          <p:val>
                                            <p:fltVal val="0"/>
                                          </p:val>
                                        </p:tav>
                                        <p:tav tm="100000">
                                          <p:val>
                                            <p:strVal val="#ppt_w"/>
                                          </p:val>
                                        </p:tav>
                                      </p:tavLst>
                                    </p:anim>
                                    <p:anim calcmode="lin" valueType="num">
                                      <p:cBhvr>
                                        <p:cTn id="14" dur="500" fill="hold"/>
                                        <p:tgtEl>
                                          <p:spTgt spid="223237"/>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223237"/>
                                        </p:tgtEl>
                                        <p:attrNameLst>
                                          <p:attrName>style.visibility</p:attrName>
                                        </p:attrNameLst>
                                      </p:cBhvr>
                                      <p:to>
                                        <p:strVal val="hidden"/>
                                      </p:to>
                                    </p:set>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23249"/>
                                        </p:tgtEl>
                                        <p:attrNameLst>
                                          <p:attrName>style.visibility</p:attrName>
                                        </p:attrNameLst>
                                      </p:cBhvr>
                                      <p:to>
                                        <p:strVal val="visible"/>
                                      </p:to>
                                    </p:set>
                                  </p:childTnLst>
                                  <p:subTnLst>
                                    <p:set>
                                      <p:cBhvr override="childStyle">
                                        <p:cTn dur="1" fill="hold" display="0" masterRel="nextClick" afterEffect="1"/>
                                        <p:tgtEl>
                                          <p:spTgt spid="223249"/>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36" grpId="0" animBg="1"/>
      <p:bldP spid="223237" grpId="0" animBg="1"/>
      <p:bldP spid="223249"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en-US" smtClean="0">
                <a:ea typeface="+mj-ea"/>
              </a:rPr>
              <a:t>Code for bubble sort</a:t>
            </a:r>
          </a:p>
        </p:txBody>
      </p:sp>
      <p:sp>
        <p:nvSpPr>
          <p:cNvPr id="7171" name="Rectangle 3"/>
          <p:cNvSpPr>
            <a:spLocks noGrp="1" noChangeArrowheads="1"/>
          </p:cNvSpPr>
          <p:nvPr>
            <p:ph idx="1"/>
          </p:nvPr>
        </p:nvSpPr>
        <p:spPr>
          <a:xfrm>
            <a:off x="1066800" y="1899947"/>
            <a:ext cx="8077200" cy="4419600"/>
          </a:xfrm>
          <a:prstGeom prst="rect">
            <a:avLst/>
          </a:prstGeom>
        </p:spPr>
        <p:txBody>
          <a:bodyPr/>
          <a:lstStyle/>
          <a:p>
            <a:pPr eaLnBrk="1" hangingPunct="1">
              <a:buFont typeface="Wingdings" charset="0"/>
              <a:buChar char="n"/>
              <a:defRPr/>
            </a:pPr>
            <a:r>
              <a:rPr lang="en-US" dirty="0">
                <a:solidFill>
                  <a:schemeClr val="accent2"/>
                </a:solidFill>
                <a:latin typeface="Trebuchet MS" charset="0"/>
              </a:rPr>
              <a:t>public static void </a:t>
            </a:r>
            <a:r>
              <a:rPr lang="en-US" dirty="0" err="1">
                <a:solidFill>
                  <a:schemeClr val="accent2"/>
                </a:solidFill>
                <a:latin typeface="Trebuchet MS" charset="0"/>
              </a:rPr>
              <a:t>bubbleSort</a:t>
            </a:r>
            <a:r>
              <a:rPr lang="en-US" dirty="0">
                <a:solidFill>
                  <a:schemeClr val="accent2"/>
                </a:solidFill>
                <a:latin typeface="Trebuchet MS" charset="0"/>
              </a:rPr>
              <a:t>(</a:t>
            </a:r>
            <a:r>
              <a:rPr lang="en-US" dirty="0" err="1">
                <a:solidFill>
                  <a:schemeClr val="accent2"/>
                </a:solidFill>
                <a:latin typeface="Trebuchet MS" charset="0"/>
              </a:rPr>
              <a:t>int</a:t>
            </a:r>
            <a:r>
              <a:rPr lang="en-US" dirty="0">
                <a:solidFill>
                  <a:schemeClr val="accent2"/>
                </a:solidFill>
                <a:latin typeface="Trebuchet MS" charset="0"/>
              </a:rPr>
              <a:t>[] a) {</a:t>
            </a:r>
            <a:br>
              <a:rPr lang="en-US" dirty="0">
                <a:solidFill>
                  <a:schemeClr val="accent2"/>
                </a:solidFill>
                <a:latin typeface="Trebuchet MS" charset="0"/>
              </a:rPr>
            </a:br>
            <a:r>
              <a:rPr lang="en-US" dirty="0">
                <a:solidFill>
                  <a:schemeClr val="accent2"/>
                </a:solidFill>
                <a:latin typeface="Trebuchet MS" charset="0"/>
              </a:rPr>
              <a:t>   </a:t>
            </a:r>
            <a:r>
              <a:rPr lang="en-US" dirty="0" err="1">
                <a:solidFill>
                  <a:schemeClr val="accent2"/>
                </a:solidFill>
                <a:latin typeface="Trebuchet MS" charset="0"/>
              </a:rPr>
              <a:t>int</a:t>
            </a:r>
            <a:r>
              <a:rPr lang="en-US" dirty="0">
                <a:solidFill>
                  <a:schemeClr val="accent2"/>
                </a:solidFill>
                <a:latin typeface="Trebuchet MS" charset="0"/>
              </a:rPr>
              <a:t> outer, inner;</a:t>
            </a:r>
            <a:br>
              <a:rPr lang="en-US" dirty="0">
                <a:solidFill>
                  <a:schemeClr val="accent2"/>
                </a:solidFill>
                <a:latin typeface="Trebuchet MS" charset="0"/>
              </a:rPr>
            </a:br>
            <a:r>
              <a:rPr lang="en-US" dirty="0">
                <a:solidFill>
                  <a:schemeClr val="accent2"/>
                </a:solidFill>
                <a:latin typeface="Trebuchet MS" charset="0"/>
              </a:rPr>
              <a:t>   for (outer = </a:t>
            </a:r>
            <a:r>
              <a:rPr lang="en-US" dirty="0" err="1">
                <a:solidFill>
                  <a:schemeClr val="accent2"/>
                </a:solidFill>
                <a:latin typeface="Trebuchet MS" charset="0"/>
              </a:rPr>
              <a:t>a.length</a:t>
            </a:r>
            <a:r>
              <a:rPr lang="en-US" dirty="0">
                <a:solidFill>
                  <a:schemeClr val="accent2"/>
                </a:solidFill>
                <a:latin typeface="Trebuchet MS" charset="0"/>
              </a:rPr>
              <a:t> - 1; outer &gt; 0; outer--) {</a:t>
            </a:r>
            <a:r>
              <a:rPr lang="en-US" dirty="0">
                <a:solidFill>
                  <a:srgbClr val="00FD00"/>
                </a:solidFill>
                <a:latin typeface="Trebuchet MS" charset="0"/>
              </a:rPr>
              <a:t>  </a:t>
            </a:r>
            <a:r>
              <a:rPr lang="en-US" dirty="0">
                <a:solidFill>
                  <a:schemeClr val="accent1"/>
                </a:solidFill>
                <a:latin typeface="Trebuchet MS" charset="0"/>
              </a:rPr>
              <a:t>// counting down</a:t>
            </a:r>
            <a:br>
              <a:rPr lang="en-US" dirty="0">
                <a:solidFill>
                  <a:schemeClr val="accent1"/>
                </a:solidFill>
                <a:latin typeface="Trebuchet MS" charset="0"/>
              </a:rPr>
            </a:br>
            <a:r>
              <a:rPr lang="en-US" dirty="0">
                <a:solidFill>
                  <a:srgbClr val="FFFF7F"/>
                </a:solidFill>
                <a:latin typeface="Trebuchet MS" charset="0"/>
              </a:rPr>
              <a:t>  </a:t>
            </a:r>
            <a:r>
              <a:rPr lang="en-US" dirty="0">
                <a:solidFill>
                  <a:schemeClr val="accent2"/>
                </a:solidFill>
                <a:latin typeface="Trebuchet MS" charset="0"/>
              </a:rPr>
              <a:t>    for (inner = 0; inner &lt; outer; inner++) {  </a:t>
            </a:r>
            <a:r>
              <a:rPr lang="en-US" dirty="0">
                <a:solidFill>
                  <a:srgbClr val="FFFF7F"/>
                </a:solidFill>
                <a:latin typeface="Trebuchet MS" charset="0"/>
              </a:rPr>
              <a:t>     </a:t>
            </a:r>
            <a:r>
              <a:rPr lang="en-US" dirty="0">
                <a:solidFill>
                  <a:schemeClr val="accent1"/>
                </a:solidFill>
                <a:latin typeface="Trebuchet MS" charset="0"/>
              </a:rPr>
              <a:t> // bubbling up</a:t>
            </a:r>
            <a:br>
              <a:rPr lang="en-US" dirty="0">
                <a:solidFill>
                  <a:schemeClr val="accent1"/>
                </a:solidFill>
                <a:latin typeface="Trebuchet MS" charset="0"/>
              </a:rPr>
            </a:br>
            <a:r>
              <a:rPr lang="en-US" dirty="0">
                <a:solidFill>
                  <a:srgbClr val="FFFF7F"/>
                </a:solidFill>
                <a:latin typeface="Trebuchet MS" charset="0"/>
              </a:rPr>
              <a:t>   </a:t>
            </a:r>
            <a:r>
              <a:rPr lang="en-US" dirty="0">
                <a:solidFill>
                  <a:schemeClr val="accent2"/>
                </a:solidFill>
                <a:latin typeface="Trebuchet MS" charset="0"/>
              </a:rPr>
              <a:t>      if (a[inner] &gt; a[inner + 1]) { </a:t>
            </a:r>
            <a:r>
              <a:rPr lang="en-US" dirty="0">
                <a:solidFill>
                  <a:srgbClr val="FFFF7F"/>
                </a:solidFill>
                <a:latin typeface="Trebuchet MS" charset="0"/>
              </a:rPr>
              <a:t> </a:t>
            </a:r>
            <a:r>
              <a:rPr lang="en-US" dirty="0">
                <a:solidFill>
                  <a:schemeClr val="accent1"/>
                </a:solidFill>
                <a:latin typeface="Trebuchet MS" charset="0"/>
              </a:rPr>
              <a:t>// if out of order...</a:t>
            </a:r>
            <a:r>
              <a:rPr lang="en-US" dirty="0">
                <a:solidFill>
                  <a:srgbClr val="00FD00"/>
                </a:solidFill>
                <a:latin typeface="Trebuchet MS" charset="0"/>
              </a:rPr>
              <a:t/>
            </a:r>
            <a:br>
              <a:rPr lang="en-US" dirty="0">
                <a:solidFill>
                  <a:srgbClr val="00FD00"/>
                </a:solidFill>
                <a:latin typeface="Trebuchet MS" charset="0"/>
              </a:rPr>
            </a:br>
            <a:r>
              <a:rPr lang="en-US" dirty="0">
                <a:solidFill>
                  <a:srgbClr val="FFFF7F"/>
                </a:solidFill>
                <a:latin typeface="Trebuchet MS" charset="0"/>
              </a:rPr>
              <a:t>     </a:t>
            </a:r>
            <a:r>
              <a:rPr lang="en-US" dirty="0">
                <a:solidFill>
                  <a:schemeClr val="accent2"/>
                </a:solidFill>
                <a:latin typeface="Trebuchet MS" charset="0"/>
              </a:rPr>
              <a:t>       </a:t>
            </a:r>
            <a:r>
              <a:rPr lang="en-US" dirty="0" err="1">
                <a:solidFill>
                  <a:schemeClr val="accent2"/>
                </a:solidFill>
                <a:latin typeface="Trebuchet MS" charset="0"/>
              </a:rPr>
              <a:t>int</a:t>
            </a:r>
            <a:r>
              <a:rPr lang="en-US" dirty="0">
                <a:solidFill>
                  <a:schemeClr val="accent2"/>
                </a:solidFill>
                <a:latin typeface="Trebuchet MS" charset="0"/>
              </a:rPr>
              <a:t> temp = a[inner]; </a:t>
            </a:r>
            <a:r>
              <a:rPr lang="en-US" dirty="0">
                <a:solidFill>
                  <a:srgbClr val="FFFF7F"/>
                </a:solidFill>
                <a:latin typeface="Trebuchet MS" charset="0"/>
              </a:rPr>
              <a:t>      </a:t>
            </a:r>
            <a:r>
              <a:rPr lang="en-US" dirty="0">
                <a:solidFill>
                  <a:srgbClr val="00FD00"/>
                </a:solidFill>
                <a:latin typeface="Trebuchet MS" charset="0"/>
              </a:rPr>
              <a:t>   </a:t>
            </a:r>
            <a:r>
              <a:rPr lang="en-US" dirty="0">
                <a:solidFill>
                  <a:schemeClr val="accent1"/>
                </a:solidFill>
                <a:latin typeface="Trebuchet MS" charset="0"/>
              </a:rPr>
              <a:t>// ...then swap</a:t>
            </a:r>
            <a:br>
              <a:rPr lang="en-US" dirty="0">
                <a:solidFill>
                  <a:schemeClr val="accent1"/>
                </a:solidFill>
                <a:latin typeface="Trebuchet MS" charset="0"/>
              </a:rPr>
            </a:br>
            <a:r>
              <a:rPr lang="en-US" dirty="0">
                <a:solidFill>
                  <a:srgbClr val="FFFF7F"/>
                </a:solidFill>
                <a:latin typeface="Trebuchet MS" charset="0"/>
              </a:rPr>
              <a:t>            </a:t>
            </a:r>
            <a:r>
              <a:rPr lang="en-US" dirty="0">
                <a:solidFill>
                  <a:schemeClr val="accent2"/>
                </a:solidFill>
                <a:latin typeface="Trebuchet MS" charset="0"/>
              </a:rPr>
              <a:t>a[inner] = a[inner + 1];</a:t>
            </a:r>
            <a:br>
              <a:rPr lang="en-US" dirty="0">
                <a:solidFill>
                  <a:schemeClr val="accent2"/>
                </a:solidFill>
                <a:latin typeface="Trebuchet MS" charset="0"/>
              </a:rPr>
            </a:br>
            <a:r>
              <a:rPr lang="en-US" dirty="0">
                <a:solidFill>
                  <a:schemeClr val="accent2"/>
                </a:solidFill>
                <a:latin typeface="Trebuchet MS" charset="0"/>
              </a:rPr>
              <a:t>            a[inner + 1] = temp;</a:t>
            </a:r>
            <a:br>
              <a:rPr lang="en-US" dirty="0">
                <a:solidFill>
                  <a:schemeClr val="accent2"/>
                </a:solidFill>
                <a:latin typeface="Trebuchet MS" charset="0"/>
              </a:rPr>
            </a:br>
            <a:r>
              <a:rPr lang="en-US" dirty="0">
                <a:solidFill>
                  <a:schemeClr val="accent2"/>
                </a:solidFill>
                <a:latin typeface="Trebuchet MS" charset="0"/>
              </a:rPr>
              <a:t>         }</a:t>
            </a:r>
            <a:br>
              <a:rPr lang="en-US" dirty="0">
                <a:solidFill>
                  <a:schemeClr val="accent2"/>
                </a:solidFill>
                <a:latin typeface="Trebuchet MS" charset="0"/>
              </a:rPr>
            </a:br>
            <a:r>
              <a:rPr lang="en-US" dirty="0">
                <a:solidFill>
                  <a:schemeClr val="accent2"/>
                </a:solidFill>
                <a:latin typeface="Trebuchet MS" charset="0"/>
              </a:rPr>
              <a:t>      }</a:t>
            </a:r>
            <a:br>
              <a:rPr lang="en-US" dirty="0">
                <a:solidFill>
                  <a:schemeClr val="accent2"/>
                </a:solidFill>
                <a:latin typeface="Trebuchet MS" charset="0"/>
              </a:rPr>
            </a:br>
            <a:r>
              <a:rPr lang="en-US" dirty="0">
                <a:solidFill>
                  <a:schemeClr val="accent2"/>
                </a:solidFill>
                <a:latin typeface="Trebuchet MS" charset="0"/>
              </a:rPr>
              <a:t>   }</a:t>
            </a:r>
            <a:br>
              <a:rPr lang="en-US" dirty="0">
                <a:solidFill>
                  <a:schemeClr val="accent2"/>
                </a:solidFill>
                <a:latin typeface="Trebuchet MS" charset="0"/>
              </a:rPr>
            </a:br>
            <a:r>
              <a:rPr lang="en-US" dirty="0">
                <a:solidFill>
                  <a:schemeClr val="accent2"/>
                </a:solidFill>
                <a:latin typeface="Trebuchet MS" charset="0"/>
              </a:rPr>
              <a:t>}</a:t>
            </a:r>
          </a:p>
        </p:txBody>
      </p:sp>
      <p:sp>
        <p:nvSpPr>
          <p:cNvPr id="6146"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fld id="{4041328A-D3EA-5845-AA96-5C95A5CF3113}" type="slidenum">
              <a:rPr lang="en-US" altLang="en-US" sz="1400">
                <a:latin typeface="Arial" charset="0"/>
              </a:rPr>
              <a:pPr/>
              <a:t>15</a:t>
            </a:fld>
            <a:endParaRPr lang="en-US" altLang="en-US" sz="1400">
              <a:latin typeface="Arial" charset="0"/>
            </a:endParaRPr>
          </a:p>
        </p:txBody>
      </p:sp>
    </p:spTree>
    <p:extLst>
      <p:ext uri="{BB962C8B-B14F-4D97-AF65-F5344CB8AC3E}">
        <p14:creationId xmlns:p14="http://schemas.microsoft.com/office/powerpoint/2010/main" val="12129388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Sorting</a:t>
            </a:r>
          </a:p>
        </p:txBody>
      </p:sp>
      <p:sp>
        <p:nvSpPr>
          <p:cNvPr id="3" name="Content Placeholder 2"/>
          <p:cNvSpPr>
            <a:spLocks noGrp="1"/>
          </p:cNvSpPr>
          <p:nvPr>
            <p:ph idx="1"/>
          </p:nvPr>
        </p:nvSpPr>
        <p:spPr/>
        <p:txBody>
          <a:bodyPr/>
          <a:lstStyle/>
          <a:p>
            <a:pPr>
              <a:lnSpc>
                <a:spcPct val="80000"/>
              </a:lnSpc>
            </a:pPr>
            <a:r>
              <a:rPr lang="en-US" altLang="en-US" sz="2600" dirty="0"/>
              <a:t>Sorting = ordering.</a:t>
            </a:r>
          </a:p>
          <a:p>
            <a:pPr>
              <a:lnSpc>
                <a:spcPct val="80000"/>
              </a:lnSpc>
            </a:pPr>
            <a:r>
              <a:rPr lang="en-US" altLang="en-US" sz="2600" dirty="0"/>
              <a:t>Sorted = ordered based on a particular way.</a:t>
            </a:r>
          </a:p>
          <a:p>
            <a:pPr>
              <a:lnSpc>
                <a:spcPct val="80000"/>
              </a:lnSpc>
            </a:pPr>
            <a:r>
              <a:rPr lang="en-AU" altLang="en-US" sz="2600" dirty="0"/>
              <a:t>Generally, collections of data are presented in a sorted manner.</a:t>
            </a:r>
            <a:endParaRPr lang="en-US" altLang="en-US" sz="2600" dirty="0"/>
          </a:p>
          <a:p>
            <a:pPr>
              <a:lnSpc>
                <a:spcPct val="80000"/>
              </a:lnSpc>
            </a:pPr>
            <a:r>
              <a:rPr lang="en-AU" altLang="en-US" sz="2600" dirty="0"/>
              <a:t>Examples of Sorting:</a:t>
            </a:r>
          </a:p>
          <a:p>
            <a:pPr lvl="1">
              <a:lnSpc>
                <a:spcPct val="70000"/>
              </a:lnSpc>
            </a:pPr>
            <a:r>
              <a:rPr lang="en-US" altLang="en-US" dirty="0"/>
              <a:t>Words in a dictionary are sorted (and case distinctions are ignored).</a:t>
            </a:r>
          </a:p>
          <a:p>
            <a:pPr lvl="1">
              <a:lnSpc>
                <a:spcPct val="70000"/>
              </a:lnSpc>
            </a:pPr>
            <a:r>
              <a:rPr lang="en-US" altLang="en-US" dirty="0"/>
              <a:t>Files in a directory are often listed in sorted order.</a:t>
            </a:r>
          </a:p>
          <a:p>
            <a:pPr lvl="1">
              <a:lnSpc>
                <a:spcPct val="70000"/>
              </a:lnSpc>
            </a:pPr>
            <a:r>
              <a:rPr lang="en-US" altLang="en-US" dirty="0"/>
              <a:t>The index of a book is sorted (and case distinctions are ignored).</a:t>
            </a:r>
          </a:p>
          <a:p>
            <a:endParaRPr lang="en-US" dirty="0"/>
          </a:p>
        </p:txBody>
      </p:sp>
      <p:sp>
        <p:nvSpPr>
          <p:cNvPr id="4" name="Slide Number Placeholder 3"/>
          <p:cNvSpPr>
            <a:spLocks noGrp="1"/>
          </p:cNvSpPr>
          <p:nvPr>
            <p:ph type="sldNum" sz="quarter" idx="12"/>
          </p:nvPr>
        </p:nvSpPr>
        <p:spPr/>
        <p:txBody>
          <a:bodyPr>
            <a:normAutofit/>
          </a:bodyPr>
          <a:lstStyle/>
          <a:p>
            <a:pPr>
              <a:defRPr/>
            </a:pPr>
            <a:fld id="{E19A7C92-D157-499D-A4C3-32FCC923FB68}" type="slidenum">
              <a:rPr lang="en-US" smtClean="0"/>
              <a:pPr>
                <a:defRPr/>
              </a:pPr>
              <a:t>2</a:t>
            </a:fld>
            <a:endParaRPr lang="en-US"/>
          </a:p>
        </p:txBody>
      </p:sp>
    </p:spTree>
    <p:extLst>
      <p:ext uri="{BB962C8B-B14F-4D97-AF65-F5344CB8AC3E}">
        <p14:creationId xmlns:p14="http://schemas.microsoft.com/office/powerpoint/2010/main" val="1424855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Vertical Text Placeholder 2"/>
          <p:cNvSpPr>
            <a:spLocks noGrp="1"/>
          </p:cNvSpPr>
          <p:nvPr>
            <p:ph type="body" orient="vert" idx="1"/>
          </p:nvPr>
        </p:nvSpPr>
        <p:spPr>
          <a:xfrm rot="16200000">
            <a:off x="2997920" y="-274827"/>
            <a:ext cx="5009281" cy="8871520"/>
          </a:xfrm>
        </p:spPr>
        <p:txBody>
          <a:bodyPr/>
          <a:lstStyle/>
          <a:p>
            <a:r>
              <a:rPr lang="en-US" altLang="en-US" dirty="0"/>
              <a:t>Common problem: sort a list of values, starting from lowest to highest. </a:t>
            </a:r>
          </a:p>
          <a:p>
            <a:pPr lvl="2"/>
            <a:r>
              <a:rPr lang="en-US" altLang="en-US" sz="2100" dirty="0"/>
              <a:t>List of exam scores</a:t>
            </a:r>
          </a:p>
          <a:p>
            <a:pPr lvl="2"/>
            <a:r>
              <a:rPr lang="en-US" altLang="en-US" sz="2100" dirty="0"/>
              <a:t>Words of dictionary in alphabetical order</a:t>
            </a:r>
          </a:p>
          <a:p>
            <a:pPr lvl="2"/>
            <a:r>
              <a:rPr lang="en-US" altLang="en-US" sz="2100" dirty="0"/>
              <a:t>Students names listed alphabetically</a:t>
            </a:r>
          </a:p>
          <a:p>
            <a:pPr lvl="2"/>
            <a:r>
              <a:rPr lang="en-US" altLang="en-US" sz="2100" dirty="0"/>
              <a:t>Student records sorted by ID</a:t>
            </a:r>
            <a:r>
              <a:rPr lang="en-US" altLang="en-US" sz="2100" dirty="0" smtClean="0"/>
              <a:t>#</a:t>
            </a:r>
          </a:p>
          <a:p>
            <a:pPr lvl="2"/>
            <a:endParaRPr lang="en-US" altLang="en-US" sz="2100" dirty="0"/>
          </a:p>
          <a:p>
            <a:r>
              <a:rPr lang="en-US" altLang="en-US" dirty="0"/>
              <a:t>Generally, we are given a list of records that have </a:t>
            </a:r>
            <a:r>
              <a:rPr lang="en-US" altLang="en-US" i="1" dirty="0"/>
              <a:t>keys.  </a:t>
            </a:r>
            <a:r>
              <a:rPr lang="en-US" altLang="en-US" dirty="0"/>
              <a:t>These keys</a:t>
            </a:r>
            <a:r>
              <a:rPr lang="en-US" altLang="en-US" i="1" dirty="0"/>
              <a:t> </a:t>
            </a:r>
            <a:r>
              <a:rPr lang="en-US" altLang="en-US" dirty="0"/>
              <a:t>are used to define an ordering of the items in the list.</a:t>
            </a:r>
            <a:endParaRPr lang="en-US" altLang="en-US" i="1" dirty="0"/>
          </a:p>
          <a:p>
            <a:pPr marL="0" lvl="1" indent="0" algn="ctr" defTabSz="457200">
              <a:lnSpc>
                <a:spcPct val="93000"/>
              </a:lnSpc>
              <a:spcBef>
                <a:spcPct val="0"/>
              </a:spcBef>
              <a:buNone/>
              <a:tabLst>
                <a:tab pos="0" algn="l"/>
                <a:tab pos="244475" algn="l"/>
                <a:tab pos="701675" algn="l"/>
                <a:tab pos="1158875" algn="l"/>
                <a:tab pos="1616075" algn="l"/>
                <a:tab pos="2073275" algn="l"/>
                <a:tab pos="2530475" algn="l"/>
                <a:tab pos="2987675" algn="l"/>
                <a:tab pos="3444875" algn="l"/>
                <a:tab pos="3902075" algn="l"/>
                <a:tab pos="4359275" algn="l"/>
                <a:tab pos="4816475" algn="l"/>
                <a:tab pos="5273675" algn="l"/>
                <a:tab pos="5730875" algn="l"/>
                <a:tab pos="6188075" algn="l"/>
                <a:tab pos="6645275" algn="l"/>
                <a:tab pos="7102475" algn="l"/>
                <a:tab pos="7559675" algn="l"/>
                <a:tab pos="8016875" algn="l"/>
                <a:tab pos="8474075" algn="l"/>
                <a:tab pos="8931275" algn="l"/>
              </a:tabLst>
            </a:pPr>
            <a:r>
              <a:rPr lang="en-GB" altLang="en-US" b="1" i="1" dirty="0"/>
              <a:t>A = { 3 1 6 2 1 3 4 5 9 0 }</a:t>
            </a:r>
          </a:p>
          <a:p>
            <a:pPr marL="0" lvl="1" indent="0" algn="ctr" defTabSz="457200">
              <a:lnSpc>
                <a:spcPct val="93000"/>
              </a:lnSpc>
              <a:spcBef>
                <a:spcPct val="0"/>
              </a:spcBef>
              <a:buNone/>
              <a:tabLst>
                <a:tab pos="0" algn="l"/>
                <a:tab pos="244475" algn="l"/>
                <a:tab pos="701675" algn="l"/>
                <a:tab pos="1158875" algn="l"/>
                <a:tab pos="1616075" algn="l"/>
                <a:tab pos="2073275" algn="l"/>
                <a:tab pos="2530475" algn="l"/>
                <a:tab pos="2987675" algn="l"/>
                <a:tab pos="3444875" algn="l"/>
                <a:tab pos="3902075" algn="l"/>
                <a:tab pos="4359275" algn="l"/>
                <a:tab pos="4816475" algn="l"/>
                <a:tab pos="5273675" algn="l"/>
                <a:tab pos="5730875" algn="l"/>
                <a:tab pos="6188075" algn="l"/>
                <a:tab pos="6645275" algn="l"/>
                <a:tab pos="7102475" algn="l"/>
                <a:tab pos="7559675" algn="l"/>
                <a:tab pos="8016875" algn="l"/>
                <a:tab pos="8474075" algn="l"/>
                <a:tab pos="8931275" algn="l"/>
              </a:tabLst>
            </a:pPr>
            <a:endParaRPr lang="en-GB" altLang="en-US" b="1" i="1" dirty="0"/>
          </a:p>
          <a:p>
            <a:pPr marL="0" lvl="1" indent="0" algn="ctr" defTabSz="457200">
              <a:lnSpc>
                <a:spcPct val="93000"/>
              </a:lnSpc>
              <a:spcBef>
                <a:spcPct val="0"/>
              </a:spcBef>
              <a:buNone/>
              <a:tabLst>
                <a:tab pos="0" algn="l"/>
                <a:tab pos="244475" algn="l"/>
                <a:tab pos="701675" algn="l"/>
                <a:tab pos="1158875" algn="l"/>
                <a:tab pos="1616075" algn="l"/>
                <a:tab pos="2073275" algn="l"/>
                <a:tab pos="2530475" algn="l"/>
                <a:tab pos="2987675" algn="l"/>
                <a:tab pos="3444875" algn="l"/>
                <a:tab pos="3902075" algn="l"/>
                <a:tab pos="4359275" algn="l"/>
                <a:tab pos="4816475" algn="l"/>
                <a:tab pos="5273675" algn="l"/>
                <a:tab pos="5730875" algn="l"/>
                <a:tab pos="6188075" algn="l"/>
                <a:tab pos="6645275" algn="l"/>
                <a:tab pos="7102475" algn="l"/>
                <a:tab pos="7559675" algn="l"/>
                <a:tab pos="8016875" algn="l"/>
                <a:tab pos="8474075" algn="l"/>
                <a:tab pos="8931275" algn="l"/>
              </a:tabLst>
            </a:pPr>
            <a:r>
              <a:rPr lang="en-GB" altLang="en-US" b="1" i="1" dirty="0"/>
              <a:t>A = { 0 1 1 2 3 3 4 5 6 9 }</a:t>
            </a:r>
            <a:endParaRPr lang="en-US" dirty="0"/>
          </a:p>
        </p:txBody>
      </p:sp>
      <p:sp>
        <p:nvSpPr>
          <p:cNvPr id="4" name="Slide Number Placeholder 3"/>
          <p:cNvSpPr>
            <a:spLocks noGrp="1"/>
          </p:cNvSpPr>
          <p:nvPr>
            <p:ph type="sldNum" sz="quarter" idx="12"/>
          </p:nvPr>
        </p:nvSpPr>
        <p:spPr/>
        <p:txBody>
          <a:bodyPr>
            <a:normAutofit/>
          </a:bodyPr>
          <a:lstStyle/>
          <a:p>
            <a:pPr>
              <a:defRPr/>
            </a:pPr>
            <a:fld id="{6E06FC7F-BF14-42DE-8C42-14BEE51884AB}" type="slidenum">
              <a:rPr lang="en-US" smtClean="0"/>
              <a:pPr>
                <a:defRPr/>
              </a:pPr>
              <a:t>3</a:t>
            </a:fld>
            <a:endParaRPr lang="en-US"/>
          </a:p>
        </p:txBody>
      </p:sp>
    </p:spTree>
    <p:extLst>
      <p:ext uri="{BB962C8B-B14F-4D97-AF65-F5344CB8AC3E}">
        <p14:creationId xmlns:p14="http://schemas.microsoft.com/office/powerpoint/2010/main" val="9525936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b="1" dirty="0">
                <a:solidFill>
                  <a:srgbClr val="333333"/>
                </a:solidFill>
                <a:ea typeface="Lucida Sans Unicode" charset="0"/>
                <a:cs typeface="Lucida Sans Unicode" charset="0"/>
              </a:rPr>
              <a:t>Complexity</a:t>
            </a:r>
            <a:endParaRPr lang="en-US" dirty="0"/>
          </a:p>
        </p:txBody>
      </p:sp>
      <p:sp>
        <p:nvSpPr>
          <p:cNvPr id="3" name="Content Placeholder 2"/>
          <p:cNvSpPr>
            <a:spLocks noGrp="1"/>
          </p:cNvSpPr>
          <p:nvPr>
            <p:ph idx="1"/>
          </p:nvPr>
        </p:nvSpPr>
        <p:spPr/>
        <p:txBody>
          <a:bodyPr>
            <a:normAutofit/>
          </a:bodyPr>
          <a:lstStyle/>
          <a:p>
            <a:pPr marL="209550" defTabSz="457200">
              <a:tabLst>
                <a:tab pos="209550" algn="l"/>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dirty="0"/>
              <a:t>Most of the primary sorting algorithms run on different space and time complexity. </a:t>
            </a:r>
          </a:p>
          <a:p>
            <a:pPr marL="209550" defTabSz="457200">
              <a:tabLst>
                <a:tab pos="209550" algn="l"/>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en-US" dirty="0"/>
          </a:p>
          <a:p>
            <a:pPr marL="209550" defTabSz="457200">
              <a:tabLst>
                <a:tab pos="209550" algn="l"/>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dirty="0"/>
              <a:t>Time Complexity is defined to be the time the computer takes to run a program (or algorithm in our case). </a:t>
            </a:r>
          </a:p>
          <a:p>
            <a:pPr marL="209550" defTabSz="457200">
              <a:tabLst>
                <a:tab pos="209550" algn="l"/>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en-US" dirty="0"/>
          </a:p>
          <a:p>
            <a:pPr marL="209550" defTabSz="457200">
              <a:tabLst>
                <a:tab pos="209550" algn="l"/>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dirty="0"/>
              <a:t>Space complexity is defined to be the amount of memory the computer needs to run a program.</a:t>
            </a:r>
          </a:p>
          <a:p>
            <a:endParaRPr lang="en-US" dirty="0"/>
          </a:p>
        </p:txBody>
      </p:sp>
      <p:sp>
        <p:nvSpPr>
          <p:cNvPr id="4" name="Slide Number Placeholder 3"/>
          <p:cNvSpPr>
            <a:spLocks noGrp="1"/>
          </p:cNvSpPr>
          <p:nvPr>
            <p:ph type="sldNum" sz="quarter" idx="12"/>
          </p:nvPr>
        </p:nvSpPr>
        <p:spPr/>
        <p:txBody>
          <a:bodyPr>
            <a:normAutofit/>
          </a:bodyPr>
          <a:lstStyle/>
          <a:p>
            <a:pPr>
              <a:defRPr/>
            </a:pPr>
            <a:fld id="{E19A7C92-D157-499D-A4C3-32FCC923FB68}" type="slidenum">
              <a:rPr lang="en-US" smtClean="0"/>
              <a:pPr>
                <a:defRPr/>
              </a:pPr>
              <a:t>4</a:t>
            </a:fld>
            <a:endParaRPr lang="en-US"/>
          </a:p>
        </p:txBody>
      </p:sp>
    </p:spTree>
    <p:extLst>
      <p:ext uri="{BB962C8B-B14F-4D97-AF65-F5344CB8AC3E}">
        <p14:creationId xmlns:p14="http://schemas.microsoft.com/office/powerpoint/2010/main" val="751458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b="1" dirty="0">
                <a:solidFill>
                  <a:srgbClr val="333333"/>
                </a:solidFill>
                <a:ea typeface="Lucida Sans Unicode" charset="0"/>
                <a:cs typeface="Lucida Sans Unicode" charset="0"/>
              </a:rPr>
              <a:t>Types of Sorting </a:t>
            </a:r>
            <a:r>
              <a:rPr lang="en-GB" altLang="en-US" b="1" dirty="0" smtClean="0">
                <a:solidFill>
                  <a:srgbClr val="333333"/>
                </a:solidFill>
                <a:ea typeface="Lucida Sans Unicode" charset="0"/>
                <a:cs typeface="Lucida Sans Unicode" charset="0"/>
              </a:rPr>
              <a:t>Algorithms</a:t>
            </a:r>
            <a:endParaRPr lang="en-US" dirty="0"/>
          </a:p>
        </p:txBody>
      </p:sp>
      <p:sp>
        <p:nvSpPr>
          <p:cNvPr id="3" name="Content Placeholder 2"/>
          <p:cNvSpPr>
            <a:spLocks noGrp="1"/>
          </p:cNvSpPr>
          <p:nvPr>
            <p:ph idx="1"/>
          </p:nvPr>
        </p:nvSpPr>
        <p:spPr/>
        <p:txBody>
          <a:bodyPr>
            <a:normAutofit/>
          </a:bodyPr>
          <a:lstStyle/>
          <a:p>
            <a:r>
              <a:rPr lang="en-GB" altLang="en-US" dirty="0"/>
              <a:t>There are many, many different types of sorting algorithms, but the primary ones are: </a:t>
            </a:r>
          </a:p>
          <a:p>
            <a:pPr lvl="2" eaLnBrk="1">
              <a:lnSpc>
                <a:spcPct val="93000"/>
              </a:lnSpc>
              <a:buClr>
                <a:srgbClr val="000000"/>
              </a:buClr>
              <a:buSzPct val="45000"/>
              <a:buFont typeface="StarSymbol" charset="0"/>
              <a:buChar char="●"/>
            </a:pPr>
            <a:r>
              <a:rPr lang="en-GB" altLang="en-US" dirty="0">
                <a:latin typeface="Times New Roman" charset="0"/>
                <a:ea typeface="Lucida Sans Unicode" charset="0"/>
                <a:cs typeface="Lucida Sans Unicode" charset="0"/>
              </a:rPr>
              <a:t> Bubble Sort</a:t>
            </a:r>
          </a:p>
          <a:p>
            <a:pPr lvl="2" eaLnBrk="1">
              <a:lnSpc>
                <a:spcPct val="93000"/>
              </a:lnSpc>
              <a:buClr>
                <a:srgbClr val="000000"/>
              </a:buClr>
              <a:buSzPct val="45000"/>
              <a:buFont typeface="StarSymbol" charset="0"/>
              <a:buChar char="●"/>
            </a:pPr>
            <a:r>
              <a:rPr lang="en-GB" altLang="en-US" dirty="0">
                <a:latin typeface="Times New Roman" charset="0"/>
                <a:ea typeface="Lucida Sans Unicode" charset="0"/>
                <a:cs typeface="Lucida Sans Unicode" charset="0"/>
              </a:rPr>
              <a:t> Selection Sort</a:t>
            </a:r>
          </a:p>
          <a:p>
            <a:pPr lvl="2" eaLnBrk="1">
              <a:lnSpc>
                <a:spcPct val="93000"/>
              </a:lnSpc>
              <a:buClr>
                <a:srgbClr val="000000"/>
              </a:buClr>
              <a:buSzPct val="45000"/>
              <a:buFont typeface="StarSymbol" charset="0"/>
              <a:buChar char="●"/>
            </a:pPr>
            <a:r>
              <a:rPr lang="en-GB" altLang="en-US" dirty="0">
                <a:latin typeface="Times New Roman" charset="0"/>
                <a:ea typeface="Lucida Sans Unicode" charset="0"/>
                <a:cs typeface="Lucida Sans Unicode" charset="0"/>
              </a:rPr>
              <a:t> Insertion Sort</a:t>
            </a:r>
          </a:p>
          <a:p>
            <a:pPr lvl="2" eaLnBrk="1">
              <a:lnSpc>
                <a:spcPct val="93000"/>
              </a:lnSpc>
              <a:buClr>
                <a:srgbClr val="000000"/>
              </a:buClr>
              <a:buSzPct val="45000"/>
              <a:buFont typeface="StarSymbol" charset="0"/>
              <a:buChar char="●"/>
            </a:pPr>
            <a:r>
              <a:rPr lang="en-GB" altLang="en-US" dirty="0">
                <a:latin typeface="Times New Roman" charset="0"/>
                <a:ea typeface="Lucida Sans Unicode" charset="0"/>
                <a:cs typeface="Lucida Sans Unicode" charset="0"/>
              </a:rPr>
              <a:t> Merge Sort</a:t>
            </a:r>
          </a:p>
          <a:p>
            <a:pPr lvl="2" eaLnBrk="1">
              <a:lnSpc>
                <a:spcPct val="93000"/>
              </a:lnSpc>
              <a:buClr>
                <a:srgbClr val="000000"/>
              </a:buClr>
              <a:buSzPct val="45000"/>
              <a:buFont typeface="StarSymbol" charset="0"/>
              <a:buChar char="●"/>
            </a:pPr>
            <a:r>
              <a:rPr lang="en-GB" altLang="en-US" dirty="0">
                <a:latin typeface="Times New Roman" charset="0"/>
                <a:ea typeface="Lucida Sans Unicode" charset="0"/>
                <a:cs typeface="Lucida Sans Unicode" charset="0"/>
              </a:rPr>
              <a:t>Quick Sort</a:t>
            </a:r>
          </a:p>
          <a:p>
            <a:pPr lvl="2" eaLnBrk="1">
              <a:lnSpc>
                <a:spcPct val="93000"/>
              </a:lnSpc>
              <a:buClr>
                <a:srgbClr val="000000"/>
              </a:buClr>
              <a:buSzPct val="45000"/>
              <a:buFont typeface="StarSymbol" charset="0"/>
              <a:buChar char="●"/>
            </a:pPr>
            <a:r>
              <a:rPr lang="en-GB" altLang="en-US" dirty="0">
                <a:latin typeface="Times New Roman" charset="0"/>
                <a:ea typeface="Lucida Sans Unicode" charset="0"/>
                <a:cs typeface="Lucida Sans Unicode" charset="0"/>
              </a:rPr>
              <a:t> Shell Sort </a:t>
            </a:r>
            <a:endParaRPr lang="en-GB" altLang="en-US" dirty="0" smtClean="0">
              <a:latin typeface="Times New Roman" charset="0"/>
              <a:ea typeface="Lucida Sans Unicode" charset="0"/>
              <a:cs typeface="Lucida Sans Unicode" charset="0"/>
            </a:endParaRPr>
          </a:p>
          <a:p>
            <a:pPr lvl="2" eaLnBrk="1">
              <a:lnSpc>
                <a:spcPct val="93000"/>
              </a:lnSpc>
              <a:buClr>
                <a:srgbClr val="000000"/>
              </a:buClr>
              <a:buSzPct val="45000"/>
              <a:buFont typeface="StarSymbol" charset="0"/>
              <a:buChar char="●"/>
            </a:pPr>
            <a:r>
              <a:rPr lang="en-GB" altLang="en-US" dirty="0">
                <a:latin typeface="Times New Roman" charset="0"/>
                <a:ea typeface="Lucida Sans Unicode" charset="0"/>
                <a:cs typeface="Lucida Sans Unicode" charset="0"/>
              </a:rPr>
              <a:t>Radix Sort</a:t>
            </a:r>
          </a:p>
          <a:p>
            <a:pPr lvl="2" eaLnBrk="1">
              <a:lnSpc>
                <a:spcPct val="93000"/>
              </a:lnSpc>
              <a:buClr>
                <a:srgbClr val="000000"/>
              </a:buClr>
              <a:buSzPct val="45000"/>
              <a:buFont typeface="StarSymbol" charset="0"/>
              <a:buChar char="●"/>
            </a:pPr>
            <a:r>
              <a:rPr lang="en-GB" altLang="en-US" dirty="0">
                <a:latin typeface="Times New Roman" charset="0"/>
                <a:ea typeface="Lucida Sans Unicode" charset="0"/>
                <a:cs typeface="Lucida Sans Unicode" charset="0"/>
              </a:rPr>
              <a:t> Swap Sort</a:t>
            </a:r>
          </a:p>
          <a:p>
            <a:pPr lvl="2" eaLnBrk="1">
              <a:lnSpc>
                <a:spcPct val="93000"/>
              </a:lnSpc>
              <a:buClr>
                <a:srgbClr val="000000"/>
              </a:buClr>
              <a:buSzPct val="45000"/>
              <a:buFont typeface="StarSymbol" charset="0"/>
              <a:buChar char="●"/>
            </a:pPr>
            <a:r>
              <a:rPr lang="en-GB" altLang="en-US" dirty="0">
                <a:latin typeface="Times New Roman" charset="0"/>
                <a:ea typeface="Lucida Sans Unicode" charset="0"/>
                <a:cs typeface="Lucida Sans Unicode" charset="0"/>
              </a:rPr>
              <a:t>Heap Sort</a:t>
            </a:r>
          </a:p>
          <a:p>
            <a:pPr marL="0" indent="0">
              <a:lnSpc>
                <a:spcPct val="93000"/>
              </a:lnSpc>
              <a:buClr>
                <a:srgbClr val="000000"/>
              </a:buClr>
              <a:buSzPct val="45000"/>
              <a:buNone/>
            </a:pPr>
            <a:endParaRPr lang="en-GB" altLang="en-US" dirty="0">
              <a:latin typeface="Times New Roman" charset="0"/>
              <a:ea typeface="Lucida Sans Unicode" charset="0"/>
              <a:cs typeface="Lucida Sans Unicode" charset="0"/>
            </a:endParaRPr>
          </a:p>
          <a:p>
            <a:endParaRPr lang="en-US" dirty="0"/>
          </a:p>
        </p:txBody>
      </p:sp>
      <p:sp>
        <p:nvSpPr>
          <p:cNvPr id="4" name="Slide Number Placeholder 3"/>
          <p:cNvSpPr>
            <a:spLocks noGrp="1"/>
          </p:cNvSpPr>
          <p:nvPr>
            <p:ph type="sldNum" sz="quarter" idx="12"/>
          </p:nvPr>
        </p:nvSpPr>
        <p:spPr/>
        <p:txBody>
          <a:bodyPr>
            <a:normAutofit/>
          </a:bodyPr>
          <a:lstStyle/>
          <a:p>
            <a:pPr>
              <a:defRPr/>
            </a:pPr>
            <a:fld id="{E19A7C92-D157-499D-A4C3-32FCC923FB68}" type="slidenum">
              <a:rPr lang="en-US" smtClean="0"/>
              <a:pPr>
                <a:defRPr/>
              </a:pPr>
              <a:t>5</a:t>
            </a:fld>
            <a:endParaRPr lang="en-US"/>
          </a:p>
        </p:txBody>
      </p:sp>
      <p:sp>
        <p:nvSpPr>
          <p:cNvPr id="5" name="Rectangle 2"/>
          <p:cNvSpPr txBox="1">
            <a:spLocks noChangeArrowheads="1"/>
          </p:cNvSpPr>
          <p:nvPr/>
        </p:nvSpPr>
        <p:spPr bwMode="auto">
          <a:xfrm>
            <a:off x="2195514" y="568325"/>
            <a:ext cx="7805737" cy="1144588"/>
          </a:xfrm>
          <a:prstGeom prst="rect">
            <a:avLst/>
          </a:prstGeom>
          <a:noFill/>
          <a:ln w="9525">
            <a:noFill/>
            <a:miter lim="800000"/>
            <a:headEnd/>
            <a:tailEnd/>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a:lstStyle>
          <a:p>
            <a:pPr defTabSz="414338">
              <a:lnSpc>
                <a:spcPct val="93000"/>
              </a:lnSpc>
              <a:buClr>
                <a:srgbClr val="000000"/>
              </a:buClr>
              <a:buSzPct val="45000"/>
              <a:tabLst>
                <a:tab pos="0" algn="l"/>
                <a:tab pos="414338" algn="l"/>
                <a:tab pos="828675" algn="l"/>
                <a:tab pos="1244600" algn="l"/>
                <a:tab pos="1658938" algn="l"/>
                <a:tab pos="2073275" algn="l"/>
                <a:tab pos="2487613" algn="l"/>
                <a:tab pos="2903538" algn="l"/>
                <a:tab pos="3317875" algn="l"/>
                <a:tab pos="3732213" algn="l"/>
                <a:tab pos="4146550" algn="l"/>
                <a:tab pos="4562475" algn="l"/>
                <a:tab pos="4976813" algn="l"/>
                <a:tab pos="5391150" algn="l"/>
                <a:tab pos="5805488" algn="l"/>
                <a:tab pos="6221413" algn="l"/>
                <a:tab pos="6635750" algn="l"/>
                <a:tab pos="7050088" algn="l"/>
                <a:tab pos="7464425" algn="l"/>
                <a:tab pos="7880350" algn="l"/>
                <a:tab pos="8294688" algn="l"/>
              </a:tabLst>
            </a:pPr>
            <a:endParaRPr lang="en-GB" altLang="en-US" sz="3600" b="1" dirty="0">
              <a:solidFill>
                <a:srgbClr val="333333"/>
              </a:solidFill>
              <a:ea typeface="Lucida Sans Unicode" charset="0"/>
              <a:cs typeface="Lucida Sans Unicode" charset="0"/>
            </a:endParaRPr>
          </a:p>
        </p:txBody>
      </p:sp>
    </p:spTree>
    <p:extLst>
      <p:ext uri="{BB962C8B-B14F-4D97-AF65-F5344CB8AC3E}">
        <p14:creationId xmlns:p14="http://schemas.microsoft.com/office/powerpoint/2010/main" val="4134126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en-US"/>
              <a:t>Bubble Sort: Idea</a:t>
            </a:r>
          </a:p>
        </p:txBody>
      </p:sp>
      <p:sp>
        <p:nvSpPr>
          <p:cNvPr id="28675" name="Rectangle 3"/>
          <p:cNvSpPr>
            <a:spLocks noGrp="1" noChangeArrowheads="1"/>
          </p:cNvSpPr>
          <p:nvPr>
            <p:ph idx="1"/>
          </p:nvPr>
        </p:nvSpPr>
        <p:spPr/>
        <p:txBody>
          <a:bodyPr/>
          <a:lstStyle/>
          <a:p>
            <a:r>
              <a:rPr lang="en-US" altLang="en-US"/>
              <a:t>Idea: bubble in water.</a:t>
            </a:r>
          </a:p>
          <a:p>
            <a:pPr lvl="1"/>
            <a:r>
              <a:rPr lang="en-AU" altLang="en-US"/>
              <a:t>Bubble in water moves upward. Why? </a:t>
            </a:r>
            <a:endParaRPr lang="en-US" altLang="en-US"/>
          </a:p>
          <a:p>
            <a:r>
              <a:rPr lang="en-US" altLang="en-US"/>
              <a:t>How?</a:t>
            </a:r>
          </a:p>
          <a:p>
            <a:pPr lvl="1"/>
            <a:r>
              <a:rPr lang="en-AU" altLang="en-US"/>
              <a:t>When a bubble moves upward, the water from above will move downward to fill in the space left by the bubble.</a:t>
            </a:r>
            <a:endParaRPr lang="en-US" altLang="en-US"/>
          </a:p>
        </p:txBody>
      </p:sp>
    </p:spTree>
    <p:extLst>
      <p:ext uri="{BB962C8B-B14F-4D97-AF65-F5344CB8AC3E}">
        <p14:creationId xmlns:p14="http://schemas.microsoft.com/office/powerpoint/2010/main" val="11162054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pPr eaLnBrk="1" hangingPunct="1">
              <a:defRPr/>
            </a:pPr>
            <a:r>
              <a:rPr lang="en-US" smtClean="0">
                <a:ea typeface="+mj-ea"/>
              </a:rPr>
              <a:t>Example of bubble sort</a:t>
            </a:r>
          </a:p>
        </p:txBody>
      </p:sp>
      <p:sp>
        <p:nvSpPr>
          <p:cNvPr id="5122" name="Slide Number Placeholder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fld id="{BE0F0150-3FFC-5A4D-AD59-E98798842B63}" type="slidenum">
              <a:rPr lang="en-US" altLang="en-US" sz="1400">
                <a:latin typeface="Arial" charset="0"/>
              </a:rPr>
              <a:pPr/>
              <a:t>7</a:t>
            </a:fld>
            <a:endParaRPr lang="en-US" altLang="en-US" sz="1400">
              <a:latin typeface="Arial" charset="0"/>
            </a:endParaRPr>
          </a:p>
        </p:txBody>
      </p:sp>
      <p:grpSp>
        <p:nvGrpSpPr>
          <p:cNvPr id="2" name="Group 9"/>
          <p:cNvGrpSpPr>
            <a:grpSpLocks/>
          </p:cNvGrpSpPr>
          <p:nvPr/>
        </p:nvGrpSpPr>
        <p:grpSpPr bwMode="auto">
          <a:xfrm>
            <a:off x="2436814" y="1900239"/>
            <a:ext cx="1525587" cy="306387"/>
            <a:chOff x="575" y="1197"/>
            <a:chExt cx="961" cy="193"/>
          </a:xfrm>
        </p:grpSpPr>
        <p:sp>
          <p:nvSpPr>
            <p:cNvPr id="5238" name="AutoShape 4"/>
            <p:cNvSpPr>
              <a:spLocks noChangeArrowheads="1"/>
            </p:cNvSpPr>
            <p:nvPr/>
          </p:nvSpPr>
          <p:spPr bwMode="auto">
            <a:xfrm>
              <a:off x="575" y="1197"/>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accent2"/>
                  </a:solidFill>
                  <a:latin typeface="Trebuchet MS" charset="0"/>
                </a:rPr>
                <a:t>7</a:t>
              </a:r>
              <a:endParaRPr lang="en-US" altLang="en-US">
                <a:solidFill>
                  <a:schemeClr val="accent2"/>
                </a:solidFill>
              </a:endParaRPr>
            </a:p>
          </p:txBody>
        </p:sp>
        <p:sp>
          <p:nvSpPr>
            <p:cNvPr id="5239" name="AutoShape 5"/>
            <p:cNvSpPr>
              <a:spLocks noChangeArrowheads="1"/>
            </p:cNvSpPr>
            <p:nvPr/>
          </p:nvSpPr>
          <p:spPr bwMode="auto">
            <a:xfrm>
              <a:off x="767"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tx2"/>
                  </a:solidFill>
                  <a:latin typeface="Trebuchet MS" charset="0"/>
                </a:rPr>
                <a:t>2</a:t>
              </a:r>
              <a:endParaRPr lang="en-US" altLang="en-US">
                <a:solidFill>
                  <a:schemeClr val="tx2"/>
                </a:solidFill>
              </a:endParaRPr>
            </a:p>
          </p:txBody>
        </p:sp>
        <p:sp>
          <p:nvSpPr>
            <p:cNvPr id="5240" name="AutoShape 6"/>
            <p:cNvSpPr>
              <a:spLocks noChangeArrowheads="1"/>
            </p:cNvSpPr>
            <p:nvPr/>
          </p:nvSpPr>
          <p:spPr bwMode="auto">
            <a:xfrm>
              <a:off x="959"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latin typeface="Trebuchet MS" charset="0"/>
                </a:rPr>
                <a:t>8</a:t>
              </a:r>
              <a:endParaRPr lang="en-US" altLang="en-US"/>
            </a:p>
          </p:txBody>
        </p:sp>
        <p:sp>
          <p:nvSpPr>
            <p:cNvPr id="5241" name="AutoShape 7"/>
            <p:cNvSpPr>
              <a:spLocks noChangeArrowheads="1"/>
            </p:cNvSpPr>
            <p:nvPr/>
          </p:nvSpPr>
          <p:spPr bwMode="auto">
            <a:xfrm>
              <a:off x="1151"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latin typeface="Trebuchet MS" charset="0"/>
                </a:rPr>
                <a:t>5</a:t>
              </a:r>
              <a:endParaRPr lang="en-US" altLang="en-US"/>
            </a:p>
          </p:txBody>
        </p:sp>
        <p:sp>
          <p:nvSpPr>
            <p:cNvPr id="5242" name="AutoShape 8"/>
            <p:cNvSpPr>
              <a:spLocks noChangeArrowheads="1"/>
            </p:cNvSpPr>
            <p:nvPr/>
          </p:nvSpPr>
          <p:spPr bwMode="auto">
            <a:xfrm>
              <a:off x="1343"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latin typeface="Trebuchet MS" charset="0"/>
                </a:rPr>
                <a:t>4</a:t>
              </a:r>
              <a:endParaRPr lang="en-US" altLang="en-US"/>
            </a:p>
          </p:txBody>
        </p:sp>
      </p:grpSp>
      <p:grpSp>
        <p:nvGrpSpPr>
          <p:cNvPr id="3" name="Group 71"/>
          <p:cNvGrpSpPr>
            <a:grpSpLocks/>
          </p:cNvGrpSpPr>
          <p:nvPr/>
        </p:nvGrpSpPr>
        <p:grpSpPr bwMode="auto">
          <a:xfrm>
            <a:off x="2438400" y="2209800"/>
            <a:ext cx="1525588" cy="609600"/>
            <a:chOff x="576" y="1392"/>
            <a:chExt cx="961" cy="384"/>
          </a:xfrm>
        </p:grpSpPr>
        <p:grpSp>
          <p:nvGrpSpPr>
            <p:cNvPr id="5229" name="Group 16"/>
            <p:cNvGrpSpPr>
              <a:grpSpLocks/>
            </p:cNvGrpSpPr>
            <p:nvPr/>
          </p:nvGrpSpPr>
          <p:grpSpPr bwMode="auto">
            <a:xfrm>
              <a:off x="576" y="1583"/>
              <a:ext cx="961" cy="193"/>
              <a:chOff x="575" y="1197"/>
              <a:chExt cx="961" cy="193"/>
            </a:xfrm>
          </p:grpSpPr>
          <p:sp>
            <p:nvSpPr>
              <p:cNvPr id="5233" name="AutoShape 17"/>
              <p:cNvSpPr>
                <a:spLocks noChangeArrowheads="1"/>
              </p:cNvSpPr>
              <p:nvPr/>
            </p:nvSpPr>
            <p:spPr bwMode="auto">
              <a:xfrm>
                <a:off x="575" y="1197"/>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latin typeface="Trebuchet MS" charset="0"/>
                  </a:rPr>
                  <a:t>2</a:t>
                </a:r>
                <a:endParaRPr lang="en-US" altLang="en-US"/>
              </a:p>
            </p:txBody>
          </p:sp>
          <p:sp>
            <p:nvSpPr>
              <p:cNvPr id="5234" name="AutoShape 18"/>
              <p:cNvSpPr>
                <a:spLocks noChangeArrowheads="1"/>
              </p:cNvSpPr>
              <p:nvPr/>
            </p:nvSpPr>
            <p:spPr bwMode="auto">
              <a:xfrm>
                <a:off x="767"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accent2"/>
                    </a:solidFill>
                    <a:latin typeface="Trebuchet MS" charset="0"/>
                  </a:rPr>
                  <a:t>7</a:t>
                </a:r>
              </a:p>
            </p:txBody>
          </p:sp>
          <p:sp>
            <p:nvSpPr>
              <p:cNvPr id="5235" name="AutoShape 19"/>
              <p:cNvSpPr>
                <a:spLocks noChangeArrowheads="1"/>
              </p:cNvSpPr>
              <p:nvPr/>
            </p:nvSpPr>
            <p:spPr bwMode="auto">
              <a:xfrm>
                <a:off x="959"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tx2"/>
                    </a:solidFill>
                    <a:latin typeface="Trebuchet MS" charset="0"/>
                  </a:rPr>
                  <a:t>8</a:t>
                </a:r>
              </a:p>
            </p:txBody>
          </p:sp>
          <p:sp>
            <p:nvSpPr>
              <p:cNvPr id="5236" name="AutoShape 20"/>
              <p:cNvSpPr>
                <a:spLocks noChangeArrowheads="1"/>
              </p:cNvSpPr>
              <p:nvPr/>
            </p:nvSpPr>
            <p:spPr bwMode="auto">
              <a:xfrm>
                <a:off x="1151"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latin typeface="Trebuchet MS" charset="0"/>
                  </a:rPr>
                  <a:t>5</a:t>
                </a:r>
                <a:endParaRPr lang="en-US" altLang="en-US"/>
              </a:p>
            </p:txBody>
          </p:sp>
          <p:sp>
            <p:nvSpPr>
              <p:cNvPr id="5237" name="AutoShape 21"/>
              <p:cNvSpPr>
                <a:spLocks noChangeArrowheads="1"/>
              </p:cNvSpPr>
              <p:nvPr/>
            </p:nvSpPr>
            <p:spPr bwMode="auto">
              <a:xfrm>
                <a:off x="1343"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latin typeface="Trebuchet MS" charset="0"/>
                  </a:rPr>
                  <a:t>4</a:t>
                </a:r>
                <a:endParaRPr lang="en-US" altLang="en-US"/>
              </a:p>
            </p:txBody>
          </p:sp>
        </p:grpSp>
        <p:grpSp>
          <p:nvGrpSpPr>
            <p:cNvPr id="5230" name="Group 63"/>
            <p:cNvGrpSpPr>
              <a:grpSpLocks/>
            </p:cNvGrpSpPr>
            <p:nvPr/>
          </p:nvGrpSpPr>
          <p:grpSpPr bwMode="auto">
            <a:xfrm>
              <a:off x="624" y="1392"/>
              <a:ext cx="240" cy="192"/>
              <a:chOff x="624" y="1392"/>
              <a:chExt cx="240" cy="192"/>
            </a:xfrm>
          </p:grpSpPr>
          <p:sp>
            <p:nvSpPr>
              <p:cNvPr id="5231" name="Line 52"/>
              <p:cNvSpPr>
                <a:spLocks noChangeShapeType="1"/>
              </p:cNvSpPr>
              <p:nvPr/>
            </p:nvSpPr>
            <p:spPr bwMode="auto">
              <a:xfrm>
                <a:off x="672" y="1392"/>
                <a:ext cx="192" cy="192"/>
              </a:xfrm>
              <a:prstGeom prst="line">
                <a:avLst/>
              </a:prstGeom>
              <a:noFill/>
              <a:ln w="19050">
                <a:solidFill>
                  <a:schemeClr val="tx1"/>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5232" name="Line 53"/>
              <p:cNvSpPr>
                <a:spLocks noChangeShapeType="1"/>
              </p:cNvSpPr>
              <p:nvPr/>
            </p:nvSpPr>
            <p:spPr bwMode="auto">
              <a:xfrm flipH="1">
                <a:off x="624" y="1393"/>
                <a:ext cx="240" cy="191"/>
              </a:xfrm>
              <a:prstGeom prst="line">
                <a:avLst/>
              </a:prstGeom>
              <a:noFill/>
              <a:ln w="15875">
                <a:solidFill>
                  <a:schemeClr val="tx1"/>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grpSp>
      </p:grpSp>
      <p:grpSp>
        <p:nvGrpSpPr>
          <p:cNvPr id="6" name="Group 72"/>
          <p:cNvGrpSpPr>
            <a:grpSpLocks/>
          </p:cNvGrpSpPr>
          <p:nvPr/>
        </p:nvGrpSpPr>
        <p:grpSpPr bwMode="auto">
          <a:xfrm>
            <a:off x="2438400" y="2819400"/>
            <a:ext cx="1525588" cy="609600"/>
            <a:chOff x="576" y="1776"/>
            <a:chExt cx="961" cy="384"/>
          </a:xfrm>
        </p:grpSpPr>
        <p:grpSp>
          <p:nvGrpSpPr>
            <p:cNvPr id="5220" name="Group 28"/>
            <p:cNvGrpSpPr>
              <a:grpSpLocks/>
            </p:cNvGrpSpPr>
            <p:nvPr/>
          </p:nvGrpSpPr>
          <p:grpSpPr bwMode="auto">
            <a:xfrm>
              <a:off x="576" y="1967"/>
              <a:ext cx="961" cy="193"/>
              <a:chOff x="575" y="1197"/>
              <a:chExt cx="961" cy="193"/>
            </a:xfrm>
          </p:grpSpPr>
          <p:sp>
            <p:nvSpPr>
              <p:cNvPr id="5224" name="AutoShape 29"/>
              <p:cNvSpPr>
                <a:spLocks noChangeArrowheads="1"/>
              </p:cNvSpPr>
              <p:nvPr/>
            </p:nvSpPr>
            <p:spPr bwMode="auto">
              <a:xfrm>
                <a:off x="575" y="1197"/>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latin typeface="Trebuchet MS" charset="0"/>
                  </a:rPr>
                  <a:t>2</a:t>
                </a:r>
                <a:endParaRPr lang="en-US" altLang="en-US"/>
              </a:p>
            </p:txBody>
          </p:sp>
          <p:sp>
            <p:nvSpPr>
              <p:cNvPr id="5225" name="AutoShape 30"/>
              <p:cNvSpPr>
                <a:spLocks noChangeArrowheads="1"/>
              </p:cNvSpPr>
              <p:nvPr/>
            </p:nvSpPr>
            <p:spPr bwMode="auto">
              <a:xfrm>
                <a:off x="767"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latin typeface="Trebuchet MS" charset="0"/>
                  </a:rPr>
                  <a:t>7</a:t>
                </a:r>
              </a:p>
            </p:txBody>
          </p:sp>
          <p:sp>
            <p:nvSpPr>
              <p:cNvPr id="5226" name="AutoShape 31"/>
              <p:cNvSpPr>
                <a:spLocks noChangeArrowheads="1"/>
              </p:cNvSpPr>
              <p:nvPr/>
            </p:nvSpPr>
            <p:spPr bwMode="auto">
              <a:xfrm>
                <a:off x="959"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accent2"/>
                    </a:solidFill>
                    <a:latin typeface="Trebuchet MS" charset="0"/>
                  </a:rPr>
                  <a:t>8</a:t>
                </a:r>
              </a:p>
            </p:txBody>
          </p:sp>
          <p:sp>
            <p:nvSpPr>
              <p:cNvPr id="5227" name="AutoShape 32"/>
              <p:cNvSpPr>
                <a:spLocks noChangeArrowheads="1"/>
              </p:cNvSpPr>
              <p:nvPr/>
            </p:nvSpPr>
            <p:spPr bwMode="auto">
              <a:xfrm>
                <a:off x="1151"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tx2"/>
                    </a:solidFill>
                    <a:latin typeface="Trebuchet MS" charset="0"/>
                  </a:rPr>
                  <a:t>5</a:t>
                </a:r>
              </a:p>
            </p:txBody>
          </p:sp>
          <p:sp>
            <p:nvSpPr>
              <p:cNvPr id="5228" name="AutoShape 33"/>
              <p:cNvSpPr>
                <a:spLocks noChangeArrowheads="1"/>
              </p:cNvSpPr>
              <p:nvPr/>
            </p:nvSpPr>
            <p:spPr bwMode="auto">
              <a:xfrm>
                <a:off x="1343"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latin typeface="Trebuchet MS" charset="0"/>
                  </a:rPr>
                  <a:t>4</a:t>
                </a:r>
                <a:endParaRPr lang="en-US" altLang="en-US"/>
              </a:p>
            </p:txBody>
          </p:sp>
        </p:grpSp>
        <p:grpSp>
          <p:nvGrpSpPr>
            <p:cNvPr id="5221" name="Group 64"/>
            <p:cNvGrpSpPr>
              <a:grpSpLocks/>
            </p:cNvGrpSpPr>
            <p:nvPr/>
          </p:nvGrpSpPr>
          <p:grpSpPr bwMode="auto">
            <a:xfrm>
              <a:off x="864" y="1776"/>
              <a:ext cx="192" cy="192"/>
              <a:chOff x="864" y="1776"/>
              <a:chExt cx="192" cy="192"/>
            </a:xfrm>
          </p:grpSpPr>
          <p:sp>
            <p:nvSpPr>
              <p:cNvPr id="5222" name="Line 61"/>
              <p:cNvSpPr>
                <a:spLocks noChangeShapeType="1"/>
              </p:cNvSpPr>
              <p:nvPr/>
            </p:nvSpPr>
            <p:spPr bwMode="auto">
              <a:xfrm>
                <a:off x="864" y="1776"/>
                <a:ext cx="0" cy="192"/>
              </a:xfrm>
              <a:prstGeom prst="line">
                <a:avLst/>
              </a:prstGeom>
              <a:noFill/>
              <a:ln w="15875">
                <a:solidFill>
                  <a:schemeClr val="tx1"/>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5223" name="Line 62"/>
              <p:cNvSpPr>
                <a:spLocks noChangeShapeType="1"/>
              </p:cNvSpPr>
              <p:nvPr/>
            </p:nvSpPr>
            <p:spPr bwMode="auto">
              <a:xfrm>
                <a:off x="1056" y="1776"/>
                <a:ext cx="0" cy="192"/>
              </a:xfrm>
              <a:prstGeom prst="line">
                <a:avLst/>
              </a:prstGeom>
              <a:noFill/>
              <a:ln w="15875">
                <a:solidFill>
                  <a:schemeClr val="tx1"/>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grpSp>
      </p:grpSp>
      <p:grpSp>
        <p:nvGrpSpPr>
          <p:cNvPr id="9" name="Group 73"/>
          <p:cNvGrpSpPr>
            <a:grpSpLocks/>
          </p:cNvGrpSpPr>
          <p:nvPr/>
        </p:nvGrpSpPr>
        <p:grpSpPr bwMode="auto">
          <a:xfrm>
            <a:off x="2438400" y="3429000"/>
            <a:ext cx="1525588" cy="609600"/>
            <a:chOff x="576" y="2160"/>
            <a:chExt cx="961" cy="384"/>
          </a:xfrm>
        </p:grpSpPr>
        <p:grpSp>
          <p:nvGrpSpPr>
            <p:cNvPr id="5211" name="Group 34"/>
            <p:cNvGrpSpPr>
              <a:grpSpLocks/>
            </p:cNvGrpSpPr>
            <p:nvPr/>
          </p:nvGrpSpPr>
          <p:grpSpPr bwMode="auto">
            <a:xfrm>
              <a:off x="576" y="2351"/>
              <a:ext cx="961" cy="193"/>
              <a:chOff x="575" y="1197"/>
              <a:chExt cx="961" cy="193"/>
            </a:xfrm>
          </p:grpSpPr>
          <p:sp>
            <p:nvSpPr>
              <p:cNvPr id="5215" name="AutoShape 35"/>
              <p:cNvSpPr>
                <a:spLocks noChangeArrowheads="1"/>
              </p:cNvSpPr>
              <p:nvPr/>
            </p:nvSpPr>
            <p:spPr bwMode="auto">
              <a:xfrm>
                <a:off x="575" y="1197"/>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latin typeface="Trebuchet MS" charset="0"/>
                  </a:rPr>
                  <a:t>2</a:t>
                </a:r>
                <a:endParaRPr lang="en-US" altLang="en-US"/>
              </a:p>
            </p:txBody>
          </p:sp>
          <p:sp>
            <p:nvSpPr>
              <p:cNvPr id="5216" name="AutoShape 36"/>
              <p:cNvSpPr>
                <a:spLocks noChangeArrowheads="1"/>
              </p:cNvSpPr>
              <p:nvPr/>
            </p:nvSpPr>
            <p:spPr bwMode="auto">
              <a:xfrm>
                <a:off x="767"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latin typeface="Trebuchet MS" charset="0"/>
                  </a:rPr>
                  <a:t>7</a:t>
                </a:r>
                <a:endParaRPr lang="en-US" altLang="en-US">
                  <a:solidFill>
                    <a:srgbClr val="00BFFF"/>
                  </a:solidFill>
                  <a:latin typeface="Trebuchet MS" charset="0"/>
                </a:endParaRPr>
              </a:p>
            </p:txBody>
          </p:sp>
          <p:sp>
            <p:nvSpPr>
              <p:cNvPr id="5217" name="AutoShape 37"/>
              <p:cNvSpPr>
                <a:spLocks noChangeArrowheads="1"/>
              </p:cNvSpPr>
              <p:nvPr/>
            </p:nvSpPr>
            <p:spPr bwMode="auto">
              <a:xfrm>
                <a:off x="959"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latin typeface="Trebuchet MS" charset="0"/>
                  </a:rPr>
                  <a:t>5</a:t>
                </a:r>
                <a:endParaRPr lang="en-US" altLang="en-US"/>
              </a:p>
            </p:txBody>
          </p:sp>
          <p:sp>
            <p:nvSpPr>
              <p:cNvPr id="5218" name="AutoShape 38"/>
              <p:cNvSpPr>
                <a:spLocks noChangeArrowheads="1"/>
              </p:cNvSpPr>
              <p:nvPr/>
            </p:nvSpPr>
            <p:spPr bwMode="auto">
              <a:xfrm>
                <a:off x="1151"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accent2"/>
                    </a:solidFill>
                    <a:latin typeface="Trebuchet MS" charset="0"/>
                  </a:rPr>
                  <a:t>8</a:t>
                </a:r>
              </a:p>
            </p:txBody>
          </p:sp>
          <p:sp>
            <p:nvSpPr>
              <p:cNvPr id="5219" name="AutoShape 39"/>
              <p:cNvSpPr>
                <a:spLocks noChangeArrowheads="1"/>
              </p:cNvSpPr>
              <p:nvPr/>
            </p:nvSpPr>
            <p:spPr bwMode="auto">
              <a:xfrm>
                <a:off x="1343"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tx2"/>
                    </a:solidFill>
                    <a:latin typeface="Trebuchet MS" charset="0"/>
                  </a:rPr>
                  <a:t>4</a:t>
                </a:r>
              </a:p>
            </p:txBody>
          </p:sp>
        </p:grpSp>
        <p:grpSp>
          <p:nvGrpSpPr>
            <p:cNvPr id="5212" name="Group 65"/>
            <p:cNvGrpSpPr>
              <a:grpSpLocks/>
            </p:cNvGrpSpPr>
            <p:nvPr/>
          </p:nvGrpSpPr>
          <p:grpSpPr bwMode="auto">
            <a:xfrm>
              <a:off x="1008" y="2160"/>
              <a:ext cx="240" cy="192"/>
              <a:chOff x="624" y="1392"/>
              <a:chExt cx="240" cy="192"/>
            </a:xfrm>
          </p:grpSpPr>
          <p:sp>
            <p:nvSpPr>
              <p:cNvPr id="5213" name="Line 66"/>
              <p:cNvSpPr>
                <a:spLocks noChangeShapeType="1"/>
              </p:cNvSpPr>
              <p:nvPr/>
            </p:nvSpPr>
            <p:spPr bwMode="auto">
              <a:xfrm>
                <a:off x="672" y="1392"/>
                <a:ext cx="192" cy="192"/>
              </a:xfrm>
              <a:prstGeom prst="line">
                <a:avLst/>
              </a:prstGeom>
              <a:noFill/>
              <a:ln w="19050">
                <a:solidFill>
                  <a:schemeClr val="tx1"/>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5214" name="Line 67"/>
              <p:cNvSpPr>
                <a:spLocks noChangeShapeType="1"/>
              </p:cNvSpPr>
              <p:nvPr/>
            </p:nvSpPr>
            <p:spPr bwMode="auto">
              <a:xfrm flipH="1">
                <a:off x="624" y="1393"/>
                <a:ext cx="240" cy="191"/>
              </a:xfrm>
              <a:prstGeom prst="line">
                <a:avLst/>
              </a:prstGeom>
              <a:noFill/>
              <a:ln w="15875">
                <a:solidFill>
                  <a:schemeClr val="tx1"/>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grpSp>
      </p:grpSp>
      <p:grpSp>
        <p:nvGrpSpPr>
          <p:cNvPr id="12" name="Group 74"/>
          <p:cNvGrpSpPr>
            <a:grpSpLocks/>
          </p:cNvGrpSpPr>
          <p:nvPr/>
        </p:nvGrpSpPr>
        <p:grpSpPr bwMode="auto">
          <a:xfrm>
            <a:off x="2438400" y="4038600"/>
            <a:ext cx="1525588" cy="609600"/>
            <a:chOff x="576" y="2544"/>
            <a:chExt cx="961" cy="384"/>
          </a:xfrm>
        </p:grpSpPr>
        <p:grpSp>
          <p:nvGrpSpPr>
            <p:cNvPr id="5202" name="Group 40"/>
            <p:cNvGrpSpPr>
              <a:grpSpLocks/>
            </p:cNvGrpSpPr>
            <p:nvPr/>
          </p:nvGrpSpPr>
          <p:grpSpPr bwMode="auto">
            <a:xfrm>
              <a:off x="576" y="2735"/>
              <a:ext cx="961" cy="193"/>
              <a:chOff x="575" y="1197"/>
              <a:chExt cx="961" cy="193"/>
            </a:xfrm>
          </p:grpSpPr>
          <p:sp>
            <p:nvSpPr>
              <p:cNvPr id="5206" name="AutoShape 41"/>
              <p:cNvSpPr>
                <a:spLocks noChangeArrowheads="1"/>
              </p:cNvSpPr>
              <p:nvPr/>
            </p:nvSpPr>
            <p:spPr bwMode="auto">
              <a:xfrm>
                <a:off x="575" y="1197"/>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latin typeface="Trebuchet MS" charset="0"/>
                  </a:rPr>
                  <a:t>2</a:t>
                </a:r>
                <a:endParaRPr lang="en-US" altLang="en-US"/>
              </a:p>
            </p:txBody>
          </p:sp>
          <p:sp>
            <p:nvSpPr>
              <p:cNvPr id="5207" name="AutoShape 42"/>
              <p:cNvSpPr>
                <a:spLocks noChangeArrowheads="1"/>
              </p:cNvSpPr>
              <p:nvPr/>
            </p:nvSpPr>
            <p:spPr bwMode="auto">
              <a:xfrm>
                <a:off x="767"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latin typeface="Trebuchet MS" charset="0"/>
                  </a:rPr>
                  <a:t>7</a:t>
                </a:r>
                <a:endParaRPr lang="en-US" altLang="en-US">
                  <a:solidFill>
                    <a:srgbClr val="00BFFF"/>
                  </a:solidFill>
                  <a:latin typeface="Trebuchet MS" charset="0"/>
                </a:endParaRPr>
              </a:p>
            </p:txBody>
          </p:sp>
          <p:sp>
            <p:nvSpPr>
              <p:cNvPr id="5208" name="AutoShape 43"/>
              <p:cNvSpPr>
                <a:spLocks noChangeArrowheads="1"/>
              </p:cNvSpPr>
              <p:nvPr/>
            </p:nvSpPr>
            <p:spPr bwMode="auto">
              <a:xfrm>
                <a:off x="959"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latin typeface="Trebuchet MS" charset="0"/>
                  </a:rPr>
                  <a:t>5</a:t>
                </a:r>
                <a:endParaRPr lang="en-US" altLang="en-US"/>
              </a:p>
            </p:txBody>
          </p:sp>
          <p:sp>
            <p:nvSpPr>
              <p:cNvPr id="5209" name="AutoShape 44"/>
              <p:cNvSpPr>
                <a:spLocks noChangeArrowheads="1"/>
              </p:cNvSpPr>
              <p:nvPr/>
            </p:nvSpPr>
            <p:spPr bwMode="auto">
              <a:xfrm>
                <a:off x="1151"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latin typeface="Trebuchet MS" charset="0"/>
                  </a:rPr>
                  <a:t>4</a:t>
                </a:r>
              </a:p>
            </p:txBody>
          </p:sp>
          <p:sp>
            <p:nvSpPr>
              <p:cNvPr id="5210" name="AutoShape 45"/>
              <p:cNvSpPr>
                <a:spLocks noChangeArrowheads="1"/>
              </p:cNvSpPr>
              <p:nvPr/>
            </p:nvSpPr>
            <p:spPr bwMode="auto">
              <a:xfrm>
                <a:off x="1343"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accent1"/>
                    </a:solidFill>
                    <a:latin typeface="Trebuchet MS" charset="0"/>
                  </a:rPr>
                  <a:t>8</a:t>
                </a:r>
              </a:p>
            </p:txBody>
          </p:sp>
        </p:grpSp>
        <p:grpSp>
          <p:nvGrpSpPr>
            <p:cNvPr id="5203" name="Group 68"/>
            <p:cNvGrpSpPr>
              <a:grpSpLocks/>
            </p:cNvGrpSpPr>
            <p:nvPr/>
          </p:nvGrpSpPr>
          <p:grpSpPr bwMode="auto">
            <a:xfrm>
              <a:off x="1200" y="2544"/>
              <a:ext cx="240" cy="192"/>
              <a:chOff x="624" y="1392"/>
              <a:chExt cx="240" cy="192"/>
            </a:xfrm>
          </p:grpSpPr>
          <p:sp>
            <p:nvSpPr>
              <p:cNvPr id="5204" name="Line 69"/>
              <p:cNvSpPr>
                <a:spLocks noChangeShapeType="1"/>
              </p:cNvSpPr>
              <p:nvPr/>
            </p:nvSpPr>
            <p:spPr bwMode="auto">
              <a:xfrm>
                <a:off x="672" y="1392"/>
                <a:ext cx="192" cy="192"/>
              </a:xfrm>
              <a:prstGeom prst="line">
                <a:avLst/>
              </a:prstGeom>
              <a:noFill/>
              <a:ln w="19050">
                <a:solidFill>
                  <a:schemeClr val="tx1"/>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5205" name="Line 70"/>
              <p:cNvSpPr>
                <a:spLocks noChangeShapeType="1"/>
              </p:cNvSpPr>
              <p:nvPr/>
            </p:nvSpPr>
            <p:spPr bwMode="auto">
              <a:xfrm flipH="1">
                <a:off x="624" y="1393"/>
                <a:ext cx="240" cy="191"/>
              </a:xfrm>
              <a:prstGeom prst="line">
                <a:avLst/>
              </a:prstGeom>
              <a:noFill/>
              <a:ln w="15875">
                <a:solidFill>
                  <a:schemeClr val="tx1"/>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grpSp>
      </p:grpSp>
      <p:grpSp>
        <p:nvGrpSpPr>
          <p:cNvPr id="15" name="Group 122"/>
          <p:cNvGrpSpPr>
            <a:grpSpLocks/>
          </p:cNvGrpSpPr>
          <p:nvPr/>
        </p:nvGrpSpPr>
        <p:grpSpPr bwMode="auto">
          <a:xfrm>
            <a:off x="4418014" y="1903414"/>
            <a:ext cx="1525587" cy="306387"/>
            <a:chOff x="575" y="1197"/>
            <a:chExt cx="961" cy="193"/>
          </a:xfrm>
        </p:grpSpPr>
        <p:sp>
          <p:nvSpPr>
            <p:cNvPr id="5197" name="AutoShape 123"/>
            <p:cNvSpPr>
              <a:spLocks noChangeArrowheads="1"/>
            </p:cNvSpPr>
            <p:nvPr/>
          </p:nvSpPr>
          <p:spPr bwMode="auto">
            <a:xfrm>
              <a:off x="575" y="1197"/>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accent2"/>
                  </a:solidFill>
                  <a:latin typeface="Trebuchet MS" charset="0"/>
                </a:rPr>
                <a:t>2</a:t>
              </a:r>
            </a:p>
          </p:txBody>
        </p:sp>
        <p:sp>
          <p:nvSpPr>
            <p:cNvPr id="5198" name="AutoShape 124"/>
            <p:cNvSpPr>
              <a:spLocks noChangeArrowheads="1"/>
            </p:cNvSpPr>
            <p:nvPr/>
          </p:nvSpPr>
          <p:spPr bwMode="auto">
            <a:xfrm>
              <a:off x="767"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tx2"/>
                  </a:solidFill>
                  <a:latin typeface="Trebuchet MS" charset="0"/>
                </a:rPr>
                <a:t>7</a:t>
              </a:r>
            </a:p>
          </p:txBody>
        </p:sp>
        <p:sp>
          <p:nvSpPr>
            <p:cNvPr id="5199" name="AutoShape 125"/>
            <p:cNvSpPr>
              <a:spLocks noChangeArrowheads="1"/>
            </p:cNvSpPr>
            <p:nvPr/>
          </p:nvSpPr>
          <p:spPr bwMode="auto">
            <a:xfrm>
              <a:off x="959"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latin typeface="Trebuchet MS" charset="0"/>
                </a:rPr>
                <a:t>5</a:t>
              </a:r>
              <a:endParaRPr lang="en-US" altLang="en-US"/>
            </a:p>
          </p:txBody>
        </p:sp>
        <p:sp>
          <p:nvSpPr>
            <p:cNvPr id="5200" name="AutoShape 126"/>
            <p:cNvSpPr>
              <a:spLocks noChangeArrowheads="1"/>
            </p:cNvSpPr>
            <p:nvPr/>
          </p:nvSpPr>
          <p:spPr bwMode="auto">
            <a:xfrm>
              <a:off x="1151"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latin typeface="Trebuchet MS" charset="0"/>
                </a:rPr>
                <a:t>4</a:t>
              </a:r>
            </a:p>
          </p:txBody>
        </p:sp>
        <p:sp>
          <p:nvSpPr>
            <p:cNvPr id="5201" name="AutoShape 127"/>
            <p:cNvSpPr>
              <a:spLocks noChangeArrowheads="1"/>
            </p:cNvSpPr>
            <p:nvPr/>
          </p:nvSpPr>
          <p:spPr bwMode="auto">
            <a:xfrm>
              <a:off x="1343"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accent1"/>
                  </a:solidFill>
                  <a:latin typeface="Trebuchet MS" charset="0"/>
                </a:rPr>
                <a:t>8</a:t>
              </a:r>
            </a:p>
          </p:txBody>
        </p:sp>
      </p:grpSp>
      <p:grpSp>
        <p:nvGrpSpPr>
          <p:cNvPr id="16" name="Group 194"/>
          <p:cNvGrpSpPr>
            <a:grpSpLocks/>
          </p:cNvGrpSpPr>
          <p:nvPr/>
        </p:nvGrpSpPr>
        <p:grpSpPr bwMode="auto">
          <a:xfrm>
            <a:off x="4419600" y="2819400"/>
            <a:ext cx="1525588" cy="609600"/>
            <a:chOff x="1824" y="1776"/>
            <a:chExt cx="961" cy="384"/>
          </a:xfrm>
        </p:grpSpPr>
        <p:grpSp>
          <p:nvGrpSpPr>
            <p:cNvPr id="5189" name="Group 137"/>
            <p:cNvGrpSpPr>
              <a:grpSpLocks/>
            </p:cNvGrpSpPr>
            <p:nvPr/>
          </p:nvGrpSpPr>
          <p:grpSpPr bwMode="auto">
            <a:xfrm>
              <a:off x="1824" y="1967"/>
              <a:ext cx="961" cy="193"/>
              <a:chOff x="575" y="1197"/>
              <a:chExt cx="961" cy="193"/>
            </a:xfrm>
          </p:grpSpPr>
          <p:sp>
            <p:nvSpPr>
              <p:cNvPr id="5192" name="AutoShape 138"/>
              <p:cNvSpPr>
                <a:spLocks noChangeArrowheads="1"/>
              </p:cNvSpPr>
              <p:nvPr/>
            </p:nvSpPr>
            <p:spPr bwMode="auto">
              <a:xfrm>
                <a:off x="575" y="1197"/>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latin typeface="Trebuchet MS" charset="0"/>
                  </a:rPr>
                  <a:t>2</a:t>
                </a:r>
                <a:endParaRPr lang="en-US" altLang="en-US"/>
              </a:p>
            </p:txBody>
          </p:sp>
          <p:sp>
            <p:nvSpPr>
              <p:cNvPr id="5193" name="AutoShape 139"/>
              <p:cNvSpPr>
                <a:spLocks noChangeArrowheads="1"/>
              </p:cNvSpPr>
              <p:nvPr/>
            </p:nvSpPr>
            <p:spPr bwMode="auto">
              <a:xfrm>
                <a:off x="767"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latin typeface="Trebuchet MS" charset="0"/>
                  </a:rPr>
                  <a:t>5</a:t>
                </a:r>
                <a:endParaRPr lang="en-US" altLang="en-US">
                  <a:solidFill>
                    <a:srgbClr val="00BFFF"/>
                  </a:solidFill>
                  <a:latin typeface="Trebuchet MS" charset="0"/>
                </a:endParaRPr>
              </a:p>
            </p:txBody>
          </p:sp>
          <p:sp>
            <p:nvSpPr>
              <p:cNvPr id="5194" name="AutoShape 140"/>
              <p:cNvSpPr>
                <a:spLocks noChangeArrowheads="1"/>
              </p:cNvSpPr>
              <p:nvPr/>
            </p:nvSpPr>
            <p:spPr bwMode="auto">
              <a:xfrm>
                <a:off x="959"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accent2"/>
                    </a:solidFill>
                    <a:latin typeface="Trebuchet MS" charset="0"/>
                  </a:rPr>
                  <a:t>7</a:t>
                </a:r>
              </a:p>
            </p:txBody>
          </p:sp>
          <p:sp>
            <p:nvSpPr>
              <p:cNvPr id="5195" name="AutoShape 141"/>
              <p:cNvSpPr>
                <a:spLocks noChangeArrowheads="1"/>
              </p:cNvSpPr>
              <p:nvPr/>
            </p:nvSpPr>
            <p:spPr bwMode="auto">
              <a:xfrm>
                <a:off x="1151"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tx2"/>
                    </a:solidFill>
                    <a:latin typeface="Trebuchet MS" charset="0"/>
                  </a:rPr>
                  <a:t>4</a:t>
                </a:r>
              </a:p>
            </p:txBody>
          </p:sp>
          <p:sp>
            <p:nvSpPr>
              <p:cNvPr id="5196" name="AutoShape 142"/>
              <p:cNvSpPr>
                <a:spLocks noChangeArrowheads="1"/>
              </p:cNvSpPr>
              <p:nvPr/>
            </p:nvSpPr>
            <p:spPr bwMode="auto">
              <a:xfrm>
                <a:off x="1343"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accent1"/>
                    </a:solidFill>
                    <a:latin typeface="Trebuchet MS" charset="0"/>
                  </a:rPr>
                  <a:t>8</a:t>
                </a:r>
              </a:p>
            </p:txBody>
          </p:sp>
        </p:grpSp>
        <p:sp>
          <p:nvSpPr>
            <p:cNvPr id="5190" name="Line 153"/>
            <p:cNvSpPr>
              <a:spLocks noChangeShapeType="1"/>
            </p:cNvSpPr>
            <p:nvPr/>
          </p:nvSpPr>
          <p:spPr bwMode="auto">
            <a:xfrm>
              <a:off x="2109" y="1777"/>
              <a:ext cx="190" cy="190"/>
            </a:xfrm>
            <a:prstGeom prst="line">
              <a:avLst/>
            </a:prstGeom>
            <a:noFill/>
            <a:ln w="15875">
              <a:solidFill>
                <a:schemeClr val="tx1"/>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5191" name="Line 154"/>
            <p:cNvSpPr>
              <a:spLocks noChangeShapeType="1"/>
            </p:cNvSpPr>
            <p:nvPr/>
          </p:nvSpPr>
          <p:spPr bwMode="auto">
            <a:xfrm flipH="1">
              <a:off x="2064" y="1776"/>
              <a:ext cx="240" cy="192"/>
            </a:xfrm>
            <a:prstGeom prst="line">
              <a:avLst/>
            </a:prstGeom>
            <a:noFill/>
            <a:ln w="15875">
              <a:solidFill>
                <a:schemeClr val="tx1"/>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8" name="Group 195"/>
          <p:cNvGrpSpPr>
            <a:grpSpLocks/>
          </p:cNvGrpSpPr>
          <p:nvPr/>
        </p:nvGrpSpPr>
        <p:grpSpPr bwMode="auto">
          <a:xfrm>
            <a:off x="4419600" y="3429000"/>
            <a:ext cx="1525588" cy="609600"/>
            <a:chOff x="1824" y="2160"/>
            <a:chExt cx="961" cy="384"/>
          </a:xfrm>
        </p:grpSpPr>
        <p:grpSp>
          <p:nvGrpSpPr>
            <p:cNvPr id="5181" name="Group 143"/>
            <p:cNvGrpSpPr>
              <a:grpSpLocks/>
            </p:cNvGrpSpPr>
            <p:nvPr/>
          </p:nvGrpSpPr>
          <p:grpSpPr bwMode="auto">
            <a:xfrm>
              <a:off x="1824" y="2351"/>
              <a:ext cx="961" cy="193"/>
              <a:chOff x="575" y="1197"/>
              <a:chExt cx="961" cy="193"/>
            </a:xfrm>
          </p:grpSpPr>
          <p:sp>
            <p:nvSpPr>
              <p:cNvPr id="5184" name="AutoShape 144"/>
              <p:cNvSpPr>
                <a:spLocks noChangeArrowheads="1"/>
              </p:cNvSpPr>
              <p:nvPr/>
            </p:nvSpPr>
            <p:spPr bwMode="auto">
              <a:xfrm>
                <a:off x="575" y="1197"/>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latin typeface="Trebuchet MS" charset="0"/>
                  </a:rPr>
                  <a:t>2</a:t>
                </a:r>
                <a:endParaRPr lang="en-US" altLang="en-US"/>
              </a:p>
            </p:txBody>
          </p:sp>
          <p:sp>
            <p:nvSpPr>
              <p:cNvPr id="5185" name="AutoShape 145"/>
              <p:cNvSpPr>
                <a:spLocks noChangeArrowheads="1"/>
              </p:cNvSpPr>
              <p:nvPr/>
            </p:nvSpPr>
            <p:spPr bwMode="auto">
              <a:xfrm>
                <a:off x="767"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latin typeface="Trebuchet MS" charset="0"/>
                  </a:rPr>
                  <a:t>5</a:t>
                </a:r>
                <a:endParaRPr lang="en-US" altLang="en-US">
                  <a:solidFill>
                    <a:srgbClr val="00BFFF"/>
                  </a:solidFill>
                  <a:latin typeface="Trebuchet MS" charset="0"/>
                </a:endParaRPr>
              </a:p>
            </p:txBody>
          </p:sp>
          <p:sp>
            <p:nvSpPr>
              <p:cNvPr id="5186" name="AutoShape 146"/>
              <p:cNvSpPr>
                <a:spLocks noChangeArrowheads="1"/>
              </p:cNvSpPr>
              <p:nvPr/>
            </p:nvSpPr>
            <p:spPr bwMode="auto">
              <a:xfrm>
                <a:off x="959"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latin typeface="Trebuchet MS" charset="0"/>
                  </a:rPr>
                  <a:t>4</a:t>
                </a:r>
                <a:endParaRPr lang="en-US" altLang="en-US"/>
              </a:p>
            </p:txBody>
          </p:sp>
          <p:sp>
            <p:nvSpPr>
              <p:cNvPr id="5187" name="AutoShape 147"/>
              <p:cNvSpPr>
                <a:spLocks noChangeArrowheads="1"/>
              </p:cNvSpPr>
              <p:nvPr/>
            </p:nvSpPr>
            <p:spPr bwMode="auto">
              <a:xfrm>
                <a:off x="1151"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accent1"/>
                    </a:solidFill>
                    <a:latin typeface="Trebuchet MS" charset="0"/>
                  </a:rPr>
                  <a:t>7</a:t>
                </a:r>
              </a:p>
            </p:txBody>
          </p:sp>
          <p:sp>
            <p:nvSpPr>
              <p:cNvPr id="5188" name="AutoShape 148"/>
              <p:cNvSpPr>
                <a:spLocks noChangeArrowheads="1"/>
              </p:cNvSpPr>
              <p:nvPr/>
            </p:nvSpPr>
            <p:spPr bwMode="auto">
              <a:xfrm>
                <a:off x="1343"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accent1"/>
                    </a:solidFill>
                    <a:latin typeface="Trebuchet MS" charset="0"/>
                  </a:rPr>
                  <a:t>8</a:t>
                </a:r>
              </a:p>
            </p:txBody>
          </p:sp>
        </p:grpSp>
        <p:sp>
          <p:nvSpPr>
            <p:cNvPr id="5182" name="Line 155"/>
            <p:cNvSpPr>
              <a:spLocks noChangeShapeType="1"/>
            </p:cNvSpPr>
            <p:nvPr/>
          </p:nvSpPr>
          <p:spPr bwMode="auto">
            <a:xfrm>
              <a:off x="2301" y="2161"/>
              <a:ext cx="190" cy="190"/>
            </a:xfrm>
            <a:prstGeom prst="line">
              <a:avLst/>
            </a:prstGeom>
            <a:noFill/>
            <a:ln w="15875">
              <a:solidFill>
                <a:schemeClr val="tx1"/>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5183" name="Line 156"/>
            <p:cNvSpPr>
              <a:spLocks noChangeShapeType="1"/>
            </p:cNvSpPr>
            <p:nvPr/>
          </p:nvSpPr>
          <p:spPr bwMode="auto">
            <a:xfrm flipH="1">
              <a:off x="2256" y="2160"/>
              <a:ext cx="240" cy="192"/>
            </a:xfrm>
            <a:prstGeom prst="line">
              <a:avLst/>
            </a:prstGeom>
            <a:noFill/>
            <a:ln w="15875">
              <a:solidFill>
                <a:schemeClr val="tx1"/>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20" name="Group 193"/>
          <p:cNvGrpSpPr>
            <a:grpSpLocks/>
          </p:cNvGrpSpPr>
          <p:nvPr/>
        </p:nvGrpSpPr>
        <p:grpSpPr bwMode="auto">
          <a:xfrm>
            <a:off x="4419600" y="2209800"/>
            <a:ext cx="1525588" cy="609600"/>
            <a:chOff x="1824" y="1392"/>
            <a:chExt cx="961" cy="384"/>
          </a:xfrm>
        </p:grpSpPr>
        <p:grpSp>
          <p:nvGrpSpPr>
            <p:cNvPr id="5173" name="Group 131"/>
            <p:cNvGrpSpPr>
              <a:grpSpLocks/>
            </p:cNvGrpSpPr>
            <p:nvPr/>
          </p:nvGrpSpPr>
          <p:grpSpPr bwMode="auto">
            <a:xfrm>
              <a:off x="1824" y="1583"/>
              <a:ext cx="961" cy="193"/>
              <a:chOff x="575" y="1197"/>
              <a:chExt cx="961" cy="193"/>
            </a:xfrm>
          </p:grpSpPr>
          <p:sp>
            <p:nvSpPr>
              <p:cNvPr id="5176" name="AutoShape 132"/>
              <p:cNvSpPr>
                <a:spLocks noChangeArrowheads="1"/>
              </p:cNvSpPr>
              <p:nvPr/>
            </p:nvSpPr>
            <p:spPr bwMode="auto">
              <a:xfrm>
                <a:off x="575" y="1197"/>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latin typeface="Trebuchet MS" charset="0"/>
                  </a:rPr>
                  <a:t>2</a:t>
                </a:r>
                <a:endParaRPr lang="en-US" altLang="en-US"/>
              </a:p>
            </p:txBody>
          </p:sp>
          <p:sp>
            <p:nvSpPr>
              <p:cNvPr id="5177" name="AutoShape 133"/>
              <p:cNvSpPr>
                <a:spLocks noChangeArrowheads="1"/>
              </p:cNvSpPr>
              <p:nvPr/>
            </p:nvSpPr>
            <p:spPr bwMode="auto">
              <a:xfrm>
                <a:off x="767"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accent2"/>
                    </a:solidFill>
                    <a:latin typeface="Trebuchet MS" charset="0"/>
                  </a:rPr>
                  <a:t>7</a:t>
                </a:r>
              </a:p>
            </p:txBody>
          </p:sp>
          <p:sp>
            <p:nvSpPr>
              <p:cNvPr id="5178" name="AutoShape 134"/>
              <p:cNvSpPr>
                <a:spLocks noChangeArrowheads="1"/>
              </p:cNvSpPr>
              <p:nvPr/>
            </p:nvSpPr>
            <p:spPr bwMode="auto">
              <a:xfrm>
                <a:off x="959"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tx2"/>
                    </a:solidFill>
                    <a:latin typeface="Trebuchet MS" charset="0"/>
                  </a:rPr>
                  <a:t>5</a:t>
                </a:r>
              </a:p>
            </p:txBody>
          </p:sp>
          <p:sp>
            <p:nvSpPr>
              <p:cNvPr id="5179" name="AutoShape 135"/>
              <p:cNvSpPr>
                <a:spLocks noChangeArrowheads="1"/>
              </p:cNvSpPr>
              <p:nvPr/>
            </p:nvSpPr>
            <p:spPr bwMode="auto">
              <a:xfrm>
                <a:off x="1151"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latin typeface="Trebuchet MS" charset="0"/>
                  </a:rPr>
                  <a:t>4</a:t>
                </a:r>
              </a:p>
            </p:txBody>
          </p:sp>
          <p:sp>
            <p:nvSpPr>
              <p:cNvPr id="5180" name="AutoShape 136"/>
              <p:cNvSpPr>
                <a:spLocks noChangeArrowheads="1"/>
              </p:cNvSpPr>
              <p:nvPr/>
            </p:nvSpPr>
            <p:spPr bwMode="auto">
              <a:xfrm>
                <a:off x="1343"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accent1"/>
                    </a:solidFill>
                    <a:latin typeface="Trebuchet MS" charset="0"/>
                  </a:rPr>
                  <a:t>8</a:t>
                </a:r>
              </a:p>
            </p:txBody>
          </p:sp>
        </p:grpSp>
        <p:sp>
          <p:nvSpPr>
            <p:cNvPr id="5174" name="Line 157"/>
            <p:cNvSpPr>
              <a:spLocks noChangeShapeType="1"/>
            </p:cNvSpPr>
            <p:nvPr/>
          </p:nvSpPr>
          <p:spPr bwMode="auto">
            <a:xfrm>
              <a:off x="1920" y="1392"/>
              <a:ext cx="0" cy="192"/>
            </a:xfrm>
            <a:prstGeom prst="line">
              <a:avLst/>
            </a:prstGeom>
            <a:noFill/>
            <a:ln w="15875">
              <a:solidFill>
                <a:schemeClr val="tx1"/>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5175" name="Line 158"/>
            <p:cNvSpPr>
              <a:spLocks noChangeShapeType="1"/>
            </p:cNvSpPr>
            <p:nvPr/>
          </p:nvSpPr>
          <p:spPr bwMode="auto">
            <a:xfrm>
              <a:off x="2112" y="1392"/>
              <a:ext cx="0" cy="192"/>
            </a:xfrm>
            <a:prstGeom prst="line">
              <a:avLst/>
            </a:prstGeom>
            <a:noFill/>
            <a:ln w="15875">
              <a:solidFill>
                <a:schemeClr val="tx1"/>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22" name="Group 196"/>
          <p:cNvGrpSpPr>
            <a:grpSpLocks/>
          </p:cNvGrpSpPr>
          <p:nvPr/>
        </p:nvGrpSpPr>
        <p:grpSpPr bwMode="auto">
          <a:xfrm>
            <a:off x="6475414" y="1905000"/>
            <a:ext cx="1525587" cy="306388"/>
            <a:chOff x="3119" y="1200"/>
            <a:chExt cx="961" cy="193"/>
          </a:xfrm>
        </p:grpSpPr>
        <p:sp>
          <p:nvSpPr>
            <p:cNvPr id="5168" name="AutoShape 160"/>
            <p:cNvSpPr>
              <a:spLocks noChangeArrowheads="1"/>
            </p:cNvSpPr>
            <p:nvPr/>
          </p:nvSpPr>
          <p:spPr bwMode="auto">
            <a:xfrm>
              <a:off x="3119"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accent2"/>
                  </a:solidFill>
                  <a:latin typeface="Trebuchet MS" charset="0"/>
                </a:rPr>
                <a:t>2</a:t>
              </a:r>
            </a:p>
          </p:txBody>
        </p:sp>
        <p:sp>
          <p:nvSpPr>
            <p:cNvPr id="5169" name="AutoShape 161"/>
            <p:cNvSpPr>
              <a:spLocks noChangeArrowheads="1"/>
            </p:cNvSpPr>
            <p:nvPr/>
          </p:nvSpPr>
          <p:spPr bwMode="auto">
            <a:xfrm>
              <a:off x="3311" y="1203"/>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tx2"/>
                  </a:solidFill>
                  <a:latin typeface="Trebuchet MS" charset="0"/>
                </a:rPr>
                <a:t>5</a:t>
              </a:r>
            </a:p>
          </p:txBody>
        </p:sp>
        <p:sp>
          <p:nvSpPr>
            <p:cNvPr id="5170" name="AutoShape 162"/>
            <p:cNvSpPr>
              <a:spLocks noChangeArrowheads="1"/>
            </p:cNvSpPr>
            <p:nvPr/>
          </p:nvSpPr>
          <p:spPr bwMode="auto">
            <a:xfrm>
              <a:off x="3503" y="1203"/>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latin typeface="Trebuchet MS" charset="0"/>
                </a:rPr>
                <a:t>4</a:t>
              </a:r>
              <a:endParaRPr lang="en-US" altLang="en-US"/>
            </a:p>
          </p:txBody>
        </p:sp>
        <p:sp>
          <p:nvSpPr>
            <p:cNvPr id="5171" name="AutoShape 163"/>
            <p:cNvSpPr>
              <a:spLocks noChangeArrowheads="1"/>
            </p:cNvSpPr>
            <p:nvPr/>
          </p:nvSpPr>
          <p:spPr bwMode="auto">
            <a:xfrm>
              <a:off x="3695" y="1203"/>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accent1"/>
                  </a:solidFill>
                  <a:latin typeface="Trebuchet MS" charset="0"/>
                </a:rPr>
                <a:t>7</a:t>
              </a:r>
            </a:p>
          </p:txBody>
        </p:sp>
        <p:sp>
          <p:nvSpPr>
            <p:cNvPr id="5172" name="AutoShape 164"/>
            <p:cNvSpPr>
              <a:spLocks noChangeArrowheads="1"/>
            </p:cNvSpPr>
            <p:nvPr/>
          </p:nvSpPr>
          <p:spPr bwMode="auto">
            <a:xfrm>
              <a:off x="3887" y="1203"/>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accent1"/>
                  </a:solidFill>
                  <a:latin typeface="Trebuchet MS" charset="0"/>
                </a:rPr>
                <a:t>8</a:t>
              </a:r>
            </a:p>
          </p:txBody>
        </p:sp>
      </p:grpSp>
      <p:grpSp>
        <p:nvGrpSpPr>
          <p:cNvPr id="23" name="Group 198"/>
          <p:cNvGrpSpPr>
            <a:grpSpLocks/>
          </p:cNvGrpSpPr>
          <p:nvPr/>
        </p:nvGrpSpPr>
        <p:grpSpPr bwMode="auto">
          <a:xfrm>
            <a:off x="6477000" y="2817814"/>
            <a:ext cx="1525588" cy="611187"/>
            <a:chOff x="3120" y="1775"/>
            <a:chExt cx="961" cy="385"/>
          </a:xfrm>
        </p:grpSpPr>
        <p:sp>
          <p:nvSpPr>
            <p:cNvPr id="5160" name="Line 151"/>
            <p:cNvSpPr>
              <a:spLocks noChangeShapeType="1"/>
            </p:cNvSpPr>
            <p:nvPr/>
          </p:nvSpPr>
          <p:spPr bwMode="auto">
            <a:xfrm>
              <a:off x="3408" y="1776"/>
              <a:ext cx="190" cy="190"/>
            </a:xfrm>
            <a:prstGeom prst="line">
              <a:avLst/>
            </a:prstGeom>
            <a:noFill/>
            <a:ln w="15875">
              <a:solidFill>
                <a:schemeClr val="tx1"/>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5161" name="Line 152"/>
            <p:cNvSpPr>
              <a:spLocks noChangeShapeType="1"/>
            </p:cNvSpPr>
            <p:nvPr/>
          </p:nvSpPr>
          <p:spPr bwMode="auto">
            <a:xfrm flipH="1">
              <a:off x="3363" y="1775"/>
              <a:ext cx="240" cy="192"/>
            </a:xfrm>
            <a:prstGeom prst="line">
              <a:avLst/>
            </a:prstGeom>
            <a:noFill/>
            <a:ln w="15875">
              <a:solidFill>
                <a:schemeClr val="tx1"/>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grpSp>
          <p:nvGrpSpPr>
            <p:cNvPr id="5162" name="Group 171"/>
            <p:cNvGrpSpPr>
              <a:grpSpLocks/>
            </p:cNvGrpSpPr>
            <p:nvPr/>
          </p:nvGrpSpPr>
          <p:grpSpPr bwMode="auto">
            <a:xfrm>
              <a:off x="3120" y="1967"/>
              <a:ext cx="961" cy="193"/>
              <a:chOff x="575" y="1197"/>
              <a:chExt cx="961" cy="193"/>
            </a:xfrm>
          </p:grpSpPr>
          <p:sp>
            <p:nvSpPr>
              <p:cNvPr id="5163" name="AutoShape 172"/>
              <p:cNvSpPr>
                <a:spLocks noChangeArrowheads="1"/>
              </p:cNvSpPr>
              <p:nvPr/>
            </p:nvSpPr>
            <p:spPr bwMode="auto">
              <a:xfrm>
                <a:off x="575" y="1197"/>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latin typeface="Trebuchet MS" charset="0"/>
                  </a:rPr>
                  <a:t>2</a:t>
                </a:r>
                <a:endParaRPr lang="en-US" altLang="en-US"/>
              </a:p>
            </p:txBody>
          </p:sp>
          <p:sp>
            <p:nvSpPr>
              <p:cNvPr id="5164" name="AutoShape 173"/>
              <p:cNvSpPr>
                <a:spLocks noChangeArrowheads="1"/>
              </p:cNvSpPr>
              <p:nvPr/>
            </p:nvSpPr>
            <p:spPr bwMode="auto">
              <a:xfrm>
                <a:off x="767"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latin typeface="Trebuchet MS" charset="0"/>
                  </a:rPr>
                  <a:t>4</a:t>
                </a:r>
              </a:p>
            </p:txBody>
          </p:sp>
          <p:sp>
            <p:nvSpPr>
              <p:cNvPr id="5165" name="AutoShape 174"/>
              <p:cNvSpPr>
                <a:spLocks noChangeArrowheads="1"/>
              </p:cNvSpPr>
              <p:nvPr/>
            </p:nvSpPr>
            <p:spPr bwMode="auto">
              <a:xfrm>
                <a:off x="959"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accent1"/>
                    </a:solidFill>
                    <a:latin typeface="Trebuchet MS" charset="0"/>
                  </a:rPr>
                  <a:t>5</a:t>
                </a:r>
              </a:p>
            </p:txBody>
          </p:sp>
          <p:sp>
            <p:nvSpPr>
              <p:cNvPr id="5166" name="AutoShape 175"/>
              <p:cNvSpPr>
                <a:spLocks noChangeArrowheads="1"/>
              </p:cNvSpPr>
              <p:nvPr/>
            </p:nvSpPr>
            <p:spPr bwMode="auto">
              <a:xfrm>
                <a:off x="1151"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accent1"/>
                    </a:solidFill>
                    <a:latin typeface="Trebuchet MS" charset="0"/>
                  </a:rPr>
                  <a:t>7</a:t>
                </a:r>
              </a:p>
            </p:txBody>
          </p:sp>
          <p:sp>
            <p:nvSpPr>
              <p:cNvPr id="5167" name="AutoShape 176"/>
              <p:cNvSpPr>
                <a:spLocks noChangeArrowheads="1"/>
              </p:cNvSpPr>
              <p:nvPr/>
            </p:nvSpPr>
            <p:spPr bwMode="auto">
              <a:xfrm>
                <a:off x="1343"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accent1"/>
                    </a:solidFill>
                    <a:latin typeface="Trebuchet MS" charset="0"/>
                  </a:rPr>
                  <a:t>8</a:t>
                </a:r>
              </a:p>
            </p:txBody>
          </p:sp>
        </p:grpSp>
      </p:grpSp>
      <p:grpSp>
        <p:nvGrpSpPr>
          <p:cNvPr id="25" name="Group 197"/>
          <p:cNvGrpSpPr>
            <a:grpSpLocks/>
          </p:cNvGrpSpPr>
          <p:nvPr/>
        </p:nvGrpSpPr>
        <p:grpSpPr bwMode="auto">
          <a:xfrm>
            <a:off x="6477000" y="2209800"/>
            <a:ext cx="1525588" cy="609600"/>
            <a:chOff x="3120" y="1392"/>
            <a:chExt cx="961" cy="384"/>
          </a:xfrm>
        </p:grpSpPr>
        <p:grpSp>
          <p:nvGrpSpPr>
            <p:cNvPr id="5152" name="Group 165"/>
            <p:cNvGrpSpPr>
              <a:grpSpLocks/>
            </p:cNvGrpSpPr>
            <p:nvPr/>
          </p:nvGrpSpPr>
          <p:grpSpPr bwMode="auto">
            <a:xfrm>
              <a:off x="3120" y="1583"/>
              <a:ext cx="961" cy="193"/>
              <a:chOff x="575" y="1197"/>
              <a:chExt cx="961" cy="193"/>
            </a:xfrm>
          </p:grpSpPr>
          <p:sp>
            <p:nvSpPr>
              <p:cNvPr id="5155" name="AutoShape 166"/>
              <p:cNvSpPr>
                <a:spLocks noChangeArrowheads="1"/>
              </p:cNvSpPr>
              <p:nvPr/>
            </p:nvSpPr>
            <p:spPr bwMode="auto">
              <a:xfrm>
                <a:off x="575" y="1197"/>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latin typeface="Trebuchet MS" charset="0"/>
                  </a:rPr>
                  <a:t>2</a:t>
                </a:r>
                <a:endParaRPr lang="en-US" altLang="en-US"/>
              </a:p>
            </p:txBody>
          </p:sp>
          <p:sp>
            <p:nvSpPr>
              <p:cNvPr id="5156" name="AutoShape 167"/>
              <p:cNvSpPr>
                <a:spLocks noChangeArrowheads="1"/>
              </p:cNvSpPr>
              <p:nvPr/>
            </p:nvSpPr>
            <p:spPr bwMode="auto">
              <a:xfrm>
                <a:off x="767"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accent2"/>
                    </a:solidFill>
                    <a:latin typeface="Trebuchet MS" charset="0"/>
                  </a:rPr>
                  <a:t>5</a:t>
                </a:r>
              </a:p>
            </p:txBody>
          </p:sp>
          <p:sp>
            <p:nvSpPr>
              <p:cNvPr id="5157" name="AutoShape 168"/>
              <p:cNvSpPr>
                <a:spLocks noChangeArrowheads="1"/>
              </p:cNvSpPr>
              <p:nvPr/>
            </p:nvSpPr>
            <p:spPr bwMode="auto">
              <a:xfrm>
                <a:off x="959"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tx2"/>
                    </a:solidFill>
                    <a:latin typeface="Trebuchet MS" charset="0"/>
                  </a:rPr>
                  <a:t>4</a:t>
                </a:r>
              </a:p>
            </p:txBody>
          </p:sp>
          <p:sp>
            <p:nvSpPr>
              <p:cNvPr id="5158" name="AutoShape 169"/>
              <p:cNvSpPr>
                <a:spLocks noChangeArrowheads="1"/>
              </p:cNvSpPr>
              <p:nvPr/>
            </p:nvSpPr>
            <p:spPr bwMode="auto">
              <a:xfrm>
                <a:off x="1151"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accent1"/>
                    </a:solidFill>
                    <a:latin typeface="Trebuchet MS" charset="0"/>
                  </a:rPr>
                  <a:t>7</a:t>
                </a:r>
              </a:p>
            </p:txBody>
          </p:sp>
          <p:sp>
            <p:nvSpPr>
              <p:cNvPr id="5159" name="AutoShape 170"/>
              <p:cNvSpPr>
                <a:spLocks noChangeArrowheads="1"/>
              </p:cNvSpPr>
              <p:nvPr/>
            </p:nvSpPr>
            <p:spPr bwMode="auto">
              <a:xfrm>
                <a:off x="1343"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accent1"/>
                    </a:solidFill>
                    <a:latin typeface="Trebuchet MS" charset="0"/>
                  </a:rPr>
                  <a:t>8</a:t>
                </a:r>
              </a:p>
            </p:txBody>
          </p:sp>
        </p:grpSp>
        <p:sp>
          <p:nvSpPr>
            <p:cNvPr id="5153" name="Line 177"/>
            <p:cNvSpPr>
              <a:spLocks noChangeShapeType="1"/>
            </p:cNvSpPr>
            <p:nvPr/>
          </p:nvSpPr>
          <p:spPr bwMode="auto">
            <a:xfrm>
              <a:off x="3216" y="1392"/>
              <a:ext cx="0" cy="192"/>
            </a:xfrm>
            <a:prstGeom prst="line">
              <a:avLst/>
            </a:prstGeom>
            <a:noFill/>
            <a:ln w="15875">
              <a:solidFill>
                <a:schemeClr val="tx1"/>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5154" name="Line 178"/>
            <p:cNvSpPr>
              <a:spLocks noChangeShapeType="1"/>
            </p:cNvSpPr>
            <p:nvPr/>
          </p:nvSpPr>
          <p:spPr bwMode="auto">
            <a:xfrm>
              <a:off x="3408" y="1392"/>
              <a:ext cx="0" cy="192"/>
            </a:xfrm>
            <a:prstGeom prst="line">
              <a:avLst/>
            </a:prstGeom>
            <a:noFill/>
            <a:ln w="15875">
              <a:solidFill>
                <a:schemeClr val="tx1"/>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27" name="Group 179"/>
          <p:cNvGrpSpPr>
            <a:grpSpLocks/>
          </p:cNvGrpSpPr>
          <p:nvPr/>
        </p:nvGrpSpPr>
        <p:grpSpPr bwMode="auto">
          <a:xfrm>
            <a:off x="8456614" y="1905000"/>
            <a:ext cx="1525587" cy="306388"/>
            <a:chOff x="575" y="1197"/>
            <a:chExt cx="961" cy="193"/>
          </a:xfrm>
        </p:grpSpPr>
        <p:sp>
          <p:nvSpPr>
            <p:cNvPr id="5147" name="AutoShape 180"/>
            <p:cNvSpPr>
              <a:spLocks noChangeArrowheads="1"/>
            </p:cNvSpPr>
            <p:nvPr/>
          </p:nvSpPr>
          <p:spPr bwMode="auto">
            <a:xfrm>
              <a:off x="575" y="1197"/>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accent2"/>
                  </a:solidFill>
                  <a:latin typeface="Trebuchet MS" charset="0"/>
                </a:rPr>
                <a:t>2</a:t>
              </a:r>
            </a:p>
          </p:txBody>
        </p:sp>
        <p:sp>
          <p:nvSpPr>
            <p:cNvPr id="5148" name="AutoShape 181"/>
            <p:cNvSpPr>
              <a:spLocks noChangeArrowheads="1"/>
            </p:cNvSpPr>
            <p:nvPr/>
          </p:nvSpPr>
          <p:spPr bwMode="auto">
            <a:xfrm>
              <a:off x="767"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tx2"/>
                  </a:solidFill>
                  <a:latin typeface="Trebuchet MS" charset="0"/>
                </a:rPr>
                <a:t>4</a:t>
              </a:r>
            </a:p>
          </p:txBody>
        </p:sp>
        <p:sp>
          <p:nvSpPr>
            <p:cNvPr id="5149" name="AutoShape 182"/>
            <p:cNvSpPr>
              <a:spLocks noChangeArrowheads="1"/>
            </p:cNvSpPr>
            <p:nvPr/>
          </p:nvSpPr>
          <p:spPr bwMode="auto">
            <a:xfrm>
              <a:off x="959"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accent1"/>
                  </a:solidFill>
                  <a:latin typeface="Trebuchet MS" charset="0"/>
                </a:rPr>
                <a:t>5</a:t>
              </a:r>
            </a:p>
          </p:txBody>
        </p:sp>
        <p:sp>
          <p:nvSpPr>
            <p:cNvPr id="5150" name="AutoShape 183"/>
            <p:cNvSpPr>
              <a:spLocks noChangeArrowheads="1"/>
            </p:cNvSpPr>
            <p:nvPr/>
          </p:nvSpPr>
          <p:spPr bwMode="auto">
            <a:xfrm>
              <a:off x="1151"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accent1"/>
                  </a:solidFill>
                  <a:latin typeface="Trebuchet MS" charset="0"/>
                </a:rPr>
                <a:t>7</a:t>
              </a:r>
            </a:p>
          </p:txBody>
        </p:sp>
        <p:sp>
          <p:nvSpPr>
            <p:cNvPr id="5151" name="AutoShape 184"/>
            <p:cNvSpPr>
              <a:spLocks noChangeArrowheads="1"/>
            </p:cNvSpPr>
            <p:nvPr/>
          </p:nvSpPr>
          <p:spPr bwMode="auto">
            <a:xfrm>
              <a:off x="1343"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accent1"/>
                  </a:solidFill>
                  <a:latin typeface="Trebuchet MS" charset="0"/>
                </a:rPr>
                <a:t>8</a:t>
              </a:r>
            </a:p>
          </p:txBody>
        </p:sp>
      </p:grpSp>
      <p:grpSp>
        <p:nvGrpSpPr>
          <p:cNvPr id="28" name="Group 199"/>
          <p:cNvGrpSpPr>
            <a:grpSpLocks/>
          </p:cNvGrpSpPr>
          <p:nvPr/>
        </p:nvGrpSpPr>
        <p:grpSpPr bwMode="auto">
          <a:xfrm>
            <a:off x="8458200" y="2209800"/>
            <a:ext cx="1525588" cy="609600"/>
            <a:chOff x="4368" y="1392"/>
            <a:chExt cx="961" cy="384"/>
          </a:xfrm>
        </p:grpSpPr>
        <p:grpSp>
          <p:nvGrpSpPr>
            <p:cNvPr id="5139" name="Group 185"/>
            <p:cNvGrpSpPr>
              <a:grpSpLocks/>
            </p:cNvGrpSpPr>
            <p:nvPr/>
          </p:nvGrpSpPr>
          <p:grpSpPr bwMode="auto">
            <a:xfrm>
              <a:off x="4368" y="1583"/>
              <a:ext cx="961" cy="193"/>
              <a:chOff x="575" y="1197"/>
              <a:chExt cx="961" cy="193"/>
            </a:xfrm>
          </p:grpSpPr>
          <p:sp>
            <p:nvSpPr>
              <p:cNvPr id="5142" name="AutoShape 186"/>
              <p:cNvSpPr>
                <a:spLocks noChangeArrowheads="1"/>
              </p:cNvSpPr>
              <p:nvPr/>
            </p:nvSpPr>
            <p:spPr bwMode="auto">
              <a:xfrm>
                <a:off x="575" y="1197"/>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latin typeface="Trebuchet MS" charset="0"/>
                  </a:rPr>
                  <a:t>2</a:t>
                </a:r>
                <a:endParaRPr lang="en-US" altLang="en-US"/>
              </a:p>
            </p:txBody>
          </p:sp>
          <p:sp>
            <p:nvSpPr>
              <p:cNvPr id="5143" name="AutoShape 187"/>
              <p:cNvSpPr>
                <a:spLocks noChangeArrowheads="1"/>
              </p:cNvSpPr>
              <p:nvPr/>
            </p:nvSpPr>
            <p:spPr bwMode="auto">
              <a:xfrm>
                <a:off x="767"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accent1"/>
                    </a:solidFill>
                    <a:latin typeface="Trebuchet MS" charset="0"/>
                  </a:rPr>
                  <a:t>4</a:t>
                </a:r>
              </a:p>
            </p:txBody>
          </p:sp>
          <p:sp>
            <p:nvSpPr>
              <p:cNvPr id="5144" name="AutoShape 188"/>
              <p:cNvSpPr>
                <a:spLocks noChangeArrowheads="1"/>
              </p:cNvSpPr>
              <p:nvPr/>
            </p:nvSpPr>
            <p:spPr bwMode="auto">
              <a:xfrm>
                <a:off x="959"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accent1"/>
                    </a:solidFill>
                    <a:latin typeface="Trebuchet MS" charset="0"/>
                  </a:rPr>
                  <a:t>5</a:t>
                </a:r>
              </a:p>
            </p:txBody>
          </p:sp>
          <p:sp>
            <p:nvSpPr>
              <p:cNvPr id="5145" name="AutoShape 189"/>
              <p:cNvSpPr>
                <a:spLocks noChangeArrowheads="1"/>
              </p:cNvSpPr>
              <p:nvPr/>
            </p:nvSpPr>
            <p:spPr bwMode="auto">
              <a:xfrm>
                <a:off x="1151"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accent1"/>
                    </a:solidFill>
                    <a:latin typeface="Trebuchet MS" charset="0"/>
                  </a:rPr>
                  <a:t>7</a:t>
                </a:r>
              </a:p>
            </p:txBody>
          </p:sp>
          <p:sp>
            <p:nvSpPr>
              <p:cNvPr id="5146" name="AutoShape 190"/>
              <p:cNvSpPr>
                <a:spLocks noChangeArrowheads="1"/>
              </p:cNvSpPr>
              <p:nvPr/>
            </p:nvSpPr>
            <p:spPr bwMode="auto">
              <a:xfrm>
                <a:off x="1343" y="1200"/>
                <a:ext cx="193" cy="19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en-US" altLang="en-US">
                    <a:solidFill>
                      <a:schemeClr val="accent1"/>
                    </a:solidFill>
                    <a:latin typeface="Trebuchet MS" charset="0"/>
                  </a:rPr>
                  <a:t>8</a:t>
                </a:r>
              </a:p>
            </p:txBody>
          </p:sp>
        </p:grpSp>
        <p:sp>
          <p:nvSpPr>
            <p:cNvPr id="5140" name="Line 191"/>
            <p:cNvSpPr>
              <a:spLocks noChangeShapeType="1"/>
            </p:cNvSpPr>
            <p:nvPr/>
          </p:nvSpPr>
          <p:spPr bwMode="auto">
            <a:xfrm>
              <a:off x="4464" y="1392"/>
              <a:ext cx="0" cy="192"/>
            </a:xfrm>
            <a:prstGeom prst="line">
              <a:avLst/>
            </a:prstGeom>
            <a:noFill/>
            <a:ln w="15875">
              <a:solidFill>
                <a:schemeClr val="tx1"/>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5141" name="Line 192"/>
            <p:cNvSpPr>
              <a:spLocks noChangeShapeType="1"/>
            </p:cNvSpPr>
            <p:nvPr/>
          </p:nvSpPr>
          <p:spPr bwMode="auto">
            <a:xfrm>
              <a:off x="4656" y="1392"/>
              <a:ext cx="0" cy="192"/>
            </a:xfrm>
            <a:prstGeom prst="line">
              <a:avLst/>
            </a:prstGeom>
            <a:noFill/>
            <a:ln w="15875">
              <a:solidFill>
                <a:schemeClr val="tx1"/>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grpSp>
      <p:sp>
        <p:nvSpPr>
          <p:cNvPr id="5320" name="Text Box 200"/>
          <p:cNvSpPr txBox="1">
            <a:spLocks noChangeArrowheads="1"/>
          </p:cNvSpPr>
          <p:nvPr/>
        </p:nvSpPr>
        <p:spPr bwMode="auto">
          <a:xfrm>
            <a:off x="8839200" y="3048000"/>
            <a:ext cx="106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spcBef>
                <a:spcPct val="50000"/>
              </a:spcBef>
            </a:pPr>
            <a:r>
              <a:rPr lang="en-US" altLang="en-US"/>
              <a:t>(done)</a:t>
            </a:r>
          </a:p>
        </p:txBody>
      </p:sp>
      <p:sp>
        <p:nvSpPr>
          <p:cNvPr id="5" name="Rectangle 4"/>
          <p:cNvSpPr/>
          <p:nvPr/>
        </p:nvSpPr>
        <p:spPr>
          <a:xfrm>
            <a:off x="2398713" y="4813766"/>
            <a:ext cx="6726238" cy="1477328"/>
          </a:xfrm>
          <a:prstGeom prst="rect">
            <a:avLst/>
          </a:prstGeom>
        </p:spPr>
        <p:txBody>
          <a:bodyPr wrap="square">
            <a:spAutoFit/>
          </a:bodyPr>
          <a:lstStyle/>
          <a:p>
            <a:pPr eaLnBrk="1" hangingPunct="1"/>
            <a:r>
              <a:rPr lang="en-US" altLang="en-US" dirty="0">
                <a:solidFill>
                  <a:schemeClr val="accent2"/>
                </a:solidFill>
                <a:latin typeface="Trebuchet MS" charset="0"/>
              </a:rPr>
              <a:t>for (outer = </a:t>
            </a:r>
            <a:r>
              <a:rPr lang="en-US" altLang="en-US" dirty="0" err="1">
                <a:solidFill>
                  <a:schemeClr val="accent2"/>
                </a:solidFill>
                <a:latin typeface="Trebuchet MS" charset="0"/>
              </a:rPr>
              <a:t>a.length</a:t>
            </a:r>
            <a:r>
              <a:rPr lang="en-US" altLang="en-US" dirty="0">
                <a:solidFill>
                  <a:schemeClr val="accent2"/>
                </a:solidFill>
                <a:latin typeface="Trebuchet MS" charset="0"/>
              </a:rPr>
              <a:t> - 1; outer &gt; 0; outer--) {</a:t>
            </a:r>
            <a:br>
              <a:rPr lang="en-US" altLang="en-US" dirty="0">
                <a:solidFill>
                  <a:schemeClr val="accent2"/>
                </a:solidFill>
                <a:latin typeface="Trebuchet MS" charset="0"/>
              </a:rPr>
            </a:br>
            <a:r>
              <a:rPr lang="en-US" altLang="en-US" dirty="0">
                <a:solidFill>
                  <a:schemeClr val="accent2"/>
                </a:solidFill>
                <a:latin typeface="Trebuchet MS" charset="0"/>
              </a:rPr>
              <a:t>   for (inner = 0; inner &lt; outer; inner++) { </a:t>
            </a:r>
            <a:br>
              <a:rPr lang="en-US" altLang="en-US" dirty="0">
                <a:solidFill>
                  <a:schemeClr val="accent2"/>
                </a:solidFill>
                <a:latin typeface="Trebuchet MS" charset="0"/>
              </a:rPr>
            </a:br>
            <a:r>
              <a:rPr lang="en-US" altLang="en-US" dirty="0">
                <a:solidFill>
                  <a:schemeClr val="accent2"/>
                </a:solidFill>
                <a:latin typeface="Trebuchet MS" charset="0"/>
              </a:rPr>
              <a:t>      if (a[inner] &gt; a[inner + 1]) { </a:t>
            </a:r>
            <a:r>
              <a:rPr lang="en-US" altLang="en-US" dirty="0">
                <a:solidFill>
                  <a:srgbClr val="00FD00"/>
                </a:solidFill>
                <a:latin typeface="Trebuchet MS" charset="0"/>
              </a:rPr>
              <a:t/>
            </a:r>
            <a:br>
              <a:rPr lang="en-US" altLang="en-US" dirty="0">
                <a:solidFill>
                  <a:srgbClr val="00FD00"/>
                </a:solidFill>
                <a:latin typeface="Trebuchet MS" charset="0"/>
              </a:rPr>
            </a:br>
            <a:r>
              <a:rPr lang="en-US" altLang="en-US" dirty="0">
                <a:solidFill>
                  <a:srgbClr val="FFFF7F"/>
                </a:solidFill>
                <a:latin typeface="Trebuchet MS" charset="0"/>
              </a:rPr>
              <a:t>         </a:t>
            </a:r>
            <a:r>
              <a:rPr lang="en-US" altLang="en-US" dirty="0">
                <a:solidFill>
                  <a:schemeClr val="accent1"/>
                </a:solidFill>
                <a:latin typeface="Trebuchet MS" charset="0"/>
              </a:rPr>
              <a:t/>
            </a:r>
            <a:br>
              <a:rPr lang="en-US" altLang="en-US" dirty="0">
                <a:solidFill>
                  <a:schemeClr val="accent1"/>
                </a:solidFill>
                <a:latin typeface="Trebuchet MS" charset="0"/>
              </a:rPr>
            </a:br>
            <a:r>
              <a:rPr lang="en-US" altLang="en-US" dirty="0">
                <a:solidFill>
                  <a:schemeClr val="accent2"/>
                </a:solidFill>
                <a:latin typeface="Trebuchet MS" charset="0"/>
              </a:rPr>
              <a:t>}  }  }</a:t>
            </a:r>
            <a:endParaRPr lang="en-US" altLang="en-US" dirty="0">
              <a:solidFill>
                <a:schemeClr val="accent2"/>
              </a:solidFill>
              <a:latin typeface="Trebuchet MS" charset="0"/>
            </a:endParaRPr>
          </a:p>
        </p:txBody>
      </p:sp>
    </p:spTree>
    <p:extLst>
      <p:ext uri="{BB962C8B-B14F-4D97-AF65-F5344CB8AC3E}">
        <p14:creationId xmlns:p14="http://schemas.microsoft.com/office/powerpoint/2010/main" val="9670665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up)">
                                      <p:cBhvr>
                                        <p:cTn id="22" dur="500"/>
                                        <p:tgtEl>
                                          <p:spTgt spid="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up)">
                                      <p:cBhvr>
                                        <p:cTn id="27" dur="500"/>
                                        <p:tgtEl>
                                          <p:spTgt spid="1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wipe(up)">
                                      <p:cBhvr>
                                        <p:cTn id="32" dur="500"/>
                                        <p:tgtEl>
                                          <p:spTgt spid="1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wipe(up)">
                                      <p:cBhvr>
                                        <p:cTn id="37" dur="500"/>
                                        <p:tgtEl>
                                          <p:spTgt spid="2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wipe(up)">
                                      <p:cBhvr>
                                        <p:cTn id="42" dur="500"/>
                                        <p:tgtEl>
                                          <p:spTgt spid="1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wipe(up)">
                                      <p:cBhvr>
                                        <p:cTn id="47" dur="500"/>
                                        <p:tgtEl>
                                          <p:spTgt spid="18"/>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wipe(up)">
                                      <p:cBhvr>
                                        <p:cTn id="52" dur="500"/>
                                        <p:tgtEl>
                                          <p:spTgt spid="22"/>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1" fill="hold" nodeType="click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nodeType="click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wipe(up)">
                                      <p:cBhvr>
                                        <p:cTn id="62" dur="500"/>
                                        <p:tgtEl>
                                          <p:spTgt spid="23"/>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1" fill="hold" nodeType="click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wipe(up)">
                                      <p:cBhvr>
                                        <p:cTn id="67" dur="500"/>
                                        <p:tgtEl>
                                          <p:spTgt spid="27"/>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1" fill="hold" nodeType="click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wipe(up)">
                                      <p:cBhvr>
                                        <p:cTn id="72" dur="500"/>
                                        <p:tgtEl>
                                          <p:spTgt spid="28"/>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1" fill="hold" grpId="0" nodeType="clickEffect">
                                  <p:stCondLst>
                                    <p:cond delay="0"/>
                                  </p:stCondLst>
                                  <p:childTnLst>
                                    <p:set>
                                      <p:cBhvr>
                                        <p:cTn id="76" dur="1" fill="hold">
                                          <p:stCondLst>
                                            <p:cond delay="0"/>
                                          </p:stCondLst>
                                        </p:cTn>
                                        <p:tgtEl>
                                          <p:spTgt spid="5320"/>
                                        </p:tgtEl>
                                        <p:attrNameLst>
                                          <p:attrName>style.visibility</p:attrName>
                                        </p:attrNameLst>
                                      </p:cBhvr>
                                      <p:to>
                                        <p:strVal val="visible"/>
                                      </p:to>
                                    </p:set>
                                    <p:animEffect transition="in" filter="wipe(up)">
                                      <p:cBhvr>
                                        <p:cTn id="77" dur="500"/>
                                        <p:tgtEl>
                                          <p:spTgt spid="53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0"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en-US" smtClean="0">
                <a:ea typeface="+mj-ea"/>
              </a:rPr>
              <a:t>Code for bubble sort</a:t>
            </a:r>
          </a:p>
        </p:txBody>
      </p:sp>
      <p:sp>
        <p:nvSpPr>
          <p:cNvPr id="7171" name="Rectangle 3"/>
          <p:cNvSpPr>
            <a:spLocks noGrp="1" noChangeArrowheads="1"/>
          </p:cNvSpPr>
          <p:nvPr>
            <p:ph idx="1"/>
          </p:nvPr>
        </p:nvSpPr>
        <p:spPr>
          <a:xfrm>
            <a:off x="1066800" y="1899947"/>
            <a:ext cx="8077200" cy="4419600"/>
          </a:xfrm>
          <a:prstGeom prst="rect">
            <a:avLst/>
          </a:prstGeom>
        </p:spPr>
        <p:txBody>
          <a:bodyPr/>
          <a:lstStyle/>
          <a:p>
            <a:pPr eaLnBrk="1" hangingPunct="1">
              <a:buFont typeface="Wingdings" charset="0"/>
              <a:buChar char="n"/>
              <a:defRPr/>
            </a:pPr>
            <a:r>
              <a:rPr lang="en-US" dirty="0">
                <a:solidFill>
                  <a:schemeClr val="accent2"/>
                </a:solidFill>
                <a:latin typeface="Trebuchet MS" charset="0"/>
              </a:rPr>
              <a:t>public static void </a:t>
            </a:r>
            <a:r>
              <a:rPr lang="en-US" dirty="0" err="1">
                <a:solidFill>
                  <a:schemeClr val="accent2"/>
                </a:solidFill>
                <a:latin typeface="Trebuchet MS" charset="0"/>
              </a:rPr>
              <a:t>bubbleSort</a:t>
            </a:r>
            <a:r>
              <a:rPr lang="en-US" dirty="0">
                <a:solidFill>
                  <a:schemeClr val="accent2"/>
                </a:solidFill>
                <a:latin typeface="Trebuchet MS" charset="0"/>
              </a:rPr>
              <a:t>(</a:t>
            </a:r>
            <a:r>
              <a:rPr lang="en-US" dirty="0" err="1">
                <a:solidFill>
                  <a:schemeClr val="accent2"/>
                </a:solidFill>
                <a:latin typeface="Trebuchet MS" charset="0"/>
              </a:rPr>
              <a:t>int</a:t>
            </a:r>
            <a:r>
              <a:rPr lang="en-US" dirty="0">
                <a:solidFill>
                  <a:schemeClr val="accent2"/>
                </a:solidFill>
                <a:latin typeface="Trebuchet MS" charset="0"/>
              </a:rPr>
              <a:t>[] a) {</a:t>
            </a:r>
            <a:br>
              <a:rPr lang="en-US" dirty="0">
                <a:solidFill>
                  <a:schemeClr val="accent2"/>
                </a:solidFill>
                <a:latin typeface="Trebuchet MS" charset="0"/>
              </a:rPr>
            </a:br>
            <a:r>
              <a:rPr lang="en-US" dirty="0">
                <a:solidFill>
                  <a:schemeClr val="accent2"/>
                </a:solidFill>
                <a:latin typeface="Trebuchet MS" charset="0"/>
              </a:rPr>
              <a:t>   </a:t>
            </a:r>
            <a:r>
              <a:rPr lang="en-US" dirty="0" err="1">
                <a:solidFill>
                  <a:schemeClr val="accent2"/>
                </a:solidFill>
                <a:latin typeface="Trebuchet MS" charset="0"/>
              </a:rPr>
              <a:t>int</a:t>
            </a:r>
            <a:r>
              <a:rPr lang="en-US" dirty="0">
                <a:solidFill>
                  <a:schemeClr val="accent2"/>
                </a:solidFill>
                <a:latin typeface="Trebuchet MS" charset="0"/>
              </a:rPr>
              <a:t> outer, inner;</a:t>
            </a:r>
            <a:br>
              <a:rPr lang="en-US" dirty="0">
                <a:solidFill>
                  <a:schemeClr val="accent2"/>
                </a:solidFill>
                <a:latin typeface="Trebuchet MS" charset="0"/>
              </a:rPr>
            </a:br>
            <a:r>
              <a:rPr lang="en-US" dirty="0">
                <a:solidFill>
                  <a:schemeClr val="accent2"/>
                </a:solidFill>
                <a:latin typeface="Trebuchet MS" charset="0"/>
              </a:rPr>
              <a:t>   for (outer = </a:t>
            </a:r>
            <a:r>
              <a:rPr lang="en-US" dirty="0" err="1">
                <a:solidFill>
                  <a:schemeClr val="accent2"/>
                </a:solidFill>
                <a:latin typeface="Trebuchet MS" charset="0"/>
              </a:rPr>
              <a:t>a.length</a:t>
            </a:r>
            <a:r>
              <a:rPr lang="en-US" dirty="0">
                <a:solidFill>
                  <a:schemeClr val="accent2"/>
                </a:solidFill>
                <a:latin typeface="Trebuchet MS" charset="0"/>
              </a:rPr>
              <a:t> - 1; outer &gt; 0; outer--) {</a:t>
            </a:r>
            <a:r>
              <a:rPr lang="en-US" dirty="0">
                <a:solidFill>
                  <a:srgbClr val="00FD00"/>
                </a:solidFill>
                <a:latin typeface="Trebuchet MS" charset="0"/>
              </a:rPr>
              <a:t>  </a:t>
            </a:r>
            <a:r>
              <a:rPr lang="en-US" dirty="0">
                <a:solidFill>
                  <a:schemeClr val="accent1"/>
                </a:solidFill>
                <a:latin typeface="Trebuchet MS" charset="0"/>
              </a:rPr>
              <a:t>// counting down</a:t>
            </a:r>
            <a:br>
              <a:rPr lang="en-US" dirty="0">
                <a:solidFill>
                  <a:schemeClr val="accent1"/>
                </a:solidFill>
                <a:latin typeface="Trebuchet MS" charset="0"/>
              </a:rPr>
            </a:br>
            <a:r>
              <a:rPr lang="en-US" dirty="0">
                <a:solidFill>
                  <a:srgbClr val="FFFF7F"/>
                </a:solidFill>
                <a:latin typeface="Trebuchet MS" charset="0"/>
              </a:rPr>
              <a:t>  </a:t>
            </a:r>
            <a:r>
              <a:rPr lang="en-US" dirty="0">
                <a:solidFill>
                  <a:schemeClr val="accent2"/>
                </a:solidFill>
                <a:latin typeface="Trebuchet MS" charset="0"/>
              </a:rPr>
              <a:t>    for (inner = 0; inner &lt; outer; inner++) {  </a:t>
            </a:r>
            <a:r>
              <a:rPr lang="en-US" dirty="0">
                <a:solidFill>
                  <a:srgbClr val="FFFF7F"/>
                </a:solidFill>
                <a:latin typeface="Trebuchet MS" charset="0"/>
              </a:rPr>
              <a:t>     </a:t>
            </a:r>
            <a:r>
              <a:rPr lang="en-US" dirty="0">
                <a:solidFill>
                  <a:schemeClr val="accent1"/>
                </a:solidFill>
                <a:latin typeface="Trebuchet MS" charset="0"/>
              </a:rPr>
              <a:t> // bubbling up</a:t>
            </a:r>
            <a:br>
              <a:rPr lang="en-US" dirty="0">
                <a:solidFill>
                  <a:schemeClr val="accent1"/>
                </a:solidFill>
                <a:latin typeface="Trebuchet MS" charset="0"/>
              </a:rPr>
            </a:br>
            <a:r>
              <a:rPr lang="en-US" dirty="0">
                <a:solidFill>
                  <a:srgbClr val="FFFF7F"/>
                </a:solidFill>
                <a:latin typeface="Trebuchet MS" charset="0"/>
              </a:rPr>
              <a:t>   </a:t>
            </a:r>
            <a:r>
              <a:rPr lang="en-US" dirty="0">
                <a:solidFill>
                  <a:schemeClr val="accent2"/>
                </a:solidFill>
                <a:latin typeface="Trebuchet MS" charset="0"/>
              </a:rPr>
              <a:t>      if (a[inner] &gt; a[inner + 1]) { </a:t>
            </a:r>
            <a:r>
              <a:rPr lang="en-US" dirty="0">
                <a:solidFill>
                  <a:srgbClr val="FFFF7F"/>
                </a:solidFill>
                <a:latin typeface="Trebuchet MS" charset="0"/>
              </a:rPr>
              <a:t> </a:t>
            </a:r>
            <a:r>
              <a:rPr lang="en-US" dirty="0">
                <a:solidFill>
                  <a:schemeClr val="accent1"/>
                </a:solidFill>
                <a:latin typeface="Trebuchet MS" charset="0"/>
              </a:rPr>
              <a:t>// if out of order...</a:t>
            </a:r>
            <a:r>
              <a:rPr lang="en-US" dirty="0">
                <a:solidFill>
                  <a:srgbClr val="00FD00"/>
                </a:solidFill>
                <a:latin typeface="Trebuchet MS" charset="0"/>
              </a:rPr>
              <a:t/>
            </a:r>
            <a:br>
              <a:rPr lang="en-US" dirty="0">
                <a:solidFill>
                  <a:srgbClr val="00FD00"/>
                </a:solidFill>
                <a:latin typeface="Trebuchet MS" charset="0"/>
              </a:rPr>
            </a:br>
            <a:r>
              <a:rPr lang="en-US" dirty="0">
                <a:solidFill>
                  <a:srgbClr val="FFFF7F"/>
                </a:solidFill>
                <a:latin typeface="Trebuchet MS" charset="0"/>
              </a:rPr>
              <a:t>     </a:t>
            </a:r>
            <a:r>
              <a:rPr lang="en-US" dirty="0">
                <a:solidFill>
                  <a:schemeClr val="accent2"/>
                </a:solidFill>
                <a:latin typeface="Trebuchet MS" charset="0"/>
              </a:rPr>
              <a:t>       </a:t>
            </a:r>
            <a:r>
              <a:rPr lang="en-US" dirty="0" err="1">
                <a:solidFill>
                  <a:schemeClr val="accent2"/>
                </a:solidFill>
                <a:latin typeface="Trebuchet MS" charset="0"/>
              </a:rPr>
              <a:t>int</a:t>
            </a:r>
            <a:r>
              <a:rPr lang="en-US" dirty="0">
                <a:solidFill>
                  <a:schemeClr val="accent2"/>
                </a:solidFill>
                <a:latin typeface="Trebuchet MS" charset="0"/>
              </a:rPr>
              <a:t> temp = a[inner]; </a:t>
            </a:r>
            <a:r>
              <a:rPr lang="en-US" dirty="0">
                <a:solidFill>
                  <a:srgbClr val="FFFF7F"/>
                </a:solidFill>
                <a:latin typeface="Trebuchet MS" charset="0"/>
              </a:rPr>
              <a:t>      </a:t>
            </a:r>
            <a:r>
              <a:rPr lang="en-US" dirty="0">
                <a:solidFill>
                  <a:srgbClr val="00FD00"/>
                </a:solidFill>
                <a:latin typeface="Trebuchet MS" charset="0"/>
              </a:rPr>
              <a:t>   </a:t>
            </a:r>
            <a:r>
              <a:rPr lang="en-US" dirty="0">
                <a:solidFill>
                  <a:schemeClr val="accent1"/>
                </a:solidFill>
                <a:latin typeface="Trebuchet MS" charset="0"/>
              </a:rPr>
              <a:t>// ...then swap</a:t>
            </a:r>
            <a:br>
              <a:rPr lang="en-US" dirty="0">
                <a:solidFill>
                  <a:schemeClr val="accent1"/>
                </a:solidFill>
                <a:latin typeface="Trebuchet MS" charset="0"/>
              </a:rPr>
            </a:br>
            <a:r>
              <a:rPr lang="en-US" dirty="0">
                <a:solidFill>
                  <a:srgbClr val="FFFF7F"/>
                </a:solidFill>
                <a:latin typeface="Trebuchet MS" charset="0"/>
              </a:rPr>
              <a:t>            </a:t>
            </a:r>
            <a:r>
              <a:rPr lang="en-US" dirty="0">
                <a:solidFill>
                  <a:schemeClr val="accent2"/>
                </a:solidFill>
                <a:latin typeface="Trebuchet MS" charset="0"/>
              </a:rPr>
              <a:t>a[inner] = a[inner + 1];</a:t>
            </a:r>
            <a:br>
              <a:rPr lang="en-US" dirty="0">
                <a:solidFill>
                  <a:schemeClr val="accent2"/>
                </a:solidFill>
                <a:latin typeface="Trebuchet MS" charset="0"/>
              </a:rPr>
            </a:br>
            <a:r>
              <a:rPr lang="en-US" dirty="0">
                <a:solidFill>
                  <a:schemeClr val="accent2"/>
                </a:solidFill>
                <a:latin typeface="Trebuchet MS" charset="0"/>
              </a:rPr>
              <a:t>            a[inner + 1] = temp;</a:t>
            </a:r>
            <a:br>
              <a:rPr lang="en-US" dirty="0">
                <a:solidFill>
                  <a:schemeClr val="accent2"/>
                </a:solidFill>
                <a:latin typeface="Trebuchet MS" charset="0"/>
              </a:rPr>
            </a:br>
            <a:r>
              <a:rPr lang="en-US" dirty="0">
                <a:solidFill>
                  <a:schemeClr val="accent2"/>
                </a:solidFill>
                <a:latin typeface="Trebuchet MS" charset="0"/>
              </a:rPr>
              <a:t>         }</a:t>
            </a:r>
            <a:br>
              <a:rPr lang="en-US" dirty="0">
                <a:solidFill>
                  <a:schemeClr val="accent2"/>
                </a:solidFill>
                <a:latin typeface="Trebuchet MS" charset="0"/>
              </a:rPr>
            </a:br>
            <a:r>
              <a:rPr lang="en-US" dirty="0">
                <a:solidFill>
                  <a:schemeClr val="accent2"/>
                </a:solidFill>
                <a:latin typeface="Trebuchet MS" charset="0"/>
              </a:rPr>
              <a:t>      }</a:t>
            </a:r>
            <a:br>
              <a:rPr lang="en-US" dirty="0">
                <a:solidFill>
                  <a:schemeClr val="accent2"/>
                </a:solidFill>
                <a:latin typeface="Trebuchet MS" charset="0"/>
              </a:rPr>
            </a:br>
            <a:r>
              <a:rPr lang="en-US" dirty="0">
                <a:solidFill>
                  <a:schemeClr val="accent2"/>
                </a:solidFill>
                <a:latin typeface="Trebuchet MS" charset="0"/>
              </a:rPr>
              <a:t>   }</a:t>
            </a:r>
            <a:br>
              <a:rPr lang="en-US" dirty="0">
                <a:solidFill>
                  <a:schemeClr val="accent2"/>
                </a:solidFill>
                <a:latin typeface="Trebuchet MS" charset="0"/>
              </a:rPr>
            </a:br>
            <a:r>
              <a:rPr lang="en-US" dirty="0">
                <a:solidFill>
                  <a:schemeClr val="accent2"/>
                </a:solidFill>
                <a:latin typeface="Trebuchet MS" charset="0"/>
              </a:rPr>
              <a:t>}</a:t>
            </a:r>
          </a:p>
        </p:txBody>
      </p:sp>
      <p:sp>
        <p:nvSpPr>
          <p:cNvPr id="6146"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fld id="{4041328A-D3EA-5845-AA96-5C95A5CF3113}" type="slidenum">
              <a:rPr lang="en-US" altLang="en-US" sz="1400">
                <a:latin typeface="Arial" charset="0"/>
              </a:rPr>
              <a:pPr/>
              <a:t>8</a:t>
            </a:fld>
            <a:endParaRPr lang="en-US" altLang="en-US" sz="1400">
              <a:latin typeface="Arial" charset="0"/>
            </a:endParaRPr>
          </a:p>
        </p:txBody>
      </p:sp>
    </p:spTree>
    <p:extLst>
      <p:ext uri="{BB962C8B-B14F-4D97-AF65-F5344CB8AC3E}">
        <p14:creationId xmlns:p14="http://schemas.microsoft.com/office/powerpoint/2010/main" val="18130537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8114" name="Rectangle 2"/>
          <p:cNvSpPr>
            <a:spLocks noGrp="1" noChangeArrowheads="1"/>
          </p:cNvSpPr>
          <p:nvPr>
            <p:ph type="title"/>
          </p:nvPr>
        </p:nvSpPr>
        <p:spPr>
          <a:xfrm>
            <a:off x="2209800" y="0"/>
            <a:ext cx="7772400" cy="1143000"/>
          </a:xfrm>
        </p:spPr>
        <p:txBody>
          <a:bodyPr/>
          <a:lstStyle/>
          <a:p>
            <a:r>
              <a:rPr lang="en-GB" altLang="en-US"/>
              <a:t>Bubble Sort Example</a:t>
            </a:r>
          </a:p>
        </p:txBody>
      </p:sp>
      <p:sp>
        <p:nvSpPr>
          <p:cNvPr id="218115" name="Text Box 3"/>
          <p:cNvSpPr txBox="1">
            <a:spLocks noChangeArrowheads="1"/>
          </p:cNvSpPr>
          <p:nvPr/>
        </p:nvSpPr>
        <p:spPr bwMode="auto">
          <a:xfrm>
            <a:off x="2895600" y="838201"/>
            <a:ext cx="67056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9,  6,  2,  12,  11,  9,  3,  7</a:t>
            </a:r>
            <a:endParaRPr lang="en-GB" altLang="en-US" sz="2400">
              <a:latin typeface="Times New Roman" charset="0"/>
            </a:endParaRPr>
          </a:p>
        </p:txBody>
      </p:sp>
      <p:sp>
        <p:nvSpPr>
          <p:cNvPr id="218116" name="Oval 4"/>
          <p:cNvSpPr>
            <a:spLocks noChangeArrowheads="1"/>
          </p:cNvSpPr>
          <p:nvPr/>
        </p:nvSpPr>
        <p:spPr bwMode="auto">
          <a:xfrm>
            <a:off x="2667000" y="914400"/>
            <a:ext cx="1676400" cy="8382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18117" name="Text Box 5"/>
          <p:cNvSpPr txBox="1">
            <a:spLocks noChangeArrowheads="1"/>
          </p:cNvSpPr>
          <p:nvPr/>
        </p:nvSpPr>
        <p:spPr bwMode="auto">
          <a:xfrm>
            <a:off x="2895600" y="1676401"/>
            <a:ext cx="67056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6,  9,  2,  12,  11,  9,  3,  7</a:t>
            </a:r>
            <a:endParaRPr lang="en-GB" altLang="en-US" sz="2400">
              <a:latin typeface="Times New Roman" charset="0"/>
            </a:endParaRPr>
          </a:p>
        </p:txBody>
      </p:sp>
      <p:sp>
        <p:nvSpPr>
          <p:cNvPr id="218118" name="Oval 6"/>
          <p:cNvSpPr>
            <a:spLocks noChangeArrowheads="1"/>
          </p:cNvSpPr>
          <p:nvPr/>
        </p:nvSpPr>
        <p:spPr bwMode="auto">
          <a:xfrm>
            <a:off x="3429000" y="1676400"/>
            <a:ext cx="1676400" cy="8382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18119" name="Text Box 7"/>
          <p:cNvSpPr txBox="1">
            <a:spLocks noChangeArrowheads="1"/>
          </p:cNvSpPr>
          <p:nvPr/>
        </p:nvSpPr>
        <p:spPr bwMode="auto">
          <a:xfrm>
            <a:off x="2895600" y="2438401"/>
            <a:ext cx="67056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6,  2,  9,  12,  11,  9,  3,  7</a:t>
            </a:r>
            <a:endParaRPr lang="en-GB" altLang="en-US" sz="2400">
              <a:latin typeface="Times New Roman" charset="0"/>
            </a:endParaRPr>
          </a:p>
        </p:txBody>
      </p:sp>
      <p:sp>
        <p:nvSpPr>
          <p:cNvPr id="218120" name="Oval 8"/>
          <p:cNvSpPr>
            <a:spLocks noChangeArrowheads="1"/>
          </p:cNvSpPr>
          <p:nvPr/>
        </p:nvSpPr>
        <p:spPr bwMode="auto">
          <a:xfrm>
            <a:off x="4343400" y="2438400"/>
            <a:ext cx="1676400" cy="8382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18121" name="Text Box 9"/>
          <p:cNvSpPr txBox="1">
            <a:spLocks noChangeArrowheads="1"/>
          </p:cNvSpPr>
          <p:nvPr/>
        </p:nvSpPr>
        <p:spPr bwMode="auto">
          <a:xfrm>
            <a:off x="2895600" y="3200401"/>
            <a:ext cx="67056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6,  2,  9,  12,  11,  9,  3,  7</a:t>
            </a:r>
            <a:endParaRPr lang="en-GB" altLang="en-US" sz="2400">
              <a:latin typeface="Times New Roman" charset="0"/>
            </a:endParaRPr>
          </a:p>
        </p:txBody>
      </p:sp>
      <p:sp>
        <p:nvSpPr>
          <p:cNvPr id="218122" name="Oval 10"/>
          <p:cNvSpPr>
            <a:spLocks noChangeArrowheads="1"/>
          </p:cNvSpPr>
          <p:nvPr/>
        </p:nvSpPr>
        <p:spPr bwMode="auto">
          <a:xfrm>
            <a:off x="5257800" y="3200400"/>
            <a:ext cx="1676400" cy="8382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18123" name="Text Box 11"/>
          <p:cNvSpPr txBox="1">
            <a:spLocks noChangeArrowheads="1"/>
          </p:cNvSpPr>
          <p:nvPr/>
        </p:nvSpPr>
        <p:spPr bwMode="auto">
          <a:xfrm>
            <a:off x="2895600" y="3962401"/>
            <a:ext cx="67056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6,  2,  9,  11,  12,  9,  3,  7</a:t>
            </a:r>
            <a:endParaRPr lang="en-GB" altLang="en-US" sz="2400">
              <a:latin typeface="Times New Roman" charset="0"/>
            </a:endParaRPr>
          </a:p>
        </p:txBody>
      </p:sp>
      <p:sp>
        <p:nvSpPr>
          <p:cNvPr id="218124" name="Oval 12"/>
          <p:cNvSpPr>
            <a:spLocks noChangeArrowheads="1"/>
          </p:cNvSpPr>
          <p:nvPr/>
        </p:nvSpPr>
        <p:spPr bwMode="auto">
          <a:xfrm>
            <a:off x="6172200" y="3962400"/>
            <a:ext cx="1676400" cy="8382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18125" name="Text Box 13"/>
          <p:cNvSpPr txBox="1">
            <a:spLocks noChangeArrowheads="1"/>
          </p:cNvSpPr>
          <p:nvPr/>
        </p:nvSpPr>
        <p:spPr bwMode="auto">
          <a:xfrm>
            <a:off x="2895600" y="4724401"/>
            <a:ext cx="67056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6,  2,  9,  11,  9,  12,  3,  7</a:t>
            </a:r>
            <a:endParaRPr lang="en-GB" altLang="en-US" sz="2400">
              <a:latin typeface="Times New Roman" charset="0"/>
            </a:endParaRPr>
          </a:p>
        </p:txBody>
      </p:sp>
      <p:sp>
        <p:nvSpPr>
          <p:cNvPr id="218126" name="Oval 14"/>
          <p:cNvSpPr>
            <a:spLocks noChangeArrowheads="1"/>
          </p:cNvSpPr>
          <p:nvPr/>
        </p:nvSpPr>
        <p:spPr bwMode="auto">
          <a:xfrm>
            <a:off x="6934200" y="4724400"/>
            <a:ext cx="1676400" cy="8382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18127" name="Text Box 15"/>
          <p:cNvSpPr txBox="1">
            <a:spLocks noChangeArrowheads="1"/>
          </p:cNvSpPr>
          <p:nvPr/>
        </p:nvSpPr>
        <p:spPr bwMode="auto">
          <a:xfrm>
            <a:off x="2895600" y="5410201"/>
            <a:ext cx="67056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6,  2,  9,  11,  9,  3,  12,  7</a:t>
            </a:r>
            <a:endParaRPr lang="en-GB" altLang="en-US" sz="2400">
              <a:latin typeface="Times New Roman" charset="0"/>
            </a:endParaRPr>
          </a:p>
        </p:txBody>
      </p:sp>
      <p:sp>
        <p:nvSpPr>
          <p:cNvPr id="218128" name="Oval 16"/>
          <p:cNvSpPr>
            <a:spLocks noChangeArrowheads="1"/>
          </p:cNvSpPr>
          <p:nvPr/>
        </p:nvSpPr>
        <p:spPr bwMode="auto">
          <a:xfrm>
            <a:off x="7772400" y="5486400"/>
            <a:ext cx="1676400" cy="7620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18129" name="Text Box 17"/>
          <p:cNvSpPr txBox="1">
            <a:spLocks noChangeArrowheads="1"/>
          </p:cNvSpPr>
          <p:nvPr/>
        </p:nvSpPr>
        <p:spPr bwMode="auto">
          <a:xfrm>
            <a:off x="2895600" y="6034088"/>
            <a:ext cx="6705600"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GB" altLang="en-US" sz="4800">
                <a:latin typeface="Times New Roman" charset="0"/>
              </a:rPr>
              <a:t>6,  2,  9,  11,  9,  3,  7,  12</a:t>
            </a:r>
            <a:endParaRPr lang="en-GB" altLang="en-US" sz="2400">
              <a:latin typeface="Times New Roman" charset="0"/>
            </a:endParaRPr>
          </a:p>
        </p:txBody>
      </p:sp>
      <p:sp>
        <p:nvSpPr>
          <p:cNvPr id="218130" name="Comment 18"/>
          <p:cNvSpPr>
            <a:spLocks noChangeArrowheads="1"/>
          </p:cNvSpPr>
          <p:nvPr/>
        </p:nvSpPr>
        <p:spPr bwMode="auto">
          <a:xfrm>
            <a:off x="2667000" y="6324601"/>
            <a:ext cx="6781800" cy="346075"/>
          </a:xfrm>
          <a:prstGeom prst="rect">
            <a:avLst/>
          </a:prstGeom>
          <a:solidFill>
            <a:srgbClr val="FCFF91"/>
          </a:solidFill>
          <a:ln w="9525">
            <a:solidFill>
              <a:srgbClr val="000000"/>
            </a:solidFill>
            <a:miter lim="800000"/>
            <a:headEnd/>
            <a:tailEnd/>
          </a:ln>
          <a:effectLst>
            <a:outerShdw blurRad="63500" dist="107763" dir="2700000" algn="ctr" rotWithShape="0">
              <a:srgbClr val="000000">
                <a:alpha val="74998"/>
              </a:srgbClr>
            </a:outerShdw>
          </a:effectLst>
          <a:extLst>
            <a:ext uri="{53640926-AAD7-44D8-BBD7-CCE9431645EC}">
              <a14:shadowObscured xmlns:a14="http://schemas.microsoft.com/office/drawing/2010/main" val="1"/>
            </a:ext>
          </a:extLst>
        </p:spPr>
        <p:txBody>
          <a:bodyPr>
            <a:spAutoFit/>
          </a:bodyPr>
          <a:lstStyle/>
          <a:p>
            <a:pPr>
              <a:spcBef>
                <a:spcPct val="50000"/>
              </a:spcBef>
            </a:pPr>
            <a:r>
              <a:rPr lang="en-GB" altLang="en-US" sz="1600" b="1">
                <a:solidFill>
                  <a:srgbClr val="000000"/>
                </a:solidFill>
                <a:latin typeface="Arial" charset="0"/>
              </a:rPr>
              <a:t>The 12 is greater than the 7 so they are exchanged.</a:t>
            </a:r>
            <a:endParaRPr lang="en-GB" altLang="en-US" sz="1600">
              <a:solidFill>
                <a:srgbClr val="000000"/>
              </a:solidFill>
              <a:latin typeface="Arial" charset="0"/>
            </a:endParaRPr>
          </a:p>
        </p:txBody>
      </p:sp>
      <p:sp>
        <p:nvSpPr>
          <p:cNvPr id="218131" name="Comment 19"/>
          <p:cNvSpPr>
            <a:spLocks noChangeArrowheads="1"/>
          </p:cNvSpPr>
          <p:nvPr/>
        </p:nvSpPr>
        <p:spPr bwMode="auto">
          <a:xfrm>
            <a:off x="2667000" y="5715001"/>
            <a:ext cx="6781800" cy="346075"/>
          </a:xfrm>
          <a:prstGeom prst="rect">
            <a:avLst/>
          </a:prstGeom>
          <a:solidFill>
            <a:srgbClr val="FCFF91"/>
          </a:solidFill>
          <a:ln w="9525">
            <a:solidFill>
              <a:srgbClr val="000000"/>
            </a:solidFill>
            <a:miter lim="800000"/>
            <a:headEnd/>
            <a:tailEnd/>
          </a:ln>
          <a:effectLst>
            <a:outerShdw blurRad="63500" dist="107763" dir="2700000" algn="ctr" rotWithShape="0">
              <a:srgbClr val="000000">
                <a:alpha val="74998"/>
              </a:srgbClr>
            </a:outerShdw>
          </a:effectLst>
          <a:extLst>
            <a:ext uri="{53640926-AAD7-44D8-BBD7-CCE9431645EC}">
              <a14:shadowObscured xmlns:a14="http://schemas.microsoft.com/office/drawing/2010/main" val="1"/>
            </a:ext>
          </a:extLst>
        </p:spPr>
        <p:txBody>
          <a:bodyPr>
            <a:spAutoFit/>
          </a:bodyPr>
          <a:lstStyle/>
          <a:p>
            <a:pPr>
              <a:spcBef>
                <a:spcPct val="50000"/>
              </a:spcBef>
            </a:pPr>
            <a:r>
              <a:rPr lang="en-GB" altLang="en-US" sz="1600" b="1">
                <a:solidFill>
                  <a:srgbClr val="000000"/>
                </a:solidFill>
                <a:latin typeface="Arial" charset="0"/>
              </a:rPr>
              <a:t>The 12 is greater than the 3 so they are exchanged.</a:t>
            </a:r>
            <a:endParaRPr lang="en-GB" altLang="en-US" sz="1600">
              <a:solidFill>
                <a:srgbClr val="000000"/>
              </a:solidFill>
              <a:latin typeface="Arial" charset="0"/>
            </a:endParaRPr>
          </a:p>
        </p:txBody>
      </p:sp>
      <p:sp>
        <p:nvSpPr>
          <p:cNvPr id="218132" name="Comment 20"/>
          <p:cNvSpPr>
            <a:spLocks noChangeArrowheads="1"/>
          </p:cNvSpPr>
          <p:nvPr/>
        </p:nvSpPr>
        <p:spPr bwMode="auto">
          <a:xfrm>
            <a:off x="2667000" y="4876801"/>
            <a:ext cx="6705600" cy="346075"/>
          </a:xfrm>
          <a:prstGeom prst="rect">
            <a:avLst/>
          </a:prstGeom>
          <a:solidFill>
            <a:srgbClr val="FCFF91"/>
          </a:solidFill>
          <a:ln w="9525">
            <a:solidFill>
              <a:srgbClr val="000000"/>
            </a:solidFill>
            <a:miter lim="800000"/>
            <a:headEnd/>
            <a:tailEnd/>
          </a:ln>
          <a:effectLst>
            <a:outerShdw blurRad="63500" dist="107763" dir="2700000" algn="ctr" rotWithShape="0">
              <a:srgbClr val="000000">
                <a:alpha val="74998"/>
              </a:srgbClr>
            </a:outerShdw>
          </a:effectLst>
          <a:extLst>
            <a:ext uri="{53640926-AAD7-44D8-BBD7-CCE9431645EC}">
              <a14:shadowObscured xmlns:a14="http://schemas.microsoft.com/office/drawing/2010/main" val="1"/>
            </a:ext>
          </a:extLst>
        </p:spPr>
        <p:txBody>
          <a:bodyPr>
            <a:spAutoFit/>
          </a:bodyPr>
          <a:lstStyle/>
          <a:p>
            <a:pPr>
              <a:spcBef>
                <a:spcPct val="50000"/>
              </a:spcBef>
            </a:pPr>
            <a:r>
              <a:rPr lang="en-GB" altLang="en-US" sz="1600" b="1">
                <a:solidFill>
                  <a:srgbClr val="000000"/>
                </a:solidFill>
                <a:latin typeface="Arial" charset="0"/>
              </a:rPr>
              <a:t>The twelve is</a:t>
            </a:r>
            <a:r>
              <a:rPr lang="en-GB" altLang="en-US" sz="1600">
                <a:solidFill>
                  <a:srgbClr val="000000"/>
                </a:solidFill>
                <a:latin typeface="Arial" charset="0"/>
              </a:rPr>
              <a:t> </a:t>
            </a:r>
            <a:r>
              <a:rPr lang="en-GB" altLang="en-US" sz="1600" b="1">
                <a:solidFill>
                  <a:srgbClr val="000000"/>
                </a:solidFill>
                <a:latin typeface="Arial" charset="0"/>
              </a:rPr>
              <a:t>greater than the 9 so they are exchanged</a:t>
            </a:r>
            <a:endParaRPr lang="en-GB" altLang="en-US" sz="1600">
              <a:solidFill>
                <a:srgbClr val="000000"/>
              </a:solidFill>
              <a:latin typeface="Arial" charset="0"/>
            </a:endParaRPr>
          </a:p>
        </p:txBody>
      </p:sp>
      <p:sp>
        <p:nvSpPr>
          <p:cNvPr id="218133" name="Comment 21"/>
          <p:cNvSpPr>
            <a:spLocks noChangeArrowheads="1"/>
          </p:cNvSpPr>
          <p:nvPr/>
        </p:nvSpPr>
        <p:spPr bwMode="auto">
          <a:xfrm>
            <a:off x="2667000" y="4267201"/>
            <a:ext cx="6705600" cy="346075"/>
          </a:xfrm>
          <a:prstGeom prst="rect">
            <a:avLst/>
          </a:prstGeom>
          <a:solidFill>
            <a:srgbClr val="FCFF91"/>
          </a:solidFill>
          <a:ln w="9525">
            <a:solidFill>
              <a:srgbClr val="000000"/>
            </a:solidFill>
            <a:miter lim="800000"/>
            <a:headEnd/>
            <a:tailEnd/>
          </a:ln>
          <a:effectLst>
            <a:outerShdw blurRad="63500" dist="107763" dir="2700000" algn="ctr" rotWithShape="0">
              <a:srgbClr val="000000">
                <a:alpha val="74998"/>
              </a:srgbClr>
            </a:outerShdw>
          </a:effectLst>
          <a:extLst>
            <a:ext uri="{53640926-AAD7-44D8-BBD7-CCE9431645EC}">
              <a14:shadowObscured xmlns:a14="http://schemas.microsoft.com/office/drawing/2010/main" val="1"/>
            </a:ext>
          </a:extLst>
        </p:spPr>
        <p:txBody>
          <a:bodyPr>
            <a:spAutoFit/>
          </a:bodyPr>
          <a:lstStyle/>
          <a:p>
            <a:pPr>
              <a:spcBef>
                <a:spcPct val="50000"/>
              </a:spcBef>
            </a:pPr>
            <a:r>
              <a:rPr lang="en-GB" altLang="en-US" sz="1600" b="1">
                <a:solidFill>
                  <a:srgbClr val="000000"/>
                </a:solidFill>
                <a:latin typeface="Arial" charset="0"/>
              </a:rPr>
              <a:t>The 12 is larger than the 11 so they are exchanged.</a:t>
            </a:r>
            <a:endParaRPr lang="en-GB" altLang="en-US" sz="1600">
              <a:solidFill>
                <a:srgbClr val="000000"/>
              </a:solidFill>
              <a:latin typeface="Arial" charset="0"/>
            </a:endParaRPr>
          </a:p>
        </p:txBody>
      </p:sp>
      <p:sp>
        <p:nvSpPr>
          <p:cNvPr id="218134" name="Comment 22"/>
          <p:cNvSpPr>
            <a:spLocks noChangeArrowheads="1"/>
          </p:cNvSpPr>
          <p:nvPr/>
        </p:nvSpPr>
        <p:spPr bwMode="auto">
          <a:xfrm>
            <a:off x="2667000" y="3352801"/>
            <a:ext cx="6781800" cy="835025"/>
          </a:xfrm>
          <a:prstGeom prst="rect">
            <a:avLst/>
          </a:prstGeom>
          <a:solidFill>
            <a:srgbClr val="FCFF91"/>
          </a:solidFill>
          <a:ln w="9525">
            <a:solidFill>
              <a:srgbClr val="000000"/>
            </a:solidFill>
            <a:miter lim="800000"/>
            <a:headEnd/>
            <a:tailEnd/>
          </a:ln>
          <a:effectLst>
            <a:outerShdw blurRad="63500" dist="107763" dir="2700000" algn="ctr" rotWithShape="0">
              <a:srgbClr val="000000">
                <a:alpha val="74998"/>
              </a:srgbClr>
            </a:outerShdw>
          </a:effectLst>
          <a:extLst>
            <a:ext uri="{53640926-AAD7-44D8-BBD7-CCE9431645EC}">
              <a14:shadowObscured xmlns:a14="http://schemas.microsoft.com/office/drawing/2010/main" val="1"/>
            </a:ext>
          </a:extLst>
        </p:spPr>
        <p:txBody>
          <a:bodyPr>
            <a:spAutoFit/>
          </a:bodyPr>
          <a:lstStyle/>
          <a:p>
            <a:pPr>
              <a:spcBef>
                <a:spcPct val="50000"/>
              </a:spcBef>
            </a:pPr>
            <a:r>
              <a:rPr lang="en-GB" altLang="en-US" sz="1600" b="1">
                <a:solidFill>
                  <a:srgbClr val="000000"/>
                </a:solidFill>
                <a:latin typeface="Arial" charset="0"/>
              </a:rPr>
              <a:t>In the third comparison, the 9 is not larger than the 12 so no exchange is made.  We move on to compare the next pair without any change to the list.</a:t>
            </a:r>
            <a:endParaRPr lang="en-GB" altLang="en-US" sz="1600">
              <a:solidFill>
                <a:srgbClr val="000000"/>
              </a:solidFill>
              <a:latin typeface="Arial" charset="0"/>
            </a:endParaRPr>
          </a:p>
        </p:txBody>
      </p:sp>
      <p:sp>
        <p:nvSpPr>
          <p:cNvPr id="218135" name="Comment 23"/>
          <p:cNvSpPr>
            <a:spLocks noChangeArrowheads="1"/>
          </p:cNvSpPr>
          <p:nvPr/>
        </p:nvSpPr>
        <p:spPr bwMode="auto">
          <a:xfrm>
            <a:off x="2667000" y="2590800"/>
            <a:ext cx="6705600" cy="590550"/>
          </a:xfrm>
          <a:prstGeom prst="rect">
            <a:avLst/>
          </a:prstGeom>
          <a:solidFill>
            <a:srgbClr val="FCFF91"/>
          </a:solidFill>
          <a:ln w="9525">
            <a:solidFill>
              <a:srgbClr val="000000"/>
            </a:solidFill>
            <a:miter lim="800000"/>
            <a:headEnd/>
            <a:tailEnd/>
          </a:ln>
          <a:effectLst>
            <a:outerShdw blurRad="63500" dist="107763" dir="2700000" algn="ctr" rotWithShape="0">
              <a:srgbClr val="000000">
                <a:alpha val="74998"/>
              </a:srgbClr>
            </a:outerShdw>
          </a:effectLst>
          <a:extLst>
            <a:ext uri="{53640926-AAD7-44D8-BBD7-CCE9431645EC}">
              <a14:shadowObscured xmlns:a14="http://schemas.microsoft.com/office/drawing/2010/main" val="1"/>
            </a:ext>
          </a:extLst>
        </p:spPr>
        <p:txBody>
          <a:bodyPr>
            <a:spAutoFit/>
          </a:bodyPr>
          <a:lstStyle/>
          <a:p>
            <a:pPr>
              <a:spcBef>
                <a:spcPct val="50000"/>
              </a:spcBef>
            </a:pPr>
            <a:r>
              <a:rPr lang="en-GB" altLang="en-US" sz="1600" b="1">
                <a:solidFill>
                  <a:srgbClr val="000000"/>
                </a:solidFill>
                <a:latin typeface="Arial" charset="0"/>
              </a:rPr>
              <a:t>Now the next pair of numbers are compared.  Again the 9 is the larger and so this pair is also exchanged.</a:t>
            </a:r>
            <a:endParaRPr lang="en-GB" altLang="en-US" sz="1600">
              <a:solidFill>
                <a:srgbClr val="000000"/>
              </a:solidFill>
              <a:latin typeface="Arial" charset="0"/>
            </a:endParaRPr>
          </a:p>
        </p:txBody>
      </p:sp>
      <p:sp>
        <p:nvSpPr>
          <p:cNvPr id="218136" name="Comment 24"/>
          <p:cNvSpPr>
            <a:spLocks noChangeArrowheads="1"/>
          </p:cNvSpPr>
          <p:nvPr/>
        </p:nvSpPr>
        <p:spPr bwMode="auto">
          <a:xfrm>
            <a:off x="2667000" y="1828801"/>
            <a:ext cx="6629400" cy="835025"/>
          </a:xfrm>
          <a:prstGeom prst="rect">
            <a:avLst/>
          </a:prstGeom>
          <a:solidFill>
            <a:srgbClr val="FCFF91"/>
          </a:solidFill>
          <a:ln w="9525">
            <a:solidFill>
              <a:srgbClr val="000000"/>
            </a:solidFill>
            <a:miter lim="800000"/>
            <a:headEnd/>
            <a:tailEnd/>
          </a:ln>
          <a:effectLst>
            <a:outerShdw blurRad="63500" dist="107763" dir="2700000" algn="ctr" rotWithShape="0">
              <a:srgbClr val="000000">
                <a:alpha val="74998"/>
              </a:srgbClr>
            </a:outerShdw>
          </a:effectLst>
          <a:extLst>
            <a:ext uri="{53640926-AAD7-44D8-BBD7-CCE9431645EC}">
              <a14:shadowObscured xmlns:a14="http://schemas.microsoft.com/office/drawing/2010/main" val="1"/>
            </a:ext>
          </a:extLst>
        </p:spPr>
        <p:txBody>
          <a:bodyPr>
            <a:spAutoFit/>
          </a:bodyPr>
          <a:lstStyle/>
          <a:p>
            <a:pPr>
              <a:spcBef>
                <a:spcPct val="50000"/>
              </a:spcBef>
            </a:pPr>
            <a:r>
              <a:rPr lang="en-GB" altLang="en-US" sz="1600" b="1" dirty="0" err="1">
                <a:solidFill>
                  <a:srgbClr val="000000"/>
                </a:solidFill>
                <a:latin typeface="Arial" charset="0"/>
              </a:rPr>
              <a:t>Bubblesort</a:t>
            </a:r>
            <a:r>
              <a:rPr lang="en-GB" altLang="en-US" sz="1600" b="1" dirty="0">
                <a:solidFill>
                  <a:srgbClr val="000000"/>
                </a:solidFill>
                <a:latin typeface="Arial" charset="0"/>
              </a:rPr>
              <a:t> compares the numbers in pairs from left to right exchanging when necessary.  Here the first number is compared to the second and as it is larger they are exchanged.</a:t>
            </a:r>
            <a:endParaRPr lang="en-GB" altLang="en-US" sz="1600" dirty="0">
              <a:solidFill>
                <a:srgbClr val="000000"/>
              </a:solidFill>
              <a:latin typeface="Arial" charset="0"/>
            </a:endParaRPr>
          </a:p>
        </p:txBody>
      </p:sp>
      <p:sp>
        <p:nvSpPr>
          <p:cNvPr id="218137" name="Comment 25"/>
          <p:cNvSpPr>
            <a:spLocks noChangeArrowheads="1"/>
          </p:cNvSpPr>
          <p:nvPr/>
        </p:nvSpPr>
        <p:spPr bwMode="auto">
          <a:xfrm>
            <a:off x="1981200" y="5257801"/>
            <a:ext cx="7848600" cy="835025"/>
          </a:xfrm>
          <a:prstGeom prst="rect">
            <a:avLst/>
          </a:prstGeom>
          <a:solidFill>
            <a:srgbClr val="FCFF91"/>
          </a:solidFill>
          <a:ln w="9525">
            <a:solidFill>
              <a:srgbClr val="000000"/>
            </a:solidFill>
            <a:miter lim="800000"/>
            <a:headEnd/>
            <a:tailEnd/>
          </a:ln>
          <a:effectLst>
            <a:outerShdw blurRad="63500" dist="107763" dir="2700000" algn="ctr" rotWithShape="0">
              <a:srgbClr val="000000">
                <a:alpha val="74998"/>
              </a:srgbClr>
            </a:outerShdw>
          </a:effectLst>
          <a:extLst>
            <a:ext uri="{53640926-AAD7-44D8-BBD7-CCE9431645EC}">
              <a14:shadowObscured xmlns:a14="http://schemas.microsoft.com/office/drawing/2010/main" val="1"/>
            </a:ext>
          </a:extLst>
        </p:spPr>
        <p:txBody>
          <a:bodyPr>
            <a:spAutoFit/>
          </a:bodyPr>
          <a:lstStyle/>
          <a:p>
            <a:pPr>
              <a:spcBef>
                <a:spcPct val="50000"/>
              </a:spcBef>
            </a:pPr>
            <a:r>
              <a:rPr lang="en-GB" altLang="en-US" sz="1600" b="1" dirty="0">
                <a:solidFill>
                  <a:srgbClr val="000000"/>
                </a:solidFill>
                <a:latin typeface="Arial" charset="0"/>
              </a:rPr>
              <a:t>The end of the list has been reached so this is the end of the first pass.  The twelve at the end of the list must be largest number in the list and so is now in the correct position.  We now start a new pass from left to right.</a:t>
            </a:r>
            <a:endParaRPr lang="en-GB" altLang="en-US" sz="1600" dirty="0">
              <a:solidFill>
                <a:srgbClr val="000000"/>
              </a:solidFill>
              <a:latin typeface="Arial" charset="0"/>
            </a:endParaRPr>
          </a:p>
        </p:txBody>
      </p:sp>
    </p:spTree>
    <p:extLst>
      <p:ext uri="{BB962C8B-B14F-4D97-AF65-F5344CB8AC3E}">
        <p14:creationId xmlns:p14="http://schemas.microsoft.com/office/powerpoint/2010/main" val="1795392026"/>
      </p:ext>
    </p:extLst>
  </p:cSld>
  <p:clrMapOvr>
    <a:masterClrMapping/>
  </p:clrMapOvr>
  <p:transition advTm="6395"/>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18114"/>
                                        </p:tgtEl>
                                        <p:attrNameLst>
                                          <p:attrName>style.visibility</p:attrName>
                                        </p:attrNameLst>
                                      </p:cBhvr>
                                      <p:to>
                                        <p:strVal val="visible"/>
                                      </p:to>
                                    </p:set>
                                  </p:childTnLst>
                                </p:cTn>
                              </p:par>
                            </p:childTnLst>
                          </p:cTn>
                        </p:par>
                      </p:childTnLst>
                    </p:cTn>
                  </p:par>
                  <p:par>
                    <p:cTn id="7" fill="hold">
                      <p:stCondLst>
                        <p:cond delay="indefinite"/>
                      </p:stCondLst>
                      <p:childTnLst>
                        <p:par>
                          <p:cTn id="8" fill="hold" nodeType="after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18115"/>
                                        </p:tgtEl>
                                        <p:attrNameLst>
                                          <p:attrName>style.visibility</p:attrName>
                                        </p:attrNameLst>
                                      </p:cBhvr>
                                      <p:to>
                                        <p:strVal val="visible"/>
                                      </p:to>
                                    </p:set>
                                  </p:childTnLst>
                                </p:cTn>
                              </p:par>
                            </p:childTnLst>
                          </p:cTn>
                        </p:par>
                      </p:childTnLst>
                    </p:cTn>
                  </p:par>
                  <p:par>
                    <p:cTn id="11" fill="hold">
                      <p:stCondLst>
                        <p:cond delay="indefinite"/>
                      </p:stCondLst>
                      <p:childTnLst>
                        <p:par>
                          <p:cTn id="12" fill="hold" nodeType="afterGroup">
                            <p:stCondLst>
                              <p:cond delay="0"/>
                            </p:stCondLst>
                            <p:childTnLst>
                              <p:par>
                                <p:cTn id="13" presetID="17" presetClass="entr" presetSubtype="10" fill="hold" grpId="0" nodeType="clickEffect">
                                  <p:stCondLst>
                                    <p:cond delay="0"/>
                                  </p:stCondLst>
                                  <p:childTnLst>
                                    <p:set>
                                      <p:cBhvr>
                                        <p:cTn id="14" dur="1" fill="hold">
                                          <p:stCondLst>
                                            <p:cond delay="0"/>
                                          </p:stCondLst>
                                        </p:cTn>
                                        <p:tgtEl>
                                          <p:spTgt spid="218116"/>
                                        </p:tgtEl>
                                        <p:attrNameLst>
                                          <p:attrName>style.visibility</p:attrName>
                                        </p:attrNameLst>
                                      </p:cBhvr>
                                      <p:to>
                                        <p:strVal val="visible"/>
                                      </p:to>
                                    </p:set>
                                    <p:anim calcmode="lin" valueType="num">
                                      <p:cBhvr>
                                        <p:cTn id="15" dur="500" fill="hold"/>
                                        <p:tgtEl>
                                          <p:spTgt spid="218116"/>
                                        </p:tgtEl>
                                        <p:attrNameLst>
                                          <p:attrName>ppt_w</p:attrName>
                                        </p:attrNameLst>
                                      </p:cBhvr>
                                      <p:tavLst>
                                        <p:tav tm="0">
                                          <p:val>
                                            <p:fltVal val="0"/>
                                          </p:val>
                                        </p:tav>
                                        <p:tav tm="100000">
                                          <p:val>
                                            <p:strVal val="#ppt_w"/>
                                          </p:val>
                                        </p:tav>
                                      </p:tavLst>
                                    </p:anim>
                                    <p:anim calcmode="lin" valueType="num">
                                      <p:cBhvr>
                                        <p:cTn id="16" dur="500" fill="hold"/>
                                        <p:tgtEl>
                                          <p:spTgt spid="218116"/>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nodeType="afterGroup">
                            <p:stCondLst>
                              <p:cond delay="0"/>
                            </p:stCondLst>
                            <p:childTnLst>
                              <p:par>
                                <p:cTn id="19" presetID="1" presetClass="entr" presetSubtype="0" fill="hold" grpId="0" nodeType="clickEffect">
                                  <p:stCondLst>
                                    <p:cond delay="500"/>
                                  </p:stCondLst>
                                  <p:childTnLst>
                                    <p:set>
                                      <p:cBhvr>
                                        <p:cTn id="20" dur="1" fill="hold">
                                          <p:stCondLst>
                                            <p:cond delay="499"/>
                                          </p:stCondLst>
                                        </p:cTn>
                                        <p:tgtEl>
                                          <p:spTgt spid="218136"/>
                                        </p:tgtEl>
                                        <p:attrNameLst>
                                          <p:attrName>style.visibility</p:attrName>
                                        </p:attrNameLst>
                                      </p:cBhvr>
                                      <p:to>
                                        <p:strVal val="visible"/>
                                      </p:to>
                                    </p:set>
                                  </p:childTnLst>
                                  <p:subTnLst>
                                    <p:set>
                                      <p:cBhvr override="childStyle">
                                        <p:cTn dur="1" fill="hold" display="0" masterRel="nextClick" afterEffect="1"/>
                                        <p:tgtEl>
                                          <p:spTgt spid="218136"/>
                                        </p:tgtEl>
                                        <p:attrNameLst>
                                          <p:attrName>style.visibility</p:attrName>
                                        </p:attrNameLst>
                                      </p:cBhvr>
                                      <p:to>
                                        <p:strVal val="hidden"/>
                                      </p:to>
                                    </p:set>
                                  </p:subTnLst>
                                </p:cTn>
                              </p:par>
                            </p:childTnLst>
                          </p:cTn>
                        </p:par>
                      </p:childTnLst>
                    </p:cTn>
                  </p:par>
                  <p:par>
                    <p:cTn id="21" fill="hold" nodeType="clickPar">
                      <p:stCondLst>
                        <p:cond delay="indefinite"/>
                      </p:stCondLst>
                      <p:childTnLst>
                        <p:par>
                          <p:cTn id="22" fill="hold" nodeType="withGroup">
                            <p:stCondLst>
                              <p:cond delay="0"/>
                            </p:stCondLst>
                            <p:childTnLst>
                              <p:par>
                                <p:cTn id="23" presetID="17" presetClass="entr" presetSubtype="1" fill="hold" grpId="0" nodeType="clickEffect">
                                  <p:stCondLst>
                                    <p:cond delay="0"/>
                                  </p:stCondLst>
                                  <p:childTnLst>
                                    <p:set>
                                      <p:cBhvr>
                                        <p:cTn id="24" dur="1" fill="hold">
                                          <p:stCondLst>
                                            <p:cond delay="0"/>
                                          </p:stCondLst>
                                        </p:cTn>
                                        <p:tgtEl>
                                          <p:spTgt spid="218117"/>
                                        </p:tgtEl>
                                        <p:attrNameLst>
                                          <p:attrName>style.visibility</p:attrName>
                                        </p:attrNameLst>
                                      </p:cBhvr>
                                      <p:to>
                                        <p:strVal val="visible"/>
                                      </p:to>
                                    </p:set>
                                    <p:anim calcmode="lin" valueType="num">
                                      <p:cBhvr>
                                        <p:cTn id="25" dur="500" fill="hold"/>
                                        <p:tgtEl>
                                          <p:spTgt spid="218117"/>
                                        </p:tgtEl>
                                        <p:attrNameLst>
                                          <p:attrName>ppt_x</p:attrName>
                                        </p:attrNameLst>
                                      </p:cBhvr>
                                      <p:tavLst>
                                        <p:tav tm="0">
                                          <p:val>
                                            <p:strVal val="#ppt_x"/>
                                          </p:val>
                                        </p:tav>
                                        <p:tav tm="100000">
                                          <p:val>
                                            <p:strVal val="#ppt_x"/>
                                          </p:val>
                                        </p:tav>
                                      </p:tavLst>
                                    </p:anim>
                                    <p:anim calcmode="lin" valueType="num">
                                      <p:cBhvr>
                                        <p:cTn id="26" dur="500" fill="hold"/>
                                        <p:tgtEl>
                                          <p:spTgt spid="218117"/>
                                        </p:tgtEl>
                                        <p:attrNameLst>
                                          <p:attrName>ppt_y</p:attrName>
                                        </p:attrNameLst>
                                      </p:cBhvr>
                                      <p:tavLst>
                                        <p:tav tm="0">
                                          <p:val>
                                            <p:strVal val="#ppt_y-#ppt_h/2"/>
                                          </p:val>
                                        </p:tav>
                                        <p:tav tm="100000">
                                          <p:val>
                                            <p:strVal val="#ppt_y"/>
                                          </p:val>
                                        </p:tav>
                                      </p:tavLst>
                                    </p:anim>
                                    <p:anim calcmode="lin" valueType="num">
                                      <p:cBhvr>
                                        <p:cTn id="27" dur="500" fill="hold"/>
                                        <p:tgtEl>
                                          <p:spTgt spid="218117"/>
                                        </p:tgtEl>
                                        <p:attrNameLst>
                                          <p:attrName>ppt_w</p:attrName>
                                        </p:attrNameLst>
                                      </p:cBhvr>
                                      <p:tavLst>
                                        <p:tav tm="0">
                                          <p:val>
                                            <p:strVal val="#ppt_w"/>
                                          </p:val>
                                        </p:tav>
                                        <p:tav tm="100000">
                                          <p:val>
                                            <p:strVal val="#ppt_w"/>
                                          </p:val>
                                        </p:tav>
                                      </p:tavLst>
                                    </p:anim>
                                    <p:anim calcmode="lin" valueType="num">
                                      <p:cBhvr>
                                        <p:cTn id="28" dur="500" fill="hold"/>
                                        <p:tgtEl>
                                          <p:spTgt spid="218117"/>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nodeType="afterGroup">
                            <p:stCondLst>
                              <p:cond delay="0"/>
                            </p:stCondLst>
                            <p:childTnLst>
                              <p:par>
                                <p:cTn id="31" presetID="17" presetClass="entr" presetSubtype="10" fill="hold" grpId="0" nodeType="clickEffect">
                                  <p:stCondLst>
                                    <p:cond delay="0"/>
                                  </p:stCondLst>
                                  <p:childTnLst>
                                    <p:set>
                                      <p:cBhvr>
                                        <p:cTn id="32" dur="1" fill="hold">
                                          <p:stCondLst>
                                            <p:cond delay="0"/>
                                          </p:stCondLst>
                                        </p:cTn>
                                        <p:tgtEl>
                                          <p:spTgt spid="218118"/>
                                        </p:tgtEl>
                                        <p:attrNameLst>
                                          <p:attrName>style.visibility</p:attrName>
                                        </p:attrNameLst>
                                      </p:cBhvr>
                                      <p:to>
                                        <p:strVal val="visible"/>
                                      </p:to>
                                    </p:set>
                                    <p:anim calcmode="lin" valueType="num">
                                      <p:cBhvr>
                                        <p:cTn id="33" dur="500" fill="hold"/>
                                        <p:tgtEl>
                                          <p:spTgt spid="218118"/>
                                        </p:tgtEl>
                                        <p:attrNameLst>
                                          <p:attrName>ppt_w</p:attrName>
                                        </p:attrNameLst>
                                      </p:cBhvr>
                                      <p:tavLst>
                                        <p:tav tm="0">
                                          <p:val>
                                            <p:fltVal val="0"/>
                                          </p:val>
                                        </p:tav>
                                        <p:tav tm="100000">
                                          <p:val>
                                            <p:strVal val="#ppt_w"/>
                                          </p:val>
                                        </p:tav>
                                      </p:tavLst>
                                    </p:anim>
                                    <p:anim calcmode="lin" valueType="num">
                                      <p:cBhvr>
                                        <p:cTn id="34" dur="500" fill="hold"/>
                                        <p:tgtEl>
                                          <p:spTgt spid="218118"/>
                                        </p:tgtEl>
                                        <p:attrNameLst>
                                          <p:attrName>ppt_h</p:attrName>
                                        </p:attrNameLst>
                                      </p:cBhvr>
                                      <p:tavLst>
                                        <p:tav tm="0">
                                          <p:val>
                                            <p:strVal val="#ppt_h"/>
                                          </p:val>
                                        </p:tav>
                                        <p:tav tm="100000">
                                          <p:val>
                                            <p:strVal val="#ppt_h"/>
                                          </p:val>
                                        </p:tav>
                                      </p:tavLst>
                                    </p:anim>
                                  </p:childTnLst>
                                </p:cTn>
                              </p:par>
                            </p:childTnLst>
                          </p:cTn>
                        </p:par>
                      </p:childTnLst>
                    </p:cTn>
                  </p:par>
                  <p:par>
                    <p:cTn id="35" fill="hold">
                      <p:stCondLst>
                        <p:cond delay="indefinite"/>
                      </p:stCondLst>
                      <p:childTnLst>
                        <p:par>
                          <p:cTn id="36" fill="hold" nodeType="after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218135"/>
                                        </p:tgtEl>
                                        <p:attrNameLst>
                                          <p:attrName>style.visibility</p:attrName>
                                        </p:attrNameLst>
                                      </p:cBhvr>
                                      <p:to>
                                        <p:strVal val="visible"/>
                                      </p:to>
                                    </p:set>
                                  </p:childTnLst>
                                  <p:subTnLst>
                                    <p:set>
                                      <p:cBhvr override="childStyle">
                                        <p:cTn dur="1" fill="hold" display="0" masterRel="nextClick" afterEffect="1"/>
                                        <p:tgtEl>
                                          <p:spTgt spid="218135"/>
                                        </p:tgtEl>
                                        <p:attrNameLst>
                                          <p:attrName>style.visibility</p:attrName>
                                        </p:attrNameLst>
                                      </p:cBhvr>
                                      <p:to>
                                        <p:strVal val="hidden"/>
                                      </p:to>
                                    </p:set>
                                  </p:subTnLst>
                                </p:cTn>
                              </p:par>
                            </p:childTnLst>
                          </p:cTn>
                        </p:par>
                      </p:childTnLst>
                    </p:cTn>
                  </p:par>
                  <p:par>
                    <p:cTn id="39" fill="hold" nodeType="clickPar">
                      <p:stCondLst>
                        <p:cond delay="indefinite"/>
                      </p:stCondLst>
                      <p:childTnLst>
                        <p:par>
                          <p:cTn id="40" fill="hold" nodeType="withGroup">
                            <p:stCondLst>
                              <p:cond delay="0"/>
                            </p:stCondLst>
                            <p:childTnLst>
                              <p:par>
                                <p:cTn id="41" presetID="17" presetClass="entr" presetSubtype="1" fill="hold" grpId="0" nodeType="clickEffect">
                                  <p:stCondLst>
                                    <p:cond delay="0"/>
                                  </p:stCondLst>
                                  <p:childTnLst>
                                    <p:set>
                                      <p:cBhvr>
                                        <p:cTn id="42" dur="1" fill="hold">
                                          <p:stCondLst>
                                            <p:cond delay="0"/>
                                          </p:stCondLst>
                                        </p:cTn>
                                        <p:tgtEl>
                                          <p:spTgt spid="218119"/>
                                        </p:tgtEl>
                                        <p:attrNameLst>
                                          <p:attrName>style.visibility</p:attrName>
                                        </p:attrNameLst>
                                      </p:cBhvr>
                                      <p:to>
                                        <p:strVal val="visible"/>
                                      </p:to>
                                    </p:set>
                                    <p:anim calcmode="lin" valueType="num">
                                      <p:cBhvr>
                                        <p:cTn id="43" dur="500" fill="hold"/>
                                        <p:tgtEl>
                                          <p:spTgt spid="218119"/>
                                        </p:tgtEl>
                                        <p:attrNameLst>
                                          <p:attrName>ppt_x</p:attrName>
                                        </p:attrNameLst>
                                      </p:cBhvr>
                                      <p:tavLst>
                                        <p:tav tm="0">
                                          <p:val>
                                            <p:strVal val="#ppt_x"/>
                                          </p:val>
                                        </p:tav>
                                        <p:tav tm="100000">
                                          <p:val>
                                            <p:strVal val="#ppt_x"/>
                                          </p:val>
                                        </p:tav>
                                      </p:tavLst>
                                    </p:anim>
                                    <p:anim calcmode="lin" valueType="num">
                                      <p:cBhvr>
                                        <p:cTn id="44" dur="500" fill="hold"/>
                                        <p:tgtEl>
                                          <p:spTgt spid="218119"/>
                                        </p:tgtEl>
                                        <p:attrNameLst>
                                          <p:attrName>ppt_y</p:attrName>
                                        </p:attrNameLst>
                                      </p:cBhvr>
                                      <p:tavLst>
                                        <p:tav tm="0">
                                          <p:val>
                                            <p:strVal val="#ppt_y-#ppt_h/2"/>
                                          </p:val>
                                        </p:tav>
                                        <p:tav tm="100000">
                                          <p:val>
                                            <p:strVal val="#ppt_y"/>
                                          </p:val>
                                        </p:tav>
                                      </p:tavLst>
                                    </p:anim>
                                    <p:anim calcmode="lin" valueType="num">
                                      <p:cBhvr>
                                        <p:cTn id="45" dur="500" fill="hold"/>
                                        <p:tgtEl>
                                          <p:spTgt spid="218119"/>
                                        </p:tgtEl>
                                        <p:attrNameLst>
                                          <p:attrName>ppt_w</p:attrName>
                                        </p:attrNameLst>
                                      </p:cBhvr>
                                      <p:tavLst>
                                        <p:tav tm="0">
                                          <p:val>
                                            <p:strVal val="#ppt_w"/>
                                          </p:val>
                                        </p:tav>
                                        <p:tav tm="100000">
                                          <p:val>
                                            <p:strVal val="#ppt_w"/>
                                          </p:val>
                                        </p:tav>
                                      </p:tavLst>
                                    </p:anim>
                                    <p:anim calcmode="lin" valueType="num">
                                      <p:cBhvr>
                                        <p:cTn id="46" dur="500" fill="hold"/>
                                        <p:tgtEl>
                                          <p:spTgt spid="218119"/>
                                        </p:tgtEl>
                                        <p:attrNameLst>
                                          <p:attrName>ppt_h</p:attrName>
                                        </p:attrNameLst>
                                      </p:cBhvr>
                                      <p:tavLst>
                                        <p:tav tm="0">
                                          <p:val>
                                            <p:fltVal val="0"/>
                                          </p:val>
                                        </p:tav>
                                        <p:tav tm="100000">
                                          <p:val>
                                            <p:strVal val="#ppt_h"/>
                                          </p:val>
                                        </p:tav>
                                      </p:tavLst>
                                    </p:anim>
                                  </p:childTnLst>
                                </p:cTn>
                              </p:par>
                            </p:childTnLst>
                          </p:cTn>
                        </p:par>
                      </p:childTnLst>
                    </p:cTn>
                  </p:par>
                  <p:par>
                    <p:cTn id="47" fill="hold">
                      <p:stCondLst>
                        <p:cond delay="indefinite"/>
                      </p:stCondLst>
                      <p:childTnLst>
                        <p:par>
                          <p:cTn id="48" fill="hold" nodeType="afterGroup">
                            <p:stCondLst>
                              <p:cond delay="0"/>
                            </p:stCondLst>
                            <p:childTnLst>
                              <p:par>
                                <p:cTn id="49" presetID="17" presetClass="entr" presetSubtype="10" fill="hold" grpId="0" nodeType="clickEffect">
                                  <p:stCondLst>
                                    <p:cond delay="0"/>
                                  </p:stCondLst>
                                  <p:childTnLst>
                                    <p:set>
                                      <p:cBhvr>
                                        <p:cTn id="50" dur="1" fill="hold">
                                          <p:stCondLst>
                                            <p:cond delay="0"/>
                                          </p:stCondLst>
                                        </p:cTn>
                                        <p:tgtEl>
                                          <p:spTgt spid="218120"/>
                                        </p:tgtEl>
                                        <p:attrNameLst>
                                          <p:attrName>style.visibility</p:attrName>
                                        </p:attrNameLst>
                                      </p:cBhvr>
                                      <p:to>
                                        <p:strVal val="visible"/>
                                      </p:to>
                                    </p:set>
                                    <p:anim calcmode="lin" valueType="num">
                                      <p:cBhvr>
                                        <p:cTn id="51" dur="500" fill="hold"/>
                                        <p:tgtEl>
                                          <p:spTgt spid="218120"/>
                                        </p:tgtEl>
                                        <p:attrNameLst>
                                          <p:attrName>ppt_w</p:attrName>
                                        </p:attrNameLst>
                                      </p:cBhvr>
                                      <p:tavLst>
                                        <p:tav tm="0">
                                          <p:val>
                                            <p:fltVal val="0"/>
                                          </p:val>
                                        </p:tav>
                                        <p:tav tm="100000">
                                          <p:val>
                                            <p:strVal val="#ppt_w"/>
                                          </p:val>
                                        </p:tav>
                                      </p:tavLst>
                                    </p:anim>
                                    <p:anim calcmode="lin" valueType="num">
                                      <p:cBhvr>
                                        <p:cTn id="52" dur="500" fill="hold"/>
                                        <p:tgtEl>
                                          <p:spTgt spid="218120"/>
                                        </p:tgtEl>
                                        <p:attrNameLst>
                                          <p:attrName>ppt_h</p:attrName>
                                        </p:attrNameLst>
                                      </p:cBhvr>
                                      <p:tavLst>
                                        <p:tav tm="0">
                                          <p:val>
                                            <p:strVal val="#ppt_h"/>
                                          </p:val>
                                        </p:tav>
                                        <p:tav tm="100000">
                                          <p:val>
                                            <p:strVal val="#ppt_h"/>
                                          </p:val>
                                        </p:tav>
                                      </p:tavLst>
                                    </p:anim>
                                  </p:childTnLst>
                                </p:cTn>
                              </p:par>
                            </p:childTnLst>
                          </p:cTn>
                        </p:par>
                      </p:childTnLst>
                    </p:cTn>
                  </p:par>
                  <p:par>
                    <p:cTn id="53" fill="hold">
                      <p:stCondLst>
                        <p:cond delay="indefinite"/>
                      </p:stCondLst>
                      <p:childTnLst>
                        <p:par>
                          <p:cTn id="54" fill="hold" nodeType="afterGroup">
                            <p:stCondLst>
                              <p:cond delay="0"/>
                            </p:stCondLst>
                            <p:childTnLst>
                              <p:par>
                                <p:cTn id="55" presetID="1" presetClass="entr" presetSubtype="0" fill="hold" grpId="0" nodeType="clickEffect">
                                  <p:stCondLst>
                                    <p:cond delay="0"/>
                                  </p:stCondLst>
                                  <p:childTnLst>
                                    <p:set>
                                      <p:cBhvr>
                                        <p:cTn id="56" dur="1" fill="hold">
                                          <p:stCondLst>
                                            <p:cond delay="499"/>
                                          </p:stCondLst>
                                        </p:cTn>
                                        <p:tgtEl>
                                          <p:spTgt spid="218134"/>
                                        </p:tgtEl>
                                        <p:attrNameLst>
                                          <p:attrName>style.visibility</p:attrName>
                                        </p:attrNameLst>
                                      </p:cBhvr>
                                      <p:to>
                                        <p:strVal val="visible"/>
                                      </p:to>
                                    </p:set>
                                  </p:childTnLst>
                                  <p:subTnLst>
                                    <p:set>
                                      <p:cBhvr override="childStyle">
                                        <p:cTn dur="1" fill="hold" display="0" masterRel="nextClick" afterEffect="1"/>
                                        <p:tgtEl>
                                          <p:spTgt spid="218134"/>
                                        </p:tgtEl>
                                        <p:attrNameLst>
                                          <p:attrName>style.visibility</p:attrName>
                                        </p:attrNameLst>
                                      </p:cBhvr>
                                      <p:to>
                                        <p:strVal val="hidden"/>
                                      </p:to>
                                    </p:set>
                                  </p:subTnLst>
                                </p:cTn>
                              </p:par>
                            </p:childTnLst>
                          </p:cTn>
                        </p:par>
                      </p:childTnLst>
                    </p:cTn>
                  </p:par>
                  <p:par>
                    <p:cTn id="57" fill="hold" nodeType="clickPar">
                      <p:stCondLst>
                        <p:cond delay="indefinite"/>
                      </p:stCondLst>
                      <p:childTnLst>
                        <p:par>
                          <p:cTn id="58" fill="hold" nodeType="withGroup">
                            <p:stCondLst>
                              <p:cond delay="0"/>
                            </p:stCondLst>
                            <p:childTnLst>
                              <p:par>
                                <p:cTn id="59" presetID="17" presetClass="entr" presetSubtype="1" fill="hold" grpId="0" nodeType="clickEffect">
                                  <p:stCondLst>
                                    <p:cond delay="0"/>
                                  </p:stCondLst>
                                  <p:childTnLst>
                                    <p:set>
                                      <p:cBhvr>
                                        <p:cTn id="60" dur="1" fill="hold">
                                          <p:stCondLst>
                                            <p:cond delay="0"/>
                                          </p:stCondLst>
                                        </p:cTn>
                                        <p:tgtEl>
                                          <p:spTgt spid="218121"/>
                                        </p:tgtEl>
                                        <p:attrNameLst>
                                          <p:attrName>style.visibility</p:attrName>
                                        </p:attrNameLst>
                                      </p:cBhvr>
                                      <p:to>
                                        <p:strVal val="visible"/>
                                      </p:to>
                                    </p:set>
                                    <p:anim calcmode="lin" valueType="num">
                                      <p:cBhvr>
                                        <p:cTn id="61" dur="500" fill="hold"/>
                                        <p:tgtEl>
                                          <p:spTgt spid="218121"/>
                                        </p:tgtEl>
                                        <p:attrNameLst>
                                          <p:attrName>ppt_x</p:attrName>
                                        </p:attrNameLst>
                                      </p:cBhvr>
                                      <p:tavLst>
                                        <p:tav tm="0">
                                          <p:val>
                                            <p:strVal val="#ppt_x"/>
                                          </p:val>
                                        </p:tav>
                                        <p:tav tm="100000">
                                          <p:val>
                                            <p:strVal val="#ppt_x"/>
                                          </p:val>
                                        </p:tav>
                                      </p:tavLst>
                                    </p:anim>
                                    <p:anim calcmode="lin" valueType="num">
                                      <p:cBhvr>
                                        <p:cTn id="62" dur="500" fill="hold"/>
                                        <p:tgtEl>
                                          <p:spTgt spid="218121"/>
                                        </p:tgtEl>
                                        <p:attrNameLst>
                                          <p:attrName>ppt_y</p:attrName>
                                        </p:attrNameLst>
                                      </p:cBhvr>
                                      <p:tavLst>
                                        <p:tav tm="0">
                                          <p:val>
                                            <p:strVal val="#ppt_y-#ppt_h/2"/>
                                          </p:val>
                                        </p:tav>
                                        <p:tav tm="100000">
                                          <p:val>
                                            <p:strVal val="#ppt_y"/>
                                          </p:val>
                                        </p:tav>
                                      </p:tavLst>
                                    </p:anim>
                                    <p:anim calcmode="lin" valueType="num">
                                      <p:cBhvr>
                                        <p:cTn id="63" dur="500" fill="hold"/>
                                        <p:tgtEl>
                                          <p:spTgt spid="218121"/>
                                        </p:tgtEl>
                                        <p:attrNameLst>
                                          <p:attrName>ppt_w</p:attrName>
                                        </p:attrNameLst>
                                      </p:cBhvr>
                                      <p:tavLst>
                                        <p:tav tm="0">
                                          <p:val>
                                            <p:strVal val="#ppt_w"/>
                                          </p:val>
                                        </p:tav>
                                        <p:tav tm="100000">
                                          <p:val>
                                            <p:strVal val="#ppt_w"/>
                                          </p:val>
                                        </p:tav>
                                      </p:tavLst>
                                    </p:anim>
                                    <p:anim calcmode="lin" valueType="num">
                                      <p:cBhvr>
                                        <p:cTn id="64" dur="500" fill="hold"/>
                                        <p:tgtEl>
                                          <p:spTgt spid="218121"/>
                                        </p:tgtEl>
                                        <p:attrNameLst>
                                          <p:attrName>ppt_h</p:attrName>
                                        </p:attrNameLst>
                                      </p:cBhvr>
                                      <p:tavLst>
                                        <p:tav tm="0">
                                          <p:val>
                                            <p:fltVal val="0"/>
                                          </p:val>
                                        </p:tav>
                                        <p:tav tm="100000">
                                          <p:val>
                                            <p:strVal val="#ppt_h"/>
                                          </p:val>
                                        </p:tav>
                                      </p:tavLst>
                                    </p:anim>
                                  </p:childTnLst>
                                </p:cTn>
                              </p:par>
                            </p:childTnLst>
                          </p:cTn>
                        </p:par>
                      </p:childTnLst>
                    </p:cTn>
                  </p:par>
                  <p:par>
                    <p:cTn id="65" fill="hold">
                      <p:stCondLst>
                        <p:cond delay="indefinite"/>
                      </p:stCondLst>
                      <p:childTnLst>
                        <p:par>
                          <p:cTn id="66" fill="hold" nodeType="afterGroup">
                            <p:stCondLst>
                              <p:cond delay="0"/>
                            </p:stCondLst>
                            <p:childTnLst>
                              <p:par>
                                <p:cTn id="67" presetID="17" presetClass="entr" presetSubtype="10" fill="hold" grpId="0" nodeType="clickEffect">
                                  <p:stCondLst>
                                    <p:cond delay="0"/>
                                  </p:stCondLst>
                                  <p:childTnLst>
                                    <p:set>
                                      <p:cBhvr>
                                        <p:cTn id="68" dur="1" fill="hold">
                                          <p:stCondLst>
                                            <p:cond delay="0"/>
                                          </p:stCondLst>
                                        </p:cTn>
                                        <p:tgtEl>
                                          <p:spTgt spid="218122"/>
                                        </p:tgtEl>
                                        <p:attrNameLst>
                                          <p:attrName>style.visibility</p:attrName>
                                        </p:attrNameLst>
                                      </p:cBhvr>
                                      <p:to>
                                        <p:strVal val="visible"/>
                                      </p:to>
                                    </p:set>
                                    <p:anim calcmode="lin" valueType="num">
                                      <p:cBhvr>
                                        <p:cTn id="69" dur="500" fill="hold"/>
                                        <p:tgtEl>
                                          <p:spTgt spid="218122"/>
                                        </p:tgtEl>
                                        <p:attrNameLst>
                                          <p:attrName>ppt_w</p:attrName>
                                        </p:attrNameLst>
                                      </p:cBhvr>
                                      <p:tavLst>
                                        <p:tav tm="0">
                                          <p:val>
                                            <p:fltVal val="0"/>
                                          </p:val>
                                        </p:tav>
                                        <p:tav tm="100000">
                                          <p:val>
                                            <p:strVal val="#ppt_w"/>
                                          </p:val>
                                        </p:tav>
                                      </p:tavLst>
                                    </p:anim>
                                    <p:anim calcmode="lin" valueType="num">
                                      <p:cBhvr>
                                        <p:cTn id="70" dur="500" fill="hold"/>
                                        <p:tgtEl>
                                          <p:spTgt spid="218122"/>
                                        </p:tgtEl>
                                        <p:attrNameLst>
                                          <p:attrName>ppt_h</p:attrName>
                                        </p:attrNameLst>
                                      </p:cBhvr>
                                      <p:tavLst>
                                        <p:tav tm="0">
                                          <p:val>
                                            <p:strVal val="#ppt_h"/>
                                          </p:val>
                                        </p:tav>
                                        <p:tav tm="100000">
                                          <p:val>
                                            <p:strVal val="#ppt_h"/>
                                          </p:val>
                                        </p:tav>
                                      </p:tavLst>
                                    </p:anim>
                                  </p:childTnLst>
                                </p:cTn>
                              </p:par>
                            </p:childTnLst>
                          </p:cTn>
                        </p:par>
                      </p:childTnLst>
                    </p:cTn>
                  </p:par>
                  <p:par>
                    <p:cTn id="71" fill="hold">
                      <p:stCondLst>
                        <p:cond delay="indefinite"/>
                      </p:stCondLst>
                      <p:childTnLst>
                        <p:par>
                          <p:cTn id="72" fill="hold" nodeType="afterGroup">
                            <p:stCondLst>
                              <p:cond delay="0"/>
                            </p:stCondLst>
                            <p:childTnLst>
                              <p:par>
                                <p:cTn id="73" presetID="1" presetClass="entr" presetSubtype="0" fill="hold" grpId="0" nodeType="clickEffect">
                                  <p:stCondLst>
                                    <p:cond delay="0"/>
                                  </p:stCondLst>
                                  <p:childTnLst>
                                    <p:set>
                                      <p:cBhvr>
                                        <p:cTn id="74" dur="1" fill="hold">
                                          <p:stCondLst>
                                            <p:cond delay="499"/>
                                          </p:stCondLst>
                                        </p:cTn>
                                        <p:tgtEl>
                                          <p:spTgt spid="218133"/>
                                        </p:tgtEl>
                                        <p:attrNameLst>
                                          <p:attrName>style.visibility</p:attrName>
                                        </p:attrNameLst>
                                      </p:cBhvr>
                                      <p:to>
                                        <p:strVal val="visible"/>
                                      </p:to>
                                    </p:set>
                                  </p:childTnLst>
                                  <p:subTnLst>
                                    <p:set>
                                      <p:cBhvr override="childStyle">
                                        <p:cTn dur="1" fill="hold" display="0" masterRel="nextClick" afterEffect="1"/>
                                        <p:tgtEl>
                                          <p:spTgt spid="218133"/>
                                        </p:tgtEl>
                                        <p:attrNameLst>
                                          <p:attrName>style.visibility</p:attrName>
                                        </p:attrNameLst>
                                      </p:cBhvr>
                                      <p:to>
                                        <p:strVal val="hidden"/>
                                      </p:to>
                                    </p:set>
                                  </p:subTnLst>
                                </p:cTn>
                              </p:par>
                            </p:childTnLst>
                          </p:cTn>
                        </p:par>
                      </p:childTnLst>
                    </p:cTn>
                  </p:par>
                  <p:par>
                    <p:cTn id="75" fill="hold" nodeType="clickPar">
                      <p:stCondLst>
                        <p:cond delay="indefinite"/>
                      </p:stCondLst>
                      <p:childTnLst>
                        <p:par>
                          <p:cTn id="76" fill="hold" nodeType="withGroup">
                            <p:stCondLst>
                              <p:cond delay="0"/>
                            </p:stCondLst>
                            <p:childTnLst>
                              <p:par>
                                <p:cTn id="77" presetID="17" presetClass="entr" presetSubtype="1" fill="hold" grpId="0" nodeType="clickEffect">
                                  <p:stCondLst>
                                    <p:cond delay="0"/>
                                  </p:stCondLst>
                                  <p:childTnLst>
                                    <p:set>
                                      <p:cBhvr>
                                        <p:cTn id="78" dur="1" fill="hold">
                                          <p:stCondLst>
                                            <p:cond delay="0"/>
                                          </p:stCondLst>
                                        </p:cTn>
                                        <p:tgtEl>
                                          <p:spTgt spid="218123"/>
                                        </p:tgtEl>
                                        <p:attrNameLst>
                                          <p:attrName>style.visibility</p:attrName>
                                        </p:attrNameLst>
                                      </p:cBhvr>
                                      <p:to>
                                        <p:strVal val="visible"/>
                                      </p:to>
                                    </p:set>
                                    <p:anim calcmode="lin" valueType="num">
                                      <p:cBhvr>
                                        <p:cTn id="79" dur="500" fill="hold"/>
                                        <p:tgtEl>
                                          <p:spTgt spid="218123"/>
                                        </p:tgtEl>
                                        <p:attrNameLst>
                                          <p:attrName>ppt_x</p:attrName>
                                        </p:attrNameLst>
                                      </p:cBhvr>
                                      <p:tavLst>
                                        <p:tav tm="0">
                                          <p:val>
                                            <p:strVal val="#ppt_x"/>
                                          </p:val>
                                        </p:tav>
                                        <p:tav tm="100000">
                                          <p:val>
                                            <p:strVal val="#ppt_x"/>
                                          </p:val>
                                        </p:tav>
                                      </p:tavLst>
                                    </p:anim>
                                    <p:anim calcmode="lin" valueType="num">
                                      <p:cBhvr>
                                        <p:cTn id="80" dur="500" fill="hold"/>
                                        <p:tgtEl>
                                          <p:spTgt spid="218123"/>
                                        </p:tgtEl>
                                        <p:attrNameLst>
                                          <p:attrName>ppt_y</p:attrName>
                                        </p:attrNameLst>
                                      </p:cBhvr>
                                      <p:tavLst>
                                        <p:tav tm="0">
                                          <p:val>
                                            <p:strVal val="#ppt_y-#ppt_h/2"/>
                                          </p:val>
                                        </p:tav>
                                        <p:tav tm="100000">
                                          <p:val>
                                            <p:strVal val="#ppt_y"/>
                                          </p:val>
                                        </p:tav>
                                      </p:tavLst>
                                    </p:anim>
                                    <p:anim calcmode="lin" valueType="num">
                                      <p:cBhvr>
                                        <p:cTn id="81" dur="500" fill="hold"/>
                                        <p:tgtEl>
                                          <p:spTgt spid="218123"/>
                                        </p:tgtEl>
                                        <p:attrNameLst>
                                          <p:attrName>ppt_w</p:attrName>
                                        </p:attrNameLst>
                                      </p:cBhvr>
                                      <p:tavLst>
                                        <p:tav tm="0">
                                          <p:val>
                                            <p:strVal val="#ppt_w"/>
                                          </p:val>
                                        </p:tav>
                                        <p:tav tm="100000">
                                          <p:val>
                                            <p:strVal val="#ppt_w"/>
                                          </p:val>
                                        </p:tav>
                                      </p:tavLst>
                                    </p:anim>
                                    <p:anim calcmode="lin" valueType="num">
                                      <p:cBhvr>
                                        <p:cTn id="82" dur="500" fill="hold"/>
                                        <p:tgtEl>
                                          <p:spTgt spid="218123"/>
                                        </p:tgtEl>
                                        <p:attrNameLst>
                                          <p:attrName>ppt_h</p:attrName>
                                        </p:attrNameLst>
                                      </p:cBhvr>
                                      <p:tavLst>
                                        <p:tav tm="0">
                                          <p:val>
                                            <p:fltVal val="0"/>
                                          </p:val>
                                        </p:tav>
                                        <p:tav tm="100000">
                                          <p:val>
                                            <p:strVal val="#ppt_h"/>
                                          </p:val>
                                        </p:tav>
                                      </p:tavLst>
                                    </p:anim>
                                  </p:childTnLst>
                                </p:cTn>
                              </p:par>
                            </p:childTnLst>
                          </p:cTn>
                        </p:par>
                      </p:childTnLst>
                    </p:cTn>
                  </p:par>
                  <p:par>
                    <p:cTn id="83" fill="hold">
                      <p:stCondLst>
                        <p:cond delay="indefinite"/>
                      </p:stCondLst>
                      <p:childTnLst>
                        <p:par>
                          <p:cTn id="84" fill="hold" nodeType="afterGroup">
                            <p:stCondLst>
                              <p:cond delay="0"/>
                            </p:stCondLst>
                            <p:childTnLst>
                              <p:par>
                                <p:cTn id="85" presetID="17" presetClass="entr" presetSubtype="10" fill="hold" grpId="0" nodeType="clickEffect">
                                  <p:stCondLst>
                                    <p:cond delay="0"/>
                                  </p:stCondLst>
                                  <p:childTnLst>
                                    <p:set>
                                      <p:cBhvr>
                                        <p:cTn id="86" dur="1" fill="hold">
                                          <p:stCondLst>
                                            <p:cond delay="0"/>
                                          </p:stCondLst>
                                        </p:cTn>
                                        <p:tgtEl>
                                          <p:spTgt spid="218124"/>
                                        </p:tgtEl>
                                        <p:attrNameLst>
                                          <p:attrName>style.visibility</p:attrName>
                                        </p:attrNameLst>
                                      </p:cBhvr>
                                      <p:to>
                                        <p:strVal val="visible"/>
                                      </p:to>
                                    </p:set>
                                    <p:anim calcmode="lin" valueType="num">
                                      <p:cBhvr>
                                        <p:cTn id="87" dur="500" fill="hold"/>
                                        <p:tgtEl>
                                          <p:spTgt spid="218124"/>
                                        </p:tgtEl>
                                        <p:attrNameLst>
                                          <p:attrName>ppt_w</p:attrName>
                                        </p:attrNameLst>
                                      </p:cBhvr>
                                      <p:tavLst>
                                        <p:tav tm="0">
                                          <p:val>
                                            <p:fltVal val="0"/>
                                          </p:val>
                                        </p:tav>
                                        <p:tav tm="100000">
                                          <p:val>
                                            <p:strVal val="#ppt_w"/>
                                          </p:val>
                                        </p:tav>
                                      </p:tavLst>
                                    </p:anim>
                                    <p:anim calcmode="lin" valueType="num">
                                      <p:cBhvr>
                                        <p:cTn id="88" dur="500" fill="hold"/>
                                        <p:tgtEl>
                                          <p:spTgt spid="218124"/>
                                        </p:tgtEl>
                                        <p:attrNameLst>
                                          <p:attrName>ppt_h</p:attrName>
                                        </p:attrNameLst>
                                      </p:cBhvr>
                                      <p:tavLst>
                                        <p:tav tm="0">
                                          <p:val>
                                            <p:strVal val="#ppt_h"/>
                                          </p:val>
                                        </p:tav>
                                        <p:tav tm="100000">
                                          <p:val>
                                            <p:strVal val="#ppt_h"/>
                                          </p:val>
                                        </p:tav>
                                      </p:tavLst>
                                    </p:anim>
                                  </p:childTnLst>
                                </p:cTn>
                              </p:par>
                            </p:childTnLst>
                          </p:cTn>
                        </p:par>
                      </p:childTnLst>
                    </p:cTn>
                  </p:par>
                  <p:par>
                    <p:cTn id="89" fill="hold">
                      <p:stCondLst>
                        <p:cond delay="indefinite"/>
                      </p:stCondLst>
                      <p:childTnLst>
                        <p:par>
                          <p:cTn id="90" fill="hold" nodeType="afterGroup">
                            <p:stCondLst>
                              <p:cond delay="0"/>
                            </p:stCondLst>
                            <p:childTnLst>
                              <p:par>
                                <p:cTn id="91" presetID="1" presetClass="entr" presetSubtype="0" fill="hold" grpId="0" nodeType="clickEffect">
                                  <p:stCondLst>
                                    <p:cond delay="0"/>
                                  </p:stCondLst>
                                  <p:childTnLst>
                                    <p:set>
                                      <p:cBhvr>
                                        <p:cTn id="92" dur="1" fill="hold">
                                          <p:stCondLst>
                                            <p:cond delay="499"/>
                                          </p:stCondLst>
                                        </p:cTn>
                                        <p:tgtEl>
                                          <p:spTgt spid="218132"/>
                                        </p:tgtEl>
                                        <p:attrNameLst>
                                          <p:attrName>style.visibility</p:attrName>
                                        </p:attrNameLst>
                                      </p:cBhvr>
                                      <p:to>
                                        <p:strVal val="visible"/>
                                      </p:to>
                                    </p:set>
                                  </p:childTnLst>
                                  <p:subTnLst>
                                    <p:set>
                                      <p:cBhvr override="childStyle">
                                        <p:cTn dur="1" fill="hold" display="0" masterRel="nextClick" afterEffect="1"/>
                                        <p:tgtEl>
                                          <p:spTgt spid="218132"/>
                                        </p:tgtEl>
                                        <p:attrNameLst>
                                          <p:attrName>style.visibility</p:attrName>
                                        </p:attrNameLst>
                                      </p:cBhvr>
                                      <p:to>
                                        <p:strVal val="hidden"/>
                                      </p:to>
                                    </p:set>
                                  </p:subTnLst>
                                </p:cTn>
                              </p:par>
                            </p:childTnLst>
                          </p:cTn>
                        </p:par>
                      </p:childTnLst>
                    </p:cTn>
                  </p:par>
                  <p:par>
                    <p:cTn id="93" fill="hold" nodeType="clickPar">
                      <p:stCondLst>
                        <p:cond delay="indefinite"/>
                      </p:stCondLst>
                      <p:childTnLst>
                        <p:par>
                          <p:cTn id="94" fill="hold" nodeType="withGroup">
                            <p:stCondLst>
                              <p:cond delay="0"/>
                            </p:stCondLst>
                            <p:childTnLst>
                              <p:par>
                                <p:cTn id="95" presetID="17" presetClass="entr" presetSubtype="1" fill="hold" grpId="0" nodeType="clickEffect">
                                  <p:stCondLst>
                                    <p:cond delay="0"/>
                                  </p:stCondLst>
                                  <p:childTnLst>
                                    <p:set>
                                      <p:cBhvr>
                                        <p:cTn id="96" dur="1" fill="hold">
                                          <p:stCondLst>
                                            <p:cond delay="0"/>
                                          </p:stCondLst>
                                        </p:cTn>
                                        <p:tgtEl>
                                          <p:spTgt spid="218125"/>
                                        </p:tgtEl>
                                        <p:attrNameLst>
                                          <p:attrName>style.visibility</p:attrName>
                                        </p:attrNameLst>
                                      </p:cBhvr>
                                      <p:to>
                                        <p:strVal val="visible"/>
                                      </p:to>
                                    </p:set>
                                    <p:anim calcmode="lin" valueType="num">
                                      <p:cBhvr>
                                        <p:cTn id="97" dur="500" fill="hold"/>
                                        <p:tgtEl>
                                          <p:spTgt spid="218125"/>
                                        </p:tgtEl>
                                        <p:attrNameLst>
                                          <p:attrName>ppt_x</p:attrName>
                                        </p:attrNameLst>
                                      </p:cBhvr>
                                      <p:tavLst>
                                        <p:tav tm="0">
                                          <p:val>
                                            <p:strVal val="#ppt_x"/>
                                          </p:val>
                                        </p:tav>
                                        <p:tav tm="100000">
                                          <p:val>
                                            <p:strVal val="#ppt_x"/>
                                          </p:val>
                                        </p:tav>
                                      </p:tavLst>
                                    </p:anim>
                                    <p:anim calcmode="lin" valueType="num">
                                      <p:cBhvr>
                                        <p:cTn id="98" dur="500" fill="hold"/>
                                        <p:tgtEl>
                                          <p:spTgt spid="218125"/>
                                        </p:tgtEl>
                                        <p:attrNameLst>
                                          <p:attrName>ppt_y</p:attrName>
                                        </p:attrNameLst>
                                      </p:cBhvr>
                                      <p:tavLst>
                                        <p:tav tm="0">
                                          <p:val>
                                            <p:strVal val="#ppt_y-#ppt_h/2"/>
                                          </p:val>
                                        </p:tav>
                                        <p:tav tm="100000">
                                          <p:val>
                                            <p:strVal val="#ppt_y"/>
                                          </p:val>
                                        </p:tav>
                                      </p:tavLst>
                                    </p:anim>
                                    <p:anim calcmode="lin" valueType="num">
                                      <p:cBhvr>
                                        <p:cTn id="99" dur="500" fill="hold"/>
                                        <p:tgtEl>
                                          <p:spTgt spid="218125"/>
                                        </p:tgtEl>
                                        <p:attrNameLst>
                                          <p:attrName>ppt_w</p:attrName>
                                        </p:attrNameLst>
                                      </p:cBhvr>
                                      <p:tavLst>
                                        <p:tav tm="0">
                                          <p:val>
                                            <p:strVal val="#ppt_w"/>
                                          </p:val>
                                        </p:tav>
                                        <p:tav tm="100000">
                                          <p:val>
                                            <p:strVal val="#ppt_w"/>
                                          </p:val>
                                        </p:tav>
                                      </p:tavLst>
                                    </p:anim>
                                    <p:anim calcmode="lin" valueType="num">
                                      <p:cBhvr>
                                        <p:cTn id="100" dur="500" fill="hold"/>
                                        <p:tgtEl>
                                          <p:spTgt spid="218125"/>
                                        </p:tgtEl>
                                        <p:attrNameLst>
                                          <p:attrName>ppt_h</p:attrName>
                                        </p:attrNameLst>
                                      </p:cBhvr>
                                      <p:tavLst>
                                        <p:tav tm="0">
                                          <p:val>
                                            <p:fltVal val="0"/>
                                          </p:val>
                                        </p:tav>
                                        <p:tav tm="100000">
                                          <p:val>
                                            <p:strVal val="#ppt_h"/>
                                          </p:val>
                                        </p:tav>
                                      </p:tavLst>
                                    </p:anim>
                                  </p:childTnLst>
                                </p:cTn>
                              </p:par>
                            </p:childTnLst>
                          </p:cTn>
                        </p:par>
                      </p:childTnLst>
                    </p:cTn>
                  </p:par>
                  <p:par>
                    <p:cTn id="101" fill="hold">
                      <p:stCondLst>
                        <p:cond delay="indefinite"/>
                      </p:stCondLst>
                      <p:childTnLst>
                        <p:par>
                          <p:cTn id="102" fill="hold" nodeType="afterGroup">
                            <p:stCondLst>
                              <p:cond delay="0"/>
                            </p:stCondLst>
                            <p:childTnLst>
                              <p:par>
                                <p:cTn id="103" presetID="17" presetClass="entr" presetSubtype="10" fill="hold" grpId="0" nodeType="clickEffect">
                                  <p:stCondLst>
                                    <p:cond delay="0"/>
                                  </p:stCondLst>
                                  <p:childTnLst>
                                    <p:set>
                                      <p:cBhvr>
                                        <p:cTn id="104" dur="1" fill="hold">
                                          <p:stCondLst>
                                            <p:cond delay="0"/>
                                          </p:stCondLst>
                                        </p:cTn>
                                        <p:tgtEl>
                                          <p:spTgt spid="218126"/>
                                        </p:tgtEl>
                                        <p:attrNameLst>
                                          <p:attrName>style.visibility</p:attrName>
                                        </p:attrNameLst>
                                      </p:cBhvr>
                                      <p:to>
                                        <p:strVal val="visible"/>
                                      </p:to>
                                    </p:set>
                                    <p:anim calcmode="lin" valueType="num">
                                      <p:cBhvr>
                                        <p:cTn id="105" dur="500" fill="hold"/>
                                        <p:tgtEl>
                                          <p:spTgt spid="218126"/>
                                        </p:tgtEl>
                                        <p:attrNameLst>
                                          <p:attrName>ppt_w</p:attrName>
                                        </p:attrNameLst>
                                      </p:cBhvr>
                                      <p:tavLst>
                                        <p:tav tm="0">
                                          <p:val>
                                            <p:fltVal val="0"/>
                                          </p:val>
                                        </p:tav>
                                        <p:tav tm="100000">
                                          <p:val>
                                            <p:strVal val="#ppt_w"/>
                                          </p:val>
                                        </p:tav>
                                      </p:tavLst>
                                    </p:anim>
                                    <p:anim calcmode="lin" valueType="num">
                                      <p:cBhvr>
                                        <p:cTn id="106" dur="500" fill="hold"/>
                                        <p:tgtEl>
                                          <p:spTgt spid="218126"/>
                                        </p:tgtEl>
                                        <p:attrNameLst>
                                          <p:attrName>ppt_h</p:attrName>
                                        </p:attrNameLst>
                                      </p:cBhvr>
                                      <p:tavLst>
                                        <p:tav tm="0">
                                          <p:val>
                                            <p:strVal val="#ppt_h"/>
                                          </p:val>
                                        </p:tav>
                                        <p:tav tm="100000">
                                          <p:val>
                                            <p:strVal val="#ppt_h"/>
                                          </p:val>
                                        </p:tav>
                                      </p:tavLst>
                                    </p:anim>
                                  </p:childTnLst>
                                </p:cTn>
                              </p:par>
                            </p:childTnLst>
                          </p:cTn>
                        </p:par>
                      </p:childTnLst>
                    </p:cTn>
                  </p:par>
                  <p:par>
                    <p:cTn id="107" fill="hold">
                      <p:stCondLst>
                        <p:cond delay="indefinite"/>
                      </p:stCondLst>
                      <p:childTnLst>
                        <p:par>
                          <p:cTn id="108" fill="hold" nodeType="afterGroup">
                            <p:stCondLst>
                              <p:cond delay="0"/>
                            </p:stCondLst>
                            <p:childTnLst>
                              <p:par>
                                <p:cTn id="109" presetID="1" presetClass="entr" presetSubtype="0" fill="hold" grpId="0" nodeType="clickEffect">
                                  <p:stCondLst>
                                    <p:cond delay="0"/>
                                  </p:stCondLst>
                                  <p:childTnLst>
                                    <p:set>
                                      <p:cBhvr>
                                        <p:cTn id="110" dur="1" fill="hold">
                                          <p:stCondLst>
                                            <p:cond delay="499"/>
                                          </p:stCondLst>
                                        </p:cTn>
                                        <p:tgtEl>
                                          <p:spTgt spid="218131"/>
                                        </p:tgtEl>
                                        <p:attrNameLst>
                                          <p:attrName>style.visibility</p:attrName>
                                        </p:attrNameLst>
                                      </p:cBhvr>
                                      <p:to>
                                        <p:strVal val="visible"/>
                                      </p:to>
                                    </p:set>
                                  </p:childTnLst>
                                  <p:subTnLst>
                                    <p:set>
                                      <p:cBhvr override="childStyle">
                                        <p:cTn dur="1" fill="hold" display="0" masterRel="nextClick" afterEffect="1"/>
                                        <p:tgtEl>
                                          <p:spTgt spid="218131"/>
                                        </p:tgtEl>
                                        <p:attrNameLst>
                                          <p:attrName>style.visibility</p:attrName>
                                        </p:attrNameLst>
                                      </p:cBhvr>
                                      <p:to>
                                        <p:strVal val="hidden"/>
                                      </p:to>
                                    </p:set>
                                  </p:subTnLst>
                                </p:cTn>
                              </p:par>
                            </p:childTnLst>
                          </p:cTn>
                        </p:par>
                      </p:childTnLst>
                    </p:cTn>
                  </p:par>
                  <p:par>
                    <p:cTn id="111" fill="hold" nodeType="clickPar">
                      <p:stCondLst>
                        <p:cond delay="indefinite"/>
                      </p:stCondLst>
                      <p:childTnLst>
                        <p:par>
                          <p:cTn id="112" fill="hold" nodeType="withGroup">
                            <p:stCondLst>
                              <p:cond delay="0"/>
                            </p:stCondLst>
                            <p:childTnLst>
                              <p:par>
                                <p:cTn id="113" presetID="17" presetClass="entr" presetSubtype="1" fill="hold" grpId="0" nodeType="clickEffect">
                                  <p:stCondLst>
                                    <p:cond delay="0"/>
                                  </p:stCondLst>
                                  <p:childTnLst>
                                    <p:set>
                                      <p:cBhvr>
                                        <p:cTn id="114" dur="1" fill="hold">
                                          <p:stCondLst>
                                            <p:cond delay="0"/>
                                          </p:stCondLst>
                                        </p:cTn>
                                        <p:tgtEl>
                                          <p:spTgt spid="218127"/>
                                        </p:tgtEl>
                                        <p:attrNameLst>
                                          <p:attrName>style.visibility</p:attrName>
                                        </p:attrNameLst>
                                      </p:cBhvr>
                                      <p:to>
                                        <p:strVal val="visible"/>
                                      </p:to>
                                    </p:set>
                                    <p:anim calcmode="lin" valueType="num">
                                      <p:cBhvr>
                                        <p:cTn id="115" dur="500" fill="hold"/>
                                        <p:tgtEl>
                                          <p:spTgt spid="218127"/>
                                        </p:tgtEl>
                                        <p:attrNameLst>
                                          <p:attrName>ppt_x</p:attrName>
                                        </p:attrNameLst>
                                      </p:cBhvr>
                                      <p:tavLst>
                                        <p:tav tm="0">
                                          <p:val>
                                            <p:strVal val="#ppt_x"/>
                                          </p:val>
                                        </p:tav>
                                        <p:tav tm="100000">
                                          <p:val>
                                            <p:strVal val="#ppt_x"/>
                                          </p:val>
                                        </p:tav>
                                      </p:tavLst>
                                    </p:anim>
                                    <p:anim calcmode="lin" valueType="num">
                                      <p:cBhvr>
                                        <p:cTn id="116" dur="500" fill="hold"/>
                                        <p:tgtEl>
                                          <p:spTgt spid="218127"/>
                                        </p:tgtEl>
                                        <p:attrNameLst>
                                          <p:attrName>ppt_y</p:attrName>
                                        </p:attrNameLst>
                                      </p:cBhvr>
                                      <p:tavLst>
                                        <p:tav tm="0">
                                          <p:val>
                                            <p:strVal val="#ppt_y-#ppt_h/2"/>
                                          </p:val>
                                        </p:tav>
                                        <p:tav tm="100000">
                                          <p:val>
                                            <p:strVal val="#ppt_y"/>
                                          </p:val>
                                        </p:tav>
                                      </p:tavLst>
                                    </p:anim>
                                    <p:anim calcmode="lin" valueType="num">
                                      <p:cBhvr>
                                        <p:cTn id="117" dur="500" fill="hold"/>
                                        <p:tgtEl>
                                          <p:spTgt spid="218127"/>
                                        </p:tgtEl>
                                        <p:attrNameLst>
                                          <p:attrName>ppt_w</p:attrName>
                                        </p:attrNameLst>
                                      </p:cBhvr>
                                      <p:tavLst>
                                        <p:tav tm="0">
                                          <p:val>
                                            <p:strVal val="#ppt_w"/>
                                          </p:val>
                                        </p:tav>
                                        <p:tav tm="100000">
                                          <p:val>
                                            <p:strVal val="#ppt_w"/>
                                          </p:val>
                                        </p:tav>
                                      </p:tavLst>
                                    </p:anim>
                                    <p:anim calcmode="lin" valueType="num">
                                      <p:cBhvr>
                                        <p:cTn id="118" dur="500" fill="hold"/>
                                        <p:tgtEl>
                                          <p:spTgt spid="218127"/>
                                        </p:tgtEl>
                                        <p:attrNameLst>
                                          <p:attrName>ppt_h</p:attrName>
                                        </p:attrNameLst>
                                      </p:cBhvr>
                                      <p:tavLst>
                                        <p:tav tm="0">
                                          <p:val>
                                            <p:fltVal val="0"/>
                                          </p:val>
                                        </p:tav>
                                        <p:tav tm="100000">
                                          <p:val>
                                            <p:strVal val="#ppt_h"/>
                                          </p:val>
                                        </p:tav>
                                      </p:tavLst>
                                    </p:anim>
                                  </p:childTnLst>
                                </p:cTn>
                              </p:par>
                            </p:childTnLst>
                          </p:cTn>
                        </p:par>
                      </p:childTnLst>
                    </p:cTn>
                  </p:par>
                  <p:par>
                    <p:cTn id="119" fill="hold">
                      <p:stCondLst>
                        <p:cond delay="indefinite"/>
                      </p:stCondLst>
                      <p:childTnLst>
                        <p:par>
                          <p:cTn id="120" fill="hold" nodeType="afterGroup">
                            <p:stCondLst>
                              <p:cond delay="0"/>
                            </p:stCondLst>
                            <p:childTnLst>
                              <p:par>
                                <p:cTn id="121" presetID="17" presetClass="entr" presetSubtype="10" fill="hold" grpId="0" nodeType="clickEffect">
                                  <p:stCondLst>
                                    <p:cond delay="0"/>
                                  </p:stCondLst>
                                  <p:childTnLst>
                                    <p:set>
                                      <p:cBhvr>
                                        <p:cTn id="122" dur="1" fill="hold">
                                          <p:stCondLst>
                                            <p:cond delay="0"/>
                                          </p:stCondLst>
                                        </p:cTn>
                                        <p:tgtEl>
                                          <p:spTgt spid="218128"/>
                                        </p:tgtEl>
                                        <p:attrNameLst>
                                          <p:attrName>style.visibility</p:attrName>
                                        </p:attrNameLst>
                                      </p:cBhvr>
                                      <p:to>
                                        <p:strVal val="visible"/>
                                      </p:to>
                                    </p:set>
                                    <p:anim calcmode="lin" valueType="num">
                                      <p:cBhvr>
                                        <p:cTn id="123" dur="500" fill="hold"/>
                                        <p:tgtEl>
                                          <p:spTgt spid="218128"/>
                                        </p:tgtEl>
                                        <p:attrNameLst>
                                          <p:attrName>ppt_w</p:attrName>
                                        </p:attrNameLst>
                                      </p:cBhvr>
                                      <p:tavLst>
                                        <p:tav tm="0">
                                          <p:val>
                                            <p:fltVal val="0"/>
                                          </p:val>
                                        </p:tav>
                                        <p:tav tm="100000">
                                          <p:val>
                                            <p:strVal val="#ppt_w"/>
                                          </p:val>
                                        </p:tav>
                                      </p:tavLst>
                                    </p:anim>
                                    <p:anim calcmode="lin" valueType="num">
                                      <p:cBhvr>
                                        <p:cTn id="124" dur="500" fill="hold"/>
                                        <p:tgtEl>
                                          <p:spTgt spid="218128"/>
                                        </p:tgtEl>
                                        <p:attrNameLst>
                                          <p:attrName>ppt_h</p:attrName>
                                        </p:attrNameLst>
                                      </p:cBhvr>
                                      <p:tavLst>
                                        <p:tav tm="0">
                                          <p:val>
                                            <p:strVal val="#ppt_h"/>
                                          </p:val>
                                        </p:tav>
                                        <p:tav tm="100000">
                                          <p:val>
                                            <p:strVal val="#ppt_h"/>
                                          </p:val>
                                        </p:tav>
                                      </p:tavLst>
                                    </p:anim>
                                  </p:childTnLst>
                                </p:cTn>
                              </p:par>
                            </p:childTnLst>
                          </p:cTn>
                        </p:par>
                      </p:childTnLst>
                    </p:cTn>
                  </p:par>
                  <p:par>
                    <p:cTn id="125" fill="hold">
                      <p:stCondLst>
                        <p:cond delay="indefinite"/>
                      </p:stCondLst>
                      <p:childTnLst>
                        <p:par>
                          <p:cTn id="126" fill="hold" nodeType="afterGroup">
                            <p:stCondLst>
                              <p:cond delay="0"/>
                            </p:stCondLst>
                            <p:childTnLst>
                              <p:par>
                                <p:cTn id="127" presetID="1" presetClass="entr" presetSubtype="0" fill="hold" grpId="0" nodeType="clickEffect">
                                  <p:stCondLst>
                                    <p:cond delay="0"/>
                                  </p:stCondLst>
                                  <p:childTnLst>
                                    <p:set>
                                      <p:cBhvr>
                                        <p:cTn id="128" dur="1" fill="hold">
                                          <p:stCondLst>
                                            <p:cond delay="499"/>
                                          </p:stCondLst>
                                        </p:cTn>
                                        <p:tgtEl>
                                          <p:spTgt spid="218130"/>
                                        </p:tgtEl>
                                        <p:attrNameLst>
                                          <p:attrName>style.visibility</p:attrName>
                                        </p:attrNameLst>
                                      </p:cBhvr>
                                      <p:to>
                                        <p:strVal val="visible"/>
                                      </p:to>
                                    </p:set>
                                  </p:childTnLst>
                                  <p:subTnLst>
                                    <p:set>
                                      <p:cBhvr override="childStyle">
                                        <p:cTn dur="1" fill="hold" display="0" masterRel="nextClick" afterEffect="1"/>
                                        <p:tgtEl>
                                          <p:spTgt spid="218130"/>
                                        </p:tgtEl>
                                        <p:attrNameLst>
                                          <p:attrName>style.visibility</p:attrName>
                                        </p:attrNameLst>
                                      </p:cBhvr>
                                      <p:to>
                                        <p:strVal val="hidden"/>
                                      </p:to>
                                    </p:set>
                                  </p:subTnLst>
                                </p:cTn>
                              </p:par>
                            </p:childTnLst>
                          </p:cTn>
                        </p:par>
                      </p:childTnLst>
                    </p:cTn>
                  </p:par>
                  <p:par>
                    <p:cTn id="129" fill="hold" nodeType="clickPar">
                      <p:stCondLst>
                        <p:cond delay="indefinite"/>
                      </p:stCondLst>
                      <p:childTnLst>
                        <p:par>
                          <p:cTn id="130" fill="hold" nodeType="withGroup">
                            <p:stCondLst>
                              <p:cond delay="0"/>
                            </p:stCondLst>
                            <p:childTnLst>
                              <p:par>
                                <p:cTn id="131" presetID="17" presetClass="entr" presetSubtype="1" fill="hold" grpId="0" nodeType="clickEffect">
                                  <p:stCondLst>
                                    <p:cond delay="0"/>
                                  </p:stCondLst>
                                  <p:childTnLst>
                                    <p:set>
                                      <p:cBhvr>
                                        <p:cTn id="132" dur="1" fill="hold">
                                          <p:stCondLst>
                                            <p:cond delay="0"/>
                                          </p:stCondLst>
                                        </p:cTn>
                                        <p:tgtEl>
                                          <p:spTgt spid="218129"/>
                                        </p:tgtEl>
                                        <p:attrNameLst>
                                          <p:attrName>style.visibility</p:attrName>
                                        </p:attrNameLst>
                                      </p:cBhvr>
                                      <p:to>
                                        <p:strVal val="visible"/>
                                      </p:to>
                                    </p:set>
                                    <p:anim calcmode="lin" valueType="num">
                                      <p:cBhvr>
                                        <p:cTn id="133" dur="500" fill="hold"/>
                                        <p:tgtEl>
                                          <p:spTgt spid="218129"/>
                                        </p:tgtEl>
                                        <p:attrNameLst>
                                          <p:attrName>ppt_x</p:attrName>
                                        </p:attrNameLst>
                                      </p:cBhvr>
                                      <p:tavLst>
                                        <p:tav tm="0">
                                          <p:val>
                                            <p:strVal val="#ppt_x"/>
                                          </p:val>
                                        </p:tav>
                                        <p:tav tm="100000">
                                          <p:val>
                                            <p:strVal val="#ppt_x"/>
                                          </p:val>
                                        </p:tav>
                                      </p:tavLst>
                                    </p:anim>
                                    <p:anim calcmode="lin" valueType="num">
                                      <p:cBhvr>
                                        <p:cTn id="134" dur="500" fill="hold"/>
                                        <p:tgtEl>
                                          <p:spTgt spid="218129"/>
                                        </p:tgtEl>
                                        <p:attrNameLst>
                                          <p:attrName>ppt_y</p:attrName>
                                        </p:attrNameLst>
                                      </p:cBhvr>
                                      <p:tavLst>
                                        <p:tav tm="0">
                                          <p:val>
                                            <p:strVal val="#ppt_y-#ppt_h/2"/>
                                          </p:val>
                                        </p:tav>
                                        <p:tav tm="100000">
                                          <p:val>
                                            <p:strVal val="#ppt_y"/>
                                          </p:val>
                                        </p:tav>
                                      </p:tavLst>
                                    </p:anim>
                                    <p:anim calcmode="lin" valueType="num">
                                      <p:cBhvr>
                                        <p:cTn id="135" dur="500" fill="hold"/>
                                        <p:tgtEl>
                                          <p:spTgt spid="218129"/>
                                        </p:tgtEl>
                                        <p:attrNameLst>
                                          <p:attrName>ppt_w</p:attrName>
                                        </p:attrNameLst>
                                      </p:cBhvr>
                                      <p:tavLst>
                                        <p:tav tm="0">
                                          <p:val>
                                            <p:strVal val="#ppt_w"/>
                                          </p:val>
                                        </p:tav>
                                        <p:tav tm="100000">
                                          <p:val>
                                            <p:strVal val="#ppt_w"/>
                                          </p:val>
                                        </p:tav>
                                      </p:tavLst>
                                    </p:anim>
                                    <p:anim calcmode="lin" valueType="num">
                                      <p:cBhvr>
                                        <p:cTn id="136" dur="500" fill="hold"/>
                                        <p:tgtEl>
                                          <p:spTgt spid="218129"/>
                                        </p:tgtEl>
                                        <p:attrNameLst>
                                          <p:attrName>ppt_h</p:attrName>
                                        </p:attrNameLst>
                                      </p:cBhvr>
                                      <p:tavLst>
                                        <p:tav tm="0">
                                          <p:val>
                                            <p:fltVal val="0"/>
                                          </p:val>
                                        </p:tav>
                                        <p:tav tm="100000">
                                          <p:val>
                                            <p:strVal val="#ppt_h"/>
                                          </p:val>
                                        </p:tav>
                                      </p:tavLst>
                                    </p:anim>
                                  </p:childTnLst>
                                </p:cTn>
                              </p:par>
                            </p:childTnLst>
                          </p:cTn>
                        </p:par>
                      </p:childTnLst>
                    </p:cTn>
                  </p:par>
                  <p:par>
                    <p:cTn id="137" fill="hold">
                      <p:stCondLst>
                        <p:cond delay="indefinite"/>
                      </p:stCondLst>
                      <p:childTnLst>
                        <p:par>
                          <p:cTn id="138" fill="hold" nodeType="afterGroup">
                            <p:stCondLst>
                              <p:cond delay="0"/>
                            </p:stCondLst>
                            <p:childTnLst>
                              <p:par>
                                <p:cTn id="139" presetID="1" presetClass="entr" presetSubtype="0" fill="hold" grpId="0" nodeType="clickEffect">
                                  <p:stCondLst>
                                    <p:cond delay="0"/>
                                  </p:stCondLst>
                                  <p:childTnLst>
                                    <p:set>
                                      <p:cBhvr>
                                        <p:cTn id="140" dur="1" fill="hold">
                                          <p:stCondLst>
                                            <p:cond delay="499"/>
                                          </p:stCondLst>
                                        </p:cTn>
                                        <p:tgtEl>
                                          <p:spTgt spid="2181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114" grpId="0" autoUpdateAnimBg="0"/>
      <p:bldP spid="218115" grpId="0" autoUpdateAnimBg="0"/>
      <p:bldP spid="218116" grpId="0" animBg="1"/>
      <p:bldP spid="218117" grpId="0" autoUpdateAnimBg="0"/>
      <p:bldP spid="218118" grpId="0" animBg="1"/>
      <p:bldP spid="218119" grpId="0" autoUpdateAnimBg="0"/>
      <p:bldP spid="218120" grpId="0" animBg="1"/>
      <p:bldP spid="218121" grpId="0" autoUpdateAnimBg="0"/>
      <p:bldP spid="218122" grpId="0" animBg="1"/>
      <p:bldP spid="218123" grpId="0" autoUpdateAnimBg="0"/>
      <p:bldP spid="218124" grpId="0" animBg="1"/>
      <p:bldP spid="218125" grpId="0" autoUpdateAnimBg="0"/>
      <p:bldP spid="218126" grpId="0" animBg="1"/>
      <p:bldP spid="218127" grpId="0" autoUpdateAnimBg="0"/>
      <p:bldP spid="218128" grpId="0" animBg="1"/>
      <p:bldP spid="218129" grpId="0" autoUpdateAnimBg="0"/>
      <p:bldP spid="218130" grpId="0" animBg="1" autoUpdateAnimBg="0"/>
      <p:bldP spid="218131" grpId="0" animBg="1" autoUpdateAnimBg="0"/>
      <p:bldP spid="218132" grpId="0" animBg="1" autoUpdateAnimBg="0"/>
      <p:bldP spid="218133" grpId="0" animBg="1" autoUpdateAnimBg="0"/>
      <p:bldP spid="218134" grpId="0" animBg="1" autoUpdateAnimBg="0"/>
      <p:bldP spid="218135" grpId="0" animBg="1" autoUpdateAnimBg="0"/>
      <p:bldP spid="218136" grpId="0" animBg="1" autoUpdateAnimBg="0"/>
      <p:bldP spid="218137" grpId="0" animBg="1"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Savon</Template>
  <TotalTime>7</TotalTime>
  <Words>1370</Words>
  <Application>Microsoft Macintosh PowerPoint</Application>
  <PresentationFormat>Widescreen</PresentationFormat>
  <Paragraphs>209</Paragraphs>
  <Slides>15</Slides>
  <Notes>3</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15</vt:i4>
      </vt:variant>
    </vt:vector>
  </HeadingPairs>
  <TitlesOfParts>
    <vt:vector size="29" baseType="lpstr">
      <vt:lpstr>Calibri</vt:lpstr>
      <vt:lpstr>Century Gothic</vt:lpstr>
      <vt:lpstr>Garamond</vt:lpstr>
      <vt:lpstr>MS PGothic</vt:lpstr>
      <vt:lpstr>Tahoma</vt:lpstr>
      <vt:lpstr>Tw Cen MT</vt:lpstr>
      <vt:lpstr>Arial</vt:lpstr>
      <vt:lpstr>Lucida Sans Unicode</vt:lpstr>
      <vt:lpstr>StarSymbol</vt:lpstr>
      <vt:lpstr>Times</vt:lpstr>
      <vt:lpstr>Times New Roman</vt:lpstr>
      <vt:lpstr>Trebuchet MS</vt:lpstr>
      <vt:lpstr>Wingdings</vt:lpstr>
      <vt:lpstr>Savon</vt:lpstr>
      <vt:lpstr>Sorting algorithms</vt:lpstr>
      <vt:lpstr>Sorting</vt:lpstr>
      <vt:lpstr>PowerPoint Presentation</vt:lpstr>
      <vt:lpstr>Complexity</vt:lpstr>
      <vt:lpstr>Types of Sorting Algorithms</vt:lpstr>
      <vt:lpstr>Bubble Sort: Idea</vt:lpstr>
      <vt:lpstr>Example of bubble sort</vt:lpstr>
      <vt:lpstr>Code for bubble sort</vt:lpstr>
      <vt:lpstr>Bubble Sort Example</vt:lpstr>
      <vt:lpstr>Bubble Sort Example</vt:lpstr>
      <vt:lpstr>Bubble Sort Example</vt:lpstr>
      <vt:lpstr>Bubble Sort Example</vt:lpstr>
      <vt:lpstr>Bubble Sort Example</vt:lpstr>
      <vt:lpstr>Bubble Sort Example</vt:lpstr>
      <vt:lpstr>Code for bubble sort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Sorting algorithms</dc:title>
  <dc:creator>Microsoft Office User</dc:creator>
  <cp:lastModifiedBy>Microsoft Office User</cp:lastModifiedBy>
  <cp:revision>1</cp:revision>
  <dcterms:created xsi:type="dcterms:W3CDTF">2015-11-16T19:45:24Z</dcterms:created>
  <dcterms:modified xsi:type="dcterms:W3CDTF">2015-11-16T19:52:51Z</dcterms:modified>
</cp:coreProperties>
</file>