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28"/>
  </p:notesMasterIdLst>
  <p:sldIdLst>
    <p:sldId id="279" r:id="rId5"/>
    <p:sldId id="280" r:id="rId6"/>
    <p:sldId id="281" r:id="rId7"/>
    <p:sldId id="282" r:id="rId8"/>
    <p:sldId id="284" r:id="rId9"/>
    <p:sldId id="305" r:id="rId10"/>
    <p:sldId id="285" r:id="rId11"/>
    <p:sldId id="293" r:id="rId12"/>
    <p:sldId id="301" r:id="rId13"/>
    <p:sldId id="294" r:id="rId14"/>
    <p:sldId id="286" r:id="rId15"/>
    <p:sldId id="287" r:id="rId16"/>
    <p:sldId id="306" r:id="rId17"/>
    <p:sldId id="288" r:id="rId18"/>
    <p:sldId id="307" r:id="rId19"/>
    <p:sldId id="289" r:id="rId20"/>
    <p:sldId id="290" r:id="rId21"/>
    <p:sldId id="291" r:id="rId22"/>
    <p:sldId id="292" r:id="rId23"/>
    <p:sldId id="296" r:id="rId24"/>
    <p:sldId id="297" r:id="rId25"/>
    <p:sldId id="298" r:id="rId26"/>
    <p:sldId id="29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2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D3030-6C2B-42CC-92F4-F0A0E9DB359D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3077A-74F1-4665-A771-D1FD7FF35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3077A-74F1-4665-A771-D1FD7FF35A5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CFAC40-F93C-4689-B82A-2FD15CFB39A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9B7B0E-2E53-462E-A638-2873E8C5E32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54806C-1D6D-45B3-A7FC-0D727A3070C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945DC6-9B87-42D1-96FD-3FC52458D57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B3A3C0-15C6-4C21-952C-F4E93A9DED6F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C29070-8B11-4A38-98DB-86EB96C0BB4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B50670-57E1-4DC2-BDA4-C757FC0ED373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3077A-74F1-4665-A771-D1FD7FF35A5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3077A-74F1-4665-A771-D1FD7FF35A5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3077A-74F1-4665-A771-D1FD7FF35A5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C73548-A9CE-4F47-BB60-5F31EA77AA0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3077A-74F1-4665-A771-D1FD7FF35A5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6D535C-6CBD-422E-90E3-D07D7ACC285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2D532D-5AD6-4AF9-8E3A-04F5BCE9C3C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71F141-BD9B-4D10-A510-02C50E5BF66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C3D3F1-8B29-4976-BF4E-9436CFA5E3A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3077A-74F1-4665-A771-D1FD7FF35A5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3077A-74F1-4665-A771-D1FD7FF35A5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3077A-74F1-4665-A771-D1FD7FF35A5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F7E7E11-6C7F-4F96-BEA4-1BA81C9A1F4F}" type="datetime1">
              <a:rPr lang="en-US" smtClean="0"/>
              <a:pPr/>
              <a:t>11/15/2014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C6068-708B-435E-882C-5605C893E4C5}" type="datetime1">
              <a:rPr lang="en-US" smtClean="0"/>
              <a:pPr/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001ED86-C80A-483A-A286-028FAF3D5316}" type="datetime1">
              <a:rPr lang="en-US" smtClean="0"/>
              <a:pPr/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A63B-8DFF-4DB5-8FB1-96BCC882D3B6}" type="datetime1">
              <a:rPr lang="en-US" smtClean="0"/>
              <a:pPr/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115A6-4A50-47C9-80B6-F02B341DA417}" type="datetime1">
              <a:rPr lang="en-US" smtClean="0"/>
              <a:pPr/>
              <a:t>11/15/2014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D55985F-B96C-417B-B94D-2DB64C1DD1AA}" type="datetime1">
              <a:rPr lang="en-US" smtClean="0"/>
              <a:pPr/>
              <a:t>11/15/2014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A.AlOsaimi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962109E-6A02-49BA-8679-252F0E461983}" type="datetime1">
              <a:rPr lang="en-US" smtClean="0"/>
              <a:pPr/>
              <a:t>11/15/2014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AAC7-759C-4415-B0B1-88AD898A6F9F}" type="datetime1">
              <a:rPr lang="en-US" smtClean="0"/>
              <a:pPr/>
              <a:t>11/15/2014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30869-3788-4405-909F-F4A7FECEE4B8}" type="datetime1">
              <a:rPr lang="en-US" smtClean="0"/>
              <a:pPr/>
              <a:t>11/15/2014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E94F-CC4C-4FA7-B934-AA23949EDB7A}" type="datetime1">
              <a:rPr lang="en-US" smtClean="0"/>
              <a:pPr/>
              <a:t>11/15/2014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A3D08F4-177C-4672-BE61-737F9D5D359E}" type="datetime1">
              <a:rPr lang="en-US" smtClean="0"/>
              <a:pPr/>
              <a:t>11/15/2014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D139742-87AC-4D3B-B8D9-6E5BE00BAAB0}" type="datetime1">
              <a:rPr lang="en-US" smtClean="0"/>
              <a:pPr/>
              <a:t>11/15/2014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5A16B2D-F6BB-4C14-93C8-886D1C30D6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1%202%203%204%206%207%208%209%2010%20%0d%0a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4</a:t>
            </a:r>
            <a:br>
              <a:rPr lang="en-US" dirty="0" smtClean="0"/>
            </a:b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</a:rPr>
              <a:t> Repetition Structures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Semester 1433 -1434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0333E-3675-497B-AF1E-1501BF0A397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67544" y="40466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ar-SA" b="1" dirty="0" smtClean="0"/>
              <a:t>King Saud University </a:t>
            </a:r>
          </a:p>
          <a:p>
            <a:r>
              <a:rPr lang="en-US" b="1" dirty="0" smtClean="0"/>
              <a:t>College of Applied studies and Community Service</a:t>
            </a:r>
          </a:p>
          <a:p>
            <a:r>
              <a:rPr lang="en-US" b="1" dirty="0" smtClean="0"/>
              <a:t>CSC1101</a:t>
            </a:r>
          </a:p>
          <a:p>
            <a:r>
              <a:rPr lang="en-US" b="1" dirty="0" smtClean="0"/>
              <a:t>By: </a:t>
            </a:r>
            <a:r>
              <a:rPr lang="en-US" b="1" dirty="0" err="1" smtClean="0"/>
              <a:t>Asma</a:t>
            </a:r>
            <a:r>
              <a:rPr lang="en-US" b="1" dirty="0" smtClean="0"/>
              <a:t> </a:t>
            </a:r>
            <a:r>
              <a:rPr lang="en-US" b="1" dirty="0" err="1" smtClean="0"/>
              <a:t>Alosaimi</a:t>
            </a:r>
            <a:endParaRPr lang="en-US" b="1" dirty="0" smtClean="0"/>
          </a:p>
          <a:p>
            <a:r>
              <a:rPr lang="en-US" b="1" dirty="0" smtClean="0"/>
              <a:t>Edited By: Fatimah </a:t>
            </a:r>
            <a:r>
              <a:rPr lang="en-US" b="1" dirty="0" err="1" smtClean="0"/>
              <a:t>Alakeel</a:t>
            </a:r>
            <a:r>
              <a:rPr lang="en-US" b="1" dirty="0" smtClean="0"/>
              <a:t> &amp; </a:t>
            </a:r>
            <a:r>
              <a:rPr lang="en-US" b="1" dirty="0" err="1" smtClean="0"/>
              <a:t>Noor</a:t>
            </a:r>
            <a:r>
              <a:rPr lang="en-US" b="1" dirty="0" smtClean="0"/>
              <a:t> </a:t>
            </a:r>
            <a:r>
              <a:rPr lang="en-US" b="1" dirty="0" err="1" smtClean="0"/>
              <a:t>Alhareqi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823EA66-9CAE-458C-9CB8-87DE5400593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Flag-Controlled while Loop-</a:t>
            </a:r>
            <a:br>
              <a:rPr lang="en-US" sz="3600" dirty="0" smtClean="0"/>
            </a:br>
            <a:r>
              <a:rPr lang="en-US" sz="3600" dirty="0" smtClean="0"/>
              <a:t>Example </a:t>
            </a:r>
            <a:r>
              <a:rPr lang="en-US" sz="3600" dirty="0" smtClean="0"/>
              <a:t>1(</a:t>
            </a:r>
            <a:r>
              <a:rPr lang="en-US" sz="3600" dirty="0" smtClean="0">
                <a:solidFill>
                  <a:srgbClr val="FA6400"/>
                </a:solidFill>
                <a:latin typeface="Courier New" pitchFamily="49" charset="0"/>
              </a:rPr>
              <a:t>Guessing the number </a:t>
            </a:r>
            <a:r>
              <a:rPr lang="en-US" sz="3600" dirty="0" smtClean="0">
                <a:solidFill>
                  <a:srgbClr val="FA6400"/>
                </a:solidFill>
                <a:latin typeface="Courier New" pitchFamily="49" charset="0"/>
              </a:rPr>
              <a:t>game)</a:t>
            </a:r>
            <a:endParaRPr lang="en-US" sz="36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56791"/>
            <a:ext cx="8964488" cy="535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eft Arrow 4"/>
          <p:cNvSpPr/>
          <p:nvPr/>
        </p:nvSpPr>
        <p:spPr>
          <a:xfrm>
            <a:off x="2771800" y="1628800"/>
            <a:ext cx="1944216" cy="144016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716016" y="1340768"/>
            <a:ext cx="280831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C Standard General Utilities Library</a:t>
            </a:r>
            <a:r>
              <a:rPr lang="en-US" dirty="0" smtClean="0"/>
              <a:t> It defines several general purpose functions such as rand()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/>
                </a:solidFill>
                <a:ea typeface="+mn-ea"/>
                <a:cs typeface="Arial" pitchFamily="34" charset="0"/>
              </a:rPr>
              <a:t>Nested Loops</a:t>
            </a:r>
          </a:p>
        </p:txBody>
      </p:sp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A4A9B90-1399-4A6B-9412-962C98861A76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399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800" smtClean="0"/>
              <a:t>Usually used to work with two dimensional arrays (later).</a:t>
            </a:r>
          </a:p>
          <a:p>
            <a:r>
              <a:rPr lang="en-US" sz="2800" smtClean="0"/>
              <a:t>Nested loops consist of an outer loop with one or more inner loops.</a:t>
            </a:r>
          </a:p>
          <a:p>
            <a:r>
              <a:rPr lang="en-US" sz="2800" smtClean="0"/>
              <a:t>Each time the outer loop is repeated, the inner loops are reentered</a:t>
            </a:r>
          </a:p>
          <a:p>
            <a:pPr lvl="1"/>
            <a:r>
              <a:rPr lang="en-US" smtClean="0"/>
              <a:t>Their loop control expressions are reevaluated</a:t>
            </a:r>
          </a:p>
          <a:p>
            <a:pPr lvl="1"/>
            <a:r>
              <a:rPr lang="en-US" smtClean="0"/>
              <a:t>All required iterations are performed again.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0688"/>
            <a:ext cx="8229600" cy="487362"/>
          </a:xfrm>
        </p:spPr>
        <p:txBody>
          <a:bodyPr>
            <a:noAutofit/>
          </a:bodyPr>
          <a:lstStyle/>
          <a:p>
            <a:pPr marL="320040" indent="-320040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2"/>
                </a:solidFill>
                <a:ea typeface="+mn-ea"/>
                <a:cs typeface="Arial" pitchFamily="34" charset="0"/>
              </a:rPr>
              <a:t>Example: Sum of Scores of </a:t>
            </a:r>
            <a:r>
              <a:rPr lang="en-US" sz="2400" dirty="0" smtClean="0">
                <a:solidFill>
                  <a:schemeClr val="accent2"/>
                </a:solidFill>
                <a:ea typeface="+mn-ea"/>
                <a:cs typeface="Arial" pitchFamily="34" charset="0"/>
              </a:rPr>
              <a:t>3 sections</a:t>
            </a:r>
            <a:r>
              <a:rPr lang="en-US" sz="2400" dirty="0" smtClean="0">
                <a:solidFill>
                  <a:schemeClr val="accent2"/>
                </a:solidFill>
                <a:ea typeface="+mn-ea"/>
                <a:cs typeface="Arial" pitchFamily="34" charset="0"/>
              </a:rPr>
              <a:t/>
            </a:r>
            <a:br>
              <a:rPr lang="en-US" sz="2400" dirty="0" smtClean="0">
                <a:solidFill>
                  <a:schemeClr val="accent2"/>
                </a:solidFill>
                <a:ea typeface="+mn-ea"/>
                <a:cs typeface="Arial" pitchFamily="34" charset="0"/>
              </a:rPr>
            </a:br>
            <a:r>
              <a:rPr lang="en-US" sz="2400" dirty="0" smtClean="0">
                <a:solidFill>
                  <a:srgbClr val="FF3300"/>
                </a:solidFill>
              </a:rPr>
              <a:t>calculate </a:t>
            </a:r>
            <a:r>
              <a:rPr lang="en-US" sz="2400" dirty="0" smtClean="0">
                <a:solidFill>
                  <a:srgbClr val="FF3300"/>
                </a:solidFill>
              </a:rPr>
              <a:t>the total scores in each section for </a:t>
            </a:r>
            <a:r>
              <a:rPr lang="en-US" sz="2400" dirty="0" smtClean="0">
                <a:solidFill>
                  <a:srgbClr val="FF3300"/>
                </a:solidFill>
              </a:rPr>
              <a:t>3 </a:t>
            </a:r>
            <a:r>
              <a:rPr lang="en-US" sz="2400" dirty="0" smtClean="0">
                <a:solidFill>
                  <a:srgbClr val="FF3300"/>
                </a:solidFill>
              </a:rPr>
              <a:t>sections. Each section's </a:t>
            </a:r>
            <a:r>
              <a:rPr lang="en-US" sz="2400" dirty="0" smtClean="0">
                <a:solidFill>
                  <a:srgbClr val="FF3300"/>
                </a:solidFill>
              </a:rPr>
              <a:t> </a:t>
            </a:r>
            <a:r>
              <a:rPr lang="en-US" sz="2400" dirty="0" smtClean="0">
                <a:solidFill>
                  <a:srgbClr val="FF3300"/>
                </a:solidFill>
              </a:rPr>
              <a:t>* scores are terminated by the sentinel -99. */</a:t>
            </a:r>
            <a:br>
              <a:rPr lang="en-US" sz="2400" dirty="0" smtClean="0">
                <a:solidFill>
                  <a:srgbClr val="FF3300"/>
                </a:solidFill>
              </a:rPr>
            </a:br>
            <a:endParaRPr lang="en-US" sz="2400" dirty="0" smtClean="0">
              <a:solidFill>
                <a:schemeClr val="accent2"/>
              </a:solidFill>
              <a:ea typeface="+mn-ea"/>
              <a:cs typeface="Arial" pitchFamily="34" charset="0"/>
            </a:endParaRPr>
          </a:p>
        </p:txBody>
      </p:sp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7DEAEED-C9A7-479A-9B5C-66827BC9FB3B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867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556792"/>
            <a:ext cx="9144000" cy="530120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1800" dirty="0" smtClean="0">
                <a:solidFill>
                  <a:srgbClr val="0000FF"/>
                </a:solidFill>
                <a:latin typeface="Courier New"/>
              </a:rPr>
              <a:t>#include </a:t>
            </a:r>
            <a:r>
              <a:rPr lang="en-GB" sz="1800" dirty="0" smtClean="0">
                <a:solidFill>
                  <a:srgbClr val="A31515"/>
                </a:solidFill>
                <a:latin typeface="Courier New"/>
              </a:rPr>
              <a:t>&lt;</a:t>
            </a:r>
            <a:r>
              <a:rPr lang="en-GB" sz="1800" dirty="0" err="1" smtClean="0">
                <a:solidFill>
                  <a:srgbClr val="A31515"/>
                </a:solidFill>
                <a:latin typeface="Courier New"/>
              </a:rPr>
              <a:t>iostream</a:t>
            </a:r>
            <a:r>
              <a:rPr lang="en-GB" sz="1800" dirty="0" smtClean="0">
                <a:solidFill>
                  <a:srgbClr val="A31515"/>
                </a:solidFill>
                <a:latin typeface="Courier New"/>
              </a:rPr>
              <a:t>&gt;</a:t>
            </a:r>
          </a:p>
          <a:p>
            <a:pPr>
              <a:spcBef>
                <a:spcPts val="0"/>
              </a:spcBef>
              <a:buNone/>
            </a:pPr>
            <a:r>
              <a:rPr lang="en-GB" sz="1800" dirty="0" smtClean="0">
                <a:solidFill>
                  <a:srgbClr val="0000FF"/>
                </a:solidFill>
                <a:latin typeface="Courier New"/>
              </a:rPr>
              <a:t>using namespace std;</a:t>
            </a:r>
          </a:p>
          <a:p>
            <a:pPr>
              <a:spcBef>
                <a:spcPts val="0"/>
              </a:spcBef>
              <a:buNone/>
            </a:pPr>
            <a:r>
              <a:rPr lang="en-GB" sz="1800" dirty="0" smtClean="0">
                <a:solidFill>
                  <a:srgbClr val="0000FF"/>
                </a:solidFill>
                <a:latin typeface="Courier New"/>
              </a:rPr>
              <a:t>#define </a:t>
            </a:r>
            <a:r>
              <a:rPr lang="en-GB" sz="1800" dirty="0" smtClean="0">
                <a:latin typeface="Courier New"/>
              </a:rPr>
              <a:t>SENTINEL</a:t>
            </a:r>
            <a:r>
              <a:rPr lang="en-GB" sz="1800" dirty="0" smtClean="0">
                <a:solidFill>
                  <a:srgbClr val="0000FF"/>
                </a:solidFill>
                <a:latin typeface="Courier New"/>
              </a:rPr>
              <a:t>  </a:t>
            </a:r>
            <a:r>
              <a:rPr lang="en-GB" sz="1800" dirty="0" smtClean="0">
                <a:latin typeface="Courier New"/>
              </a:rPr>
              <a:t> -99</a:t>
            </a:r>
          </a:p>
          <a:p>
            <a:pPr>
              <a:spcBef>
                <a:spcPts val="0"/>
              </a:spcBef>
              <a:buNone/>
            </a:pPr>
            <a:r>
              <a:rPr lang="en-GB" sz="1800" dirty="0" smtClean="0">
                <a:solidFill>
                  <a:srgbClr val="0000FF"/>
                </a:solidFill>
                <a:latin typeface="Courier New"/>
              </a:rPr>
              <a:t>#define </a:t>
            </a:r>
            <a:r>
              <a:rPr lang="en-GB" sz="1800" dirty="0" smtClean="0">
                <a:latin typeface="Courier New"/>
              </a:rPr>
              <a:t>NUM_SECTIONS</a:t>
            </a:r>
            <a:r>
              <a:rPr lang="en-GB" sz="1800" dirty="0" smtClean="0">
                <a:solidFill>
                  <a:srgbClr val="0000FF"/>
                </a:solidFill>
                <a:latin typeface="Courier New"/>
              </a:rPr>
              <a:t> 3</a:t>
            </a:r>
            <a:endParaRPr lang="en-GB" sz="1800" dirty="0" smtClean="0">
              <a:latin typeface="Courier New"/>
            </a:endParaRPr>
          </a:p>
          <a:p>
            <a:pPr>
              <a:spcBef>
                <a:spcPts val="0"/>
              </a:spcBef>
              <a:buNone/>
            </a:pPr>
            <a:r>
              <a:rPr lang="en-GB" sz="1800" dirty="0" err="1" smtClean="0">
                <a:solidFill>
                  <a:srgbClr val="0000FF"/>
                </a:solidFill>
                <a:latin typeface="Courier New"/>
              </a:rPr>
              <a:t>int</a:t>
            </a:r>
            <a:r>
              <a:rPr lang="en-GB" sz="1800" dirty="0" smtClean="0">
                <a:solidFill>
                  <a:srgbClr val="0000FF"/>
                </a:solidFill>
                <a:latin typeface="Courier New"/>
              </a:rPr>
              <a:t>  </a:t>
            </a:r>
            <a:r>
              <a:rPr lang="en-GB" sz="1800" dirty="0" smtClean="0">
                <a:latin typeface="Courier New"/>
              </a:rPr>
              <a:t>main(){</a:t>
            </a:r>
          </a:p>
          <a:p>
            <a:pPr>
              <a:spcBef>
                <a:spcPts val="0"/>
              </a:spcBef>
              <a:buNone/>
            </a:pPr>
            <a:r>
              <a:rPr lang="en-GB" sz="1800" dirty="0" smtClean="0">
                <a:latin typeface="Courier New"/>
              </a:rPr>
              <a:t>        </a:t>
            </a:r>
            <a:r>
              <a:rPr lang="en-GB" sz="1800" dirty="0" err="1" smtClean="0">
                <a:solidFill>
                  <a:srgbClr val="0070C0"/>
                </a:solidFill>
                <a:latin typeface="Courier New"/>
              </a:rPr>
              <a:t>int</a:t>
            </a:r>
            <a:r>
              <a:rPr lang="en-GB" sz="1800" dirty="0" smtClean="0">
                <a:latin typeface="Courier New"/>
              </a:rPr>
              <a:t> sec, </a:t>
            </a:r>
            <a:r>
              <a:rPr lang="en-GB" sz="1800" dirty="0" smtClean="0">
                <a:latin typeface="Courier New"/>
              </a:rPr>
              <a:t>score</a:t>
            </a:r>
            <a:r>
              <a:rPr lang="en-GB" sz="1800" dirty="0" smtClean="0">
                <a:latin typeface="Courier New"/>
              </a:rPr>
              <a:t>, </a:t>
            </a:r>
            <a:r>
              <a:rPr lang="en-GB" sz="1800" dirty="0" smtClean="0">
                <a:latin typeface="Courier New"/>
              </a:rPr>
              <a:t> </a:t>
            </a:r>
            <a:r>
              <a:rPr lang="en-GB" sz="1800" dirty="0" smtClean="0">
                <a:latin typeface="Courier New"/>
              </a:rPr>
              <a:t>sum</a:t>
            </a:r>
            <a:r>
              <a:rPr lang="en-GB" sz="1800" dirty="0" smtClean="0">
                <a:latin typeface="Courier New"/>
              </a:rPr>
              <a:t>;</a:t>
            </a:r>
            <a:endParaRPr lang="en-GB" sz="1800" dirty="0" smtClean="0">
              <a:latin typeface="Courier New"/>
            </a:endParaRPr>
          </a:p>
          <a:p>
            <a:pPr>
              <a:spcBef>
                <a:spcPts val="0"/>
              </a:spcBef>
              <a:buNone/>
            </a:pPr>
            <a:r>
              <a:rPr lang="en-GB" sz="1800" dirty="0" smtClean="0">
                <a:solidFill>
                  <a:srgbClr val="008000"/>
                </a:solidFill>
                <a:latin typeface="Courier New"/>
              </a:rPr>
              <a:t>  </a:t>
            </a:r>
            <a:r>
              <a:rPr lang="en-GB" sz="1800" dirty="0" smtClean="0">
                <a:solidFill>
                  <a:srgbClr val="008000"/>
                </a:solidFill>
                <a:latin typeface="Courier New"/>
              </a:rPr>
              <a:t> </a:t>
            </a:r>
            <a:r>
              <a:rPr lang="en-GB" sz="1800" dirty="0" err="1" smtClean="0">
                <a:solidFill>
                  <a:srgbClr val="008000"/>
                </a:solidFill>
                <a:latin typeface="Courier New"/>
              </a:rPr>
              <a:t>cout</a:t>
            </a:r>
            <a:r>
              <a:rPr lang="en-GB" sz="1800" dirty="0" smtClean="0">
                <a:solidFill>
                  <a:srgbClr val="008000"/>
                </a:solidFill>
                <a:latin typeface="Courier New"/>
              </a:rPr>
              <a:t> &lt;&lt; </a:t>
            </a:r>
            <a:r>
              <a:rPr lang="en-GB" sz="1800" dirty="0" smtClean="0">
                <a:solidFill>
                  <a:srgbClr val="A31515"/>
                </a:solidFill>
                <a:latin typeface="Courier New"/>
              </a:rPr>
              <a:t>"sum of scores for each section\n";</a:t>
            </a:r>
          </a:p>
          <a:p>
            <a:pPr>
              <a:spcBef>
                <a:spcPts val="0"/>
              </a:spcBef>
              <a:buNone/>
            </a:pPr>
            <a:r>
              <a:rPr lang="en-GB" sz="1800" dirty="0" smtClean="0">
                <a:solidFill>
                  <a:srgbClr val="A31515"/>
                </a:solidFill>
                <a:latin typeface="Courier New"/>
              </a:rPr>
              <a:t>  </a:t>
            </a:r>
            <a:r>
              <a:rPr lang="en-GB" sz="1800" dirty="0" smtClean="0">
                <a:solidFill>
                  <a:srgbClr val="0000FF"/>
                </a:solidFill>
                <a:latin typeface="Courier New"/>
              </a:rPr>
              <a:t>for (sec= 1  ;   sec &lt;= NUM_SECTIONS  ;  ++sec)</a:t>
            </a:r>
          </a:p>
          <a:p>
            <a:pPr>
              <a:spcBef>
                <a:spcPts val="0"/>
              </a:spcBef>
              <a:buNone/>
            </a:pPr>
            <a:r>
              <a:rPr lang="en-GB" sz="1800" dirty="0" smtClean="0">
                <a:solidFill>
                  <a:srgbClr val="0000FF"/>
                </a:solidFill>
                <a:latin typeface="Courier New"/>
              </a:rPr>
              <a:t>  {</a:t>
            </a:r>
          </a:p>
          <a:p>
            <a:pPr>
              <a:spcBef>
                <a:spcPts val="0"/>
              </a:spcBef>
              <a:buNone/>
            </a:pPr>
            <a:r>
              <a:rPr lang="en-GB" sz="1800" dirty="0" smtClean="0">
                <a:solidFill>
                  <a:srgbClr val="0000FF"/>
                </a:solidFill>
                <a:latin typeface="Courier New"/>
              </a:rPr>
              <a:t>    sum = 0;</a:t>
            </a:r>
          </a:p>
          <a:p>
            <a:pPr>
              <a:spcBef>
                <a:spcPts val="0"/>
              </a:spcBef>
              <a:buNone/>
            </a:pPr>
            <a:r>
              <a:rPr lang="it-IT" sz="1800" dirty="0" smtClean="0">
                <a:solidFill>
                  <a:srgbClr val="0000FF"/>
                </a:solidFill>
                <a:latin typeface="Courier New"/>
              </a:rPr>
              <a:t>    </a:t>
            </a:r>
            <a:r>
              <a:rPr lang="it-IT" sz="1800" dirty="0" smtClean="0">
                <a:solidFill>
                  <a:srgbClr val="0000FF"/>
                </a:solidFill>
                <a:latin typeface="Courier New"/>
              </a:rPr>
              <a:t>for </a:t>
            </a:r>
            <a:r>
              <a:rPr lang="it-IT" sz="1800" dirty="0" smtClean="0">
                <a:solidFill>
                  <a:srgbClr val="0000FF"/>
                </a:solidFill>
                <a:latin typeface="Courier New"/>
              </a:rPr>
              <a:t>(cin&gt;&gt; score; score != SENTINEL; cin&gt;&gt;score) </a:t>
            </a:r>
          </a:p>
          <a:p>
            <a:pPr>
              <a:spcBef>
                <a:spcPts val="0"/>
              </a:spcBef>
              <a:buNone/>
            </a:pPr>
            <a:r>
              <a:rPr lang="en-GB" sz="1800" dirty="0" smtClean="0">
                <a:solidFill>
                  <a:srgbClr val="0000FF"/>
                </a:solidFill>
                <a:latin typeface="Courier New"/>
              </a:rPr>
              <a:t>			{</a:t>
            </a:r>
            <a:r>
              <a:rPr lang="en-GB" sz="1800" dirty="0" smtClean="0">
                <a:solidFill>
                  <a:srgbClr val="0000FF"/>
                </a:solidFill>
                <a:latin typeface="Courier New"/>
              </a:rPr>
              <a:t>sum += score; }</a:t>
            </a:r>
          </a:p>
          <a:p>
            <a:pPr>
              <a:spcBef>
                <a:spcPts val="0"/>
              </a:spcBef>
              <a:buNone/>
            </a:pPr>
            <a:r>
              <a:rPr lang="en-GB" sz="1800" dirty="0" smtClean="0">
                <a:solidFill>
                  <a:srgbClr val="0000FF"/>
                </a:solidFill>
                <a:latin typeface="Courier New"/>
              </a:rPr>
              <a:t>    </a:t>
            </a:r>
            <a:r>
              <a:rPr lang="en-GB" sz="1800" dirty="0" err="1" smtClean="0">
                <a:solidFill>
                  <a:srgbClr val="0000FF"/>
                </a:solidFill>
                <a:latin typeface="Courier New"/>
              </a:rPr>
              <a:t>cout</a:t>
            </a:r>
            <a:r>
              <a:rPr lang="en-GB" sz="1800" dirty="0" smtClean="0">
                <a:solidFill>
                  <a:srgbClr val="0000FF"/>
                </a:solidFill>
                <a:latin typeface="Courier New"/>
              </a:rPr>
              <a:t> &lt;&lt; </a:t>
            </a:r>
            <a:r>
              <a:rPr lang="en-GB" sz="1800" dirty="0" smtClean="0">
                <a:solidFill>
                  <a:srgbClr val="A31515"/>
                </a:solidFill>
                <a:latin typeface="Courier New"/>
              </a:rPr>
              <a:t>"Section: " &lt;&lt;sec &lt;&lt; " sum of scores : "&lt;&lt; </a:t>
            </a:r>
            <a:r>
              <a:rPr lang="en-GB" sz="1800" dirty="0" smtClean="0">
                <a:solidFill>
                  <a:srgbClr val="A31515"/>
                </a:solidFill>
                <a:latin typeface="Courier New"/>
              </a:rPr>
              <a:t>sum&lt;&lt;</a:t>
            </a:r>
            <a:r>
              <a:rPr lang="en-GB" sz="1800" dirty="0" err="1" smtClean="0">
                <a:solidFill>
                  <a:srgbClr val="A31515"/>
                </a:solidFill>
                <a:latin typeface="Courier New"/>
              </a:rPr>
              <a:t>endl</a:t>
            </a:r>
            <a:r>
              <a:rPr lang="en-GB" sz="1800" dirty="0" smtClean="0">
                <a:solidFill>
                  <a:srgbClr val="A31515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GB" sz="1800" dirty="0" smtClean="0">
                <a:solidFill>
                  <a:srgbClr val="A31515"/>
                </a:solidFill>
                <a:latin typeface="Courier New"/>
              </a:rPr>
              <a:t>  }</a:t>
            </a:r>
          </a:p>
          <a:p>
            <a:pPr>
              <a:spcBef>
                <a:spcPts val="0"/>
              </a:spcBef>
              <a:buNone/>
            </a:pPr>
            <a:r>
              <a:rPr lang="en-GB" sz="1800" dirty="0" smtClean="0">
                <a:solidFill>
                  <a:srgbClr val="A31515"/>
                </a:solidFill>
                <a:latin typeface="Courier New"/>
              </a:rPr>
              <a:t> </a:t>
            </a:r>
            <a:r>
              <a:rPr lang="en-GB" sz="1800" dirty="0" smtClean="0">
                <a:solidFill>
                  <a:srgbClr val="0000FF"/>
                </a:solidFill>
                <a:latin typeface="Courier New"/>
              </a:rPr>
              <a:t>return 0;}</a:t>
            </a:r>
          </a:p>
          <a:p>
            <a:pPr>
              <a:spcBef>
                <a:spcPts val="0"/>
              </a:spcBef>
              <a:buNone/>
            </a:pPr>
            <a:endParaRPr lang="en-GB" sz="1800" dirty="0" smtClean="0">
              <a:solidFill>
                <a:srgbClr val="0000FF"/>
              </a:solidFill>
              <a:latin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5A16B2D-F6BB-4C14-93C8-886D1C30D6C0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76672"/>
            <a:ext cx="7128792" cy="6127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/>
                </a:solidFill>
                <a:ea typeface="+mn-ea"/>
                <a:cs typeface="Arial" pitchFamily="34" charset="0"/>
              </a:rPr>
              <a:t>What is the Output?</a:t>
            </a:r>
          </a:p>
        </p:txBody>
      </p:sp>
      <p:sp>
        <p:nvSpPr>
          <p:cNvPr id="2969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372562E-5304-4FBE-BBF7-7317FD8E3378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4495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sz="3200" dirty="0" smtClean="0">
                <a:solidFill>
                  <a:srgbClr val="0000FF"/>
                </a:solidFill>
                <a:latin typeface="Courier New"/>
              </a:rPr>
              <a:t>#include </a:t>
            </a:r>
            <a:r>
              <a:rPr lang="en-GB" sz="3200" dirty="0" smtClean="0">
                <a:solidFill>
                  <a:srgbClr val="A31515"/>
                </a:solidFill>
                <a:latin typeface="Courier New"/>
              </a:rPr>
              <a:t>&lt;</a:t>
            </a:r>
            <a:r>
              <a:rPr lang="en-GB" sz="3200" dirty="0" err="1" smtClean="0">
                <a:solidFill>
                  <a:srgbClr val="A31515"/>
                </a:solidFill>
                <a:latin typeface="Courier New"/>
              </a:rPr>
              <a:t>iostream</a:t>
            </a:r>
            <a:r>
              <a:rPr lang="en-GB" sz="3200" dirty="0" smtClean="0">
                <a:solidFill>
                  <a:srgbClr val="A31515"/>
                </a:solidFill>
                <a:latin typeface="Courier New"/>
              </a:rPr>
              <a:t>&gt;</a:t>
            </a:r>
          </a:p>
          <a:p>
            <a:pPr>
              <a:buNone/>
            </a:pPr>
            <a:r>
              <a:rPr lang="en-GB" sz="3200" dirty="0" smtClean="0">
                <a:solidFill>
                  <a:srgbClr val="0000FF"/>
                </a:solidFill>
                <a:latin typeface="Courier New"/>
              </a:rPr>
              <a:t>using namespace std;</a:t>
            </a:r>
          </a:p>
          <a:p>
            <a:pPr>
              <a:buNone/>
            </a:pPr>
            <a:r>
              <a:rPr lang="en-GB" sz="3200" dirty="0" err="1" smtClean="0">
                <a:solidFill>
                  <a:srgbClr val="0000FF"/>
                </a:solidFill>
                <a:latin typeface="Courier New"/>
              </a:rPr>
              <a:t>int</a:t>
            </a:r>
            <a:r>
              <a:rPr lang="en-GB" sz="3200" dirty="0" smtClean="0">
                <a:solidFill>
                  <a:srgbClr val="0000FF"/>
                </a:solidFill>
                <a:latin typeface="Courier New"/>
              </a:rPr>
              <a:t>  main()</a:t>
            </a:r>
          </a:p>
          <a:p>
            <a:pPr>
              <a:buNone/>
            </a:pPr>
            <a:r>
              <a:rPr lang="en-GB" sz="3200" dirty="0" smtClean="0">
                <a:solidFill>
                  <a:srgbClr val="0000FF"/>
                </a:solidFill>
                <a:latin typeface="Courier New"/>
              </a:rPr>
              <a:t>{   </a:t>
            </a:r>
            <a:r>
              <a:rPr lang="en-GB" sz="3200" dirty="0" err="1" smtClean="0">
                <a:solidFill>
                  <a:srgbClr val="0000FF"/>
                </a:solidFill>
                <a:latin typeface="Courier New"/>
              </a:rPr>
              <a:t>int</a:t>
            </a:r>
            <a:r>
              <a:rPr lang="en-GB" sz="3200" dirty="0" smtClean="0">
                <a:solidFill>
                  <a:srgbClr val="0000FF"/>
                </a:solidFill>
                <a:latin typeface="Courier New"/>
              </a:rPr>
              <a:t> o, </a:t>
            </a:r>
            <a:r>
              <a:rPr lang="en-GB" sz="32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GB" sz="3200" dirty="0" smtClean="0">
                <a:solidFill>
                  <a:srgbClr val="0000FF"/>
                </a:solidFill>
                <a:latin typeface="Courier New"/>
              </a:rPr>
              <a:t>;   </a:t>
            </a:r>
            <a:r>
              <a:rPr lang="en-GB" sz="3200" dirty="0" smtClean="0">
                <a:solidFill>
                  <a:srgbClr val="008000"/>
                </a:solidFill>
                <a:latin typeface="Courier New"/>
              </a:rPr>
              <a:t>/* loop control variables */</a:t>
            </a:r>
          </a:p>
          <a:p>
            <a:pPr>
              <a:buNone/>
            </a:pPr>
            <a:r>
              <a:rPr lang="en-GB" sz="3200" dirty="0" smtClean="0">
                <a:solidFill>
                  <a:srgbClr val="008000"/>
                </a:solidFill>
                <a:latin typeface="Courier New"/>
              </a:rPr>
              <a:t>        </a:t>
            </a:r>
            <a:r>
              <a:rPr lang="en-GB" sz="3200" dirty="0" err="1" smtClean="0">
                <a:solidFill>
                  <a:srgbClr val="008000"/>
                </a:solidFill>
                <a:latin typeface="Courier New"/>
              </a:rPr>
              <a:t>cout</a:t>
            </a:r>
            <a:r>
              <a:rPr lang="en-GB" sz="3200" dirty="0" smtClean="0">
                <a:solidFill>
                  <a:srgbClr val="008000"/>
                </a:solidFill>
                <a:latin typeface="Courier New"/>
              </a:rPr>
              <a:t> &lt;&lt; </a:t>
            </a:r>
            <a:r>
              <a:rPr lang="en-GB" sz="3200" dirty="0" smtClean="0">
                <a:solidFill>
                  <a:srgbClr val="A31515"/>
                </a:solidFill>
                <a:latin typeface="Courier New"/>
              </a:rPr>
              <a:t>"       O    I\n";      </a:t>
            </a:r>
          </a:p>
          <a:p>
            <a:pPr>
              <a:buNone/>
            </a:pPr>
            <a:r>
              <a:rPr lang="pt-BR" sz="3200" dirty="0" smtClean="0">
                <a:solidFill>
                  <a:srgbClr val="A31515"/>
                </a:solidFill>
                <a:latin typeface="Courier New"/>
              </a:rPr>
              <a:t>        </a:t>
            </a:r>
            <a:r>
              <a:rPr lang="pt-BR" sz="3200" dirty="0" smtClean="0">
                <a:solidFill>
                  <a:srgbClr val="0000FF"/>
                </a:solidFill>
                <a:latin typeface="Courier New"/>
              </a:rPr>
              <a:t>for  (o = 1;  o &lt; 4;  ++o)</a:t>
            </a:r>
          </a:p>
          <a:p>
            <a:pPr>
              <a:buNone/>
            </a:pPr>
            <a:r>
              <a:rPr lang="en-GB" sz="3200" dirty="0" smtClean="0">
                <a:solidFill>
                  <a:srgbClr val="0000FF"/>
                </a:solidFill>
                <a:latin typeface="Courier New"/>
              </a:rPr>
              <a:t>		{ </a:t>
            </a:r>
            <a:endParaRPr lang="en-GB" sz="3200" dirty="0" smtClean="0">
              <a:solidFill>
                <a:srgbClr val="0000FF"/>
              </a:solidFill>
              <a:latin typeface="Courier New"/>
            </a:endParaRPr>
          </a:p>
          <a:p>
            <a:pPr>
              <a:buNone/>
            </a:pPr>
            <a:r>
              <a:rPr lang="en-GB" sz="3200" dirty="0" smtClean="0">
                <a:solidFill>
                  <a:srgbClr val="0000FF"/>
                </a:solidFill>
                <a:latin typeface="Courier New"/>
              </a:rPr>
              <a:t>            </a:t>
            </a:r>
            <a:r>
              <a:rPr lang="en-GB" sz="3200" dirty="0" err="1" smtClean="0">
                <a:solidFill>
                  <a:srgbClr val="0000FF"/>
                </a:solidFill>
                <a:latin typeface="Courier New"/>
              </a:rPr>
              <a:t>cout</a:t>
            </a:r>
            <a:r>
              <a:rPr lang="en-GB" sz="3200" dirty="0" smtClean="0">
                <a:solidFill>
                  <a:srgbClr val="0000FF"/>
                </a:solidFill>
                <a:latin typeface="Courier New"/>
              </a:rPr>
              <a:t> &lt;&lt; </a:t>
            </a:r>
            <a:r>
              <a:rPr lang="en-GB" sz="3200" dirty="0" smtClean="0">
                <a:solidFill>
                  <a:srgbClr val="A31515"/>
                </a:solidFill>
                <a:latin typeface="Courier New"/>
              </a:rPr>
              <a:t>"Outer  "&lt;&lt; o &lt;&lt;</a:t>
            </a:r>
            <a:r>
              <a:rPr lang="en-GB" sz="3200" dirty="0" err="1" smtClean="0">
                <a:solidFill>
                  <a:srgbClr val="A31515"/>
                </a:solidFill>
                <a:latin typeface="Courier New"/>
              </a:rPr>
              <a:t>endl</a:t>
            </a:r>
            <a:r>
              <a:rPr lang="en-GB" sz="3200" dirty="0" smtClean="0">
                <a:solidFill>
                  <a:srgbClr val="A31515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nn-NO" sz="3200" dirty="0" smtClean="0">
                <a:solidFill>
                  <a:srgbClr val="A31515"/>
                </a:solidFill>
                <a:latin typeface="Courier New"/>
              </a:rPr>
              <a:t>            </a:t>
            </a:r>
            <a:r>
              <a:rPr lang="nn-NO" sz="3200" dirty="0" smtClean="0">
                <a:solidFill>
                  <a:srgbClr val="0000FF"/>
                </a:solidFill>
                <a:latin typeface="Courier New"/>
              </a:rPr>
              <a:t>for  (i = 0;  i &lt; o;  ++i)</a:t>
            </a:r>
          </a:p>
          <a:p>
            <a:pPr>
              <a:buNone/>
            </a:pPr>
            <a:r>
              <a:rPr lang="en-GB" sz="3200" dirty="0" smtClean="0">
                <a:solidFill>
                  <a:srgbClr val="0000FF"/>
                </a:solidFill>
                <a:latin typeface="Courier New"/>
              </a:rPr>
              <a:t>			{ </a:t>
            </a:r>
            <a:r>
              <a:rPr lang="en-GB" sz="3200" dirty="0" err="1" smtClean="0">
                <a:solidFill>
                  <a:srgbClr val="0000FF"/>
                </a:solidFill>
                <a:latin typeface="Courier New"/>
              </a:rPr>
              <a:t>cout</a:t>
            </a:r>
            <a:r>
              <a:rPr lang="en-GB" sz="3200" dirty="0" smtClean="0">
                <a:solidFill>
                  <a:srgbClr val="0000FF"/>
                </a:solidFill>
                <a:latin typeface="Courier New"/>
              </a:rPr>
              <a:t> &lt;&lt; </a:t>
            </a:r>
            <a:r>
              <a:rPr lang="en-GB" sz="3200" dirty="0" smtClean="0">
                <a:solidFill>
                  <a:srgbClr val="A31515"/>
                </a:solidFill>
                <a:latin typeface="Courier New"/>
              </a:rPr>
              <a:t>"Inner       " &lt;&lt; </a:t>
            </a:r>
            <a:r>
              <a:rPr lang="en-GB" sz="3200" dirty="0" err="1" smtClean="0">
                <a:solidFill>
                  <a:srgbClr val="A31515"/>
                </a:solidFill>
                <a:latin typeface="Courier New"/>
              </a:rPr>
              <a:t>i</a:t>
            </a:r>
            <a:r>
              <a:rPr lang="en-GB" sz="3200" dirty="0" smtClean="0">
                <a:solidFill>
                  <a:srgbClr val="A31515"/>
                </a:solidFill>
                <a:latin typeface="Courier New"/>
              </a:rPr>
              <a:t> &lt;&lt;</a:t>
            </a:r>
            <a:r>
              <a:rPr lang="en-GB" sz="3200" dirty="0" err="1" smtClean="0">
                <a:solidFill>
                  <a:srgbClr val="A31515"/>
                </a:solidFill>
                <a:latin typeface="Courier New"/>
              </a:rPr>
              <a:t>endl</a:t>
            </a:r>
            <a:r>
              <a:rPr lang="en-GB" sz="3200" dirty="0" smtClean="0">
                <a:solidFill>
                  <a:srgbClr val="A31515"/>
                </a:solidFill>
                <a:latin typeface="Courier New"/>
              </a:rPr>
              <a:t>; }</a:t>
            </a:r>
          </a:p>
          <a:p>
            <a:pPr>
              <a:buNone/>
            </a:pPr>
            <a:r>
              <a:rPr lang="en-GB" sz="3200" dirty="0" smtClean="0">
                <a:solidFill>
                  <a:srgbClr val="A31515"/>
                </a:solidFill>
                <a:latin typeface="Courier New"/>
              </a:rPr>
              <a:t>      </a:t>
            </a:r>
            <a:r>
              <a:rPr lang="en-GB" sz="3200" dirty="0" smtClean="0">
                <a:solidFill>
                  <a:srgbClr val="A31515"/>
                </a:solidFill>
                <a:latin typeface="Courier New"/>
              </a:rPr>
              <a:t>}   </a:t>
            </a:r>
            <a:endParaRPr lang="en-GB" sz="3200" dirty="0" smtClean="0">
              <a:solidFill>
                <a:srgbClr val="A31515"/>
              </a:solidFill>
              <a:latin typeface="Courier New"/>
            </a:endParaRPr>
          </a:p>
          <a:p>
            <a:pPr>
              <a:buNone/>
            </a:pPr>
            <a:r>
              <a:rPr lang="en-GB" sz="3200" dirty="0" smtClean="0">
                <a:solidFill>
                  <a:srgbClr val="0000FF"/>
                </a:solidFill>
                <a:latin typeface="Courier New"/>
              </a:rPr>
              <a:t>return 0;}</a:t>
            </a:r>
          </a:p>
          <a:p>
            <a:pPr>
              <a:buNone/>
            </a:pPr>
            <a:endParaRPr lang="en-GB" sz="3200" dirty="0" smtClean="0">
              <a:solidFill>
                <a:srgbClr val="0000FF"/>
              </a:solidFill>
              <a:latin typeface="Courier New"/>
            </a:endParaRPr>
          </a:p>
          <a:p>
            <a:pPr>
              <a:buNone/>
            </a:pPr>
            <a:endParaRPr lang="en-GB" sz="3200" dirty="0" smtClean="0">
              <a:solidFill>
                <a:srgbClr val="0000FF"/>
              </a:solidFill>
              <a:latin typeface="Courier New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5A16B2D-F6BB-4C14-93C8-886D1C30D6C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052736"/>
            <a:ext cx="6804248" cy="4566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3300"/>
                </a:solidFill>
                <a:ea typeface="+mn-ea"/>
                <a:cs typeface="Arial" pitchFamily="34" charset="0"/>
              </a:rPr>
              <a:t>do while </a:t>
            </a:r>
            <a:r>
              <a:rPr lang="en-US" dirty="0" smtClean="0">
                <a:solidFill>
                  <a:schemeClr val="accent2"/>
                </a:solidFill>
                <a:ea typeface="+mn-ea"/>
                <a:cs typeface="Arial" pitchFamily="34" charset="0"/>
              </a:rPr>
              <a:t>statement</a:t>
            </a:r>
          </a:p>
        </p:txBody>
      </p:sp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0F5302A-F4F6-4F0B-913C-87F847436C64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4301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Both the </a:t>
            </a:r>
            <a:r>
              <a:rPr lang="en-US" dirty="0" smtClean="0">
                <a:solidFill>
                  <a:srgbClr val="FF3300"/>
                </a:solidFill>
              </a:rPr>
              <a:t>for</a:t>
            </a:r>
            <a:r>
              <a:rPr lang="en-US" dirty="0" smtClean="0"/>
              <a:t> statement and the </a:t>
            </a:r>
            <a:r>
              <a:rPr lang="en-US" dirty="0" smtClean="0">
                <a:solidFill>
                  <a:srgbClr val="FF3300"/>
                </a:solidFill>
              </a:rPr>
              <a:t>while</a:t>
            </a:r>
            <a:r>
              <a:rPr lang="en-US" dirty="0" smtClean="0"/>
              <a:t> statement </a:t>
            </a:r>
            <a:r>
              <a:rPr lang="en-US" dirty="0" smtClean="0">
                <a:solidFill>
                  <a:srgbClr val="0033CC"/>
                </a:solidFill>
              </a:rPr>
              <a:t>evaluate the loop condition before the first execution of the loop body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 most cases, this pretest is desirable and prevents the loop from executing when there may be no data items to process.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0033CC"/>
                </a:solidFill>
              </a:rPr>
              <a:t>There are some situations, generally involving interactive input, when we know that a loop must execute at least one time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3300"/>
                </a:solidFill>
                <a:ea typeface="+mn-ea"/>
                <a:cs typeface="Arial" pitchFamily="34" charset="0"/>
              </a:rPr>
              <a:t>do while </a:t>
            </a:r>
            <a:r>
              <a:rPr lang="en-US" dirty="0" smtClean="0">
                <a:solidFill>
                  <a:schemeClr val="accent2"/>
                </a:solidFill>
                <a:ea typeface="+mn-ea"/>
                <a:cs typeface="Arial" pitchFamily="34" charset="0"/>
              </a:rPr>
              <a:t>Example1</a:t>
            </a:r>
          </a:p>
        </p:txBody>
      </p:sp>
      <p:sp>
        <p:nvSpPr>
          <p:cNvPr id="3174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ACA08D8-9461-4323-9FB0-F888FB90A3C5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4403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  <a:defRPr/>
            </a:pPr>
            <a:r>
              <a:rPr lang="en-US" sz="1800" dirty="0" smtClean="0">
                <a:solidFill>
                  <a:srgbClr val="0033CC"/>
                </a:solidFill>
              </a:rPr>
              <a:t>#include &lt;</a:t>
            </a:r>
            <a:r>
              <a:rPr lang="en-US" sz="1800" dirty="0" err="1" smtClean="0">
                <a:solidFill>
                  <a:srgbClr val="0033CC"/>
                </a:solidFill>
              </a:rPr>
              <a:t>iostream</a:t>
            </a:r>
            <a:r>
              <a:rPr lang="en-US" sz="1800" dirty="0" smtClean="0">
                <a:solidFill>
                  <a:srgbClr val="0033CC"/>
                </a:solidFill>
              </a:rPr>
              <a:t>&gt;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  <a:defRPr/>
            </a:pPr>
            <a:r>
              <a:rPr lang="en-US" sz="1800" dirty="0" smtClean="0">
                <a:solidFill>
                  <a:srgbClr val="0033CC"/>
                </a:solidFill>
              </a:rPr>
              <a:t>using namespace std;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#define KMS_PER_MILE 1.609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/* converts miles to kilometers - repeatedly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int main()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           double </a:t>
            </a:r>
            <a:r>
              <a:rPr lang="en-US" sz="2000" dirty="0" err="1" smtClean="0">
                <a:solidFill>
                  <a:srgbClr val="0033CC"/>
                </a:solidFill>
              </a:rPr>
              <a:t>kms</a:t>
            </a:r>
            <a:r>
              <a:rPr lang="en-US" sz="2000" dirty="0" smtClean="0">
                <a:solidFill>
                  <a:srgbClr val="0033CC"/>
                </a:solidFill>
              </a:rPr>
              <a:t>,  </a:t>
            </a:r>
            <a:r>
              <a:rPr lang="en-US" sz="2000" dirty="0" smtClean="0">
                <a:solidFill>
                  <a:srgbClr val="0033CC"/>
                </a:solidFill>
              </a:rPr>
              <a:t>miles;   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           char res;  //for user response [y/n]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      </a:t>
            </a:r>
            <a:r>
              <a:rPr lang="en-US" sz="2000" dirty="0" smtClean="0">
                <a:solidFill>
                  <a:srgbClr val="FF3300"/>
                </a:solidFill>
              </a:rPr>
              <a:t>do</a:t>
            </a:r>
            <a:r>
              <a:rPr lang="en-US" sz="2000" dirty="0" smtClean="0">
                <a:solidFill>
                  <a:srgbClr val="0033CC"/>
                </a:solidFill>
              </a:rPr>
              <a:t> </a:t>
            </a:r>
            <a:r>
              <a:rPr lang="en-US" sz="2000" dirty="0" smtClean="0">
                <a:solidFill>
                  <a:srgbClr val="FF3300"/>
                </a:solidFill>
              </a:rPr>
              <a:t>{</a:t>
            </a:r>
            <a:r>
              <a:rPr lang="en-US" sz="2000" dirty="0" smtClean="0">
                <a:solidFill>
                  <a:srgbClr val="0033CC"/>
                </a:solidFill>
              </a:rPr>
              <a:t>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              </a:t>
            </a:r>
            <a:r>
              <a:rPr lang="en-US" sz="2000" dirty="0" err="1" smtClean="0">
                <a:solidFill>
                  <a:srgbClr val="0033CC"/>
                </a:solidFill>
              </a:rPr>
              <a:t>cout</a:t>
            </a:r>
            <a:r>
              <a:rPr lang="en-US" sz="2000" dirty="0" smtClean="0">
                <a:solidFill>
                  <a:srgbClr val="0033CC"/>
                </a:solidFill>
              </a:rPr>
              <a:t> &lt;&lt; "Enter the distance in miles&gt; ";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              </a:t>
            </a:r>
            <a:r>
              <a:rPr lang="en-US" sz="2000" dirty="0" err="1" smtClean="0">
                <a:solidFill>
                  <a:srgbClr val="0033CC"/>
                </a:solidFill>
              </a:rPr>
              <a:t>cin</a:t>
            </a:r>
            <a:r>
              <a:rPr lang="en-US" sz="2000" dirty="0" smtClean="0">
                <a:solidFill>
                  <a:srgbClr val="0033CC"/>
                </a:solidFill>
              </a:rPr>
              <a:t>&gt;&gt; miles;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              </a:t>
            </a:r>
            <a:r>
              <a:rPr lang="en-US" sz="2000" dirty="0" err="1" smtClean="0">
                <a:solidFill>
                  <a:srgbClr val="0033CC"/>
                </a:solidFill>
              </a:rPr>
              <a:t>kms</a:t>
            </a:r>
            <a:r>
              <a:rPr lang="en-US" sz="2000" dirty="0" smtClean="0">
                <a:solidFill>
                  <a:srgbClr val="0033CC"/>
                </a:solidFill>
              </a:rPr>
              <a:t> = KMS_PER_MILE * miles;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              </a:t>
            </a:r>
            <a:r>
              <a:rPr lang="en-US" sz="2000" dirty="0" err="1" smtClean="0">
                <a:solidFill>
                  <a:srgbClr val="0033CC"/>
                </a:solidFill>
              </a:rPr>
              <a:t>cout</a:t>
            </a:r>
            <a:r>
              <a:rPr lang="en-US" sz="2000" dirty="0" smtClean="0">
                <a:solidFill>
                  <a:srgbClr val="0033CC"/>
                </a:solidFill>
              </a:rPr>
              <a:t> &lt;&lt; "That equals”&lt;&lt; </a:t>
            </a:r>
            <a:r>
              <a:rPr lang="en-US" sz="2000" dirty="0" err="1" smtClean="0">
                <a:solidFill>
                  <a:srgbClr val="0033CC"/>
                </a:solidFill>
              </a:rPr>
              <a:t>kms</a:t>
            </a:r>
            <a:r>
              <a:rPr lang="en-US" sz="2000" dirty="0" smtClean="0">
                <a:solidFill>
                  <a:srgbClr val="0033CC"/>
                </a:solidFill>
              </a:rPr>
              <a:t> &lt;&lt; “kilometers.”&lt;&lt;</a:t>
            </a:r>
            <a:r>
              <a:rPr lang="en-US" sz="2000" dirty="0" err="1" smtClean="0">
                <a:solidFill>
                  <a:srgbClr val="0033CC"/>
                </a:solidFill>
              </a:rPr>
              <a:t>endl</a:t>
            </a:r>
            <a:r>
              <a:rPr lang="en-US" sz="2000" dirty="0" smtClean="0">
                <a:solidFill>
                  <a:srgbClr val="0033CC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              </a:t>
            </a:r>
            <a:r>
              <a:rPr lang="en-US" sz="2000" dirty="0" err="1" smtClean="0">
                <a:solidFill>
                  <a:srgbClr val="0033CC"/>
                </a:solidFill>
              </a:rPr>
              <a:t>cout</a:t>
            </a:r>
            <a:r>
              <a:rPr lang="en-US" sz="2000" dirty="0" smtClean="0">
                <a:solidFill>
                  <a:srgbClr val="0033CC"/>
                </a:solidFill>
              </a:rPr>
              <a:t> &lt;&lt; “Do you wish to try again [y/n]? “&lt;&lt;</a:t>
            </a:r>
            <a:r>
              <a:rPr lang="en-US" sz="2000" dirty="0" err="1" smtClean="0">
                <a:solidFill>
                  <a:srgbClr val="0033CC"/>
                </a:solidFill>
              </a:rPr>
              <a:t>endl</a:t>
            </a:r>
            <a:r>
              <a:rPr lang="en-US" sz="2000" dirty="0" smtClean="0">
                <a:solidFill>
                  <a:srgbClr val="0033CC"/>
                </a:solidFill>
              </a:rPr>
              <a:t>;       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              </a:t>
            </a:r>
            <a:r>
              <a:rPr lang="en-US" sz="2000" dirty="0" err="1" smtClean="0">
                <a:solidFill>
                  <a:srgbClr val="0033CC"/>
                </a:solidFill>
              </a:rPr>
              <a:t>cin</a:t>
            </a:r>
            <a:r>
              <a:rPr lang="en-US" sz="2000" dirty="0" smtClean="0">
                <a:solidFill>
                  <a:srgbClr val="0033CC"/>
                </a:solidFill>
              </a:rPr>
              <a:t>&gt;&gt; res;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FF3300"/>
                </a:solidFill>
              </a:rPr>
              <a:t>           }</a:t>
            </a:r>
            <a:r>
              <a:rPr lang="en-US" sz="2000" dirty="0" smtClean="0">
                <a:solidFill>
                  <a:srgbClr val="0033CC"/>
                </a:solidFill>
              </a:rPr>
              <a:t> </a:t>
            </a:r>
            <a:r>
              <a:rPr lang="en-US" sz="2000" dirty="0" smtClean="0">
                <a:solidFill>
                  <a:srgbClr val="FF3300"/>
                </a:solidFill>
              </a:rPr>
              <a:t>while</a:t>
            </a:r>
            <a:r>
              <a:rPr lang="en-US" sz="2000" dirty="0" smtClean="0">
                <a:solidFill>
                  <a:srgbClr val="0033CC"/>
                </a:solidFill>
              </a:rPr>
              <a:t> (res == 'Y' || res == 'y');       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return 0;}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3300"/>
                </a:solidFill>
                <a:cs typeface="Arial" pitchFamily="34" charset="0"/>
              </a:rPr>
              <a:t>do while</a:t>
            </a:r>
            <a:r>
              <a:rPr lang="en-US" dirty="0" smtClean="0">
                <a:solidFill>
                  <a:schemeClr val="accent2"/>
                </a:solidFill>
                <a:ea typeface="+mn-ea"/>
                <a:cs typeface="Arial" pitchFamily="34" charset="0"/>
              </a:rPr>
              <a:t> Example2</a:t>
            </a:r>
          </a:p>
        </p:txBody>
      </p:sp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5F90230-2225-4A76-99A2-C029302056F7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4506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  <a:defRPr/>
            </a:pPr>
            <a:r>
              <a:rPr lang="en-US" sz="1800" dirty="0" smtClean="0">
                <a:solidFill>
                  <a:srgbClr val="0033CC"/>
                </a:solidFill>
              </a:rPr>
              <a:t>#include &lt;</a:t>
            </a:r>
            <a:r>
              <a:rPr lang="en-US" sz="1800" dirty="0" err="1" smtClean="0">
                <a:solidFill>
                  <a:srgbClr val="0033CC"/>
                </a:solidFill>
              </a:rPr>
              <a:t>iostream</a:t>
            </a:r>
            <a:r>
              <a:rPr lang="en-US" sz="1800" dirty="0" smtClean="0">
                <a:solidFill>
                  <a:srgbClr val="0033CC"/>
                </a:solidFill>
              </a:rPr>
              <a:t>&gt;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  <a:defRPr/>
            </a:pPr>
            <a:r>
              <a:rPr lang="en-US" sz="1800" dirty="0" smtClean="0">
                <a:solidFill>
                  <a:srgbClr val="0033CC"/>
                </a:solidFill>
              </a:rPr>
              <a:t>using namespace std;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int main 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 // Another use of do-while is to check valid input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   </a:t>
            </a:r>
            <a:r>
              <a:rPr lang="en-US" sz="2000" dirty="0" err="1" smtClean="0">
                <a:solidFill>
                  <a:srgbClr val="0033CC"/>
                </a:solidFill>
              </a:rPr>
              <a:t>int</a:t>
            </a:r>
            <a:r>
              <a:rPr lang="en-US" sz="2000" dirty="0" smtClean="0">
                <a:solidFill>
                  <a:srgbClr val="0033CC"/>
                </a:solidFill>
              </a:rPr>
              <a:t> </a:t>
            </a:r>
            <a:r>
              <a:rPr lang="en-US" sz="2000" dirty="0" err="1" smtClean="0">
                <a:solidFill>
                  <a:srgbClr val="0033CC"/>
                </a:solidFill>
              </a:rPr>
              <a:t>n_min</a:t>
            </a:r>
            <a:r>
              <a:rPr lang="en-US" sz="2000" dirty="0" smtClean="0">
                <a:solidFill>
                  <a:srgbClr val="0033CC"/>
                </a:solidFill>
              </a:rPr>
              <a:t>, </a:t>
            </a:r>
            <a:r>
              <a:rPr lang="en-US" sz="2000" dirty="0" err="1" smtClean="0">
                <a:solidFill>
                  <a:srgbClr val="0033CC"/>
                </a:solidFill>
              </a:rPr>
              <a:t>n_max</a:t>
            </a:r>
            <a:r>
              <a:rPr lang="en-US" sz="2000" dirty="0" smtClean="0">
                <a:solidFill>
                  <a:srgbClr val="0033CC"/>
                </a:solidFill>
              </a:rPr>
              <a:t>, /* minimum and maximum values*/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     </a:t>
            </a:r>
            <a:r>
              <a:rPr lang="en-US" sz="2000" dirty="0" err="1" smtClean="0">
                <a:solidFill>
                  <a:srgbClr val="0033CC"/>
                </a:solidFill>
              </a:rPr>
              <a:t>inval</a:t>
            </a:r>
            <a:r>
              <a:rPr lang="en-US" sz="2000" dirty="0" smtClean="0">
                <a:solidFill>
                  <a:srgbClr val="0033CC"/>
                </a:solidFill>
              </a:rPr>
              <a:t>; 	         /* data value which user enters*/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 // check validity of input.  </a:t>
            </a:r>
            <a:r>
              <a:rPr lang="en-US" sz="2000" dirty="0" err="1" smtClean="0">
                <a:solidFill>
                  <a:srgbClr val="0033CC"/>
                </a:solidFill>
              </a:rPr>
              <a:t>n_min</a:t>
            </a:r>
            <a:r>
              <a:rPr lang="en-US" sz="2000" dirty="0" smtClean="0">
                <a:solidFill>
                  <a:srgbClr val="0033CC"/>
                </a:solidFill>
              </a:rPr>
              <a:t> must be &lt; </a:t>
            </a:r>
            <a:r>
              <a:rPr lang="en-US" sz="2000" dirty="0" err="1" smtClean="0">
                <a:solidFill>
                  <a:srgbClr val="0033CC"/>
                </a:solidFill>
              </a:rPr>
              <a:t>n_max</a:t>
            </a:r>
            <a:endParaRPr lang="en-US" sz="2000" dirty="0" smtClean="0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    </a:t>
            </a:r>
            <a:r>
              <a:rPr lang="en-US" sz="2000" dirty="0" smtClean="0">
                <a:solidFill>
                  <a:srgbClr val="FF3300"/>
                </a:solidFill>
              </a:rPr>
              <a:t>do</a:t>
            </a:r>
            <a:r>
              <a:rPr lang="en-US" sz="2000" dirty="0" smtClean="0">
                <a:solidFill>
                  <a:srgbClr val="0033CC"/>
                </a:solidFill>
              </a:rPr>
              <a:t> </a:t>
            </a:r>
            <a:r>
              <a:rPr lang="en-US" sz="2000" dirty="0" smtClean="0">
                <a:solidFill>
                  <a:srgbClr val="FF3300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        </a:t>
            </a:r>
            <a:r>
              <a:rPr lang="en-US" sz="2000" dirty="0" err="1" smtClean="0">
                <a:solidFill>
                  <a:srgbClr val="0033CC"/>
                </a:solidFill>
              </a:rPr>
              <a:t>cout</a:t>
            </a:r>
            <a:r>
              <a:rPr lang="en-US" sz="2000" dirty="0" smtClean="0">
                <a:solidFill>
                  <a:srgbClr val="0033CC"/>
                </a:solidFill>
              </a:rPr>
              <a:t> &lt;&lt; "Enter minimum and maximum valid values&gt; ";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        </a:t>
            </a:r>
            <a:r>
              <a:rPr lang="en-US" sz="2000" dirty="0" err="1" smtClean="0">
                <a:solidFill>
                  <a:srgbClr val="0033CC"/>
                </a:solidFill>
              </a:rPr>
              <a:t>cin</a:t>
            </a:r>
            <a:r>
              <a:rPr lang="en-US" sz="2000" dirty="0" smtClean="0">
                <a:solidFill>
                  <a:srgbClr val="0033CC"/>
                </a:solidFill>
              </a:rPr>
              <a:t>&gt;&gt; </a:t>
            </a:r>
            <a:r>
              <a:rPr lang="en-US" sz="2000" dirty="0" err="1" smtClean="0">
                <a:solidFill>
                  <a:srgbClr val="0033CC"/>
                </a:solidFill>
              </a:rPr>
              <a:t>n_min</a:t>
            </a:r>
            <a:r>
              <a:rPr lang="en-US" sz="2000" dirty="0" smtClean="0">
                <a:solidFill>
                  <a:srgbClr val="0033CC"/>
                </a:solidFill>
              </a:rPr>
              <a:t> &gt;&gt; </a:t>
            </a:r>
            <a:r>
              <a:rPr lang="en-US" sz="2000" dirty="0" err="1" smtClean="0">
                <a:solidFill>
                  <a:srgbClr val="0033CC"/>
                </a:solidFill>
              </a:rPr>
              <a:t>n_max</a:t>
            </a:r>
            <a:r>
              <a:rPr lang="en-US" sz="2000" dirty="0" smtClean="0">
                <a:solidFill>
                  <a:srgbClr val="0033CC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dirty="0" smtClean="0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        if (</a:t>
            </a:r>
            <a:r>
              <a:rPr lang="en-US" sz="2000" dirty="0" err="1" smtClean="0">
                <a:solidFill>
                  <a:srgbClr val="0033CC"/>
                </a:solidFill>
              </a:rPr>
              <a:t>n_min</a:t>
            </a:r>
            <a:r>
              <a:rPr lang="en-US" sz="2000" dirty="0" smtClean="0">
                <a:solidFill>
                  <a:srgbClr val="0033CC"/>
                </a:solidFill>
              </a:rPr>
              <a:t> &gt;= </a:t>
            </a:r>
            <a:r>
              <a:rPr lang="en-US" sz="2000" dirty="0" err="1" smtClean="0">
                <a:solidFill>
                  <a:srgbClr val="0033CC"/>
                </a:solidFill>
              </a:rPr>
              <a:t>n_max</a:t>
            </a:r>
            <a:r>
              <a:rPr lang="en-US" sz="2000" dirty="0" smtClean="0">
                <a:solidFill>
                  <a:srgbClr val="0033CC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 	       </a:t>
            </a:r>
            <a:r>
              <a:rPr lang="en-US" sz="2000" dirty="0" err="1" smtClean="0">
                <a:solidFill>
                  <a:srgbClr val="0033CC"/>
                </a:solidFill>
              </a:rPr>
              <a:t>cout</a:t>
            </a:r>
            <a:r>
              <a:rPr lang="en-US" sz="2000" dirty="0" smtClean="0">
                <a:solidFill>
                  <a:srgbClr val="0033CC"/>
                </a:solidFill>
              </a:rPr>
              <a:t> &lt;&lt; "Wrong input\n";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dirty="0" smtClean="0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FF3300"/>
                </a:solidFill>
              </a:rPr>
              <a:t>     }</a:t>
            </a:r>
            <a:r>
              <a:rPr lang="en-US" sz="2000" dirty="0" smtClean="0">
                <a:solidFill>
                  <a:srgbClr val="0033CC"/>
                </a:solidFill>
              </a:rPr>
              <a:t> </a:t>
            </a:r>
            <a:r>
              <a:rPr lang="en-US" sz="2000" dirty="0" smtClean="0">
                <a:solidFill>
                  <a:srgbClr val="FF3300"/>
                </a:solidFill>
              </a:rPr>
              <a:t>while</a:t>
            </a:r>
            <a:r>
              <a:rPr lang="en-US" sz="2000" dirty="0" smtClean="0">
                <a:solidFill>
                  <a:srgbClr val="0033CC"/>
                </a:solidFill>
              </a:rPr>
              <a:t> ( </a:t>
            </a:r>
            <a:r>
              <a:rPr lang="en-US" sz="2000" dirty="0" err="1" smtClean="0">
                <a:solidFill>
                  <a:srgbClr val="0033CC"/>
                </a:solidFill>
              </a:rPr>
              <a:t>n_min</a:t>
            </a:r>
            <a:r>
              <a:rPr lang="en-US" sz="2000" dirty="0" smtClean="0">
                <a:solidFill>
                  <a:srgbClr val="0033CC"/>
                </a:solidFill>
              </a:rPr>
              <a:t> &gt;= </a:t>
            </a:r>
            <a:r>
              <a:rPr lang="en-US" sz="2000" dirty="0" err="1" smtClean="0">
                <a:solidFill>
                  <a:srgbClr val="0033CC"/>
                </a:solidFill>
              </a:rPr>
              <a:t>n_max</a:t>
            </a:r>
            <a:r>
              <a:rPr lang="en-US" sz="2000" dirty="0" smtClean="0">
                <a:solidFill>
                  <a:srgbClr val="0033CC"/>
                </a:solidFill>
              </a:rPr>
              <a:t>);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 // condition of while is true as long as the input is wrong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3300"/>
                </a:solidFill>
                <a:cs typeface="Arial" pitchFamily="34" charset="0"/>
              </a:rPr>
              <a:t>do while</a:t>
            </a:r>
            <a:r>
              <a:rPr lang="en-US" dirty="0" smtClean="0">
                <a:solidFill>
                  <a:schemeClr val="accent2"/>
                </a:solidFill>
                <a:cs typeface="Arial" pitchFamily="34" charset="0"/>
              </a:rPr>
              <a:t> Example3</a:t>
            </a:r>
            <a:endParaRPr lang="en-US" dirty="0"/>
          </a:p>
        </p:txBody>
      </p:sp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D574068-6D1A-4AD0-9067-68C5DF43A23C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/* next do-while checks that the entered value is between </a:t>
            </a:r>
            <a:r>
              <a:rPr lang="en-US" sz="2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n_min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n_max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*/</a:t>
            </a:r>
          </a:p>
          <a:p>
            <a:pPr>
              <a:buNone/>
            </a:pPr>
            <a:endParaRPr lang="en-US" sz="20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20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1">
              <a:buNone/>
            </a:pP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&lt;&lt; "Enter an integer between “&lt;&lt; </a:t>
            </a:r>
            <a:r>
              <a:rPr lang="en-US" sz="2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n_min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&lt;&lt; “ and  “&lt;&lt; </a:t>
            </a:r>
            <a:r>
              <a:rPr lang="en-US" sz="2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n_max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&lt;&lt; “inclusive “;</a:t>
            </a:r>
          </a:p>
          <a:p>
            <a:pPr lvl="1">
              <a:buNone/>
            </a:pP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&gt;&gt; </a:t>
            </a:r>
            <a:r>
              <a:rPr lang="en-US" sz="2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inval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pPr lvl="1">
              <a:buNone/>
            </a:pP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lvl="1">
              <a:buNone/>
            </a:pP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if (</a:t>
            </a:r>
            <a:r>
              <a:rPr lang="en-US" sz="2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inval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&lt; </a:t>
            </a:r>
            <a:r>
              <a:rPr lang="en-US" sz="2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n_min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|| </a:t>
            </a:r>
            <a:r>
              <a:rPr lang="en-US" sz="2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inval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&gt; </a:t>
            </a:r>
            <a:r>
              <a:rPr lang="en-US" sz="2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n_max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>
              <a:buNone/>
            </a:pP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&lt;&lt; "Sorry wrong input, try </a:t>
            </a:r>
            <a:r>
              <a:rPr lang="en-US" sz="2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agin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\n”;</a:t>
            </a:r>
          </a:p>
          <a:p>
            <a:pPr lvl="1">
              <a:buNone/>
            </a:pP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1">
              <a:buNone/>
            </a:pPr>
            <a:r>
              <a:rPr lang="en-US" sz="20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inval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en-US" sz="2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n_min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|| </a:t>
            </a:r>
            <a:r>
              <a:rPr lang="en-US" sz="2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inval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&gt; </a:t>
            </a:r>
            <a:r>
              <a:rPr lang="en-US" sz="2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n_max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 ;</a:t>
            </a:r>
          </a:p>
          <a:p>
            <a:pPr lvl="1">
              <a:buNone/>
            </a:pP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1">
              <a:buNone/>
            </a:pPr>
            <a:r>
              <a:rPr lang="en-US" sz="2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&lt;&lt; "input checked successfully”;</a:t>
            </a:r>
          </a:p>
          <a:p>
            <a:pPr lvl="1">
              <a:buNone/>
            </a:pP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return 0;</a:t>
            </a:r>
          </a:p>
          <a:p>
            <a:pPr lvl="1">
              <a:buNone/>
            </a:pP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}</a:t>
            </a:r>
            <a:endParaRPr lang="en-US" sz="20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/>
                </a:solidFill>
                <a:ea typeface="+mn-ea"/>
                <a:cs typeface="Arial" pitchFamily="34" charset="0"/>
              </a:rPr>
              <a:t>Conditional Loops</a:t>
            </a:r>
          </a:p>
        </p:txBody>
      </p:sp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B9C84C1-E9D5-4CFC-9C2E-D7A603FB622C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379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800" dirty="0" smtClean="0"/>
              <a:t>In many programming situations, we will not be able to determine the exact number of loop repetitions before loop execution begins.</a:t>
            </a:r>
          </a:p>
          <a:p>
            <a:pPr lvl="1">
              <a:defRPr/>
            </a:pPr>
            <a:r>
              <a:rPr lang="en-US" sz="2400" dirty="0" smtClean="0"/>
              <a:t>Sentinel-Controlled loops</a:t>
            </a:r>
          </a:p>
          <a:p>
            <a:pPr lvl="1">
              <a:defRPr/>
            </a:pPr>
            <a:r>
              <a:rPr lang="en-US" sz="2400" dirty="0" smtClean="0"/>
              <a:t>Flag-Controlled loop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break</a:t>
            </a:r>
            <a:r>
              <a:rPr lang="en-US" smtClean="0"/>
              <a:t> Statements</a:t>
            </a:r>
          </a:p>
        </p:txBody>
      </p:sp>
      <p:sp>
        <p:nvSpPr>
          <p:cNvPr id="348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A3EC0566-D510-4082-931A-4A4A3AED955A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Used to </a:t>
            </a:r>
          </a:p>
          <a:p>
            <a:pPr lvl="1" eaLnBrk="1" hangingPunct="1"/>
            <a:r>
              <a:rPr lang="en-US" sz="2400" dirty="0" smtClean="0">
                <a:cs typeface="Times New Roman" pitchFamily="18" charset="0"/>
              </a:rPr>
              <a:t>exit early from a loop.</a:t>
            </a:r>
            <a:r>
              <a:rPr lang="en-US" sz="2400" dirty="0" smtClean="0"/>
              <a:t> (</a:t>
            </a:r>
            <a:r>
              <a:rPr lang="en-US" sz="2400" dirty="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sz="2400" dirty="0" smtClean="0"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dirty="0" smtClean="0">
                <a:cs typeface="Times New Roman" pitchFamily="18" charset="0"/>
              </a:rPr>
              <a:t>, and </a:t>
            </a:r>
            <a:r>
              <a:rPr lang="en-US" sz="2400" dirty="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do</a:t>
            </a:r>
            <a:r>
              <a:rPr lang="en-US" sz="2400" dirty="0" smtClean="0">
                <a:cs typeface="Times New Roman" pitchFamily="18" charset="0"/>
              </a:rPr>
              <a:t>...</a:t>
            </a:r>
            <a:r>
              <a:rPr lang="en-US" sz="2400" dirty="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while)</a:t>
            </a:r>
            <a:endParaRPr lang="en-US" sz="2400" dirty="0" smtClean="0"/>
          </a:p>
          <a:p>
            <a:pPr lvl="1" eaLnBrk="1" hangingPunct="1"/>
            <a:r>
              <a:rPr lang="en-US" sz="2400" dirty="0" smtClean="0">
                <a:cs typeface="Times New Roman" pitchFamily="18" charset="0"/>
              </a:rPr>
              <a:t>skip remainder of </a:t>
            </a:r>
            <a:r>
              <a:rPr lang="en-US" sz="2400" dirty="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switch</a:t>
            </a:r>
            <a:r>
              <a:rPr lang="en-US" sz="2400" dirty="0" smtClean="0">
                <a:cs typeface="Times New Roman" pitchFamily="18" charset="0"/>
              </a:rPr>
              <a:t> structure.</a:t>
            </a:r>
          </a:p>
          <a:p>
            <a:pPr eaLnBrk="1" hangingPunct="1"/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Can be placed within if statement of a loop.</a:t>
            </a:r>
          </a:p>
          <a:p>
            <a:pPr lvl="1" eaLnBrk="1" hangingPunct="1"/>
            <a:r>
              <a:rPr lang="en-US" sz="2600" dirty="0" smtClean="0">
                <a:solidFill>
                  <a:srgbClr val="000000"/>
                </a:solidFill>
                <a:cs typeface="Times New Roman" pitchFamily="18" charset="0"/>
              </a:rPr>
              <a:t>If condition is met, loop is exited immediately.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After the break statement executes, the program continues to execute with the first statement after the structure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break</a:t>
            </a:r>
            <a:r>
              <a:rPr lang="en-US" smtClean="0"/>
              <a:t> Statements</a:t>
            </a:r>
          </a:p>
        </p:txBody>
      </p:sp>
      <p:sp>
        <p:nvSpPr>
          <p:cNvPr id="358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3449A9D1-D028-410F-B221-36FF58B0ED5F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400" dirty="0" smtClean="0"/>
              <a:t>Example :</a:t>
            </a:r>
          </a:p>
          <a:p>
            <a:pPr eaLnBrk="1" hangingPunct="1">
              <a:buFontTx/>
              <a:buNone/>
            </a:pPr>
            <a:r>
              <a:rPr lang="en-US" sz="2400" dirty="0" err="1" smtClean="0"/>
              <a:t>int</a:t>
            </a:r>
            <a:r>
              <a:rPr lang="en-US" sz="2400" dirty="0" smtClean="0"/>
              <a:t> count ;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for ( count = 1 ; count &lt;= 10 ; count ++ )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	{	if ( count == 5) 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			break ;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 </a:t>
            </a:r>
            <a:r>
              <a:rPr lang="ar-SA" sz="2400" dirty="0" smtClean="0">
                <a:cs typeface="Times New Roman" pitchFamily="18" charset="0"/>
              </a:rPr>
              <a:t>    	</a:t>
            </a:r>
            <a:r>
              <a:rPr lang="en-US" sz="2400" dirty="0" err="1" smtClean="0">
                <a:cs typeface="Times New Roman" pitchFamily="18" charset="0"/>
              </a:rPr>
              <a:t>cout</a:t>
            </a:r>
            <a:r>
              <a:rPr lang="en-US" sz="2400" dirty="0" smtClean="0">
                <a:cs typeface="Times New Roman" pitchFamily="18" charset="0"/>
              </a:rPr>
              <a:t> &lt;&lt;  count 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cs typeface="Times New Roman" pitchFamily="18" charset="0"/>
              </a:rPr>
              <a:t>    }</a:t>
            </a:r>
          </a:p>
          <a:p>
            <a:pPr eaLnBrk="1" hangingPunct="1">
              <a:buFontTx/>
              <a:buNone/>
            </a:pPr>
            <a:endParaRPr lang="en-US" sz="2400" dirty="0" smtClean="0">
              <a:cs typeface="Times New Roman" pitchFamily="18" charset="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11188" y="4772496"/>
            <a:ext cx="4392612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Output</a:t>
            </a:r>
          </a:p>
          <a:p>
            <a:pPr>
              <a:spcBef>
                <a:spcPct val="50000"/>
              </a:spcBef>
            </a:pPr>
            <a:r>
              <a:rPr lang="en-US" sz="3200"/>
              <a:t>1 2 3 4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continue</a:t>
            </a:r>
            <a:r>
              <a:rPr lang="en-US" smtClean="0"/>
              <a:t> Statements</a:t>
            </a:r>
          </a:p>
        </p:txBody>
      </p:sp>
      <p:sp>
        <p:nvSpPr>
          <p:cNvPr id="368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F1E66D5B-8431-42B1-9A0C-2B2CEB714F34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2800" smtClean="0">
                <a:cs typeface="Times New Roman" pitchFamily="18" charset="0"/>
              </a:rPr>
              <a:t>Used in </a:t>
            </a:r>
            <a:r>
              <a:rPr lang="en-US" sz="280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sz="2800" smtClean="0">
                <a:cs typeface="Times New Roman" pitchFamily="18" charset="0"/>
              </a:rPr>
              <a:t>, </a:t>
            </a:r>
            <a:r>
              <a:rPr lang="en-US" sz="280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smtClean="0">
                <a:cs typeface="Times New Roman" pitchFamily="18" charset="0"/>
              </a:rPr>
              <a:t>, and </a:t>
            </a:r>
            <a:r>
              <a:rPr lang="en-US" sz="280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do</a:t>
            </a:r>
            <a:r>
              <a:rPr lang="en-US" sz="2800" smtClean="0">
                <a:cs typeface="Times New Roman" pitchFamily="18" charset="0"/>
              </a:rPr>
              <a:t>...</a:t>
            </a:r>
            <a:r>
              <a:rPr lang="en-US" sz="280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sz="2800" smtClean="0">
                <a:cs typeface="Times New Roman" pitchFamily="18" charset="0"/>
              </a:rPr>
              <a:t> structures.</a:t>
            </a:r>
          </a:p>
          <a:p>
            <a:pPr eaLnBrk="1" hangingPunct="1"/>
            <a:r>
              <a:rPr lang="en-US" sz="2800" smtClean="0">
                <a:cs typeface="Times New Roman" pitchFamily="18" charset="0"/>
              </a:rPr>
              <a:t>When executed in a loop, the remaining statements in the loop are skipped; proceeds with the next iteration of the loop. </a:t>
            </a:r>
          </a:p>
          <a:p>
            <a:pPr eaLnBrk="1" hangingPunct="1"/>
            <a:r>
              <a:rPr lang="en-US" sz="2800" smtClean="0">
                <a:cs typeface="Times New Roman" pitchFamily="18" charset="0"/>
              </a:rPr>
              <a:t>When executed in a </a:t>
            </a:r>
            <a:r>
              <a:rPr lang="en-US" sz="280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sz="2800" smtClean="0">
                <a:cs typeface="Times New Roman" pitchFamily="18" charset="0"/>
              </a:rPr>
              <a:t>/</a:t>
            </a:r>
            <a:r>
              <a:rPr lang="en-US" sz="280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do</a:t>
            </a:r>
            <a:r>
              <a:rPr lang="en-US" sz="2800" smtClean="0">
                <a:cs typeface="Times New Roman" pitchFamily="18" charset="0"/>
              </a:rPr>
              <a:t>…</a:t>
            </a:r>
            <a:r>
              <a:rPr lang="en-US" sz="280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sz="2800" smtClean="0">
                <a:cs typeface="Times New Roman" pitchFamily="18" charset="0"/>
              </a:rPr>
              <a:t> structure, expression is evaluated immediately after continue statement. </a:t>
            </a:r>
          </a:p>
          <a:p>
            <a:pPr eaLnBrk="1" hangingPunct="1"/>
            <a:r>
              <a:rPr lang="en-US" sz="2800" smtClean="0">
                <a:cs typeface="Times New Roman" pitchFamily="18" charset="0"/>
              </a:rPr>
              <a:t>In a </a:t>
            </a:r>
            <a:r>
              <a:rPr lang="en-US" sz="280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smtClean="0">
                <a:cs typeface="Times New Roman" pitchFamily="18" charset="0"/>
              </a:rPr>
              <a:t> structure, the update statement is executed after the </a:t>
            </a:r>
            <a:r>
              <a:rPr lang="en-US" sz="280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continue</a:t>
            </a:r>
            <a:r>
              <a:rPr lang="en-US" sz="2800" smtClean="0">
                <a:cs typeface="Times New Roman" pitchFamily="18" charset="0"/>
              </a:rPr>
              <a:t> statement; the loop condition then executes.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continue</a:t>
            </a:r>
            <a:r>
              <a:rPr lang="en-US" smtClean="0"/>
              <a:t> Statements</a:t>
            </a:r>
          </a:p>
        </p:txBody>
      </p:sp>
      <p:sp>
        <p:nvSpPr>
          <p:cNvPr id="378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05B9868B-24E7-4A8D-A4EA-44E27458EF5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400" dirty="0" smtClean="0"/>
              <a:t>Example :</a:t>
            </a:r>
          </a:p>
          <a:p>
            <a:pPr eaLnBrk="1" hangingPunct="1">
              <a:buFontTx/>
              <a:buNone/>
            </a:pPr>
            <a:r>
              <a:rPr lang="en-US" sz="2400" dirty="0" err="1" smtClean="0"/>
              <a:t>int</a:t>
            </a:r>
            <a:r>
              <a:rPr lang="en-US" sz="2400" dirty="0" smtClean="0"/>
              <a:t> count ;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for ( count = 1; count &lt;= 10 ; count ++ )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	{	if ( count == 5) 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			continue;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 </a:t>
            </a:r>
            <a:r>
              <a:rPr lang="ar-SA" sz="2400" dirty="0" smtClean="0">
                <a:cs typeface="Times New Roman" pitchFamily="18" charset="0"/>
              </a:rPr>
              <a:t>    	</a:t>
            </a:r>
            <a:r>
              <a:rPr lang="en-US" sz="2400" dirty="0" err="1" smtClean="0">
                <a:cs typeface="Times New Roman" pitchFamily="18" charset="0"/>
              </a:rPr>
              <a:t>cout</a:t>
            </a:r>
            <a:r>
              <a:rPr lang="en-US" sz="2400" dirty="0" smtClean="0">
                <a:cs typeface="Times New Roman" pitchFamily="18" charset="0"/>
              </a:rPr>
              <a:t> &lt;&lt;  count ;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cs typeface="Times New Roman" pitchFamily="18" charset="0"/>
              </a:rPr>
              <a:t>    }</a:t>
            </a:r>
          </a:p>
          <a:p>
            <a:pPr eaLnBrk="1" hangingPunct="1">
              <a:buFontTx/>
              <a:buNone/>
            </a:pPr>
            <a:endParaRPr lang="en-US" sz="2400" dirty="0" smtClean="0"/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684213" y="4941888"/>
            <a:ext cx="5111750" cy="1076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Output</a:t>
            </a:r>
            <a:endParaRPr lang="en-US" sz="3200">
              <a:hlinkClick r:id="rId3" action="ppaction://hlinkfile"/>
            </a:endParaRPr>
          </a:p>
          <a:p>
            <a:r>
              <a:rPr lang="en-US" sz="3200"/>
              <a:t>1 2 3 4 6 7 8 9 10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Sentinel-Controlled while Loop</a:t>
            </a:r>
            <a:endParaRPr lang="en-US" dirty="0" smtClean="0">
              <a:solidFill>
                <a:schemeClr val="accent2"/>
              </a:solidFill>
              <a:ea typeface="+mn-ea"/>
              <a:cs typeface="Arial" pitchFamily="34" charset="0"/>
            </a:endParaRPr>
          </a:p>
        </p:txBody>
      </p:sp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A0298F8-3637-4450-ADE7-4BC5724457FC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482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5257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sz="2600" dirty="0" smtClean="0">
                <a:cs typeface="+mj-cs"/>
              </a:rPr>
              <a:t>Used when exact number of entry pieces is unknown, but last entry (special/sentinel value) is known.</a:t>
            </a:r>
          </a:p>
          <a:p>
            <a:pPr>
              <a:lnSpc>
                <a:spcPct val="80000"/>
              </a:lnSpc>
            </a:pPr>
            <a:r>
              <a:rPr lang="en-US" sz="2600" dirty="0" smtClean="0">
                <a:cs typeface="+mj-cs"/>
              </a:rPr>
              <a:t>i.e. the user uses a special value called a sentinel value to indicate “end of data entry.”</a:t>
            </a:r>
          </a:p>
          <a:p>
            <a:r>
              <a:rPr lang="en-US" sz="2400" dirty="0" smtClean="0"/>
              <a:t>The sentinel value must be chosen so that it’s not confused with an acceptable input value.</a:t>
            </a:r>
            <a:endParaRPr lang="en-US" sz="2600" dirty="0" smtClean="0">
              <a:cs typeface="+mj-cs"/>
            </a:endParaRPr>
          </a:p>
          <a:p>
            <a:pPr>
              <a:lnSpc>
                <a:spcPct val="80000"/>
              </a:lnSpc>
            </a:pPr>
            <a:r>
              <a:rPr lang="en-US" sz="2600" dirty="0" smtClean="0"/>
              <a:t>General form:</a:t>
            </a:r>
          </a:p>
          <a:p>
            <a:pPr>
              <a:lnSpc>
                <a:spcPct val="80000"/>
              </a:lnSpc>
              <a:buNone/>
            </a:pPr>
            <a:endParaRPr lang="en-US" sz="1000" dirty="0" smtClean="0">
              <a:latin typeface="Courier New" pitchFamily="49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1800" dirty="0" smtClean="0">
                <a:latin typeface="Courier New" pitchFamily="49" charset="0"/>
                <a:cs typeface="Times New Roman" pitchFamily="18" charset="0"/>
              </a:rPr>
              <a:t>Input the first data item into 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variable</a:t>
            </a:r>
            <a:r>
              <a:rPr lang="en-US" sz="1800" dirty="0" smtClean="0"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 lvl="1">
              <a:lnSpc>
                <a:spcPct val="80000"/>
              </a:lnSpc>
              <a:buNone/>
            </a:pPr>
            <a:endParaRPr lang="en-US" sz="1800" dirty="0" smtClean="0">
              <a:latin typeface="Courier New" pitchFamily="49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sz="1800" dirty="0" smtClean="0">
                <a:latin typeface="Courier New" pitchFamily="49" charset="0"/>
                <a:cs typeface="Times New Roman" pitchFamily="18" charset="0"/>
              </a:rPr>
              <a:t> (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variable</a:t>
            </a:r>
            <a:r>
              <a:rPr lang="en-US" sz="1800" dirty="0" smtClean="0">
                <a:latin typeface="Courier New" pitchFamily="49" charset="0"/>
                <a:cs typeface="Times New Roman" pitchFamily="18" charset="0"/>
              </a:rPr>
              <a:t> != </a:t>
            </a:r>
            <a:r>
              <a:rPr lang="en-US" sz="1800" dirty="0" smtClean="0">
                <a:solidFill>
                  <a:srgbClr val="00B050"/>
                </a:solidFill>
                <a:latin typeface="Courier New" pitchFamily="49" charset="0"/>
                <a:cs typeface="Times New Roman" pitchFamily="18" charset="0"/>
              </a:rPr>
              <a:t>sentinel</a:t>
            </a:r>
            <a:r>
              <a:rPr lang="en-US" sz="1800" dirty="0" smtClean="0">
                <a:latin typeface="Courier New" pitchFamily="49" charset="0"/>
                <a:cs typeface="Times New Roman" pitchFamily="18" charset="0"/>
              </a:rPr>
              <a:t>)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 smtClean="0">
                <a:latin typeface="Courier New" pitchFamily="49" charset="0"/>
                <a:cs typeface="Times New Roman" pitchFamily="18" charset="0"/>
              </a:rPr>
              <a:t>{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 smtClean="0">
                <a:latin typeface="Courier New" pitchFamily="49" charset="0"/>
                <a:cs typeface="Times New Roman" pitchFamily="18" charset="0"/>
              </a:rPr>
              <a:t>	  .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 smtClean="0">
                <a:latin typeface="Courier New" pitchFamily="49" charset="0"/>
                <a:cs typeface="Times New Roman" pitchFamily="18" charset="0"/>
              </a:rPr>
              <a:t>    .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 smtClean="0">
                <a:latin typeface="Courier New" pitchFamily="49" charset="0"/>
                <a:cs typeface="Times New Roman" pitchFamily="18" charset="0"/>
              </a:rPr>
              <a:t>    .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 smtClean="0">
                <a:latin typeface="Courier New" pitchFamily="49" charset="0"/>
                <a:cs typeface="Times New Roman" pitchFamily="18" charset="0"/>
              </a:rPr>
              <a:t>    input a data item into 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variable</a:t>
            </a:r>
            <a:r>
              <a:rPr lang="en-US" sz="1800" dirty="0" smtClean="0"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 smtClean="0">
                <a:latin typeface="Courier New" pitchFamily="49" charset="0"/>
                <a:cs typeface="Times New Roman" pitchFamily="18" charset="0"/>
              </a:rPr>
              <a:t>    .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 smtClean="0">
                <a:latin typeface="Courier New" pitchFamily="49" charset="0"/>
                <a:cs typeface="Times New Roman" pitchFamily="18" charset="0"/>
              </a:rPr>
              <a:t>    .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 smtClean="0">
                <a:latin typeface="Courier New" pitchFamily="49" charset="0"/>
                <a:cs typeface="Times New Roman" pitchFamily="18" charset="0"/>
              </a:rPr>
              <a:t>    .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 smtClean="0">
                <a:latin typeface="Courier New" pitchFamily="49" charset="0"/>
                <a:cs typeface="Times New Roman" pitchFamily="18" charset="0"/>
              </a:rPr>
              <a:t>}</a:t>
            </a:r>
            <a:endParaRPr lang="en-US" sz="1800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endParaRPr lang="en-US" sz="12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400" b="1" i="1" dirty="0" smtClean="0">
              <a:solidFill>
                <a:srgbClr val="0033CC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Sentinel-Controlled while Loop</a:t>
            </a:r>
            <a:br>
              <a:rPr lang="en-US" dirty="0" smtClean="0"/>
            </a:br>
            <a:r>
              <a:rPr lang="en-US" dirty="0" smtClean="0"/>
              <a:t>example1</a:t>
            </a:r>
            <a:endParaRPr lang="en-US" dirty="0" smtClean="0">
              <a:solidFill>
                <a:schemeClr val="accent2"/>
              </a:solidFill>
              <a:ea typeface="+mn-ea"/>
              <a:cs typeface="Arial" pitchFamily="34" charset="0"/>
            </a:endParaRPr>
          </a:p>
        </p:txBody>
      </p:sp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76D29EC-8561-4804-ADCB-F6B88F910A9B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355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2057400"/>
            <a:ext cx="8686800" cy="4114800"/>
          </a:xfrm>
        </p:spPr>
        <p:txBody>
          <a:bodyPr>
            <a:normAutofit fontScale="92500" lnSpcReduction="20000"/>
          </a:bodyPr>
          <a:lstStyle/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</a:rPr>
              <a:t> prod= 1;</a:t>
            </a: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</a:rPr>
              <a:t> &lt;&lt; "Enter a value, 0 will stop the program:";</a:t>
            </a: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</a:rPr>
              <a:t>cin</a:t>
            </a:r>
            <a:r>
              <a:rPr lang="en-US" sz="2000" dirty="0" smtClean="0">
                <a:latin typeface="Courier New" pitchFamily="49" charset="0"/>
              </a:rPr>
              <a:t> &gt;&gt; value;</a:t>
            </a: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1000" dirty="0" smtClean="0">
              <a:latin typeface="Courier New" pitchFamily="49" charset="0"/>
            </a:endParaRP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solidFill>
                  <a:srgbClr val="FF3300"/>
                </a:solidFill>
                <a:latin typeface="Courier New" pitchFamily="49" charset="0"/>
              </a:rPr>
              <a:t> while</a:t>
            </a:r>
            <a:r>
              <a:rPr lang="en-US" sz="2000" dirty="0" smtClean="0">
                <a:latin typeface="Courier New" pitchFamily="49" charset="0"/>
              </a:rPr>
              <a:t>(value != 0) </a:t>
            </a:r>
            <a:r>
              <a:rPr lang="en-US" sz="2000" dirty="0" smtClean="0">
                <a:solidFill>
                  <a:srgbClr val="FF3300"/>
                </a:solidFill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>
                <a:latin typeface="Courier New" pitchFamily="49" charset="0"/>
              </a:rPr>
              <a:t>   prod = prod * value;</a:t>
            </a: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1000" dirty="0" smtClean="0">
              <a:latin typeface="Courier New" pitchFamily="49" charset="0"/>
            </a:endParaRP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</a:rPr>
              <a:t>   </a:t>
            </a:r>
            <a:r>
              <a:rPr lang="en-US" sz="2000" dirty="0" err="1" smtClean="0">
                <a:latin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</a:rPr>
              <a:t> &lt;&lt; "Enter a value, 0 will stop the program:");</a:t>
            </a: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 New" pitchFamily="49" charset="0"/>
              </a:rPr>
              <a:t>   </a:t>
            </a:r>
            <a:r>
              <a:rPr lang="en-US" sz="2000" dirty="0" err="1" smtClean="0">
                <a:latin typeface="Courier New" pitchFamily="49" charset="0"/>
              </a:rPr>
              <a:t>cin</a:t>
            </a:r>
            <a:r>
              <a:rPr lang="en-US" sz="2000" dirty="0" smtClean="0">
                <a:latin typeface="Courier New" pitchFamily="49" charset="0"/>
              </a:rPr>
              <a:t> &gt;&gt; value;</a:t>
            </a: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solidFill>
                  <a:srgbClr val="FF3300"/>
                </a:solidFill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</a:rPr>
              <a:t> &lt;&lt; "The product is:” &lt;&lt; prod;</a:t>
            </a:r>
          </a:p>
          <a:p>
            <a:pPr marL="320040" indent="-320040" fontAlgn="auto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400" dirty="0" smtClean="0">
                <a:solidFill>
                  <a:srgbClr val="0033CC"/>
                </a:solidFill>
              </a:rPr>
              <a:t>It is very common for loops to have identical initialization and update steps while performing input operations where the number of input values is not known in advance</a:t>
            </a:r>
            <a:r>
              <a:rPr lang="en-US" sz="2400" dirty="0" smtClean="0"/>
              <a:t>.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79512" y="1988840"/>
            <a:ext cx="8050088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Text Box 8"/>
          <p:cNvSpPr txBox="1">
            <a:spLocks noChangeArrowheads="1"/>
          </p:cNvSpPr>
          <p:nvPr/>
        </p:nvSpPr>
        <p:spPr bwMode="auto">
          <a:xfrm>
            <a:off x="2195736" y="2564904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33CC"/>
                </a:solidFill>
              </a:rPr>
              <a:t>Initialization</a:t>
            </a:r>
          </a:p>
        </p:txBody>
      </p:sp>
      <p:sp>
        <p:nvSpPr>
          <p:cNvPr id="35847" name="AutoShape 10"/>
          <p:cNvSpPr>
            <a:spLocks noChangeArrowheads="1"/>
          </p:cNvSpPr>
          <p:nvPr/>
        </p:nvSpPr>
        <p:spPr bwMode="auto">
          <a:xfrm>
            <a:off x="3352800" y="3200400"/>
            <a:ext cx="1524000" cy="76200"/>
          </a:xfrm>
          <a:prstGeom prst="leftArrow">
            <a:avLst>
              <a:gd name="adj1" fmla="val 50000"/>
              <a:gd name="adj2" fmla="val 50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Text Box 11"/>
          <p:cNvSpPr txBox="1">
            <a:spLocks noChangeArrowheads="1"/>
          </p:cNvSpPr>
          <p:nvPr/>
        </p:nvSpPr>
        <p:spPr bwMode="auto">
          <a:xfrm>
            <a:off x="4953000" y="3048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33CC"/>
                </a:solidFill>
              </a:rPr>
              <a:t>Testing</a:t>
            </a:r>
          </a:p>
        </p:txBody>
      </p:sp>
      <p:sp>
        <p:nvSpPr>
          <p:cNvPr id="35849" name="Rectangle 12"/>
          <p:cNvSpPr>
            <a:spLocks noChangeArrowheads="1"/>
          </p:cNvSpPr>
          <p:nvPr/>
        </p:nvSpPr>
        <p:spPr bwMode="auto">
          <a:xfrm>
            <a:off x="228600" y="4114800"/>
            <a:ext cx="815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Text Box 13"/>
          <p:cNvSpPr txBox="1">
            <a:spLocks noChangeArrowheads="1"/>
          </p:cNvSpPr>
          <p:nvPr/>
        </p:nvSpPr>
        <p:spPr bwMode="auto">
          <a:xfrm>
            <a:off x="6300192" y="4149080"/>
            <a:ext cx="1981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33CC"/>
                </a:solidFill>
              </a:rPr>
              <a:t>Update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79512" y="1556792"/>
            <a:ext cx="8064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Program to compute the product of entered numbers</a:t>
            </a:r>
            <a:endParaRPr lang="en-US" b="1" dirty="0"/>
          </a:p>
        </p:txBody>
      </p:sp>
      <p:sp>
        <p:nvSpPr>
          <p:cNvPr id="15" name="Oval Callout 14"/>
          <p:cNvSpPr/>
          <p:nvPr/>
        </p:nvSpPr>
        <p:spPr>
          <a:xfrm>
            <a:off x="7740352" y="1268760"/>
            <a:ext cx="1224136" cy="1296144"/>
          </a:xfrm>
          <a:prstGeom prst="wedgeEllipseCallout">
            <a:avLst>
              <a:gd name="adj1" fmla="val -44015"/>
              <a:gd name="adj2" fmla="val 44255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Read input before loop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818438" cy="685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Sentinel-Controlled while Loop</a:t>
            </a:r>
            <a:br>
              <a:rPr lang="en-US" dirty="0" smtClean="0"/>
            </a:br>
            <a:r>
              <a:rPr lang="en-US" dirty="0" smtClean="0"/>
              <a:t>example2</a:t>
            </a:r>
            <a:endParaRPr lang="en-US" dirty="0" smtClean="0">
              <a:solidFill>
                <a:schemeClr val="accent2"/>
              </a:solidFill>
              <a:ea typeface="+mn-ea"/>
              <a:cs typeface="Arial" pitchFamily="34" charset="0"/>
            </a:endParaRPr>
          </a:p>
        </p:txBody>
      </p:sp>
      <p:sp>
        <p:nvSpPr>
          <p:cNvPr id="2560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EB09CCE-225C-4DCB-A687-C535BA4A4F4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1556792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008000"/>
                </a:solidFill>
                <a:latin typeface="Courier New"/>
              </a:rPr>
              <a:t>/* Compute the sum of a list of exam scores. */</a:t>
            </a:r>
          </a:p>
          <a:p>
            <a:r>
              <a:rPr lang="en-GB" dirty="0" smtClean="0">
                <a:solidFill>
                  <a:srgbClr val="0000FF"/>
                </a:solidFill>
                <a:latin typeface="Courier New"/>
              </a:rPr>
              <a:t>#include </a:t>
            </a:r>
            <a:r>
              <a:rPr lang="en-GB" dirty="0" smtClean="0">
                <a:solidFill>
                  <a:srgbClr val="A31515"/>
                </a:solidFill>
                <a:latin typeface="Courier New"/>
              </a:rPr>
              <a:t>&lt;</a:t>
            </a:r>
            <a:r>
              <a:rPr lang="en-GB" dirty="0" err="1" smtClean="0">
                <a:solidFill>
                  <a:srgbClr val="A31515"/>
                </a:solidFill>
                <a:latin typeface="Courier New"/>
              </a:rPr>
              <a:t>iostream</a:t>
            </a:r>
            <a:r>
              <a:rPr lang="en-GB" dirty="0" smtClean="0">
                <a:solidFill>
                  <a:srgbClr val="A31515"/>
                </a:solidFill>
                <a:latin typeface="Courier New"/>
              </a:rPr>
              <a:t>&gt;</a:t>
            </a:r>
          </a:p>
          <a:p>
            <a:r>
              <a:rPr lang="en-GB" dirty="0" smtClean="0">
                <a:solidFill>
                  <a:srgbClr val="0000FF"/>
                </a:solidFill>
                <a:latin typeface="Courier New"/>
              </a:rPr>
              <a:t>using namespace std;</a:t>
            </a:r>
          </a:p>
          <a:p>
            <a:r>
              <a:rPr lang="en-GB" dirty="0" smtClean="0">
                <a:solidFill>
                  <a:srgbClr val="0000FF"/>
                </a:solidFill>
                <a:latin typeface="Courier New"/>
              </a:rPr>
              <a:t>#define SENTINEL -99</a:t>
            </a:r>
          </a:p>
          <a:p>
            <a:r>
              <a:rPr lang="en-GB" dirty="0" smtClean="0">
                <a:solidFill>
                  <a:srgbClr val="0000FF"/>
                </a:solidFill>
                <a:latin typeface="Courier New"/>
              </a:rPr>
              <a:t>void </a:t>
            </a:r>
            <a:r>
              <a:rPr lang="en-GB" dirty="0" smtClean="0">
                <a:latin typeface="Courier New"/>
              </a:rPr>
              <a:t>main() </a:t>
            </a:r>
          </a:p>
          <a:p>
            <a:r>
              <a:rPr lang="en-GB" dirty="0" smtClean="0">
                <a:solidFill>
                  <a:srgbClr val="0000FF"/>
                </a:solidFill>
                <a:latin typeface="Courier New"/>
              </a:rPr>
              <a:t>{     </a:t>
            </a:r>
            <a:r>
              <a:rPr lang="en-GB" dirty="0" err="1" smtClean="0">
                <a:solidFill>
                  <a:srgbClr val="0000FF"/>
                </a:solidFill>
                <a:latin typeface="Courier New"/>
              </a:rPr>
              <a:t>int</a:t>
            </a:r>
            <a:r>
              <a:rPr lang="en-GB" dirty="0" smtClean="0">
                <a:solidFill>
                  <a:srgbClr val="0000FF"/>
                </a:solidFill>
                <a:latin typeface="Courier New"/>
              </a:rPr>
              <a:t> </a:t>
            </a:r>
            <a:r>
              <a:rPr lang="en-GB" dirty="0" smtClean="0">
                <a:latin typeface="Courier New"/>
              </a:rPr>
              <a:t>sum = 0,   </a:t>
            </a:r>
            <a:r>
              <a:rPr lang="en-GB" dirty="0" smtClean="0">
                <a:solidFill>
                  <a:srgbClr val="008000"/>
                </a:solidFill>
                <a:latin typeface="Courier New"/>
              </a:rPr>
              <a:t>/* sum of scores input so far */</a:t>
            </a:r>
          </a:p>
          <a:p>
            <a:r>
              <a:rPr lang="en-GB" dirty="0" smtClean="0">
                <a:solidFill>
                  <a:srgbClr val="008000"/>
                </a:solidFill>
                <a:latin typeface="Courier New"/>
              </a:rPr>
              <a:t>      </a:t>
            </a:r>
            <a:r>
              <a:rPr lang="en-GB" dirty="0" smtClean="0">
                <a:latin typeface="Courier New"/>
              </a:rPr>
              <a:t>score</a:t>
            </a:r>
            <a:r>
              <a:rPr lang="en-GB" dirty="0" smtClean="0">
                <a:latin typeface="Courier New"/>
              </a:rPr>
              <a:t>;</a:t>
            </a:r>
            <a:r>
              <a:rPr lang="en-GB" dirty="0" smtClean="0">
                <a:solidFill>
                  <a:srgbClr val="008000"/>
                </a:solidFill>
                <a:latin typeface="Courier New"/>
              </a:rPr>
              <a:t>      /* current score   */</a:t>
            </a:r>
          </a:p>
          <a:p>
            <a:r>
              <a:rPr lang="en-GB" dirty="0" smtClean="0">
                <a:solidFill>
                  <a:srgbClr val="008000"/>
                </a:solidFill>
                <a:latin typeface="Courier New"/>
              </a:rPr>
              <a:t>    </a:t>
            </a:r>
            <a:r>
              <a:rPr lang="en-GB" dirty="0" err="1" smtClean="0">
                <a:latin typeface="Courier New"/>
              </a:rPr>
              <a:t>cout</a:t>
            </a:r>
            <a:r>
              <a:rPr lang="en-GB" dirty="0" smtClean="0">
                <a:latin typeface="Courier New"/>
              </a:rPr>
              <a:t>&lt;&lt;"</a:t>
            </a:r>
            <a:r>
              <a:rPr lang="en-GB" dirty="0" smtClean="0">
                <a:solidFill>
                  <a:srgbClr val="A31515"/>
                </a:solidFill>
                <a:latin typeface="Courier New"/>
              </a:rPr>
              <a:t>Enter first score or “&lt;&lt; </a:t>
            </a:r>
            <a:r>
              <a:rPr lang="en-GB" dirty="0" smtClean="0">
                <a:latin typeface="Courier New"/>
              </a:rPr>
              <a:t>SENTINEL</a:t>
            </a:r>
            <a:r>
              <a:rPr lang="en-GB" dirty="0" smtClean="0">
                <a:solidFill>
                  <a:srgbClr val="A31515"/>
                </a:solidFill>
                <a:latin typeface="Courier New"/>
              </a:rPr>
              <a:t>&lt;&lt; “to quit: ";</a:t>
            </a:r>
          </a:p>
          <a:p>
            <a:r>
              <a:rPr lang="en-GB" dirty="0" smtClean="0">
                <a:latin typeface="Courier New"/>
              </a:rPr>
              <a:t>    </a:t>
            </a:r>
            <a:r>
              <a:rPr lang="en-GB" dirty="0" err="1" smtClean="0">
                <a:latin typeface="Courier New"/>
              </a:rPr>
              <a:t>cin</a:t>
            </a:r>
            <a:r>
              <a:rPr lang="en-GB" dirty="0" smtClean="0">
                <a:latin typeface="Courier New"/>
              </a:rPr>
              <a:t>&gt;&gt;score;</a:t>
            </a:r>
          </a:p>
          <a:p>
            <a:r>
              <a:rPr lang="en-GB" dirty="0" smtClean="0">
                <a:solidFill>
                  <a:srgbClr val="A31515"/>
                </a:solidFill>
                <a:latin typeface="Courier New"/>
              </a:rPr>
              <a:t> </a:t>
            </a:r>
            <a:r>
              <a:rPr lang="en-GB" dirty="0" smtClean="0">
                <a:latin typeface="Courier New"/>
              </a:rPr>
              <a:t>while   </a:t>
            </a:r>
            <a:r>
              <a:rPr lang="en-GB" dirty="0" smtClean="0">
                <a:latin typeface="Courier New"/>
              </a:rPr>
              <a:t>(score != SENTINEL) {</a:t>
            </a:r>
          </a:p>
          <a:p>
            <a:r>
              <a:rPr lang="en-GB" dirty="0" smtClean="0">
                <a:latin typeface="Courier New"/>
              </a:rPr>
              <a:t> </a:t>
            </a:r>
            <a:r>
              <a:rPr lang="en-GB" dirty="0" smtClean="0">
                <a:latin typeface="Courier New"/>
              </a:rPr>
              <a:t>   sum </a:t>
            </a:r>
            <a:r>
              <a:rPr lang="en-GB" dirty="0" smtClean="0">
                <a:latin typeface="Courier New"/>
              </a:rPr>
              <a:t>+= score;</a:t>
            </a:r>
          </a:p>
          <a:p>
            <a:r>
              <a:rPr lang="en-GB" dirty="0" smtClean="0">
                <a:latin typeface="Courier New"/>
              </a:rPr>
              <a:t> </a:t>
            </a:r>
            <a:r>
              <a:rPr lang="en-GB" dirty="0" smtClean="0">
                <a:latin typeface="Courier New"/>
              </a:rPr>
              <a:t>   </a:t>
            </a:r>
            <a:r>
              <a:rPr lang="en-GB" dirty="0" err="1" smtClean="0">
                <a:latin typeface="Courier New"/>
              </a:rPr>
              <a:t>cout</a:t>
            </a:r>
            <a:r>
              <a:rPr lang="en-GB" dirty="0" smtClean="0">
                <a:latin typeface="Courier New"/>
              </a:rPr>
              <a:t> </a:t>
            </a:r>
            <a:r>
              <a:rPr lang="en-GB" dirty="0" smtClean="0">
                <a:latin typeface="Courier New"/>
              </a:rPr>
              <a:t>&lt;&lt; </a:t>
            </a:r>
            <a:r>
              <a:rPr lang="en-GB" dirty="0" smtClean="0">
                <a:solidFill>
                  <a:srgbClr val="A31515"/>
                </a:solidFill>
                <a:latin typeface="Courier New"/>
              </a:rPr>
              <a:t>"Enter next score or “&lt;&lt; </a:t>
            </a:r>
            <a:r>
              <a:rPr lang="en-GB" dirty="0" smtClean="0">
                <a:latin typeface="Courier New"/>
              </a:rPr>
              <a:t>SENTINEL</a:t>
            </a:r>
            <a:r>
              <a:rPr lang="en-GB" dirty="0" smtClean="0">
                <a:solidFill>
                  <a:srgbClr val="A31515"/>
                </a:solidFill>
                <a:latin typeface="Courier New"/>
              </a:rPr>
              <a:t>&lt;&lt; “to quit: ";</a:t>
            </a:r>
          </a:p>
          <a:p>
            <a:r>
              <a:rPr lang="en-GB" dirty="0" smtClean="0">
                <a:solidFill>
                  <a:srgbClr val="A31515"/>
                </a:solidFill>
                <a:latin typeface="Courier New"/>
              </a:rPr>
              <a:t>             </a:t>
            </a:r>
            <a:r>
              <a:rPr lang="en-GB" dirty="0" err="1" smtClean="0">
                <a:solidFill>
                  <a:srgbClr val="A31515"/>
                </a:solidFill>
                <a:latin typeface="Courier New"/>
              </a:rPr>
              <a:t>cin</a:t>
            </a:r>
            <a:r>
              <a:rPr lang="en-GB" dirty="0" smtClean="0">
                <a:solidFill>
                  <a:srgbClr val="A31515"/>
                </a:solidFill>
                <a:latin typeface="Courier New"/>
              </a:rPr>
              <a:t>&gt;&gt;score;</a:t>
            </a:r>
          </a:p>
          <a:p>
            <a:r>
              <a:rPr lang="en-GB" dirty="0" smtClean="0">
                <a:solidFill>
                  <a:srgbClr val="A31515"/>
                </a:solidFill>
                <a:latin typeface="Courier New"/>
              </a:rPr>
              <a:t>        }</a:t>
            </a:r>
          </a:p>
          <a:p>
            <a:r>
              <a:rPr lang="en-GB" dirty="0" smtClean="0">
                <a:solidFill>
                  <a:srgbClr val="A31515"/>
                </a:solidFill>
                <a:latin typeface="Courier New"/>
              </a:rPr>
              <a:t>        </a:t>
            </a:r>
            <a:r>
              <a:rPr lang="en-GB" dirty="0" err="1" smtClean="0">
                <a:solidFill>
                  <a:srgbClr val="A31515"/>
                </a:solidFill>
                <a:latin typeface="Courier New"/>
              </a:rPr>
              <a:t>cout</a:t>
            </a:r>
            <a:r>
              <a:rPr lang="en-GB" dirty="0" smtClean="0">
                <a:solidFill>
                  <a:srgbClr val="A31515"/>
                </a:solidFill>
                <a:latin typeface="Courier New"/>
              </a:rPr>
              <a:t>&lt;&lt; " \</a:t>
            </a:r>
            <a:r>
              <a:rPr lang="en-GB" dirty="0" err="1" smtClean="0">
                <a:solidFill>
                  <a:srgbClr val="A31515"/>
                </a:solidFill>
                <a:latin typeface="Courier New"/>
              </a:rPr>
              <a:t>nSum</a:t>
            </a:r>
            <a:r>
              <a:rPr lang="en-GB" dirty="0" smtClean="0">
                <a:solidFill>
                  <a:srgbClr val="A31515"/>
                </a:solidFill>
                <a:latin typeface="Courier New"/>
              </a:rPr>
              <a:t> of exam scores is:"&lt;&lt; sum&lt;&lt;</a:t>
            </a:r>
            <a:r>
              <a:rPr lang="en-GB" dirty="0" err="1" smtClean="0">
                <a:solidFill>
                  <a:srgbClr val="A31515"/>
                </a:solidFill>
                <a:latin typeface="Courier New"/>
              </a:rPr>
              <a:t>endl</a:t>
            </a:r>
            <a:r>
              <a:rPr lang="en-GB" dirty="0" smtClean="0">
                <a:solidFill>
                  <a:srgbClr val="A31515"/>
                </a:solidFill>
                <a:latin typeface="Courier New"/>
              </a:rPr>
              <a:t>;</a:t>
            </a:r>
          </a:p>
          <a:p>
            <a:r>
              <a:rPr lang="en-GB" dirty="0" smtClean="0">
                <a:solidFill>
                  <a:srgbClr val="A31515"/>
                </a:solidFill>
                <a:latin typeface="Courier New"/>
              </a:rPr>
              <a:t> </a:t>
            </a:r>
            <a:endParaRPr lang="en-GB" dirty="0" smtClean="0">
              <a:solidFill>
                <a:srgbClr val="A31515"/>
              </a:solidFill>
              <a:latin typeface="Courier New"/>
            </a:endParaRPr>
          </a:p>
          <a:p>
            <a:endParaRPr lang="en-GB" dirty="0" smtClean="0">
              <a:solidFill>
                <a:srgbClr val="A31515"/>
              </a:solidFill>
              <a:latin typeface="Courier New"/>
            </a:endParaRPr>
          </a:p>
          <a:p>
            <a:r>
              <a:rPr lang="en-GB" dirty="0" smtClean="0">
                <a:solidFill>
                  <a:srgbClr val="A31515"/>
                </a:solidFill>
                <a:latin typeface="Courier New"/>
              </a:rPr>
              <a:t>}</a:t>
            </a:r>
            <a:endParaRPr lang="en-GB" dirty="0" smtClean="0">
              <a:solidFill>
                <a:srgbClr val="A31515"/>
              </a:solidFill>
              <a:latin typeface="Courier New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691680" y="2780928"/>
            <a:ext cx="158417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827584" y="5949280"/>
            <a:ext cx="158417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771800" y="5733256"/>
            <a:ext cx="0" cy="4594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5A16B2D-F6BB-4C14-93C8-886D1C30D6C0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8645351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/>
                </a:solidFill>
                <a:ea typeface="+mn-ea"/>
                <a:cs typeface="Arial" pitchFamily="34" charset="0"/>
              </a:rPr>
              <a:t>Convert Sentinel Controlled while loop  </a:t>
            </a:r>
            <a:r>
              <a:rPr lang="en-US" dirty="0" smtClean="0">
                <a:solidFill>
                  <a:srgbClr val="FF3300"/>
                </a:solidFill>
                <a:ea typeface="+mn-ea"/>
                <a:cs typeface="Arial" pitchFamily="34" charset="0"/>
              </a:rPr>
              <a:t>for</a:t>
            </a:r>
            <a:r>
              <a:rPr lang="en-US" dirty="0" smtClean="0">
                <a:solidFill>
                  <a:schemeClr val="accent2"/>
                </a:solidFill>
                <a:ea typeface="+mn-ea"/>
                <a:cs typeface="Arial" pitchFamily="34" charset="0"/>
              </a:rPr>
              <a:t> loop</a:t>
            </a:r>
          </a:p>
        </p:txBody>
      </p:sp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5C99B8F-F205-495F-9856-C730B63086F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662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512" y="1700808"/>
            <a:ext cx="8964488" cy="4525963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Because the for statement combines the initialization, test, and update in once place, some programmers prefer to use it to implement sentinel-controlled loops.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endParaRPr lang="en-US" sz="2000" dirty="0" smtClean="0">
              <a:latin typeface="Courier New" pitchFamily="49" charset="0"/>
            </a:endParaRPr>
          </a:p>
          <a:p>
            <a:pPr>
              <a:buNone/>
              <a:defRPr/>
            </a:pPr>
            <a:r>
              <a:rPr lang="en-US" sz="1900" dirty="0" err="1" smtClean="0">
                <a:solidFill>
                  <a:srgbClr val="0033CC"/>
                </a:solidFill>
                <a:latin typeface="Courier New" pitchFamily="49" charset="0"/>
              </a:rPr>
              <a:t>cout</a:t>
            </a:r>
            <a:r>
              <a:rPr lang="en-US" sz="1900" dirty="0" smtClean="0">
                <a:solidFill>
                  <a:srgbClr val="0033CC"/>
                </a:solidFill>
                <a:latin typeface="Courier New" pitchFamily="49" charset="0"/>
              </a:rPr>
              <a:t>&lt;&lt;"Enter first score or ”&lt;&lt; SENTINEL &lt;&lt; “to quit:”;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1900" dirty="0" smtClean="0">
                <a:solidFill>
                  <a:srgbClr val="FF3300"/>
                </a:solidFill>
                <a:latin typeface="Courier New" pitchFamily="49" charset="0"/>
              </a:rPr>
              <a:t>for</a:t>
            </a:r>
            <a:r>
              <a:rPr lang="en-US" sz="1900" dirty="0" smtClean="0">
                <a:solidFill>
                  <a:srgbClr val="0033CC"/>
                </a:solidFill>
                <a:latin typeface="Courier New" pitchFamily="49" charset="0"/>
              </a:rPr>
              <a:t>( </a:t>
            </a:r>
            <a:r>
              <a:rPr lang="en-US" sz="1900" dirty="0" err="1" smtClean="0">
                <a:solidFill>
                  <a:srgbClr val="0033CC"/>
                </a:solidFill>
                <a:latin typeface="Courier New" pitchFamily="49" charset="0"/>
              </a:rPr>
              <a:t>cin</a:t>
            </a:r>
            <a:r>
              <a:rPr lang="en-US" sz="1900" dirty="0" smtClean="0">
                <a:solidFill>
                  <a:srgbClr val="0033CC"/>
                </a:solidFill>
                <a:latin typeface="Courier New" pitchFamily="49" charset="0"/>
              </a:rPr>
              <a:t> &gt;&gt; score; score != SENTINEL;  </a:t>
            </a:r>
            <a:r>
              <a:rPr lang="en-US" sz="1900" dirty="0" err="1" smtClean="0">
                <a:solidFill>
                  <a:srgbClr val="0033CC"/>
                </a:solidFill>
                <a:latin typeface="Courier New" pitchFamily="49" charset="0"/>
              </a:rPr>
              <a:t>cin</a:t>
            </a:r>
            <a:r>
              <a:rPr lang="en-US" sz="1900" dirty="0" smtClean="0">
                <a:solidFill>
                  <a:srgbClr val="0033CC"/>
                </a:solidFill>
                <a:latin typeface="Courier New" pitchFamily="49" charset="0"/>
              </a:rPr>
              <a:t> &gt;&gt; score)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1900" dirty="0" smtClean="0">
                <a:solidFill>
                  <a:srgbClr val="FF3300"/>
                </a:solidFill>
                <a:latin typeface="Courier New" pitchFamily="49" charset="0"/>
              </a:rPr>
              <a:t>{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1900" dirty="0" smtClean="0">
                <a:solidFill>
                  <a:srgbClr val="0033CC"/>
                </a:solidFill>
                <a:latin typeface="Courier New" pitchFamily="49" charset="0"/>
              </a:rPr>
              <a:t>   sum += score;</a:t>
            </a:r>
          </a:p>
          <a:p>
            <a:pPr>
              <a:buNone/>
              <a:defRPr/>
            </a:pPr>
            <a:r>
              <a:rPr lang="en-US" sz="1900" dirty="0" smtClean="0">
                <a:solidFill>
                  <a:srgbClr val="0033CC"/>
                </a:solidFill>
                <a:latin typeface="Courier New" pitchFamily="49" charset="0"/>
              </a:rPr>
              <a:t>   </a:t>
            </a:r>
            <a:r>
              <a:rPr lang="en-US" sz="1900" dirty="0" err="1" smtClean="0">
                <a:solidFill>
                  <a:srgbClr val="0033CC"/>
                </a:solidFill>
                <a:latin typeface="Courier New" pitchFamily="49" charset="0"/>
              </a:rPr>
              <a:t>cout</a:t>
            </a:r>
            <a:r>
              <a:rPr lang="en-US" sz="1900" dirty="0" smtClean="0">
                <a:solidFill>
                  <a:srgbClr val="0033CC"/>
                </a:solidFill>
                <a:latin typeface="Courier New" pitchFamily="49" charset="0"/>
              </a:rPr>
              <a:t> &lt;&lt; "Enter next score or ” &lt;&lt; SENTINEL &lt;&lt; “to quit:”;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endParaRPr lang="en-US" sz="1900" dirty="0" smtClean="0">
              <a:solidFill>
                <a:srgbClr val="0033CC"/>
              </a:solidFill>
              <a:latin typeface="Courier New" pitchFamily="49" charset="0"/>
            </a:endParaRP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1900" dirty="0" smtClean="0">
                <a:solidFill>
                  <a:srgbClr val="FF33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B5CAF46-0B1C-4E43-A5F3-01D36ED9E37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sz="3600" smtClean="0"/>
              <a:t>Flag-Controlled while Loop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524000"/>
            <a:ext cx="8077200" cy="485732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600" dirty="0" err="1" smtClean="0">
                <a:solidFill>
                  <a:srgbClr val="FF0000"/>
                </a:solidFill>
              </a:rPr>
              <a:t>int</a:t>
            </a:r>
            <a:r>
              <a:rPr lang="en-US" sz="2600" dirty="0" smtClean="0">
                <a:solidFill>
                  <a:srgbClr val="FF0000"/>
                </a:solidFill>
              </a:rPr>
              <a:t> value used to control loop ( true 1 or false 0) 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General form: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dirty="0" err="1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bool</a:t>
            </a:r>
            <a:r>
              <a:rPr lang="en-US" sz="2000" dirty="0" smtClean="0">
                <a:latin typeface="Courier New" pitchFamily="49" charset="0"/>
                <a:cs typeface="Times New Roman" pitchFamily="18" charset="0"/>
              </a:rPr>
              <a:t> found =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false</a:t>
            </a:r>
            <a:r>
              <a:rPr lang="en-US" sz="2000" dirty="0" smtClean="0">
                <a:latin typeface="Courier New" pitchFamily="49" charset="0"/>
                <a:cs typeface="Times New Roman" pitchFamily="18" charset="0"/>
              </a:rPr>
              <a:t>; 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sz="2000" dirty="0" smtClean="0">
                <a:latin typeface="Courier New" pitchFamily="49" charset="0"/>
                <a:cs typeface="Times New Roman" pitchFamily="18" charset="0"/>
              </a:rPr>
              <a:t> (!found)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  <a:cs typeface="Times New Roman" pitchFamily="18" charset="0"/>
              </a:rPr>
              <a:t>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  <a:cs typeface="Times New Roman" pitchFamily="18" charset="0"/>
              </a:rPr>
              <a:t>	  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  <a:cs typeface="Times New Roman" pitchFamily="18" charset="0"/>
              </a:rPr>
              <a:t>    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  <a:cs typeface="Times New Roman" pitchFamily="18" charset="0"/>
              </a:rPr>
              <a:t>    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000" dirty="0" smtClean="0">
                <a:latin typeface="Courier New" pitchFamily="49" charset="0"/>
                <a:cs typeface="Times New Roman" pitchFamily="18" charset="0"/>
              </a:rPr>
              <a:t> (expression)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  <a:cs typeface="Times New Roman" pitchFamily="18" charset="0"/>
              </a:rPr>
              <a:t>        found =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true</a:t>
            </a:r>
            <a:r>
              <a:rPr lang="en-US" sz="2000" dirty="0" smtClean="0"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  <a:cs typeface="Times New Roman" pitchFamily="18" charset="0"/>
              </a:rPr>
              <a:t>    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  <a:cs typeface="Times New Roman" pitchFamily="18" charset="0"/>
              </a:rPr>
              <a:t>    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  <a:cs typeface="Times New Roman" pitchFamily="18" charset="0"/>
              </a:rPr>
              <a:t>    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Courier New" pitchFamily="49" charset="0"/>
                <a:cs typeface="Times New Roman" pitchFamily="18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5A16B2D-F6BB-4C14-93C8-886D1C30D6C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using namespace std;  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found = false;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int num =0;  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while(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!found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        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num++;        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 (num == 3)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found = true;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       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 "3 is found“ &lt;&lt;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       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 "value of flag is:" &lt;&lt;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found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   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}    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&lt;&lt; "inside loop"&lt;&lt;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       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2040" y="2204864"/>
            <a:ext cx="3600400" cy="17543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OUTPUT: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inside loop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inside loop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3 is found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value of flag is:1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inside loop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36D3F0254A364FA5233E32238759C0" ma:contentTypeVersion="0" ma:contentTypeDescription="Create a new document." ma:contentTypeScope="" ma:versionID="bf3d6544d6646c1c63426f080d38fc8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6086EB-21C0-498B-86E7-A222C72C2B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AFE24D5-A68E-4AC2-8E93-D19CAD2DED97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5FFD28D-B7DF-4B53-8DE6-10242F1A2A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2400</TotalTime>
  <Words>1286</Words>
  <Application>Microsoft Office PowerPoint</Application>
  <PresentationFormat>On-screen Show (4:3)</PresentationFormat>
  <Paragraphs>284</Paragraphs>
  <Slides>23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Median</vt:lpstr>
      <vt:lpstr>Chapter 4  Repetition Structures  </vt:lpstr>
      <vt:lpstr>Conditional Loops</vt:lpstr>
      <vt:lpstr>Sentinel-Controlled while Loop</vt:lpstr>
      <vt:lpstr>Sentinel-Controlled while Loop example1</vt:lpstr>
      <vt:lpstr>Sentinel-Controlled while Loop example2</vt:lpstr>
      <vt:lpstr>Slide 6</vt:lpstr>
      <vt:lpstr>Convert Sentinel Controlled while loop  for loop</vt:lpstr>
      <vt:lpstr>Flag-Controlled while Loop</vt:lpstr>
      <vt:lpstr>Example</vt:lpstr>
      <vt:lpstr>Flag-Controlled while Loop- Example 1(Guessing the number game)</vt:lpstr>
      <vt:lpstr>Nested Loops</vt:lpstr>
      <vt:lpstr>Example: Sum of Scores of 3 sections calculate the total scores in each section for 3 sections. Each section's  * scores are terminated by the sentinel -99. */ </vt:lpstr>
      <vt:lpstr>Slide 13</vt:lpstr>
      <vt:lpstr>What is the Output?</vt:lpstr>
      <vt:lpstr>Slide 15</vt:lpstr>
      <vt:lpstr>do while statement</vt:lpstr>
      <vt:lpstr>do while Example1</vt:lpstr>
      <vt:lpstr>do while Example2</vt:lpstr>
      <vt:lpstr>do while Example3</vt:lpstr>
      <vt:lpstr>break Statements</vt:lpstr>
      <vt:lpstr>break Statements</vt:lpstr>
      <vt:lpstr>continue Statements</vt:lpstr>
      <vt:lpstr>continue Statements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 Repetition Structures</dc:title>
  <dc:creator>user</dc:creator>
  <cp:lastModifiedBy>Nouf</cp:lastModifiedBy>
  <cp:revision>132</cp:revision>
  <dcterms:created xsi:type="dcterms:W3CDTF">2011-11-12T10:23:49Z</dcterms:created>
  <dcterms:modified xsi:type="dcterms:W3CDTF">2014-11-15T16:10:20Z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0x0101002236D3F0254A364FA5233E32238759C0</vt:lpwstr>
  </property>
</Properties>
</file>