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28"/>
  </p:notesMasterIdLst>
  <p:sldIdLst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302" r:id="rId20"/>
    <p:sldId id="303" r:id="rId21"/>
    <p:sldId id="273" r:id="rId22"/>
    <p:sldId id="274" r:id="rId23"/>
    <p:sldId id="304" r:id="rId24"/>
    <p:sldId id="305" r:id="rId25"/>
    <p:sldId id="306" r:id="rId26"/>
    <p:sldId id="30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58986-9057-4537-9D3B-4CF7F201855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12C5CE-A3A5-4638-B420-817C9FC9C17F}">
      <dgm:prSet phldrT="[Text]"/>
      <dgm:spPr/>
      <dgm:t>
        <a:bodyPr/>
        <a:lstStyle/>
        <a:p>
          <a:r>
            <a:rPr lang="en-US" dirty="0" smtClean="0"/>
            <a:t>Loop</a:t>
          </a:r>
          <a:endParaRPr lang="en-US" dirty="0"/>
        </a:p>
      </dgm:t>
    </dgm:pt>
    <dgm:pt modelId="{F8CB2630-3A2A-4792-BBB9-1AC5D2432E1E}" type="parTrans" cxnId="{BF339FC4-195B-4356-998A-DA30113DB957}">
      <dgm:prSet/>
      <dgm:spPr/>
      <dgm:t>
        <a:bodyPr/>
        <a:lstStyle/>
        <a:p>
          <a:endParaRPr lang="en-US"/>
        </a:p>
      </dgm:t>
    </dgm:pt>
    <dgm:pt modelId="{F573B391-1E40-4E8D-AFA5-E8F0E8D18664}" type="sibTrans" cxnId="{BF339FC4-195B-4356-998A-DA30113DB957}">
      <dgm:prSet/>
      <dgm:spPr/>
      <dgm:t>
        <a:bodyPr/>
        <a:lstStyle/>
        <a:p>
          <a:endParaRPr lang="en-US"/>
        </a:p>
      </dgm:t>
    </dgm:pt>
    <dgm:pt modelId="{764B6585-A670-4A14-915F-75320B988EFD}">
      <dgm:prSet phldrT="[Text]"/>
      <dgm:spPr/>
      <dgm:t>
        <a:bodyPr/>
        <a:lstStyle/>
        <a:p>
          <a:r>
            <a:rPr lang="en-US" dirty="0" smtClean="0"/>
            <a:t>Counting loop</a:t>
          </a:r>
          <a:endParaRPr lang="en-US" dirty="0"/>
        </a:p>
      </dgm:t>
    </dgm:pt>
    <dgm:pt modelId="{790BEB6B-882A-439C-939D-89CBCBC7B43C}" type="parTrans" cxnId="{4BA41F22-77ED-4A82-A334-C04548FCDFB3}">
      <dgm:prSet/>
      <dgm:spPr/>
      <dgm:t>
        <a:bodyPr/>
        <a:lstStyle/>
        <a:p>
          <a:endParaRPr lang="en-US"/>
        </a:p>
      </dgm:t>
    </dgm:pt>
    <dgm:pt modelId="{0E68D9AF-3962-46F2-8C89-4FF68E9BBE66}" type="sibTrans" cxnId="{4BA41F22-77ED-4A82-A334-C04548FCDFB3}">
      <dgm:prSet/>
      <dgm:spPr/>
      <dgm:t>
        <a:bodyPr/>
        <a:lstStyle/>
        <a:p>
          <a:endParaRPr lang="en-US"/>
        </a:p>
      </dgm:t>
    </dgm:pt>
    <dgm:pt modelId="{CEF2B0E0-74CE-4E5D-BAF7-423C50E94221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For</a:t>
          </a:r>
          <a:r>
            <a:rPr lang="en-US" dirty="0" smtClean="0"/>
            <a:t> loop</a:t>
          </a:r>
          <a:endParaRPr lang="en-US" dirty="0"/>
        </a:p>
      </dgm:t>
    </dgm:pt>
    <dgm:pt modelId="{B2501C32-3F85-4A03-8D2A-1C1E4B36BEC9}" type="parTrans" cxnId="{F3AC6338-377D-42C1-A182-4B29C4D760DD}">
      <dgm:prSet/>
      <dgm:spPr/>
      <dgm:t>
        <a:bodyPr/>
        <a:lstStyle/>
        <a:p>
          <a:endParaRPr lang="en-US"/>
        </a:p>
      </dgm:t>
    </dgm:pt>
    <dgm:pt modelId="{DB583B89-7D89-4821-9AAB-974F5FE18A88}" type="sibTrans" cxnId="{F3AC6338-377D-42C1-A182-4B29C4D760DD}">
      <dgm:prSet/>
      <dgm:spPr/>
      <dgm:t>
        <a:bodyPr/>
        <a:lstStyle/>
        <a:p>
          <a:endParaRPr lang="en-US"/>
        </a:p>
      </dgm:t>
    </dgm:pt>
    <dgm:pt modelId="{4C58CEC0-60E0-43ED-87D2-1EC64F48D01A}">
      <dgm:prSet phldrT="[Text]"/>
      <dgm:spPr/>
      <dgm:t>
        <a:bodyPr/>
        <a:lstStyle/>
        <a:p>
          <a:r>
            <a:rPr lang="en-US" dirty="0" smtClean="0"/>
            <a:t>Counter-controlled </a:t>
          </a:r>
          <a:r>
            <a:rPr lang="en-US" b="1" dirty="0" smtClean="0">
              <a:solidFill>
                <a:srgbClr val="FF0000"/>
              </a:solidFill>
            </a:rPr>
            <a:t>while</a:t>
          </a:r>
          <a:r>
            <a:rPr lang="en-US" dirty="0" smtClean="0"/>
            <a:t> loop</a:t>
          </a:r>
          <a:endParaRPr lang="en-US" dirty="0"/>
        </a:p>
      </dgm:t>
    </dgm:pt>
    <dgm:pt modelId="{6F9DD726-BAAE-442B-AB8E-CDA6F350EFF5}" type="parTrans" cxnId="{17D6440A-29A9-4023-B931-1C6DE69B77D6}">
      <dgm:prSet/>
      <dgm:spPr/>
      <dgm:t>
        <a:bodyPr/>
        <a:lstStyle/>
        <a:p>
          <a:endParaRPr lang="en-US"/>
        </a:p>
      </dgm:t>
    </dgm:pt>
    <dgm:pt modelId="{01C047D0-0075-4688-8D59-A34759E89931}" type="sibTrans" cxnId="{17D6440A-29A9-4023-B931-1C6DE69B77D6}">
      <dgm:prSet/>
      <dgm:spPr/>
      <dgm:t>
        <a:bodyPr/>
        <a:lstStyle/>
        <a:p>
          <a:endParaRPr lang="en-US"/>
        </a:p>
      </dgm:t>
    </dgm:pt>
    <dgm:pt modelId="{7150162A-1ED8-49F7-99C2-D3BE40CEFE9B}">
      <dgm:prSet phldrT="[Text]"/>
      <dgm:spPr/>
      <dgm:t>
        <a:bodyPr/>
        <a:lstStyle/>
        <a:p>
          <a:r>
            <a:rPr lang="en-US" dirty="0" smtClean="0"/>
            <a:t>Conditional Loop</a:t>
          </a:r>
          <a:endParaRPr lang="en-US" dirty="0"/>
        </a:p>
      </dgm:t>
    </dgm:pt>
    <dgm:pt modelId="{C80AB062-51FA-4ED3-BAE0-75FE35F80A97}" type="parTrans" cxnId="{82F845C5-DCCA-461E-9E51-8DD0642E4EDB}">
      <dgm:prSet/>
      <dgm:spPr/>
      <dgm:t>
        <a:bodyPr/>
        <a:lstStyle/>
        <a:p>
          <a:endParaRPr lang="en-US"/>
        </a:p>
      </dgm:t>
    </dgm:pt>
    <dgm:pt modelId="{D8981E94-C974-4CA0-AC5A-05C0A5C73BC8}" type="sibTrans" cxnId="{82F845C5-DCCA-461E-9E51-8DD0642E4EDB}">
      <dgm:prSet/>
      <dgm:spPr/>
      <dgm:t>
        <a:bodyPr/>
        <a:lstStyle/>
        <a:p>
          <a:endParaRPr lang="en-US"/>
        </a:p>
      </dgm:t>
    </dgm:pt>
    <dgm:pt modelId="{B4D3614F-F76F-42AE-8F7F-A422462E944D}">
      <dgm:prSet phldrT="[Text]"/>
      <dgm:spPr/>
      <dgm:t>
        <a:bodyPr/>
        <a:lstStyle/>
        <a:p>
          <a:r>
            <a:rPr lang="en-US" dirty="0" smtClean="0"/>
            <a:t>Flag-Controlled </a:t>
          </a:r>
          <a:r>
            <a:rPr lang="en-US" b="1" dirty="0" smtClean="0">
              <a:solidFill>
                <a:srgbClr val="FF0000"/>
              </a:solidFill>
            </a:rPr>
            <a:t>while</a:t>
          </a:r>
          <a:r>
            <a:rPr lang="en-US" dirty="0" smtClean="0"/>
            <a:t> loop</a:t>
          </a:r>
          <a:endParaRPr lang="en-US" dirty="0"/>
        </a:p>
      </dgm:t>
    </dgm:pt>
    <dgm:pt modelId="{B506BCAA-D518-4B4E-9E75-45210FDBCFC2}" type="parTrans" cxnId="{225B3961-1BEC-43B1-A4E4-BEB3411AA40E}">
      <dgm:prSet/>
      <dgm:spPr/>
      <dgm:t>
        <a:bodyPr/>
        <a:lstStyle/>
        <a:p>
          <a:endParaRPr lang="en-US"/>
        </a:p>
      </dgm:t>
    </dgm:pt>
    <dgm:pt modelId="{C9F902F1-7D1E-45F9-8013-1B10D9165C4E}" type="sibTrans" cxnId="{225B3961-1BEC-43B1-A4E4-BEB3411AA40E}">
      <dgm:prSet/>
      <dgm:spPr/>
      <dgm:t>
        <a:bodyPr/>
        <a:lstStyle/>
        <a:p>
          <a:endParaRPr lang="en-US"/>
        </a:p>
      </dgm:t>
    </dgm:pt>
    <dgm:pt modelId="{9E4DF44E-11B1-4CF4-9D51-58C172742AD5}">
      <dgm:prSet/>
      <dgm:spPr/>
      <dgm:t>
        <a:bodyPr/>
        <a:lstStyle/>
        <a:p>
          <a:r>
            <a:rPr lang="en-US" dirty="0" smtClean="0"/>
            <a:t>Sentinel-Controlled </a:t>
          </a:r>
          <a:r>
            <a:rPr lang="en-US" b="1" dirty="0" smtClean="0">
              <a:solidFill>
                <a:srgbClr val="FF0000"/>
              </a:solidFill>
            </a:rPr>
            <a:t>while</a:t>
          </a:r>
          <a:r>
            <a:rPr lang="en-US" dirty="0" smtClean="0"/>
            <a:t> loops</a:t>
          </a:r>
          <a:endParaRPr lang="en-US" dirty="0"/>
        </a:p>
      </dgm:t>
    </dgm:pt>
    <dgm:pt modelId="{204259D2-61A0-4614-9236-D9D8BCD9E172}" type="parTrans" cxnId="{84BAAD24-6526-4229-85A6-5CBBE9DF3414}">
      <dgm:prSet/>
      <dgm:spPr/>
      <dgm:t>
        <a:bodyPr/>
        <a:lstStyle/>
        <a:p>
          <a:endParaRPr lang="en-US"/>
        </a:p>
      </dgm:t>
    </dgm:pt>
    <dgm:pt modelId="{0B892A49-4872-4D82-9684-5E354C2C7FB2}" type="sibTrans" cxnId="{84BAAD24-6526-4229-85A6-5CBBE9DF3414}">
      <dgm:prSet/>
      <dgm:spPr/>
      <dgm:t>
        <a:bodyPr/>
        <a:lstStyle/>
        <a:p>
          <a:endParaRPr lang="en-US"/>
        </a:p>
      </dgm:t>
    </dgm:pt>
    <dgm:pt modelId="{4FBE1C5D-4EE7-4AFD-A700-D8A1D4434A70}" type="pres">
      <dgm:prSet presAssocID="{C7758986-9057-4537-9D3B-4CF7F20185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5459520-763F-4CDD-AABE-0142474273A2}" type="pres">
      <dgm:prSet presAssocID="{C312C5CE-A3A5-4638-B420-817C9FC9C17F}" presName="hierRoot1" presStyleCnt="0"/>
      <dgm:spPr/>
    </dgm:pt>
    <dgm:pt modelId="{AE90DBE5-8649-4096-AF2D-624E910FD56B}" type="pres">
      <dgm:prSet presAssocID="{C312C5CE-A3A5-4638-B420-817C9FC9C17F}" presName="composite" presStyleCnt="0"/>
      <dgm:spPr/>
    </dgm:pt>
    <dgm:pt modelId="{58A99387-4BFC-4A32-AF39-CE61A6858D68}" type="pres">
      <dgm:prSet presAssocID="{C312C5CE-A3A5-4638-B420-817C9FC9C17F}" presName="background" presStyleLbl="node0" presStyleIdx="0" presStyleCnt="1"/>
      <dgm:spPr/>
    </dgm:pt>
    <dgm:pt modelId="{F8EEB0C8-D60C-41AD-B057-E0EA38FD1C4A}" type="pres">
      <dgm:prSet presAssocID="{C312C5CE-A3A5-4638-B420-817C9FC9C17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274357-F489-436E-AC18-FA4797D97B61}" type="pres">
      <dgm:prSet presAssocID="{C312C5CE-A3A5-4638-B420-817C9FC9C17F}" presName="hierChild2" presStyleCnt="0"/>
      <dgm:spPr/>
    </dgm:pt>
    <dgm:pt modelId="{353C995F-0959-4B35-AC57-417D5C9A704A}" type="pres">
      <dgm:prSet presAssocID="{790BEB6B-882A-439C-939D-89CBCBC7B43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9150B80-1C1D-4251-BF4F-668B9EDD3F07}" type="pres">
      <dgm:prSet presAssocID="{764B6585-A670-4A14-915F-75320B988EFD}" presName="hierRoot2" presStyleCnt="0"/>
      <dgm:spPr/>
    </dgm:pt>
    <dgm:pt modelId="{ACC7C139-581B-478E-93D4-4E53135D3AA8}" type="pres">
      <dgm:prSet presAssocID="{764B6585-A670-4A14-915F-75320B988EFD}" presName="composite2" presStyleCnt="0"/>
      <dgm:spPr/>
    </dgm:pt>
    <dgm:pt modelId="{0392E7E1-D1BE-4B5D-A273-06886A65B780}" type="pres">
      <dgm:prSet presAssocID="{764B6585-A670-4A14-915F-75320B988EFD}" presName="background2" presStyleLbl="node2" presStyleIdx="0" presStyleCnt="2"/>
      <dgm:spPr/>
    </dgm:pt>
    <dgm:pt modelId="{FE73AC04-96AB-4458-BD7C-9FF4011940E6}" type="pres">
      <dgm:prSet presAssocID="{764B6585-A670-4A14-915F-75320B988EF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65F7F9-D61A-42C9-B5CB-B2529DD7C95F}" type="pres">
      <dgm:prSet presAssocID="{764B6585-A670-4A14-915F-75320B988EFD}" presName="hierChild3" presStyleCnt="0"/>
      <dgm:spPr/>
    </dgm:pt>
    <dgm:pt modelId="{DB9C22E8-5307-4BDF-8663-D5609A08F6B1}" type="pres">
      <dgm:prSet presAssocID="{B2501C32-3F85-4A03-8D2A-1C1E4B36BEC9}" presName="Name17" presStyleLbl="parChTrans1D3" presStyleIdx="0" presStyleCnt="4"/>
      <dgm:spPr/>
      <dgm:t>
        <a:bodyPr/>
        <a:lstStyle/>
        <a:p>
          <a:endParaRPr lang="en-US"/>
        </a:p>
      </dgm:t>
    </dgm:pt>
    <dgm:pt modelId="{91549D9F-1CAF-4F79-80B5-C4FC7855428B}" type="pres">
      <dgm:prSet presAssocID="{CEF2B0E0-74CE-4E5D-BAF7-423C50E94221}" presName="hierRoot3" presStyleCnt="0"/>
      <dgm:spPr/>
    </dgm:pt>
    <dgm:pt modelId="{1F5DD73A-F071-44D8-8A0C-F5F9B56B3343}" type="pres">
      <dgm:prSet presAssocID="{CEF2B0E0-74CE-4E5D-BAF7-423C50E94221}" presName="composite3" presStyleCnt="0"/>
      <dgm:spPr/>
    </dgm:pt>
    <dgm:pt modelId="{316462FA-0340-45B5-B30E-8073D055BF69}" type="pres">
      <dgm:prSet presAssocID="{CEF2B0E0-74CE-4E5D-BAF7-423C50E94221}" presName="background3" presStyleLbl="node3" presStyleIdx="0" presStyleCnt="4"/>
      <dgm:spPr/>
    </dgm:pt>
    <dgm:pt modelId="{B13E5E1F-8B03-45C0-A0E0-07429BB4FEBC}" type="pres">
      <dgm:prSet presAssocID="{CEF2B0E0-74CE-4E5D-BAF7-423C50E94221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C7AC2C-CFB6-4ACC-88FC-7CABE4710DAF}" type="pres">
      <dgm:prSet presAssocID="{CEF2B0E0-74CE-4E5D-BAF7-423C50E94221}" presName="hierChild4" presStyleCnt="0"/>
      <dgm:spPr/>
    </dgm:pt>
    <dgm:pt modelId="{8305F708-F417-4040-B993-E73964F1D425}" type="pres">
      <dgm:prSet presAssocID="{6F9DD726-BAAE-442B-AB8E-CDA6F350EFF5}" presName="Name17" presStyleLbl="parChTrans1D3" presStyleIdx="1" presStyleCnt="4"/>
      <dgm:spPr/>
      <dgm:t>
        <a:bodyPr/>
        <a:lstStyle/>
        <a:p>
          <a:endParaRPr lang="en-US"/>
        </a:p>
      </dgm:t>
    </dgm:pt>
    <dgm:pt modelId="{F097DB29-46C7-4415-87CD-5FA57448083D}" type="pres">
      <dgm:prSet presAssocID="{4C58CEC0-60E0-43ED-87D2-1EC64F48D01A}" presName="hierRoot3" presStyleCnt="0"/>
      <dgm:spPr/>
    </dgm:pt>
    <dgm:pt modelId="{C9441C7E-87FF-407F-A573-F77310A85249}" type="pres">
      <dgm:prSet presAssocID="{4C58CEC0-60E0-43ED-87D2-1EC64F48D01A}" presName="composite3" presStyleCnt="0"/>
      <dgm:spPr/>
    </dgm:pt>
    <dgm:pt modelId="{39DA478C-CDFF-43CD-A376-059C7BC0E373}" type="pres">
      <dgm:prSet presAssocID="{4C58CEC0-60E0-43ED-87D2-1EC64F48D01A}" presName="background3" presStyleLbl="node3" presStyleIdx="1" presStyleCnt="4"/>
      <dgm:spPr/>
    </dgm:pt>
    <dgm:pt modelId="{107AA09F-33E6-48D8-A583-535DF80F1887}" type="pres">
      <dgm:prSet presAssocID="{4C58CEC0-60E0-43ED-87D2-1EC64F48D01A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B91B17-B121-4DD6-A953-5DAAD663A62D}" type="pres">
      <dgm:prSet presAssocID="{4C58CEC0-60E0-43ED-87D2-1EC64F48D01A}" presName="hierChild4" presStyleCnt="0"/>
      <dgm:spPr/>
    </dgm:pt>
    <dgm:pt modelId="{3B6BBD8E-5A06-430F-9922-2C06E5232D2C}" type="pres">
      <dgm:prSet presAssocID="{C80AB062-51FA-4ED3-BAE0-75FE35F80A9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9B7280F4-FD1E-4B82-AB30-0BB6339CEE0A}" type="pres">
      <dgm:prSet presAssocID="{7150162A-1ED8-49F7-99C2-D3BE40CEFE9B}" presName="hierRoot2" presStyleCnt="0"/>
      <dgm:spPr/>
    </dgm:pt>
    <dgm:pt modelId="{B5710E96-019C-46BC-8B6D-BD8363DE50E1}" type="pres">
      <dgm:prSet presAssocID="{7150162A-1ED8-49F7-99C2-D3BE40CEFE9B}" presName="composite2" presStyleCnt="0"/>
      <dgm:spPr/>
    </dgm:pt>
    <dgm:pt modelId="{09D3A36F-A415-4B3F-9451-94D715C176E1}" type="pres">
      <dgm:prSet presAssocID="{7150162A-1ED8-49F7-99C2-D3BE40CEFE9B}" presName="background2" presStyleLbl="node2" presStyleIdx="1" presStyleCnt="2"/>
      <dgm:spPr/>
    </dgm:pt>
    <dgm:pt modelId="{B5A81A91-C925-4461-A0A3-CECABB093B6F}" type="pres">
      <dgm:prSet presAssocID="{7150162A-1ED8-49F7-99C2-D3BE40CEFE9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64290D-1CA1-4B42-898E-0A43AC13B129}" type="pres">
      <dgm:prSet presAssocID="{7150162A-1ED8-49F7-99C2-D3BE40CEFE9B}" presName="hierChild3" presStyleCnt="0"/>
      <dgm:spPr/>
    </dgm:pt>
    <dgm:pt modelId="{F8A25A87-4091-4659-8126-81FF6C44D294}" type="pres">
      <dgm:prSet presAssocID="{B506BCAA-D518-4B4E-9E75-45210FDBCFC2}" presName="Name17" presStyleLbl="parChTrans1D3" presStyleIdx="2" presStyleCnt="4"/>
      <dgm:spPr/>
      <dgm:t>
        <a:bodyPr/>
        <a:lstStyle/>
        <a:p>
          <a:endParaRPr lang="en-US"/>
        </a:p>
      </dgm:t>
    </dgm:pt>
    <dgm:pt modelId="{4823770F-963E-40E7-912D-F891873A804B}" type="pres">
      <dgm:prSet presAssocID="{B4D3614F-F76F-42AE-8F7F-A422462E944D}" presName="hierRoot3" presStyleCnt="0"/>
      <dgm:spPr/>
    </dgm:pt>
    <dgm:pt modelId="{5C169EDF-137F-4111-B552-DA5F1D70CD70}" type="pres">
      <dgm:prSet presAssocID="{B4D3614F-F76F-42AE-8F7F-A422462E944D}" presName="composite3" presStyleCnt="0"/>
      <dgm:spPr/>
    </dgm:pt>
    <dgm:pt modelId="{0C9C0140-2B6B-4DB0-9C9D-FB67C93868C0}" type="pres">
      <dgm:prSet presAssocID="{B4D3614F-F76F-42AE-8F7F-A422462E944D}" presName="background3" presStyleLbl="node3" presStyleIdx="2" presStyleCnt="4"/>
      <dgm:spPr/>
    </dgm:pt>
    <dgm:pt modelId="{FADCABC1-4F94-4D78-A8D3-2315E96E8575}" type="pres">
      <dgm:prSet presAssocID="{B4D3614F-F76F-42AE-8F7F-A422462E944D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B48AD4-629C-4E3C-8BDD-7A7635EC6BF0}" type="pres">
      <dgm:prSet presAssocID="{B4D3614F-F76F-42AE-8F7F-A422462E944D}" presName="hierChild4" presStyleCnt="0"/>
      <dgm:spPr/>
    </dgm:pt>
    <dgm:pt modelId="{AF1372A0-EB55-4165-B2F4-EE9AE2B6DCE4}" type="pres">
      <dgm:prSet presAssocID="{204259D2-61A0-4614-9236-D9D8BCD9E172}" presName="Name17" presStyleLbl="parChTrans1D3" presStyleIdx="3" presStyleCnt="4"/>
      <dgm:spPr/>
      <dgm:t>
        <a:bodyPr/>
        <a:lstStyle/>
        <a:p>
          <a:endParaRPr lang="en-US"/>
        </a:p>
      </dgm:t>
    </dgm:pt>
    <dgm:pt modelId="{D4DB68DB-7C15-4E4A-9432-83EBF2BD6CD0}" type="pres">
      <dgm:prSet presAssocID="{9E4DF44E-11B1-4CF4-9D51-58C172742AD5}" presName="hierRoot3" presStyleCnt="0"/>
      <dgm:spPr/>
    </dgm:pt>
    <dgm:pt modelId="{EE0D4661-4200-485B-9AB1-913E8EB34DEB}" type="pres">
      <dgm:prSet presAssocID="{9E4DF44E-11B1-4CF4-9D51-58C172742AD5}" presName="composite3" presStyleCnt="0"/>
      <dgm:spPr/>
    </dgm:pt>
    <dgm:pt modelId="{A96641EE-3590-4735-81E6-C81AC26CEF09}" type="pres">
      <dgm:prSet presAssocID="{9E4DF44E-11B1-4CF4-9D51-58C172742AD5}" presName="background3" presStyleLbl="node3" presStyleIdx="3" presStyleCnt="4"/>
      <dgm:spPr/>
    </dgm:pt>
    <dgm:pt modelId="{ED1B0A51-BF67-4C8D-B81C-0EFD303B8865}" type="pres">
      <dgm:prSet presAssocID="{9E4DF44E-11B1-4CF4-9D51-58C172742AD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0B86F1-CC5C-4CE8-9BFB-F0C99045669E}" type="pres">
      <dgm:prSet presAssocID="{9E4DF44E-11B1-4CF4-9D51-58C172742AD5}" presName="hierChild4" presStyleCnt="0"/>
      <dgm:spPr/>
    </dgm:pt>
  </dgm:ptLst>
  <dgm:cxnLst>
    <dgm:cxn modelId="{0F40ADD4-A0C5-4557-96A3-FFF31C90E700}" type="presOf" srcId="{764B6585-A670-4A14-915F-75320B988EFD}" destId="{FE73AC04-96AB-4458-BD7C-9FF4011940E6}" srcOrd="0" destOrd="0" presId="urn:microsoft.com/office/officeart/2005/8/layout/hierarchy1"/>
    <dgm:cxn modelId="{225B3961-1BEC-43B1-A4E4-BEB3411AA40E}" srcId="{7150162A-1ED8-49F7-99C2-D3BE40CEFE9B}" destId="{B4D3614F-F76F-42AE-8F7F-A422462E944D}" srcOrd="0" destOrd="0" parTransId="{B506BCAA-D518-4B4E-9E75-45210FDBCFC2}" sibTransId="{C9F902F1-7D1E-45F9-8013-1B10D9165C4E}"/>
    <dgm:cxn modelId="{D9B06D82-D62F-450D-B8D2-4D4FD2AAEDB3}" type="presOf" srcId="{9E4DF44E-11B1-4CF4-9D51-58C172742AD5}" destId="{ED1B0A51-BF67-4C8D-B81C-0EFD303B8865}" srcOrd="0" destOrd="0" presId="urn:microsoft.com/office/officeart/2005/8/layout/hierarchy1"/>
    <dgm:cxn modelId="{3A9A93AA-67BA-44DA-8852-6357965667DA}" type="presOf" srcId="{7150162A-1ED8-49F7-99C2-D3BE40CEFE9B}" destId="{B5A81A91-C925-4461-A0A3-CECABB093B6F}" srcOrd="0" destOrd="0" presId="urn:microsoft.com/office/officeart/2005/8/layout/hierarchy1"/>
    <dgm:cxn modelId="{82F845C5-DCCA-461E-9E51-8DD0642E4EDB}" srcId="{C312C5CE-A3A5-4638-B420-817C9FC9C17F}" destId="{7150162A-1ED8-49F7-99C2-D3BE40CEFE9B}" srcOrd="1" destOrd="0" parTransId="{C80AB062-51FA-4ED3-BAE0-75FE35F80A97}" sibTransId="{D8981E94-C974-4CA0-AC5A-05C0A5C73BC8}"/>
    <dgm:cxn modelId="{BF339FC4-195B-4356-998A-DA30113DB957}" srcId="{C7758986-9057-4537-9D3B-4CF7F2018557}" destId="{C312C5CE-A3A5-4638-B420-817C9FC9C17F}" srcOrd="0" destOrd="0" parTransId="{F8CB2630-3A2A-4792-BBB9-1AC5D2432E1E}" sibTransId="{F573B391-1E40-4E8D-AFA5-E8F0E8D18664}"/>
    <dgm:cxn modelId="{4BA41F22-77ED-4A82-A334-C04548FCDFB3}" srcId="{C312C5CE-A3A5-4638-B420-817C9FC9C17F}" destId="{764B6585-A670-4A14-915F-75320B988EFD}" srcOrd="0" destOrd="0" parTransId="{790BEB6B-882A-439C-939D-89CBCBC7B43C}" sibTransId="{0E68D9AF-3962-46F2-8C89-4FF68E9BBE66}"/>
    <dgm:cxn modelId="{DBB9231B-FC37-4846-A240-273A5DF22F29}" type="presOf" srcId="{B506BCAA-D518-4B4E-9E75-45210FDBCFC2}" destId="{F8A25A87-4091-4659-8126-81FF6C44D294}" srcOrd="0" destOrd="0" presId="urn:microsoft.com/office/officeart/2005/8/layout/hierarchy1"/>
    <dgm:cxn modelId="{84BAAD24-6526-4229-85A6-5CBBE9DF3414}" srcId="{7150162A-1ED8-49F7-99C2-D3BE40CEFE9B}" destId="{9E4DF44E-11B1-4CF4-9D51-58C172742AD5}" srcOrd="1" destOrd="0" parTransId="{204259D2-61A0-4614-9236-D9D8BCD9E172}" sibTransId="{0B892A49-4872-4D82-9684-5E354C2C7FB2}"/>
    <dgm:cxn modelId="{BC6E7614-0AD4-4BFB-A1CF-D0DA0142B070}" type="presOf" srcId="{790BEB6B-882A-439C-939D-89CBCBC7B43C}" destId="{353C995F-0959-4B35-AC57-417D5C9A704A}" srcOrd="0" destOrd="0" presId="urn:microsoft.com/office/officeart/2005/8/layout/hierarchy1"/>
    <dgm:cxn modelId="{5D235D9D-B5D6-4FC9-9821-C51209422350}" type="presOf" srcId="{CEF2B0E0-74CE-4E5D-BAF7-423C50E94221}" destId="{B13E5E1F-8B03-45C0-A0E0-07429BB4FEBC}" srcOrd="0" destOrd="0" presId="urn:microsoft.com/office/officeart/2005/8/layout/hierarchy1"/>
    <dgm:cxn modelId="{135E2AE3-47DD-475F-84BF-8AB952E6692C}" type="presOf" srcId="{C7758986-9057-4537-9D3B-4CF7F2018557}" destId="{4FBE1C5D-4EE7-4AFD-A700-D8A1D4434A70}" srcOrd="0" destOrd="0" presId="urn:microsoft.com/office/officeart/2005/8/layout/hierarchy1"/>
    <dgm:cxn modelId="{A40451E2-9046-45BF-B553-3AFCCC199B24}" type="presOf" srcId="{B4D3614F-F76F-42AE-8F7F-A422462E944D}" destId="{FADCABC1-4F94-4D78-A8D3-2315E96E8575}" srcOrd="0" destOrd="0" presId="urn:microsoft.com/office/officeart/2005/8/layout/hierarchy1"/>
    <dgm:cxn modelId="{25D578EC-2B00-4D45-BE78-C31A518CE39A}" type="presOf" srcId="{C80AB062-51FA-4ED3-BAE0-75FE35F80A97}" destId="{3B6BBD8E-5A06-430F-9922-2C06E5232D2C}" srcOrd="0" destOrd="0" presId="urn:microsoft.com/office/officeart/2005/8/layout/hierarchy1"/>
    <dgm:cxn modelId="{9D9D1279-7729-4AB5-80EF-FDA6C4D42C82}" type="presOf" srcId="{C312C5CE-A3A5-4638-B420-817C9FC9C17F}" destId="{F8EEB0C8-D60C-41AD-B057-E0EA38FD1C4A}" srcOrd="0" destOrd="0" presId="urn:microsoft.com/office/officeart/2005/8/layout/hierarchy1"/>
    <dgm:cxn modelId="{17D6440A-29A9-4023-B931-1C6DE69B77D6}" srcId="{764B6585-A670-4A14-915F-75320B988EFD}" destId="{4C58CEC0-60E0-43ED-87D2-1EC64F48D01A}" srcOrd="1" destOrd="0" parTransId="{6F9DD726-BAAE-442B-AB8E-CDA6F350EFF5}" sibTransId="{01C047D0-0075-4688-8D59-A34759E89931}"/>
    <dgm:cxn modelId="{F3AC6338-377D-42C1-A182-4B29C4D760DD}" srcId="{764B6585-A670-4A14-915F-75320B988EFD}" destId="{CEF2B0E0-74CE-4E5D-BAF7-423C50E94221}" srcOrd="0" destOrd="0" parTransId="{B2501C32-3F85-4A03-8D2A-1C1E4B36BEC9}" sibTransId="{DB583B89-7D89-4821-9AAB-974F5FE18A88}"/>
    <dgm:cxn modelId="{B3298647-16F2-44F4-9C52-A8EEEA4A816A}" type="presOf" srcId="{B2501C32-3F85-4A03-8D2A-1C1E4B36BEC9}" destId="{DB9C22E8-5307-4BDF-8663-D5609A08F6B1}" srcOrd="0" destOrd="0" presId="urn:microsoft.com/office/officeart/2005/8/layout/hierarchy1"/>
    <dgm:cxn modelId="{A8567F3C-ABE9-4D25-A5B3-674D5342A2EF}" type="presOf" srcId="{204259D2-61A0-4614-9236-D9D8BCD9E172}" destId="{AF1372A0-EB55-4165-B2F4-EE9AE2B6DCE4}" srcOrd="0" destOrd="0" presId="urn:microsoft.com/office/officeart/2005/8/layout/hierarchy1"/>
    <dgm:cxn modelId="{B08E20AE-6A6C-4CC4-9F3A-DFDECDC75FCA}" type="presOf" srcId="{6F9DD726-BAAE-442B-AB8E-CDA6F350EFF5}" destId="{8305F708-F417-4040-B993-E73964F1D425}" srcOrd="0" destOrd="0" presId="urn:microsoft.com/office/officeart/2005/8/layout/hierarchy1"/>
    <dgm:cxn modelId="{3552F597-39E0-4052-B15C-04AD447020C5}" type="presOf" srcId="{4C58CEC0-60E0-43ED-87D2-1EC64F48D01A}" destId="{107AA09F-33E6-48D8-A583-535DF80F1887}" srcOrd="0" destOrd="0" presId="urn:microsoft.com/office/officeart/2005/8/layout/hierarchy1"/>
    <dgm:cxn modelId="{65940075-663E-41BA-804E-5023833EA757}" type="presParOf" srcId="{4FBE1C5D-4EE7-4AFD-A700-D8A1D4434A70}" destId="{15459520-763F-4CDD-AABE-0142474273A2}" srcOrd="0" destOrd="0" presId="urn:microsoft.com/office/officeart/2005/8/layout/hierarchy1"/>
    <dgm:cxn modelId="{01055D7A-2076-4818-B086-D4F3518F2500}" type="presParOf" srcId="{15459520-763F-4CDD-AABE-0142474273A2}" destId="{AE90DBE5-8649-4096-AF2D-624E910FD56B}" srcOrd="0" destOrd="0" presId="urn:microsoft.com/office/officeart/2005/8/layout/hierarchy1"/>
    <dgm:cxn modelId="{F666A5E8-1D00-4679-8B27-8700925E9A7D}" type="presParOf" srcId="{AE90DBE5-8649-4096-AF2D-624E910FD56B}" destId="{58A99387-4BFC-4A32-AF39-CE61A6858D68}" srcOrd="0" destOrd="0" presId="urn:microsoft.com/office/officeart/2005/8/layout/hierarchy1"/>
    <dgm:cxn modelId="{5960E874-EE4F-4ADA-AFD7-C39B09E417AC}" type="presParOf" srcId="{AE90DBE5-8649-4096-AF2D-624E910FD56B}" destId="{F8EEB0C8-D60C-41AD-B057-E0EA38FD1C4A}" srcOrd="1" destOrd="0" presId="urn:microsoft.com/office/officeart/2005/8/layout/hierarchy1"/>
    <dgm:cxn modelId="{58ED99D0-D1FE-4786-8DB7-137C0712FB0B}" type="presParOf" srcId="{15459520-763F-4CDD-AABE-0142474273A2}" destId="{15274357-F489-436E-AC18-FA4797D97B61}" srcOrd="1" destOrd="0" presId="urn:microsoft.com/office/officeart/2005/8/layout/hierarchy1"/>
    <dgm:cxn modelId="{AF596C72-BF9D-41E6-AD0B-BC6B1F13C9F9}" type="presParOf" srcId="{15274357-F489-436E-AC18-FA4797D97B61}" destId="{353C995F-0959-4B35-AC57-417D5C9A704A}" srcOrd="0" destOrd="0" presId="urn:microsoft.com/office/officeart/2005/8/layout/hierarchy1"/>
    <dgm:cxn modelId="{9056FD85-005F-4AD3-81D2-24C5EC1246FC}" type="presParOf" srcId="{15274357-F489-436E-AC18-FA4797D97B61}" destId="{99150B80-1C1D-4251-BF4F-668B9EDD3F07}" srcOrd="1" destOrd="0" presId="urn:microsoft.com/office/officeart/2005/8/layout/hierarchy1"/>
    <dgm:cxn modelId="{7D7EEBD8-EDCB-4692-B91E-3484F9A30ED3}" type="presParOf" srcId="{99150B80-1C1D-4251-BF4F-668B9EDD3F07}" destId="{ACC7C139-581B-478E-93D4-4E53135D3AA8}" srcOrd="0" destOrd="0" presId="urn:microsoft.com/office/officeart/2005/8/layout/hierarchy1"/>
    <dgm:cxn modelId="{D77B2CD6-CC90-43F2-B0A1-13297EED21BB}" type="presParOf" srcId="{ACC7C139-581B-478E-93D4-4E53135D3AA8}" destId="{0392E7E1-D1BE-4B5D-A273-06886A65B780}" srcOrd="0" destOrd="0" presId="urn:microsoft.com/office/officeart/2005/8/layout/hierarchy1"/>
    <dgm:cxn modelId="{065D83B9-B9D3-4593-9B2A-E1A32BBAF3C7}" type="presParOf" srcId="{ACC7C139-581B-478E-93D4-4E53135D3AA8}" destId="{FE73AC04-96AB-4458-BD7C-9FF4011940E6}" srcOrd="1" destOrd="0" presId="urn:microsoft.com/office/officeart/2005/8/layout/hierarchy1"/>
    <dgm:cxn modelId="{0E5BDF9A-D30F-40F0-A635-D8C17EFA265A}" type="presParOf" srcId="{99150B80-1C1D-4251-BF4F-668B9EDD3F07}" destId="{3C65F7F9-D61A-42C9-B5CB-B2529DD7C95F}" srcOrd="1" destOrd="0" presId="urn:microsoft.com/office/officeart/2005/8/layout/hierarchy1"/>
    <dgm:cxn modelId="{E2F88282-566D-4F06-BA80-183B56D48B87}" type="presParOf" srcId="{3C65F7F9-D61A-42C9-B5CB-B2529DD7C95F}" destId="{DB9C22E8-5307-4BDF-8663-D5609A08F6B1}" srcOrd="0" destOrd="0" presId="urn:microsoft.com/office/officeart/2005/8/layout/hierarchy1"/>
    <dgm:cxn modelId="{55401C0F-97AD-4742-85EF-7ED549F8ECD8}" type="presParOf" srcId="{3C65F7F9-D61A-42C9-B5CB-B2529DD7C95F}" destId="{91549D9F-1CAF-4F79-80B5-C4FC7855428B}" srcOrd="1" destOrd="0" presId="urn:microsoft.com/office/officeart/2005/8/layout/hierarchy1"/>
    <dgm:cxn modelId="{4F9D80D8-0F65-4059-851D-2E6C6B3F200B}" type="presParOf" srcId="{91549D9F-1CAF-4F79-80B5-C4FC7855428B}" destId="{1F5DD73A-F071-44D8-8A0C-F5F9B56B3343}" srcOrd="0" destOrd="0" presId="urn:microsoft.com/office/officeart/2005/8/layout/hierarchy1"/>
    <dgm:cxn modelId="{63AC8CFB-1F4F-410B-8EC4-D127955D4047}" type="presParOf" srcId="{1F5DD73A-F071-44D8-8A0C-F5F9B56B3343}" destId="{316462FA-0340-45B5-B30E-8073D055BF69}" srcOrd="0" destOrd="0" presId="urn:microsoft.com/office/officeart/2005/8/layout/hierarchy1"/>
    <dgm:cxn modelId="{42AB6B80-256F-4023-BD09-DB4E0CEAA4EA}" type="presParOf" srcId="{1F5DD73A-F071-44D8-8A0C-F5F9B56B3343}" destId="{B13E5E1F-8B03-45C0-A0E0-07429BB4FEBC}" srcOrd="1" destOrd="0" presId="urn:microsoft.com/office/officeart/2005/8/layout/hierarchy1"/>
    <dgm:cxn modelId="{B301B9D4-05FC-49EF-996D-D4FCBC912DB9}" type="presParOf" srcId="{91549D9F-1CAF-4F79-80B5-C4FC7855428B}" destId="{8BC7AC2C-CFB6-4ACC-88FC-7CABE4710DAF}" srcOrd="1" destOrd="0" presId="urn:microsoft.com/office/officeart/2005/8/layout/hierarchy1"/>
    <dgm:cxn modelId="{B1E5AA1F-6FA8-45CF-A650-9D7AD1638D5D}" type="presParOf" srcId="{3C65F7F9-D61A-42C9-B5CB-B2529DD7C95F}" destId="{8305F708-F417-4040-B993-E73964F1D425}" srcOrd="2" destOrd="0" presId="urn:microsoft.com/office/officeart/2005/8/layout/hierarchy1"/>
    <dgm:cxn modelId="{C44A6663-959E-491C-A7C9-2DB2C21C37D9}" type="presParOf" srcId="{3C65F7F9-D61A-42C9-B5CB-B2529DD7C95F}" destId="{F097DB29-46C7-4415-87CD-5FA57448083D}" srcOrd="3" destOrd="0" presId="urn:microsoft.com/office/officeart/2005/8/layout/hierarchy1"/>
    <dgm:cxn modelId="{F3FE4591-4177-4184-91FB-ACD145EFB6B1}" type="presParOf" srcId="{F097DB29-46C7-4415-87CD-5FA57448083D}" destId="{C9441C7E-87FF-407F-A573-F77310A85249}" srcOrd="0" destOrd="0" presId="urn:microsoft.com/office/officeart/2005/8/layout/hierarchy1"/>
    <dgm:cxn modelId="{47B96771-1926-4FF2-BB90-AC200B045413}" type="presParOf" srcId="{C9441C7E-87FF-407F-A573-F77310A85249}" destId="{39DA478C-CDFF-43CD-A376-059C7BC0E373}" srcOrd="0" destOrd="0" presId="urn:microsoft.com/office/officeart/2005/8/layout/hierarchy1"/>
    <dgm:cxn modelId="{E0C5F61B-5E0F-44E9-A64C-B6206EE03AAF}" type="presParOf" srcId="{C9441C7E-87FF-407F-A573-F77310A85249}" destId="{107AA09F-33E6-48D8-A583-535DF80F1887}" srcOrd="1" destOrd="0" presId="urn:microsoft.com/office/officeart/2005/8/layout/hierarchy1"/>
    <dgm:cxn modelId="{433C26A2-03F8-404B-8AC4-570A5289F3E2}" type="presParOf" srcId="{F097DB29-46C7-4415-87CD-5FA57448083D}" destId="{CDB91B17-B121-4DD6-A953-5DAAD663A62D}" srcOrd="1" destOrd="0" presId="urn:microsoft.com/office/officeart/2005/8/layout/hierarchy1"/>
    <dgm:cxn modelId="{00BA0CD1-A495-4940-854D-41BADFF5D24A}" type="presParOf" srcId="{15274357-F489-436E-AC18-FA4797D97B61}" destId="{3B6BBD8E-5A06-430F-9922-2C06E5232D2C}" srcOrd="2" destOrd="0" presId="urn:microsoft.com/office/officeart/2005/8/layout/hierarchy1"/>
    <dgm:cxn modelId="{7373E366-2F6B-4A59-8F3F-6FA1F059CEFA}" type="presParOf" srcId="{15274357-F489-436E-AC18-FA4797D97B61}" destId="{9B7280F4-FD1E-4B82-AB30-0BB6339CEE0A}" srcOrd="3" destOrd="0" presId="urn:microsoft.com/office/officeart/2005/8/layout/hierarchy1"/>
    <dgm:cxn modelId="{4F46B56B-B624-4762-A12C-13AB07B76B01}" type="presParOf" srcId="{9B7280F4-FD1E-4B82-AB30-0BB6339CEE0A}" destId="{B5710E96-019C-46BC-8B6D-BD8363DE50E1}" srcOrd="0" destOrd="0" presId="urn:microsoft.com/office/officeart/2005/8/layout/hierarchy1"/>
    <dgm:cxn modelId="{56D5EDC3-5FB9-428F-A889-82414CB6C76F}" type="presParOf" srcId="{B5710E96-019C-46BC-8B6D-BD8363DE50E1}" destId="{09D3A36F-A415-4B3F-9451-94D715C176E1}" srcOrd="0" destOrd="0" presId="urn:microsoft.com/office/officeart/2005/8/layout/hierarchy1"/>
    <dgm:cxn modelId="{9CA145C6-DCC4-4F5A-B3E7-CCB2603374F2}" type="presParOf" srcId="{B5710E96-019C-46BC-8B6D-BD8363DE50E1}" destId="{B5A81A91-C925-4461-A0A3-CECABB093B6F}" srcOrd="1" destOrd="0" presId="urn:microsoft.com/office/officeart/2005/8/layout/hierarchy1"/>
    <dgm:cxn modelId="{F2A21A93-9A7D-4C2D-B17F-A5BD305C2024}" type="presParOf" srcId="{9B7280F4-FD1E-4B82-AB30-0BB6339CEE0A}" destId="{B364290D-1CA1-4B42-898E-0A43AC13B129}" srcOrd="1" destOrd="0" presId="urn:microsoft.com/office/officeart/2005/8/layout/hierarchy1"/>
    <dgm:cxn modelId="{CE7C40E4-69F4-4F63-AFFC-B061859956E4}" type="presParOf" srcId="{B364290D-1CA1-4B42-898E-0A43AC13B129}" destId="{F8A25A87-4091-4659-8126-81FF6C44D294}" srcOrd="0" destOrd="0" presId="urn:microsoft.com/office/officeart/2005/8/layout/hierarchy1"/>
    <dgm:cxn modelId="{7DBE9C4D-BD36-4051-AEBB-727718AB9C10}" type="presParOf" srcId="{B364290D-1CA1-4B42-898E-0A43AC13B129}" destId="{4823770F-963E-40E7-912D-F891873A804B}" srcOrd="1" destOrd="0" presId="urn:microsoft.com/office/officeart/2005/8/layout/hierarchy1"/>
    <dgm:cxn modelId="{B11C99FC-C301-4CEB-A3DC-CCFB7E27ED8E}" type="presParOf" srcId="{4823770F-963E-40E7-912D-F891873A804B}" destId="{5C169EDF-137F-4111-B552-DA5F1D70CD70}" srcOrd="0" destOrd="0" presId="urn:microsoft.com/office/officeart/2005/8/layout/hierarchy1"/>
    <dgm:cxn modelId="{D2322C4D-8894-49CA-9CF8-80D2CB0C0B39}" type="presParOf" srcId="{5C169EDF-137F-4111-B552-DA5F1D70CD70}" destId="{0C9C0140-2B6B-4DB0-9C9D-FB67C93868C0}" srcOrd="0" destOrd="0" presId="urn:microsoft.com/office/officeart/2005/8/layout/hierarchy1"/>
    <dgm:cxn modelId="{382EBDD4-6FA2-4915-A005-65721283145B}" type="presParOf" srcId="{5C169EDF-137F-4111-B552-DA5F1D70CD70}" destId="{FADCABC1-4F94-4D78-A8D3-2315E96E8575}" srcOrd="1" destOrd="0" presId="urn:microsoft.com/office/officeart/2005/8/layout/hierarchy1"/>
    <dgm:cxn modelId="{8C071539-3BFD-4AA2-8D1F-F0646AFECE36}" type="presParOf" srcId="{4823770F-963E-40E7-912D-F891873A804B}" destId="{65B48AD4-629C-4E3C-8BDD-7A7635EC6BF0}" srcOrd="1" destOrd="0" presId="urn:microsoft.com/office/officeart/2005/8/layout/hierarchy1"/>
    <dgm:cxn modelId="{AED73B62-4D13-4322-BFAE-93DD92F9856A}" type="presParOf" srcId="{B364290D-1CA1-4B42-898E-0A43AC13B129}" destId="{AF1372A0-EB55-4165-B2F4-EE9AE2B6DCE4}" srcOrd="2" destOrd="0" presId="urn:microsoft.com/office/officeart/2005/8/layout/hierarchy1"/>
    <dgm:cxn modelId="{D613661B-B56E-4745-BAD7-E1C4392B613B}" type="presParOf" srcId="{B364290D-1CA1-4B42-898E-0A43AC13B129}" destId="{D4DB68DB-7C15-4E4A-9432-83EBF2BD6CD0}" srcOrd="3" destOrd="0" presId="urn:microsoft.com/office/officeart/2005/8/layout/hierarchy1"/>
    <dgm:cxn modelId="{156AB298-94A7-4E57-9D75-E54EFF58B8B9}" type="presParOf" srcId="{D4DB68DB-7C15-4E4A-9432-83EBF2BD6CD0}" destId="{EE0D4661-4200-485B-9AB1-913E8EB34DEB}" srcOrd="0" destOrd="0" presId="urn:microsoft.com/office/officeart/2005/8/layout/hierarchy1"/>
    <dgm:cxn modelId="{1D7B0383-49A9-4867-865D-7112D1C9B6B8}" type="presParOf" srcId="{EE0D4661-4200-485B-9AB1-913E8EB34DEB}" destId="{A96641EE-3590-4735-81E6-C81AC26CEF09}" srcOrd="0" destOrd="0" presId="urn:microsoft.com/office/officeart/2005/8/layout/hierarchy1"/>
    <dgm:cxn modelId="{5843B57C-8EB0-4523-9A67-D395BB23D045}" type="presParOf" srcId="{EE0D4661-4200-485B-9AB1-913E8EB34DEB}" destId="{ED1B0A51-BF67-4C8D-B81C-0EFD303B8865}" srcOrd="1" destOrd="0" presId="urn:microsoft.com/office/officeart/2005/8/layout/hierarchy1"/>
    <dgm:cxn modelId="{91276C0E-B172-47C8-B372-3DB25F86ED92}" type="presParOf" srcId="{D4DB68DB-7C15-4E4A-9432-83EBF2BD6CD0}" destId="{780B86F1-CC5C-4CE8-9BFB-F0C9904566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1372A0-EB55-4165-B2F4-EE9AE2B6DCE4}">
      <dsp:nvSpPr>
        <dsp:cNvPr id="0" name=""/>
        <dsp:cNvSpPr/>
      </dsp:nvSpPr>
      <dsp:spPr>
        <a:xfrm>
          <a:off x="453568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25A87-4091-4659-8126-81FF6C44D294}">
      <dsp:nvSpPr>
        <dsp:cNvPr id="0" name=""/>
        <dsp:cNvSpPr/>
      </dsp:nvSpPr>
      <dsp:spPr>
        <a:xfrm>
          <a:off x="3756421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BBD8E-5A06-430F-9922-2C06E5232D2C}">
      <dsp:nvSpPr>
        <dsp:cNvPr id="0" name=""/>
        <dsp:cNvSpPr/>
      </dsp:nvSpPr>
      <dsp:spPr>
        <a:xfrm>
          <a:off x="2977157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1558528" y="252729"/>
              </a:lnTo>
              <a:lnTo>
                <a:pt x="1558528" y="37085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5F708-F417-4040-B993-E73964F1D425}">
      <dsp:nvSpPr>
        <dsp:cNvPr id="0" name=""/>
        <dsp:cNvSpPr/>
      </dsp:nvSpPr>
      <dsp:spPr>
        <a:xfrm>
          <a:off x="1418629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C22E8-5307-4BDF-8663-D5609A08F6B1}">
      <dsp:nvSpPr>
        <dsp:cNvPr id="0" name=""/>
        <dsp:cNvSpPr/>
      </dsp:nvSpPr>
      <dsp:spPr>
        <a:xfrm>
          <a:off x="63936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C995F-0959-4B35-AC57-417D5C9A704A}">
      <dsp:nvSpPr>
        <dsp:cNvPr id="0" name=""/>
        <dsp:cNvSpPr/>
      </dsp:nvSpPr>
      <dsp:spPr>
        <a:xfrm>
          <a:off x="1418629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1558528" y="0"/>
              </a:moveTo>
              <a:lnTo>
                <a:pt x="1558528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99387-4BFC-4A32-AF39-CE61A6858D68}">
      <dsp:nvSpPr>
        <dsp:cNvPr id="0" name=""/>
        <dsp:cNvSpPr/>
      </dsp:nvSpPr>
      <dsp:spPr>
        <a:xfrm>
          <a:off x="2339578" y="37925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EB0C8-D60C-41AD-B057-E0EA38FD1C4A}">
      <dsp:nvSpPr>
        <dsp:cNvPr id="0" name=""/>
        <dsp:cNvSpPr/>
      </dsp:nvSpPr>
      <dsp:spPr>
        <a:xfrm>
          <a:off x="2481262" y="513851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Loop</a:t>
          </a:r>
          <a:endParaRPr lang="en-US" sz="1600" kern="1200" dirty="0"/>
        </a:p>
      </dsp:txBody>
      <dsp:txXfrm>
        <a:off x="2481262" y="513851"/>
        <a:ext cx="1275159" cy="809726"/>
      </dsp:txXfrm>
    </dsp:sp>
    <dsp:sp modelId="{0392E7E1-D1BE-4B5D-A273-06886A65B780}">
      <dsp:nvSpPr>
        <dsp:cNvPr id="0" name=""/>
        <dsp:cNvSpPr/>
      </dsp:nvSpPr>
      <dsp:spPr>
        <a:xfrm>
          <a:off x="781050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3AC04-96AB-4458-BD7C-9FF4011940E6}">
      <dsp:nvSpPr>
        <dsp:cNvPr id="0" name=""/>
        <dsp:cNvSpPr/>
      </dsp:nvSpPr>
      <dsp:spPr>
        <a:xfrm>
          <a:off x="922734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Counting loop</a:t>
          </a:r>
          <a:endParaRPr lang="en-US" sz="1600" kern="1200" dirty="0"/>
        </a:p>
      </dsp:txBody>
      <dsp:txXfrm>
        <a:off x="922734" y="1694436"/>
        <a:ext cx="1275159" cy="809726"/>
      </dsp:txXfrm>
    </dsp:sp>
    <dsp:sp modelId="{316462FA-0340-45B5-B30E-8073D055BF69}">
      <dsp:nvSpPr>
        <dsp:cNvPr id="0" name=""/>
        <dsp:cNvSpPr/>
      </dsp:nvSpPr>
      <dsp:spPr>
        <a:xfrm>
          <a:off x="1785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E5E1F-8B03-45C0-A0E0-07429BB4FEBC}">
      <dsp:nvSpPr>
        <dsp:cNvPr id="0" name=""/>
        <dsp:cNvSpPr/>
      </dsp:nvSpPr>
      <dsp:spPr>
        <a:xfrm>
          <a:off x="143470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For</a:t>
          </a:r>
          <a:r>
            <a:rPr lang="en-US" sz="1600" kern="1200" dirty="0" smtClean="0"/>
            <a:t> loop</a:t>
          </a:r>
          <a:endParaRPr lang="en-US" sz="1600" kern="1200" dirty="0"/>
        </a:p>
      </dsp:txBody>
      <dsp:txXfrm>
        <a:off x="143470" y="2875022"/>
        <a:ext cx="1275159" cy="809726"/>
      </dsp:txXfrm>
    </dsp:sp>
    <dsp:sp modelId="{39DA478C-CDFF-43CD-A376-059C7BC0E373}">
      <dsp:nvSpPr>
        <dsp:cNvPr id="0" name=""/>
        <dsp:cNvSpPr/>
      </dsp:nvSpPr>
      <dsp:spPr>
        <a:xfrm>
          <a:off x="1560314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AA09F-33E6-48D8-A583-535DF80F1887}">
      <dsp:nvSpPr>
        <dsp:cNvPr id="0" name=""/>
        <dsp:cNvSpPr/>
      </dsp:nvSpPr>
      <dsp:spPr>
        <a:xfrm>
          <a:off x="1701998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Counter-controlled </a:t>
          </a:r>
          <a:r>
            <a:rPr lang="en-US" sz="1600" b="1" kern="1200" dirty="0" smtClean="0">
              <a:solidFill>
                <a:srgbClr val="FF0000"/>
              </a:solidFill>
            </a:rPr>
            <a:t>while</a:t>
          </a:r>
          <a:r>
            <a:rPr lang="en-US" sz="1600" kern="1200" dirty="0" smtClean="0"/>
            <a:t> loop</a:t>
          </a:r>
          <a:endParaRPr lang="en-US" sz="1600" kern="1200" dirty="0"/>
        </a:p>
      </dsp:txBody>
      <dsp:txXfrm>
        <a:off x="1701998" y="2875022"/>
        <a:ext cx="1275159" cy="809726"/>
      </dsp:txXfrm>
    </dsp:sp>
    <dsp:sp modelId="{09D3A36F-A415-4B3F-9451-94D715C176E1}">
      <dsp:nvSpPr>
        <dsp:cNvPr id="0" name=""/>
        <dsp:cNvSpPr/>
      </dsp:nvSpPr>
      <dsp:spPr>
        <a:xfrm>
          <a:off x="3898106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81A91-C925-4461-A0A3-CECABB093B6F}">
      <dsp:nvSpPr>
        <dsp:cNvPr id="0" name=""/>
        <dsp:cNvSpPr/>
      </dsp:nvSpPr>
      <dsp:spPr>
        <a:xfrm>
          <a:off x="4039790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Conditional Loop</a:t>
          </a:r>
          <a:endParaRPr lang="en-US" sz="1600" kern="1200" dirty="0"/>
        </a:p>
      </dsp:txBody>
      <dsp:txXfrm>
        <a:off x="4039790" y="1694436"/>
        <a:ext cx="1275159" cy="809726"/>
      </dsp:txXfrm>
    </dsp:sp>
    <dsp:sp modelId="{0C9C0140-2B6B-4DB0-9C9D-FB67C93868C0}">
      <dsp:nvSpPr>
        <dsp:cNvPr id="0" name=""/>
        <dsp:cNvSpPr/>
      </dsp:nvSpPr>
      <dsp:spPr>
        <a:xfrm>
          <a:off x="3118842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CABC1-4F94-4D78-A8D3-2315E96E8575}">
      <dsp:nvSpPr>
        <dsp:cNvPr id="0" name=""/>
        <dsp:cNvSpPr/>
      </dsp:nvSpPr>
      <dsp:spPr>
        <a:xfrm>
          <a:off x="3260526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Flag-Controlled </a:t>
          </a:r>
          <a:r>
            <a:rPr lang="en-US" sz="1600" b="1" kern="1200" dirty="0" smtClean="0">
              <a:solidFill>
                <a:srgbClr val="FF0000"/>
              </a:solidFill>
            </a:rPr>
            <a:t>while</a:t>
          </a:r>
          <a:r>
            <a:rPr lang="en-US" sz="1600" kern="1200" dirty="0" smtClean="0"/>
            <a:t> loop</a:t>
          </a:r>
          <a:endParaRPr lang="en-US" sz="1600" kern="1200" dirty="0"/>
        </a:p>
      </dsp:txBody>
      <dsp:txXfrm>
        <a:off x="3260526" y="2875022"/>
        <a:ext cx="1275159" cy="809726"/>
      </dsp:txXfrm>
    </dsp:sp>
    <dsp:sp modelId="{A96641EE-3590-4735-81E6-C81AC26CEF09}">
      <dsp:nvSpPr>
        <dsp:cNvPr id="0" name=""/>
        <dsp:cNvSpPr/>
      </dsp:nvSpPr>
      <dsp:spPr>
        <a:xfrm>
          <a:off x="4677370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B0A51-BF67-4C8D-B81C-0EFD303B8865}">
      <dsp:nvSpPr>
        <dsp:cNvPr id="0" name=""/>
        <dsp:cNvSpPr/>
      </dsp:nvSpPr>
      <dsp:spPr>
        <a:xfrm>
          <a:off x="4819054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Sentinel-Controlled </a:t>
          </a:r>
          <a:r>
            <a:rPr lang="en-US" sz="1600" b="1" kern="1200" dirty="0" smtClean="0">
              <a:solidFill>
                <a:srgbClr val="FF0000"/>
              </a:solidFill>
            </a:rPr>
            <a:t>while</a:t>
          </a:r>
          <a:r>
            <a:rPr lang="en-US" sz="1600" kern="1200" dirty="0" smtClean="0"/>
            <a:t> loops</a:t>
          </a:r>
          <a:endParaRPr lang="en-US" sz="1600" kern="1200" dirty="0"/>
        </a:p>
      </dsp:txBody>
      <dsp:txXfrm>
        <a:off x="4819054" y="2875022"/>
        <a:ext cx="1275159" cy="809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D3030-6C2B-42CC-92F4-F0A0E9DB359D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3077A-74F1-4665-A771-D1FD7FF35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BAE755-1550-4CCF-B491-60990E3C165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9FA6BD-FD94-432F-8209-68C25C5A269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62357-F9E0-45BA-96EF-9F79DDFDACF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78F950-FAC6-414F-9EA0-6615EFB3CD3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D7CB58-3139-4C8F-8797-C21E1C863FA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CA631B-9D2C-4772-BE15-B6C4CE4A522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E0EBD-B0D9-49CC-9ECA-66628736BC7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CEC2D-5A09-4C6B-83F3-CD246FC525E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F7E7E11-6C7F-4F96-BEA4-1BA81C9A1F4F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C6068-708B-435E-882C-5605C893E4C5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001ED86-C80A-483A-A286-028FAF3D5316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07DF-3763-4AED-A5EC-FFD1F50A1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A63B-8DFF-4DB5-8FB1-96BCC882D3B6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15A6-4A50-47C9-80B6-F02B341DA417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55985F-B96C-417B-B94D-2DB64C1DD1AA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2109E-6A02-49BA-8679-252F0E461983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AAC7-759C-4415-B0B1-88AD898A6F9F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0869-3788-4405-909F-F4A7FECEE4B8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E94F-CC4C-4FA7-B934-AA23949EDB7A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3D08F4-177C-4672-BE61-737F9D5D359E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139742-87AC-4D3B-B8D9-6E5BE00BAAB0}" type="datetime1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</a:rPr>
              <a:t> Repetition Structures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Semester 1433 -1434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333E-3675-497B-AF1E-1501BF0A397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7544" y="4046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ar-SA" b="1" dirty="0" smtClean="0"/>
              <a:t>King Saud University </a:t>
            </a:r>
          </a:p>
          <a:p>
            <a:r>
              <a:rPr lang="en-US" b="1" dirty="0" smtClean="0"/>
              <a:t>College of Applied studies and Community Service</a:t>
            </a:r>
          </a:p>
          <a:p>
            <a:r>
              <a:rPr lang="en-US" b="1" dirty="0" smtClean="0"/>
              <a:t>CSC1101</a:t>
            </a:r>
          </a:p>
          <a:p>
            <a:r>
              <a:rPr lang="en-US" b="1" dirty="0" smtClean="0"/>
              <a:t>By: </a:t>
            </a:r>
            <a:r>
              <a:rPr lang="en-US" b="1" dirty="0" err="1" smtClean="0"/>
              <a:t>Asma</a:t>
            </a:r>
            <a:r>
              <a:rPr lang="en-US" b="1" dirty="0" smtClean="0"/>
              <a:t> </a:t>
            </a:r>
            <a:r>
              <a:rPr lang="en-US" b="1" dirty="0" err="1" smtClean="0"/>
              <a:t>Alosaimi</a:t>
            </a:r>
            <a:endParaRPr lang="en-US" b="1" dirty="0" smtClean="0"/>
          </a:p>
          <a:p>
            <a:r>
              <a:rPr lang="en-US" b="1" dirty="0" smtClean="0"/>
              <a:t>Edited By: Fatimah </a:t>
            </a:r>
            <a:r>
              <a:rPr lang="en-US" b="1" dirty="0" err="1" smtClean="0"/>
              <a:t>Alakeel</a:t>
            </a:r>
            <a:r>
              <a:rPr lang="en-US" b="1" dirty="0" smtClean="0"/>
              <a:t> &amp; </a:t>
            </a:r>
            <a:r>
              <a:rPr lang="en-US" b="1" dirty="0" err="1" smtClean="0"/>
              <a:t>Noor</a:t>
            </a:r>
            <a:r>
              <a:rPr lang="en-US" b="1" dirty="0" smtClean="0"/>
              <a:t> </a:t>
            </a:r>
            <a:r>
              <a:rPr lang="en-US" b="1" dirty="0" err="1" smtClean="0"/>
              <a:t>Alhareqi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Counter–controlled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while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loop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while Statement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92F910E-1CF8-412F-8862-B3538602DC2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Syntax of the while Statement: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33CC"/>
                </a:solidFill>
              </a:rPr>
              <a:t>Initialization</a:t>
            </a:r>
            <a:r>
              <a:rPr lang="en-US" sz="2400" dirty="0" smtClean="0"/>
              <a:t>. i.e.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= 0;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33CC"/>
                </a:solidFill>
              </a:rPr>
              <a:t>Testing(condition)</a:t>
            </a:r>
            <a:r>
              <a:rPr lang="en-US" sz="2400" dirty="0" smtClean="0"/>
              <a:t>. i.e.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&lt; 7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33CC"/>
                </a:solidFill>
              </a:rPr>
              <a:t>Updating</a:t>
            </a:r>
            <a:r>
              <a:rPr lang="en-US" sz="2400" dirty="0" smtClean="0"/>
              <a:t> i.e.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+ 1;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above steps must be followed for every while loop.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updating is skipped, it produce an </a:t>
            </a:r>
            <a:r>
              <a:rPr lang="en-US" sz="2400" b="1" dirty="0" smtClean="0">
                <a:solidFill>
                  <a:srgbClr val="0033CC"/>
                </a:solidFill>
              </a:rPr>
              <a:t>infinite loop</a:t>
            </a: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835292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Counter–controlled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while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loop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Example 2: Computing Sum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4925144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If we want to compute          , we need to do 1+2+3+...+100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We can use a while loop.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/* computes the sum: 1 + 2 + 3 + ....+ 100 */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#include &lt;</a:t>
            </a:r>
            <a:r>
              <a:rPr lang="en-US" sz="1800" dirty="0" err="1" smtClean="0">
                <a:solidFill>
                  <a:srgbClr val="0033CC"/>
                </a:solidFill>
              </a:rPr>
              <a:t>iostream</a:t>
            </a:r>
            <a:r>
              <a:rPr lang="en-US" sz="1800" dirty="0" smtClean="0">
                <a:solidFill>
                  <a:srgbClr val="0033CC"/>
                </a:solidFill>
              </a:rPr>
              <a:t>&gt;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using namespace std;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err="1" smtClean="0">
                <a:solidFill>
                  <a:srgbClr val="0033CC"/>
                </a:solidFill>
              </a:rPr>
              <a:t>int</a:t>
            </a:r>
            <a:r>
              <a:rPr lang="en-US" sz="1800" dirty="0" smtClean="0">
                <a:solidFill>
                  <a:srgbClr val="0033CC"/>
                </a:solidFill>
              </a:rPr>
              <a:t> main() 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{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     </a:t>
            </a:r>
            <a:r>
              <a:rPr lang="en-US" sz="1800" dirty="0" smtClean="0">
                <a:solidFill>
                  <a:srgbClr val="FF3300"/>
                </a:solidFill>
              </a:rPr>
              <a:t>int sum =0, </a:t>
            </a:r>
            <a:r>
              <a:rPr lang="en-US" sz="1800" dirty="0" err="1" smtClean="0">
                <a:solidFill>
                  <a:srgbClr val="FF3300"/>
                </a:solidFill>
              </a:rPr>
              <a:t>i</a:t>
            </a:r>
            <a:r>
              <a:rPr lang="en-US" sz="1800" dirty="0" smtClean="0">
                <a:solidFill>
                  <a:srgbClr val="FF3300"/>
                </a:solidFill>
              </a:rPr>
              <a:t> = 1;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</a:rPr>
              <a:t>     while (</a:t>
            </a:r>
            <a:r>
              <a:rPr lang="en-US" sz="1800" dirty="0" err="1" smtClean="0">
                <a:solidFill>
                  <a:srgbClr val="FF3300"/>
                </a:solidFill>
              </a:rPr>
              <a:t>i</a:t>
            </a:r>
            <a:r>
              <a:rPr lang="en-US" sz="1800" dirty="0" smtClean="0">
                <a:solidFill>
                  <a:srgbClr val="FF3300"/>
                </a:solidFill>
              </a:rPr>
              <a:t> &lt;= 100) {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</a:rPr>
              <a:t>           sum = sum + </a:t>
            </a:r>
            <a:r>
              <a:rPr lang="en-US" sz="1800" dirty="0" err="1" smtClean="0">
                <a:solidFill>
                  <a:srgbClr val="FF3300"/>
                </a:solidFill>
              </a:rPr>
              <a:t>i</a:t>
            </a:r>
            <a:r>
              <a:rPr lang="en-US" sz="1800" dirty="0" smtClean="0">
                <a:solidFill>
                  <a:srgbClr val="FF3300"/>
                </a:solidFill>
              </a:rPr>
              <a:t>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</a:rPr>
              <a:t>           </a:t>
            </a:r>
            <a:r>
              <a:rPr lang="en-US" sz="1800" dirty="0" err="1" smtClean="0">
                <a:solidFill>
                  <a:srgbClr val="FF3300"/>
                </a:solidFill>
              </a:rPr>
              <a:t>i</a:t>
            </a:r>
            <a:r>
              <a:rPr lang="en-US" sz="1800" dirty="0" smtClean="0">
                <a:solidFill>
                  <a:srgbClr val="FF3300"/>
                </a:solidFill>
              </a:rPr>
              <a:t> = </a:t>
            </a:r>
            <a:r>
              <a:rPr lang="en-US" sz="1800" dirty="0" err="1" smtClean="0">
                <a:solidFill>
                  <a:srgbClr val="FF3300"/>
                </a:solidFill>
              </a:rPr>
              <a:t>i</a:t>
            </a:r>
            <a:r>
              <a:rPr lang="en-US" sz="1800" dirty="0" smtClean="0">
                <a:solidFill>
                  <a:srgbClr val="FF3300"/>
                </a:solidFill>
              </a:rPr>
              <a:t> + 1;   </a:t>
            </a:r>
            <a:r>
              <a:rPr lang="en-US" sz="1800" dirty="0" smtClean="0">
                <a:solidFill>
                  <a:srgbClr val="00B050"/>
                </a:solidFill>
              </a:rPr>
              <a:t>//or </a:t>
            </a:r>
            <a:r>
              <a:rPr lang="en-US" sz="1800" dirty="0" err="1" smtClean="0">
                <a:solidFill>
                  <a:srgbClr val="00B050"/>
                </a:solidFill>
              </a:rPr>
              <a:t>i</a:t>
            </a:r>
            <a:r>
              <a:rPr lang="en-US" sz="1800" dirty="0" smtClean="0">
                <a:solidFill>
                  <a:srgbClr val="00B050"/>
                </a:solidFill>
              </a:rPr>
              <a:t>++;   ++</a:t>
            </a:r>
            <a:r>
              <a:rPr lang="en-US" sz="1800" dirty="0" err="1" smtClean="0">
                <a:solidFill>
                  <a:srgbClr val="00B050"/>
                </a:solidFill>
              </a:rPr>
              <a:t>i</a:t>
            </a:r>
            <a:r>
              <a:rPr lang="en-US" sz="1800" dirty="0" smtClean="0">
                <a:solidFill>
                  <a:srgbClr val="00B050"/>
                </a:solidFill>
              </a:rPr>
              <a:t>;   </a:t>
            </a:r>
            <a:r>
              <a:rPr lang="en-US" sz="1800" dirty="0" err="1" smtClean="0">
                <a:solidFill>
                  <a:srgbClr val="00B050"/>
                </a:solidFill>
              </a:rPr>
              <a:t>i</a:t>
            </a:r>
            <a:r>
              <a:rPr lang="en-US" sz="1800" dirty="0" smtClean="0">
                <a:solidFill>
                  <a:srgbClr val="00B050"/>
                </a:solidFill>
              </a:rPr>
              <a:t>+=1;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</a:rPr>
              <a:t>     }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     </a:t>
            </a:r>
            <a:r>
              <a:rPr lang="en-US" sz="1800" dirty="0" err="1" smtClean="0">
                <a:solidFill>
                  <a:srgbClr val="0033CC"/>
                </a:solidFill>
              </a:rPr>
              <a:t>cout</a:t>
            </a:r>
            <a:r>
              <a:rPr lang="en-US" sz="1800" dirty="0" smtClean="0">
                <a:solidFill>
                  <a:srgbClr val="0033CC"/>
                </a:solidFill>
              </a:rPr>
              <a:t>&lt;&lt;"Sum is :"&lt;&lt;sum &lt;&lt;</a:t>
            </a:r>
            <a:r>
              <a:rPr lang="en-US" sz="1800" dirty="0" err="1" smtClean="0">
                <a:solidFill>
                  <a:srgbClr val="0033CC"/>
                </a:solidFill>
              </a:rPr>
              <a:t>endl</a:t>
            </a:r>
            <a:r>
              <a:rPr lang="en-US" sz="1800" dirty="0" smtClean="0">
                <a:solidFill>
                  <a:srgbClr val="0033CC"/>
                </a:solidFill>
              </a:rPr>
              <a:t>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     return 0;</a:t>
            </a:r>
          </a:p>
          <a:p>
            <a:pPr lvl="2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}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657600" y="1219200"/>
          <a:ext cx="658813" cy="1066800"/>
        </p:xfrm>
        <a:graphic>
          <a:graphicData uri="http://schemas.openxmlformats.org/presentationml/2006/ole">
            <p:oleObj spid="_x0000_s1026" name="Equation" r:id="rId4" imgW="266400" imgH="431640" progId="Equation.3">
              <p:embed/>
            </p:oleObj>
          </a:graphicData>
        </a:graphic>
      </p:graphicFrame>
      <p:sp>
        <p:nvSpPr>
          <p:cNvPr id="102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5C49F2D-2290-4363-85D9-E9A651A6C4E8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The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3300"/>
                </a:solidFill>
                <a:ea typeface="+mn-ea"/>
                <a:cs typeface="Arial" pitchFamily="34" charset="0"/>
              </a:rPr>
              <a:t>for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loop</a:t>
            </a:r>
          </a:p>
        </p:txBody>
      </p:sp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CAE979D-C08F-47E4-BA48-7AEE8DA442D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 better way to construct a counting loop is to use the </a:t>
            </a:r>
            <a:r>
              <a:rPr lang="en-US" sz="2400" b="1" dirty="0" smtClean="0">
                <a:solidFill>
                  <a:srgbClr val="FF3300"/>
                </a:solidFill>
              </a:rPr>
              <a:t>for</a:t>
            </a:r>
            <a:r>
              <a:rPr lang="en-US" sz="2400" b="1" dirty="0" smtClean="0"/>
              <a:t> </a:t>
            </a:r>
            <a:r>
              <a:rPr lang="en-US" sz="2400" dirty="0" smtClean="0"/>
              <a:t>statement.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C++ provides the </a:t>
            </a:r>
            <a:r>
              <a:rPr lang="en-US" sz="2400" b="1" dirty="0" smtClean="0">
                <a:solidFill>
                  <a:srgbClr val="FF3300"/>
                </a:solidFill>
              </a:rPr>
              <a:t>for</a:t>
            </a:r>
            <a:r>
              <a:rPr lang="en-US" sz="2400" b="1" dirty="0" smtClean="0"/>
              <a:t> </a:t>
            </a:r>
            <a:r>
              <a:rPr lang="en-US" sz="2400" dirty="0" smtClean="0"/>
              <a:t>statement as another form for implementing loops.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As before we need to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0033CC"/>
                </a:solidFill>
              </a:rPr>
              <a:t>Initialize</a:t>
            </a:r>
            <a:r>
              <a:rPr lang="en-US" sz="2000" b="1" dirty="0" smtClean="0"/>
              <a:t> </a:t>
            </a:r>
            <a:r>
              <a:rPr lang="en-US" sz="2000" dirty="0" smtClean="0"/>
              <a:t>the loop control variable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0033CC"/>
                </a:solidFill>
              </a:rPr>
              <a:t>Test</a:t>
            </a:r>
            <a:r>
              <a:rPr lang="en-US" sz="2000" b="1" dirty="0" smtClean="0"/>
              <a:t> </a:t>
            </a:r>
            <a:r>
              <a:rPr lang="en-US" sz="2000" dirty="0" smtClean="0"/>
              <a:t>the loop repetition condition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0033CC"/>
                </a:solidFill>
              </a:rPr>
              <a:t>Update</a:t>
            </a:r>
            <a:r>
              <a:rPr lang="en-US" sz="2000" b="1" dirty="0" smtClean="0"/>
              <a:t> </a:t>
            </a:r>
            <a:r>
              <a:rPr lang="en-US" sz="2000" dirty="0" smtClean="0"/>
              <a:t>the loop control variable.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33CC"/>
                </a:solidFill>
              </a:rPr>
              <a:t>An important feature of the for statement in C++is that it supplies a designated place for each of these three components.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153400" cy="990600"/>
          </a:xfrm>
        </p:spPr>
        <p:txBody>
          <a:bodyPr/>
          <a:lstStyle/>
          <a:p>
            <a:r>
              <a:rPr lang="en-US" noProof="1" smtClean="0"/>
              <a:t>	The </a:t>
            </a:r>
            <a:r>
              <a:rPr lang="en-US" noProof="1" smtClean="0">
                <a:solidFill>
                  <a:srgbClr val="FF0000"/>
                </a:solidFill>
                <a:latin typeface="Lucida Console" pitchFamily="49" charset="0"/>
              </a:rPr>
              <a:t>for</a:t>
            </a:r>
            <a:r>
              <a:rPr lang="en-US" noProof="1" smtClean="0"/>
              <a:t> Repetition </a:t>
            </a:r>
            <a:r>
              <a:rPr lang="en-US" dirty="0" smtClean="0"/>
              <a:t>Statement</a:t>
            </a:r>
          </a:p>
        </p:txBody>
      </p:sp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248400"/>
            <a:ext cx="2667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l"/>
            <a:fld id="{CAD6A935-500A-4B92-94B4-6FDC1C1EEA1B}" type="slidenum">
              <a:rPr lang="en-US" b="0">
                <a:solidFill>
                  <a:schemeClr val="tx2"/>
                </a:solidFill>
              </a:rPr>
              <a:pPr algn="l"/>
              <a:t>13</a:t>
            </a:fld>
            <a:endParaRPr lang="en-US" b="0">
              <a:solidFill>
                <a:schemeClr val="tx2"/>
              </a:solidFill>
            </a:endParaRPr>
          </a:p>
        </p:txBody>
      </p:sp>
      <p:pic>
        <p:nvPicPr>
          <p:cNvPr id="25604" name="Picture 3" descr="C:\Documents and Settings\burke\My Documents\C_HTP\betas\f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8713"/>
            <a:ext cx="8831263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35"/>
          <p:cNvSpPr txBox="1">
            <a:spLocks noChangeArrowheads="1"/>
          </p:cNvSpPr>
          <p:nvPr/>
        </p:nvSpPr>
        <p:spPr bwMode="auto">
          <a:xfrm>
            <a:off x="7524328" y="4293096"/>
            <a:ext cx="1219200" cy="107721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/>
              <a:t>No semicolon (</a:t>
            </a:r>
            <a:r>
              <a:rPr lang="en-US" sz="1600" b="1">
                <a:latin typeface="Courier New" pitchFamily="49" charset="0"/>
              </a:rPr>
              <a:t>;</a:t>
            </a:r>
            <a:r>
              <a:rPr lang="en-US" sz="1600"/>
              <a:t>) after last expression</a:t>
            </a:r>
          </a:p>
        </p:txBody>
      </p:sp>
      <p:sp>
        <p:nvSpPr>
          <p:cNvPr id="25606" name="Line 40"/>
          <p:cNvSpPr>
            <a:spLocks noChangeShapeType="1"/>
          </p:cNvSpPr>
          <p:nvPr/>
        </p:nvSpPr>
        <p:spPr bwMode="auto">
          <a:xfrm flipH="1" flipV="1">
            <a:off x="7010400" y="3352800"/>
            <a:ext cx="513928" cy="9402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7753350" cy="108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General Form of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for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 statement</a:t>
            </a:r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28BEA71-074A-4B64-808D-5F1B3C422EC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</a:rPr>
              <a:t> (</a:t>
            </a:r>
            <a:r>
              <a:rPr lang="en-US" sz="2000" dirty="0" smtClean="0">
                <a:solidFill>
                  <a:srgbClr val="0033CC"/>
                </a:solidFill>
                <a:latin typeface="Courier New" pitchFamily="49" charset="0"/>
              </a:rPr>
              <a:t>initialize</a:t>
            </a:r>
            <a:r>
              <a:rPr lang="en-US" sz="2000" dirty="0" smtClean="0">
                <a:latin typeface="Courier New" pitchFamily="49" charset="0"/>
              </a:rPr>
              <a:t>; </a:t>
            </a:r>
            <a:r>
              <a:rPr lang="en-US" sz="2000" dirty="0" smtClean="0">
                <a:solidFill>
                  <a:srgbClr val="0033CC"/>
                </a:solidFill>
                <a:latin typeface="Courier New" pitchFamily="49" charset="0"/>
              </a:rPr>
              <a:t>loop repetition condition </a:t>
            </a:r>
            <a:r>
              <a:rPr lang="en-US" sz="2000" dirty="0" smtClean="0">
                <a:latin typeface="Courier New" pitchFamily="49" charset="0"/>
              </a:rPr>
              <a:t>; </a:t>
            </a:r>
            <a:r>
              <a:rPr lang="en-US" sz="2000" dirty="0" smtClean="0">
                <a:solidFill>
                  <a:srgbClr val="0033CC"/>
                </a:solidFill>
                <a:latin typeface="Courier New" pitchFamily="49" charset="0"/>
              </a:rPr>
              <a:t>update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//Steps to perform each iteration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First, the initialization expression is executed.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Then, the loop repetition condition is tested.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the condition is true, the statement enclosed in { } are executed.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After that the update expression is evaluated.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Then the loop repetition condition is retested.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statement is repeated as long as the condition is true.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For loop can be used to count up or down by any interval.</a:t>
            </a:r>
          </a:p>
          <a:p>
            <a:r>
              <a:rPr lang="en-US" sz="2400" dirty="0" smtClean="0"/>
              <a:t>If there’s more than one statement in the body of the for, braces are required to enclose the body of the loop.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for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- Example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1</a:t>
            </a:r>
          </a:p>
        </p:txBody>
      </p:sp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0FE0340-7432-48D3-BB16-A323E41DAFE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To compute the sum of 1 to 100: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Courier New" pitchFamily="49" charset="0"/>
              </a:rPr>
              <a:t>int sum = 0;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Courier New" pitchFamily="49" charset="0"/>
              </a:rPr>
              <a:t>int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solidFill>
                  <a:srgbClr val="FF3300"/>
                </a:solidFill>
                <a:latin typeface="Courier New" pitchFamily="49" charset="0"/>
              </a:rPr>
              <a:t>for</a:t>
            </a:r>
            <a:r>
              <a:rPr lang="en-US" sz="2700" dirty="0" smtClean="0">
                <a:latin typeface="Courier New" pitchFamily="49" charset="0"/>
              </a:rPr>
              <a:t> (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= 1;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&lt;= 100;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++)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Courier New" pitchFamily="49" charset="0"/>
              </a:rPr>
              <a:t>   sum = sum +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7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Note: </a:t>
            </a:r>
            <a:r>
              <a:rPr lang="en-US" sz="2800" dirty="0" err="1" smtClean="0">
                <a:solidFill>
                  <a:srgbClr val="FF3300"/>
                </a:solidFill>
                <a:latin typeface="Courier New" pitchFamily="49" charset="0"/>
              </a:rPr>
              <a:t>i</a:t>
            </a:r>
            <a:r>
              <a:rPr lang="en-US" sz="2800" dirty="0" smtClean="0">
                <a:solidFill>
                  <a:srgbClr val="FF3300"/>
                </a:solidFill>
                <a:latin typeface="Courier New" pitchFamily="49" charset="0"/>
              </a:rPr>
              <a:t>++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smtClean="0"/>
              <a:t>is the same as </a:t>
            </a:r>
            <a:r>
              <a:rPr lang="en-US" sz="2800" dirty="0" err="1" smtClean="0">
                <a:solidFill>
                  <a:srgbClr val="0033CC"/>
                </a:solidFill>
                <a:latin typeface="Courier New" pitchFamily="49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Courier New" pitchFamily="49" charset="0"/>
              </a:rPr>
              <a:t> = </a:t>
            </a:r>
            <a:r>
              <a:rPr lang="en-US" sz="2800" dirty="0" err="1" smtClean="0">
                <a:solidFill>
                  <a:srgbClr val="0033CC"/>
                </a:solidFill>
                <a:latin typeface="Courier New" pitchFamily="49" charset="0"/>
              </a:rPr>
              <a:t>i</a:t>
            </a:r>
            <a:r>
              <a:rPr lang="en-US" sz="2800" dirty="0" smtClean="0">
                <a:solidFill>
                  <a:srgbClr val="0033CC"/>
                </a:solidFill>
                <a:latin typeface="Courier New" pitchFamily="49" charset="0"/>
              </a:rPr>
              <a:t> + 1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and as  </a:t>
            </a:r>
            <a:r>
              <a:rPr lang="en-US" dirty="0" err="1" smtClean="0">
                <a:solidFill>
                  <a:srgbClr val="0033CC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0033CC"/>
                </a:solidFill>
                <a:latin typeface="Courier New" pitchFamily="49" charset="0"/>
              </a:rPr>
              <a:t> += 1</a:t>
            </a:r>
            <a:r>
              <a:rPr lang="en-US" dirty="0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- Syntaxes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You can write: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</a:rPr>
              <a:t>for</a:t>
            </a:r>
            <a:r>
              <a:rPr lang="en-US" sz="2700" dirty="0" smtClean="0">
                <a:latin typeface="Courier New" pitchFamily="49" charset="0"/>
              </a:rPr>
              <a:t> (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= 1;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&lt;= 100;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++)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US" sz="2700" dirty="0" smtClean="0">
              <a:solidFill>
                <a:srgbClr val="FF3300"/>
              </a:solidFill>
              <a:latin typeface="Courier New" pitchFamily="49" charset="0"/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</a:rPr>
              <a:t>for</a:t>
            </a:r>
            <a:r>
              <a:rPr lang="en-US" sz="2700" dirty="0" smtClean="0">
                <a:latin typeface="Courier New" pitchFamily="49" charset="0"/>
              </a:rPr>
              <a:t> (int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= 1;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 &lt;= 100; </a:t>
            </a:r>
            <a:r>
              <a:rPr lang="en-US" sz="2700" dirty="0" err="1" smtClean="0">
                <a:latin typeface="Courier New" pitchFamily="49" charset="0"/>
              </a:rPr>
              <a:t>i</a:t>
            </a:r>
            <a:r>
              <a:rPr lang="en-US" sz="2700" dirty="0" smtClean="0">
                <a:latin typeface="Courier New" pitchFamily="49" charset="0"/>
              </a:rPr>
              <a:t>++)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sz="2700" dirty="0" smtClean="0">
              <a:latin typeface="Courier New" pitchFamily="49" charset="0"/>
            </a:endParaRPr>
          </a:p>
          <a:p>
            <a:r>
              <a:rPr lang="en-US" dirty="0" smtClean="0"/>
              <a:t>If the initialization expression declares the control variable (i.e., its type is </a:t>
            </a:r>
            <a:r>
              <a:rPr lang="en-US" dirty="0" smtClean="0"/>
              <a:t>specified before </a:t>
            </a:r>
            <a:r>
              <a:rPr lang="en-US" dirty="0" smtClean="0"/>
              <a:t>its name), the control variable can be used only in the body of the for </a:t>
            </a:r>
            <a:r>
              <a:rPr lang="en-US" dirty="0" smtClean="0"/>
              <a:t>statement— the </a:t>
            </a:r>
            <a:r>
              <a:rPr lang="en-US" dirty="0" smtClean="0"/>
              <a:t>control variable will be unknown outside the for statement. This restricted use of </a:t>
            </a:r>
            <a:r>
              <a:rPr lang="en-US" dirty="0" smtClean="0"/>
              <a:t>the control </a:t>
            </a:r>
            <a:r>
              <a:rPr lang="en-US" dirty="0" smtClean="0"/>
              <a:t>variable name is known as the variable’s scope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scope of a variable </a:t>
            </a:r>
            <a:r>
              <a:rPr lang="en-US" dirty="0" smtClean="0"/>
              <a:t>specifies where </a:t>
            </a:r>
            <a:r>
              <a:rPr lang="en-US" dirty="0" smtClean="0"/>
              <a:t>it can be used in a program.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88840"/>
            <a:ext cx="5353769" cy="8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573016"/>
            <a:ext cx="5057353" cy="188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noProof="1" smtClean="0"/>
              <a:t>Example 2 – using </a:t>
            </a:r>
            <a:r>
              <a:rPr lang="en-US" noProof="1" smtClean="0">
                <a:solidFill>
                  <a:srgbClr val="FF0000"/>
                </a:solidFill>
              </a:rPr>
              <a:t>while</a:t>
            </a:r>
            <a:r>
              <a:rPr lang="en-US" noProof="1" smtClean="0"/>
              <a:t> loop</a:t>
            </a:r>
            <a:endParaRPr lang="en-US" dirty="0" smtClean="0"/>
          </a:p>
        </p:txBody>
      </p:sp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248400"/>
            <a:ext cx="2667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l"/>
            <a:fld id="{6BE5C0D5-224E-4E85-A855-47FD43598AA0}" type="slidenum">
              <a:rPr lang="en-US" b="0">
                <a:solidFill>
                  <a:schemeClr val="tx2"/>
                </a:solidFill>
              </a:rPr>
              <a:pPr algn="l"/>
              <a:t>18</a:t>
            </a:fld>
            <a:endParaRPr lang="en-US" b="0">
              <a:solidFill>
                <a:schemeClr val="tx2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547813"/>
            <a:ext cx="8839200" cy="4395787"/>
          </a:xfrm>
        </p:spPr>
        <p:txBody>
          <a:bodyPr/>
          <a:lstStyle/>
          <a:p>
            <a:r>
              <a:rPr lang="en-US" smtClean="0"/>
              <a:t>Example:  Print the number from 1 to 10 </a:t>
            </a:r>
          </a:p>
        </p:txBody>
      </p:sp>
      <p:graphicFrame>
        <p:nvGraphicFramePr>
          <p:cNvPr id="2050" name="Object 2"/>
          <p:cNvGraphicFramePr>
            <a:graphicFrameLocks/>
          </p:cNvGraphicFramePr>
          <p:nvPr/>
        </p:nvGraphicFramePr>
        <p:xfrm>
          <a:off x="533400" y="2143125"/>
          <a:ext cx="6819900" cy="4705350"/>
        </p:xfrm>
        <a:graphic>
          <a:graphicData uri="http://schemas.openxmlformats.org/presentationml/2006/ole">
            <p:oleObj spid="_x0000_s2050" name="Document" r:id="rId3" imgW="7125606" imgH="4904153" progId="Word.Document.8">
              <p:embed/>
            </p:oleObj>
          </a:graphicData>
        </a:graphic>
      </p:graphicFrame>
      <p:sp>
        <p:nvSpPr>
          <p:cNvPr id="2054" name="Rectangle 50"/>
          <p:cNvSpPr>
            <a:spLocks noChangeArrowheads="1"/>
          </p:cNvSpPr>
          <p:nvPr/>
        </p:nvSpPr>
        <p:spPr bwMode="auto">
          <a:xfrm>
            <a:off x="7543800" y="2895600"/>
            <a:ext cx="609600" cy="29337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1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2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3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4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5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6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7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8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9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10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noProof="1" smtClean="0"/>
              <a:t>Example 3– using </a:t>
            </a:r>
            <a:r>
              <a:rPr lang="en-US" noProof="1" smtClean="0">
                <a:solidFill>
                  <a:srgbClr val="FF0000"/>
                </a:solidFill>
              </a:rPr>
              <a:t>for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248400"/>
            <a:ext cx="2667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l"/>
            <a:fld id="{5A0EE59C-D625-4C4D-9367-75A59D309FA1}" type="slidenum">
              <a:rPr lang="en-US" b="0">
                <a:solidFill>
                  <a:schemeClr val="tx2"/>
                </a:solidFill>
              </a:rPr>
              <a:pPr algn="l"/>
              <a:t>19</a:t>
            </a:fld>
            <a:endParaRPr lang="en-US" b="0">
              <a:solidFill>
                <a:schemeClr val="tx2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547813"/>
            <a:ext cx="8839200" cy="4395787"/>
          </a:xfrm>
        </p:spPr>
        <p:txBody>
          <a:bodyPr/>
          <a:lstStyle/>
          <a:p>
            <a:r>
              <a:rPr lang="en-US" smtClean="0"/>
              <a:t>Example:  Print the number from 1 to 10 </a:t>
            </a:r>
          </a:p>
        </p:txBody>
      </p:sp>
      <p:sp>
        <p:nvSpPr>
          <p:cNvPr id="3078" name="Rectangle 50"/>
          <p:cNvSpPr>
            <a:spLocks noChangeArrowheads="1"/>
          </p:cNvSpPr>
          <p:nvPr/>
        </p:nvSpPr>
        <p:spPr bwMode="auto">
          <a:xfrm>
            <a:off x="7543800" y="2895600"/>
            <a:ext cx="609600" cy="29337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1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2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3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4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5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6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7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8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9</a:t>
            </a:r>
          </a:p>
          <a:p>
            <a:pPr marL="342900" indent="-342900">
              <a:tabLst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</a:tabLst>
            </a:pPr>
            <a:r>
              <a:rPr lang="en-US" b="1">
                <a:latin typeface="Lucida Console" pitchFamily="49" charset="0"/>
              </a:rPr>
              <a:t>10 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04800" y="2057400"/>
          <a:ext cx="6800850" cy="4343400"/>
        </p:xfrm>
        <a:graphic>
          <a:graphicData uri="http://schemas.openxmlformats.org/presentationml/2006/ole">
            <p:oleObj spid="_x0000_s3074" name="Document" r:id="rId3" imgW="7492853" imgH="4773865" progId="Word.Document.8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Overview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BBBD854-85CB-4890-9705-A318E608164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76400"/>
            <a:ext cx="8458200" cy="46482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Repetition in Programs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Counting Loops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/>
              <a:t>Using </a:t>
            </a:r>
            <a:r>
              <a:rPr lang="en-US" sz="2400" dirty="0" smtClean="0">
                <a:solidFill>
                  <a:srgbClr val="FF0000"/>
                </a:solidFill>
              </a:rPr>
              <a:t>while</a:t>
            </a:r>
            <a:r>
              <a:rPr lang="en-US" sz="2400" dirty="0" smtClean="0"/>
              <a:t> statement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/>
              <a:t>Using </a:t>
            </a:r>
            <a:r>
              <a:rPr lang="en-US" sz="2400" dirty="0" smtClean="0">
                <a:solidFill>
                  <a:srgbClr val="FF0000"/>
                </a:solidFill>
              </a:rPr>
              <a:t>for</a:t>
            </a:r>
            <a:r>
              <a:rPr lang="en-US" sz="2400" dirty="0" smtClean="0"/>
              <a:t> statement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Conditional Loops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2400" dirty="0" smtClean="0"/>
              <a:t>Sentinel-Controlled loops</a:t>
            </a:r>
          </a:p>
          <a:p>
            <a:pPr lvl="1">
              <a:defRPr/>
            </a:pPr>
            <a:r>
              <a:rPr lang="en-US" sz="2400" dirty="0" smtClean="0"/>
              <a:t>Flag-Controlled loop</a:t>
            </a:r>
          </a:p>
          <a:p>
            <a:pPr indent="-274320">
              <a:buFont typeface="Wingdings 2"/>
              <a:buChar char=""/>
              <a:defRPr/>
            </a:pPr>
            <a:r>
              <a:rPr lang="en-US" sz="2700" dirty="0" smtClean="0"/>
              <a:t>Nested loop</a:t>
            </a:r>
          </a:p>
          <a:p>
            <a:pPr indent="-274320">
              <a:buFont typeface="Wingdings 2"/>
              <a:buChar char=""/>
              <a:defRPr/>
            </a:pPr>
            <a:r>
              <a:rPr lang="en-US" sz="2700" dirty="0" smtClean="0"/>
              <a:t>Do-While loop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300" i="1" dirty="0" smtClean="0">
                <a:latin typeface="Lucida Console" pitchFamily="49" charset="0"/>
              </a:rPr>
              <a:t>break</a:t>
            </a:r>
            <a:r>
              <a:rPr lang="en-US" dirty="0" smtClean="0"/>
              <a:t>  and </a:t>
            </a:r>
            <a:r>
              <a:rPr lang="en-US" sz="2300" i="1" dirty="0" smtClean="0">
                <a:latin typeface="Lucida Console" pitchFamily="49" charset="0"/>
              </a:rPr>
              <a:t>continue</a:t>
            </a:r>
            <a:r>
              <a:rPr lang="en-US" dirty="0" smtClean="0"/>
              <a:t> statement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en-US" sz="24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A.AlOsaimi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statement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2081213"/>
            <a:ext cx="8048625" cy="3652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for using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7722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r>
              <a:rPr lang="en-US" dirty="0" smtClean="0"/>
              <a:t>for using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79819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437112"/>
            <a:ext cx="77819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for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- Example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4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66850"/>
            <a:ext cx="86487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Types of Control Structures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2EF6D75-C565-4783-86EE-CC2DE55901CC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5364" name="Content Placeholder 7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15365" name="Picture 2" descr="Fig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060575"/>
            <a:ext cx="76962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Meant by Loops? </a:t>
            </a:r>
            <a:br>
              <a:rPr lang="en-US" dirty="0" smtClean="0"/>
            </a:br>
            <a:r>
              <a:rPr lang="en-US" dirty="0" smtClean="0"/>
              <a:t>Why Do We Need Them?</a:t>
            </a:r>
            <a:endParaRPr lang="ar-SA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dirty="0" smtClean="0"/>
              <a:t>Loop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Group of instructions that a computer executes repeatedly while some condition remains true</a:t>
            </a:r>
          </a:p>
          <a:p>
            <a:r>
              <a:rPr lang="en-US" sz="2800" dirty="0" smtClean="0"/>
              <a:t>Why do we need them?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To repeat statements until a certain condition becomes false.</a:t>
            </a:r>
          </a:p>
          <a:p>
            <a:endParaRPr lang="ar-S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Statementes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2605216-0537-4FCC-B04A-E3BD82B9031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Loop statements are: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loop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While </a:t>
            </a:r>
            <a:r>
              <a:rPr lang="en-US" dirty="0" smtClean="0"/>
              <a:t>loop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 While  </a:t>
            </a:r>
            <a:r>
              <a:rPr lang="en-US" dirty="0" smtClean="0"/>
              <a:t>loop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286000" y="2286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Statements</a:t>
            </a:r>
          </a:p>
        </p:txBody>
      </p:sp>
      <p:sp>
        <p:nvSpPr>
          <p:cNvPr id="191" name="Footer Placeholder 1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A.AlOsaimi</a:t>
            </a:r>
            <a:endParaRPr lang="en-US" dirty="0"/>
          </a:p>
        </p:txBody>
      </p:sp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 algn="l"/>
            <a:fld id="{7CD5ED8D-0824-46E0-A87E-15F2CDC77703}" type="slidenum">
              <a:rPr lang="en-US" b="0">
                <a:solidFill>
                  <a:schemeClr val="tx2"/>
                </a:solidFill>
              </a:rPr>
              <a:pPr algn="l"/>
              <a:t>6</a:t>
            </a:fld>
            <a:endParaRPr lang="en-US" b="0">
              <a:solidFill>
                <a:schemeClr val="tx2"/>
              </a:solidFill>
            </a:endParaRPr>
          </a:p>
        </p:txBody>
      </p:sp>
      <p:sp>
        <p:nvSpPr>
          <p:cNvPr id="18437" name="Rectangle 56"/>
          <p:cNvSpPr>
            <a:spLocks noChangeArrowheads="1"/>
          </p:cNvSpPr>
          <p:nvPr/>
        </p:nvSpPr>
        <p:spPr bwMode="auto">
          <a:xfrm>
            <a:off x="3789363" y="3225800"/>
            <a:ext cx="525462" cy="1333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38" name="Rectangle 57"/>
          <p:cNvSpPr>
            <a:spLocks noChangeArrowheads="1"/>
          </p:cNvSpPr>
          <p:nvPr/>
        </p:nvSpPr>
        <p:spPr bwMode="auto">
          <a:xfrm>
            <a:off x="3789363" y="3225800"/>
            <a:ext cx="547687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39" name="Rectangle 58"/>
          <p:cNvSpPr>
            <a:spLocks noChangeArrowheads="1"/>
          </p:cNvSpPr>
          <p:nvPr/>
        </p:nvSpPr>
        <p:spPr bwMode="auto">
          <a:xfrm>
            <a:off x="4314825" y="3225800"/>
            <a:ext cx="22225" cy="1555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0" name="Rectangle 59"/>
          <p:cNvSpPr>
            <a:spLocks noChangeArrowheads="1"/>
          </p:cNvSpPr>
          <p:nvPr/>
        </p:nvSpPr>
        <p:spPr bwMode="auto">
          <a:xfrm>
            <a:off x="3789363" y="3359150"/>
            <a:ext cx="525462" cy="222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1" name="Rectangle 60"/>
          <p:cNvSpPr>
            <a:spLocks noChangeArrowheads="1"/>
          </p:cNvSpPr>
          <p:nvPr/>
        </p:nvSpPr>
        <p:spPr bwMode="auto">
          <a:xfrm>
            <a:off x="3789363" y="3225800"/>
            <a:ext cx="22225" cy="1333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2" name="Freeform 61"/>
          <p:cNvSpPr>
            <a:spLocks/>
          </p:cNvSpPr>
          <p:nvPr/>
        </p:nvSpPr>
        <p:spPr bwMode="auto">
          <a:xfrm>
            <a:off x="3986213" y="3116263"/>
            <a:ext cx="66675" cy="88900"/>
          </a:xfrm>
          <a:custGeom>
            <a:avLst/>
            <a:gdLst>
              <a:gd name="T0" fmla="*/ 28 w 42"/>
              <a:gd name="T1" fmla="*/ 0 h 56"/>
              <a:gd name="T2" fmla="*/ 42 w 42"/>
              <a:gd name="T3" fmla="*/ 0 h 56"/>
              <a:gd name="T4" fmla="*/ 42 w 42"/>
              <a:gd name="T5" fmla="*/ 0 h 56"/>
              <a:gd name="T6" fmla="*/ 42 w 42"/>
              <a:gd name="T7" fmla="*/ 0 h 56"/>
              <a:gd name="T8" fmla="*/ 28 w 42"/>
              <a:gd name="T9" fmla="*/ 56 h 56"/>
              <a:gd name="T10" fmla="*/ 14 w 42"/>
              <a:gd name="T11" fmla="*/ 56 h 56"/>
              <a:gd name="T12" fmla="*/ 14 w 42"/>
              <a:gd name="T13" fmla="*/ 56 h 56"/>
              <a:gd name="T14" fmla="*/ 0 w 42"/>
              <a:gd name="T15" fmla="*/ 0 h 56"/>
              <a:gd name="T16" fmla="*/ 0 w 42"/>
              <a:gd name="T17" fmla="*/ 0 h 56"/>
              <a:gd name="T18" fmla="*/ 14 w 42"/>
              <a:gd name="T19" fmla="*/ 0 h 56"/>
              <a:gd name="T20" fmla="*/ 14 w 42"/>
              <a:gd name="T21" fmla="*/ 0 h 56"/>
              <a:gd name="T22" fmla="*/ 28 w 42"/>
              <a:gd name="T23" fmla="*/ 56 h 56"/>
              <a:gd name="T24" fmla="*/ 28 w 42"/>
              <a:gd name="T25" fmla="*/ 56 h 56"/>
              <a:gd name="T26" fmla="*/ 14 w 42"/>
              <a:gd name="T27" fmla="*/ 56 h 56"/>
              <a:gd name="T28" fmla="*/ 28 w 42"/>
              <a:gd name="T29" fmla="*/ 0 h 56"/>
              <a:gd name="T30" fmla="*/ 42 w 42"/>
              <a:gd name="T31" fmla="*/ 0 h 56"/>
              <a:gd name="T32" fmla="*/ 42 w 42"/>
              <a:gd name="T33" fmla="*/ 14 h 56"/>
              <a:gd name="T34" fmla="*/ 28 w 42"/>
              <a:gd name="T35" fmla="*/ 14 h 56"/>
              <a:gd name="T36" fmla="*/ 28 w 42"/>
              <a:gd name="T37" fmla="*/ 0 h 5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"/>
              <a:gd name="T58" fmla="*/ 0 h 56"/>
              <a:gd name="T59" fmla="*/ 42 w 42"/>
              <a:gd name="T60" fmla="*/ 56 h 5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" h="56">
                <a:moveTo>
                  <a:pt x="28" y="0"/>
                </a:moveTo>
                <a:lnTo>
                  <a:pt x="42" y="0"/>
                </a:lnTo>
                <a:lnTo>
                  <a:pt x="28" y="56"/>
                </a:lnTo>
                <a:lnTo>
                  <a:pt x="14" y="56"/>
                </a:lnTo>
                <a:lnTo>
                  <a:pt x="0" y="0"/>
                </a:lnTo>
                <a:lnTo>
                  <a:pt x="14" y="0"/>
                </a:lnTo>
                <a:lnTo>
                  <a:pt x="28" y="56"/>
                </a:lnTo>
                <a:lnTo>
                  <a:pt x="14" y="56"/>
                </a:lnTo>
                <a:lnTo>
                  <a:pt x="28" y="0"/>
                </a:lnTo>
                <a:lnTo>
                  <a:pt x="42" y="0"/>
                </a:lnTo>
                <a:lnTo>
                  <a:pt x="42" y="14"/>
                </a:lnTo>
                <a:lnTo>
                  <a:pt x="28" y="14"/>
                </a:lnTo>
                <a:lnTo>
                  <a:pt x="2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Freeform 62"/>
          <p:cNvSpPr>
            <a:spLocks/>
          </p:cNvSpPr>
          <p:nvPr/>
        </p:nvSpPr>
        <p:spPr bwMode="auto">
          <a:xfrm>
            <a:off x="4008438" y="3116263"/>
            <a:ext cx="22225" cy="22225"/>
          </a:xfrm>
          <a:custGeom>
            <a:avLst/>
            <a:gdLst>
              <a:gd name="T0" fmla="*/ 0 w 14"/>
              <a:gd name="T1" fmla="*/ 0 h 14"/>
              <a:gd name="T2" fmla="*/ 14 w 14"/>
              <a:gd name="T3" fmla="*/ 0 h 14"/>
              <a:gd name="T4" fmla="*/ 14 w 14"/>
              <a:gd name="T5" fmla="*/ 14 h 14"/>
              <a:gd name="T6" fmla="*/ 14 w 14"/>
              <a:gd name="T7" fmla="*/ 14 h 14"/>
              <a:gd name="T8" fmla="*/ 14 w 14"/>
              <a:gd name="T9" fmla="*/ 14 h 14"/>
              <a:gd name="T10" fmla="*/ 0 w 14"/>
              <a:gd name="T11" fmla="*/ 14 h 14"/>
              <a:gd name="T12" fmla="*/ 0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0"/>
                </a:move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Freeform 63"/>
          <p:cNvSpPr>
            <a:spLocks/>
          </p:cNvSpPr>
          <p:nvPr/>
        </p:nvSpPr>
        <p:spPr bwMode="auto">
          <a:xfrm>
            <a:off x="4008438" y="3116263"/>
            <a:ext cx="44450" cy="88900"/>
          </a:xfrm>
          <a:custGeom>
            <a:avLst/>
            <a:gdLst>
              <a:gd name="T0" fmla="*/ 14 w 28"/>
              <a:gd name="T1" fmla="*/ 0 h 56"/>
              <a:gd name="T2" fmla="*/ 28 w 28"/>
              <a:gd name="T3" fmla="*/ 0 h 56"/>
              <a:gd name="T4" fmla="*/ 14 w 28"/>
              <a:gd name="T5" fmla="*/ 56 h 56"/>
              <a:gd name="T6" fmla="*/ 0 w 28"/>
              <a:gd name="T7" fmla="*/ 0 h 56"/>
              <a:gd name="T8" fmla="*/ 14 w 28"/>
              <a:gd name="T9" fmla="*/ 0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56"/>
              <a:gd name="T17" fmla="*/ 28 w 28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56">
                <a:moveTo>
                  <a:pt x="14" y="0"/>
                </a:moveTo>
                <a:lnTo>
                  <a:pt x="28" y="0"/>
                </a:lnTo>
                <a:lnTo>
                  <a:pt x="14" y="56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Rectangle 64"/>
          <p:cNvSpPr>
            <a:spLocks noChangeArrowheads="1"/>
          </p:cNvSpPr>
          <p:nvPr/>
        </p:nvSpPr>
        <p:spPr bwMode="auto">
          <a:xfrm>
            <a:off x="4030663" y="2828925"/>
            <a:ext cx="22225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6" name="Rectangle 65"/>
          <p:cNvSpPr>
            <a:spLocks noChangeArrowheads="1"/>
          </p:cNvSpPr>
          <p:nvPr/>
        </p:nvSpPr>
        <p:spPr bwMode="auto">
          <a:xfrm>
            <a:off x="4030663" y="3116263"/>
            <a:ext cx="22225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7" name="Rectangle 66"/>
          <p:cNvSpPr>
            <a:spLocks noChangeArrowheads="1"/>
          </p:cNvSpPr>
          <p:nvPr/>
        </p:nvSpPr>
        <p:spPr bwMode="auto">
          <a:xfrm>
            <a:off x="4030663" y="2828925"/>
            <a:ext cx="22225" cy="2873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48" name="Freeform 67"/>
          <p:cNvSpPr>
            <a:spLocks/>
          </p:cNvSpPr>
          <p:nvPr/>
        </p:nvSpPr>
        <p:spPr bwMode="auto">
          <a:xfrm>
            <a:off x="3965575" y="2697163"/>
            <a:ext cx="152400" cy="153987"/>
          </a:xfrm>
          <a:custGeom>
            <a:avLst/>
            <a:gdLst>
              <a:gd name="T0" fmla="*/ 13 w 96"/>
              <a:gd name="T1" fmla="*/ 28 h 97"/>
              <a:gd name="T2" fmla="*/ 27 w 96"/>
              <a:gd name="T3" fmla="*/ 14 h 97"/>
              <a:gd name="T4" fmla="*/ 13 w 96"/>
              <a:gd name="T5" fmla="*/ 42 h 97"/>
              <a:gd name="T6" fmla="*/ 13 w 96"/>
              <a:gd name="T7" fmla="*/ 42 h 97"/>
              <a:gd name="T8" fmla="*/ 13 w 96"/>
              <a:gd name="T9" fmla="*/ 42 h 97"/>
              <a:gd name="T10" fmla="*/ 13 w 96"/>
              <a:gd name="T11" fmla="*/ 42 h 97"/>
              <a:gd name="T12" fmla="*/ 27 w 96"/>
              <a:gd name="T13" fmla="*/ 69 h 97"/>
              <a:gd name="T14" fmla="*/ 13 w 96"/>
              <a:gd name="T15" fmla="*/ 69 h 97"/>
              <a:gd name="T16" fmla="*/ 41 w 96"/>
              <a:gd name="T17" fmla="*/ 83 h 97"/>
              <a:gd name="T18" fmla="*/ 41 w 96"/>
              <a:gd name="T19" fmla="*/ 83 h 97"/>
              <a:gd name="T20" fmla="*/ 41 w 96"/>
              <a:gd name="T21" fmla="*/ 83 h 97"/>
              <a:gd name="T22" fmla="*/ 41 w 96"/>
              <a:gd name="T23" fmla="*/ 83 h 97"/>
              <a:gd name="T24" fmla="*/ 69 w 96"/>
              <a:gd name="T25" fmla="*/ 69 h 97"/>
              <a:gd name="T26" fmla="*/ 69 w 96"/>
              <a:gd name="T27" fmla="*/ 69 h 97"/>
              <a:gd name="T28" fmla="*/ 82 w 96"/>
              <a:gd name="T29" fmla="*/ 42 h 97"/>
              <a:gd name="T30" fmla="*/ 82 w 96"/>
              <a:gd name="T31" fmla="*/ 42 h 97"/>
              <a:gd name="T32" fmla="*/ 82 w 96"/>
              <a:gd name="T33" fmla="*/ 42 h 97"/>
              <a:gd name="T34" fmla="*/ 82 w 96"/>
              <a:gd name="T35" fmla="*/ 42 h 97"/>
              <a:gd name="T36" fmla="*/ 69 w 96"/>
              <a:gd name="T37" fmla="*/ 14 h 97"/>
              <a:gd name="T38" fmla="*/ 69 w 96"/>
              <a:gd name="T39" fmla="*/ 28 h 97"/>
              <a:gd name="T40" fmla="*/ 41 w 96"/>
              <a:gd name="T41" fmla="*/ 14 h 97"/>
              <a:gd name="T42" fmla="*/ 41 w 96"/>
              <a:gd name="T43" fmla="*/ 14 h 97"/>
              <a:gd name="T44" fmla="*/ 41 w 96"/>
              <a:gd name="T45" fmla="*/ 14 h 97"/>
              <a:gd name="T46" fmla="*/ 41 w 96"/>
              <a:gd name="T47" fmla="*/ 14 h 97"/>
              <a:gd name="T48" fmla="*/ 41 w 96"/>
              <a:gd name="T49" fmla="*/ 0 h 97"/>
              <a:gd name="T50" fmla="*/ 41 w 96"/>
              <a:gd name="T51" fmla="*/ 0 h 97"/>
              <a:gd name="T52" fmla="*/ 41 w 96"/>
              <a:gd name="T53" fmla="*/ 0 h 97"/>
              <a:gd name="T54" fmla="*/ 41 w 96"/>
              <a:gd name="T55" fmla="*/ 0 h 97"/>
              <a:gd name="T56" fmla="*/ 69 w 96"/>
              <a:gd name="T57" fmla="*/ 14 h 97"/>
              <a:gd name="T58" fmla="*/ 96 w 96"/>
              <a:gd name="T59" fmla="*/ 42 h 97"/>
              <a:gd name="T60" fmla="*/ 96 w 96"/>
              <a:gd name="T61" fmla="*/ 42 h 97"/>
              <a:gd name="T62" fmla="*/ 96 w 96"/>
              <a:gd name="T63" fmla="*/ 42 h 97"/>
              <a:gd name="T64" fmla="*/ 96 w 96"/>
              <a:gd name="T65" fmla="*/ 42 h 97"/>
              <a:gd name="T66" fmla="*/ 96 w 96"/>
              <a:gd name="T67" fmla="*/ 42 h 97"/>
              <a:gd name="T68" fmla="*/ 82 w 96"/>
              <a:gd name="T69" fmla="*/ 69 h 97"/>
              <a:gd name="T70" fmla="*/ 41 w 96"/>
              <a:gd name="T71" fmla="*/ 97 h 97"/>
              <a:gd name="T72" fmla="*/ 41 w 96"/>
              <a:gd name="T73" fmla="*/ 97 h 97"/>
              <a:gd name="T74" fmla="*/ 41 w 96"/>
              <a:gd name="T75" fmla="*/ 97 h 97"/>
              <a:gd name="T76" fmla="*/ 41 w 96"/>
              <a:gd name="T77" fmla="*/ 97 h 97"/>
              <a:gd name="T78" fmla="*/ 41 w 96"/>
              <a:gd name="T79" fmla="*/ 97 h 97"/>
              <a:gd name="T80" fmla="*/ 13 w 96"/>
              <a:gd name="T81" fmla="*/ 83 h 97"/>
              <a:gd name="T82" fmla="*/ 0 w 96"/>
              <a:gd name="T83" fmla="*/ 42 h 97"/>
              <a:gd name="T84" fmla="*/ 0 w 96"/>
              <a:gd name="T85" fmla="*/ 42 h 97"/>
              <a:gd name="T86" fmla="*/ 0 w 96"/>
              <a:gd name="T87" fmla="*/ 42 h 97"/>
              <a:gd name="T88" fmla="*/ 0 w 96"/>
              <a:gd name="T89" fmla="*/ 42 h 97"/>
              <a:gd name="T90" fmla="*/ 0 w 96"/>
              <a:gd name="T91" fmla="*/ 42 h 97"/>
              <a:gd name="T92" fmla="*/ 13 w 96"/>
              <a:gd name="T93" fmla="*/ 14 h 97"/>
              <a:gd name="T94" fmla="*/ 41 w 96"/>
              <a:gd name="T95" fmla="*/ 0 h 9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6"/>
              <a:gd name="T145" fmla="*/ 0 h 97"/>
              <a:gd name="T146" fmla="*/ 96 w 96"/>
              <a:gd name="T147" fmla="*/ 97 h 9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6" h="97">
                <a:moveTo>
                  <a:pt x="41" y="14"/>
                </a:moveTo>
                <a:lnTo>
                  <a:pt x="13" y="28"/>
                </a:lnTo>
                <a:lnTo>
                  <a:pt x="27" y="14"/>
                </a:lnTo>
                <a:lnTo>
                  <a:pt x="13" y="42"/>
                </a:lnTo>
                <a:lnTo>
                  <a:pt x="27" y="69"/>
                </a:lnTo>
                <a:lnTo>
                  <a:pt x="13" y="69"/>
                </a:lnTo>
                <a:lnTo>
                  <a:pt x="41" y="83"/>
                </a:lnTo>
                <a:lnTo>
                  <a:pt x="69" y="69"/>
                </a:lnTo>
                <a:lnTo>
                  <a:pt x="82" y="42"/>
                </a:lnTo>
                <a:lnTo>
                  <a:pt x="69" y="14"/>
                </a:lnTo>
                <a:lnTo>
                  <a:pt x="69" y="28"/>
                </a:lnTo>
                <a:lnTo>
                  <a:pt x="41" y="14"/>
                </a:lnTo>
                <a:lnTo>
                  <a:pt x="41" y="0"/>
                </a:lnTo>
                <a:lnTo>
                  <a:pt x="69" y="14"/>
                </a:lnTo>
                <a:lnTo>
                  <a:pt x="82" y="14"/>
                </a:lnTo>
                <a:lnTo>
                  <a:pt x="96" y="42"/>
                </a:lnTo>
                <a:lnTo>
                  <a:pt x="82" y="69"/>
                </a:lnTo>
                <a:lnTo>
                  <a:pt x="69" y="83"/>
                </a:lnTo>
                <a:lnTo>
                  <a:pt x="41" y="97"/>
                </a:lnTo>
                <a:lnTo>
                  <a:pt x="13" y="83"/>
                </a:lnTo>
                <a:lnTo>
                  <a:pt x="13" y="69"/>
                </a:lnTo>
                <a:lnTo>
                  <a:pt x="0" y="42"/>
                </a:lnTo>
                <a:lnTo>
                  <a:pt x="13" y="14"/>
                </a:lnTo>
                <a:lnTo>
                  <a:pt x="41" y="0"/>
                </a:lnTo>
                <a:lnTo>
                  <a:pt x="41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Freeform 68"/>
          <p:cNvSpPr>
            <a:spLocks/>
          </p:cNvSpPr>
          <p:nvPr/>
        </p:nvSpPr>
        <p:spPr bwMode="auto">
          <a:xfrm>
            <a:off x="4030663" y="2697163"/>
            <a:ext cx="1587" cy="22225"/>
          </a:xfrm>
          <a:custGeom>
            <a:avLst/>
            <a:gdLst>
              <a:gd name="T0" fmla="*/ 0 w 1587"/>
              <a:gd name="T1" fmla="*/ 14 h 14"/>
              <a:gd name="T2" fmla="*/ 0 w 1587"/>
              <a:gd name="T3" fmla="*/ 14 h 14"/>
              <a:gd name="T4" fmla="*/ 0 w 1587"/>
              <a:gd name="T5" fmla="*/ 14 h 14"/>
              <a:gd name="T6" fmla="*/ 0 w 1587"/>
              <a:gd name="T7" fmla="*/ 0 h 14"/>
              <a:gd name="T8" fmla="*/ 0 w 1587"/>
              <a:gd name="T9" fmla="*/ 0 h 14"/>
              <a:gd name="T10" fmla="*/ 0 w 1587"/>
              <a:gd name="T11" fmla="*/ 0 h 14"/>
              <a:gd name="T12" fmla="*/ 0 w 1587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4"/>
              <a:gd name="T23" fmla="*/ 1587 w 1587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4">
                <a:moveTo>
                  <a:pt x="0" y="14"/>
                </a:moveTo>
                <a:lnTo>
                  <a:pt x="0" y="14"/>
                </a:lnTo>
                <a:lnTo>
                  <a:pt x="0" y="0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Freeform 69"/>
          <p:cNvSpPr>
            <a:spLocks/>
          </p:cNvSpPr>
          <p:nvPr/>
        </p:nvSpPr>
        <p:spPr bwMode="auto">
          <a:xfrm>
            <a:off x="3986213" y="4306888"/>
            <a:ext cx="66675" cy="133350"/>
          </a:xfrm>
          <a:custGeom>
            <a:avLst/>
            <a:gdLst>
              <a:gd name="T0" fmla="*/ 28 w 42"/>
              <a:gd name="T1" fmla="*/ 0 h 84"/>
              <a:gd name="T2" fmla="*/ 42 w 42"/>
              <a:gd name="T3" fmla="*/ 0 h 84"/>
              <a:gd name="T4" fmla="*/ 42 w 42"/>
              <a:gd name="T5" fmla="*/ 0 h 84"/>
              <a:gd name="T6" fmla="*/ 42 w 42"/>
              <a:gd name="T7" fmla="*/ 0 h 84"/>
              <a:gd name="T8" fmla="*/ 28 w 42"/>
              <a:gd name="T9" fmla="*/ 42 h 84"/>
              <a:gd name="T10" fmla="*/ 28 w 42"/>
              <a:gd name="T11" fmla="*/ 84 h 84"/>
              <a:gd name="T12" fmla="*/ 14 w 42"/>
              <a:gd name="T13" fmla="*/ 42 h 84"/>
              <a:gd name="T14" fmla="*/ 0 w 42"/>
              <a:gd name="T15" fmla="*/ 0 h 84"/>
              <a:gd name="T16" fmla="*/ 0 w 42"/>
              <a:gd name="T17" fmla="*/ 0 h 84"/>
              <a:gd name="T18" fmla="*/ 14 w 42"/>
              <a:gd name="T19" fmla="*/ 0 h 84"/>
              <a:gd name="T20" fmla="*/ 14 w 42"/>
              <a:gd name="T21" fmla="*/ 0 h 84"/>
              <a:gd name="T22" fmla="*/ 28 w 42"/>
              <a:gd name="T23" fmla="*/ 42 h 84"/>
              <a:gd name="T24" fmla="*/ 14 w 42"/>
              <a:gd name="T25" fmla="*/ 42 h 84"/>
              <a:gd name="T26" fmla="*/ 14 w 42"/>
              <a:gd name="T27" fmla="*/ 42 h 84"/>
              <a:gd name="T28" fmla="*/ 28 w 42"/>
              <a:gd name="T29" fmla="*/ 0 h 84"/>
              <a:gd name="T30" fmla="*/ 42 w 42"/>
              <a:gd name="T31" fmla="*/ 0 h 84"/>
              <a:gd name="T32" fmla="*/ 42 w 42"/>
              <a:gd name="T33" fmla="*/ 14 h 84"/>
              <a:gd name="T34" fmla="*/ 28 w 42"/>
              <a:gd name="T35" fmla="*/ 14 h 84"/>
              <a:gd name="T36" fmla="*/ 28 w 42"/>
              <a:gd name="T37" fmla="*/ 0 h 8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"/>
              <a:gd name="T58" fmla="*/ 0 h 84"/>
              <a:gd name="T59" fmla="*/ 42 w 42"/>
              <a:gd name="T60" fmla="*/ 84 h 8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" h="84">
                <a:moveTo>
                  <a:pt x="28" y="0"/>
                </a:moveTo>
                <a:lnTo>
                  <a:pt x="42" y="0"/>
                </a:lnTo>
                <a:lnTo>
                  <a:pt x="28" y="42"/>
                </a:lnTo>
                <a:lnTo>
                  <a:pt x="28" y="84"/>
                </a:lnTo>
                <a:lnTo>
                  <a:pt x="14" y="42"/>
                </a:lnTo>
                <a:lnTo>
                  <a:pt x="0" y="0"/>
                </a:lnTo>
                <a:lnTo>
                  <a:pt x="14" y="0"/>
                </a:lnTo>
                <a:lnTo>
                  <a:pt x="28" y="42"/>
                </a:lnTo>
                <a:lnTo>
                  <a:pt x="14" y="42"/>
                </a:lnTo>
                <a:lnTo>
                  <a:pt x="28" y="0"/>
                </a:lnTo>
                <a:lnTo>
                  <a:pt x="42" y="0"/>
                </a:lnTo>
                <a:lnTo>
                  <a:pt x="42" y="14"/>
                </a:lnTo>
                <a:lnTo>
                  <a:pt x="28" y="14"/>
                </a:lnTo>
                <a:lnTo>
                  <a:pt x="2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Freeform 70"/>
          <p:cNvSpPr>
            <a:spLocks/>
          </p:cNvSpPr>
          <p:nvPr/>
        </p:nvSpPr>
        <p:spPr bwMode="auto">
          <a:xfrm>
            <a:off x="4008438" y="4306888"/>
            <a:ext cx="22225" cy="22225"/>
          </a:xfrm>
          <a:custGeom>
            <a:avLst/>
            <a:gdLst>
              <a:gd name="T0" fmla="*/ 0 w 14"/>
              <a:gd name="T1" fmla="*/ 0 h 14"/>
              <a:gd name="T2" fmla="*/ 14 w 14"/>
              <a:gd name="T3" fmla="*/ 0 h 14"/>
              <a:gd name="T4" fmla="*/ 14 w 14"/>
              <a:gd name="T5" fmla="*/ 14 h 14"/>
              <a:gd name="T6" fmla="*/ 14 w 14"/>
              <a:gd name="T7" fmla="*/ 14 h 14"/>
              <a:gd name="T8" fmla="*/ 14 w 14"/>
              <a:gd name="T9" fmla="*/ 14 h 14"/>
              <a:gd name="T10" fmla="*/ 0 w 14"/>
              <a:gd name="T11" fmla="*/ 14 h 14"/>
              <a:gd name="T12" fmla="*/ 0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0"/>
                </a:move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Freeform 71"/>
          <p:cNvSpPr>
            <a:spLocks/>
          </p:cNvSpPr>
          <p:nvPr/>
        </p:nvSpPr>
        <p:spPr bwMode="auto">
          <a:xfrm>
            <a:off x="4008438" y="4306888"/>
            <a:ext cx="44450" cy="66675"/>
          </a:xfrm>
          <a:custGeom>
            <a:avLst/>
            <a:gdLst>
              <a:gd name="T0" fmla="*/ 14 w 28"/>
              <a:gd name="T1" fmla="*/ 0 h 42"/>
              <a:gd name="T2" fmla="*/ 28 w 28"/>
              <a:gd name="T3" fmla="*/ 0 h 42"/>
              <a:gd name="T4" fmla="*/ 14 w 28"/>
              <a:gd name="T5" fmla="*/ 42 h 42"/>
              <a:gd name="T6" fmla="*/ 0 w 28"/>
              <a:gd name="T7" fmla="*/ 0 h 42"/>
              <a:gd name="T8" fmla="*/ 14 w 28"/>
              <a:gd name="T9" fmla="*/ 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42"/>
              <a:gd name="T17" fmla="*/ 28 w 28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42">
                <a:moveTo>
                  <a:pt x="14" y="0"/>
                </a:moveTo>
                <a:lnTo>
                  <a:pt x="28" y="0"/>
                </a:lnTo>
                <a:lnTo>
                  <a:pt x="14" y="42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Rectangle 72"/>
          <p:cNvSpPr>
            <a:spLocks noChangeArrowheads="1"/>
          </p:cNvSpPr>
          <p:nvPr/>
        </p:nvSpPr>
        <p:spPr bwMode="auto">
          <a:xfrm>
            <a:off x="4030663" y="4021138"/>
            <a:ext cx="22225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4" name="Rectangle 73"/>
          <p:cNvSpPr>
            <a:spLocks noChangeArrowheads="1"/>
          </p:cNvSpPr>
          <p:nvPr/>
        </p:nvSpPr>
        <p:spPr bwMode="auto">
          <a:xfrm>
            <a:off x="4030663" y="4284663"/>
            <a:ext cx="22225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5" name="Rectangle 74"/>
          <p:cNvSpPr>
            <a:spLocks noChangeArrowheads="1"/>
          </p:cNvSpPr>
          <p:nvPr/>
        </p:nvSpPr>
        <p:spPr bwMode="auto">
          <a:xfrm>
            <a:off x="4030663" y="4021138"/>
            <a:ext cx="22225" cy="2635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6" name="Rectangle 75"/>
          <p:cNvSpPr>
            <a:spLocks noChangeArrowheads="1"/>
          </p:cNvSpPr>
          <p:nvPr/>
        </p:nvSpPr>
        <p:spPr bwMode="auto">
          <a:xfrm>
            <a:off x="4402138" y="3887788"/>
            <a:ext cx="1587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7" name="Rectangle 76"/>
          <p:cNvSpPr>
            <a:spLocks noChangeArrowheads="1"/>
          </p:cNvSpPr>
          <p:nvPr/>
        </p:nvSpPr>
        <p:spPr bwMode="auto">
          <a:xfrm>
            <a:off x="4730750" y="3887788"/>
            <a:ext cx="1588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8" name="Rectangle 77"/>
          <p:cNvSpPr>
            <a:spLocks noChangeArrowheads="1"/>
          </p:cNvSpPr>
          <p:nvPr/>
        </p:nvSpPr>
        <p:spPr bwMode="auto">
          <a:xfrm>
            <a:off x="4402138" y="3887788"/>
            <a:ext cx="328612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59" name="Rectangle 78"/>
          <p:cNvSpPr>
            <a:spLocks noChangeArrowheads="1"/>
          </p:cNvSpPr>
          <p:nvPr/>
        </p:nvSpPr>
        <p:spPr bwMode="auto">
          <a:xfrm>
            <a:off x="4511675" y="3689350"/>
            <a:ext cx="174625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Arial" charset="0"/>
              </a:rPr>
              <a:t>T</a:t>
            </a:r>
            <a:endParaRPr lang="en-US"/>
          </a:p>
        </p:txBody>
      </p:sp>
      <p:sp>
        <p:nvSpPr>
          <p:cNvPr id="18460" name="Freeform 79"/>
          <p:cNvSpPr>
            <a:spLocks/>
          </p:cNvSpPr>
          <p:nvPr/>
        </p:nvSpPr>
        <p:spPr bwMode="auto">
          <a:xfrm>
            <a:off x="3965575" y="4418013"/>
            <a:ext cx="152400" cy="153987"/>
          </a:xfrm>
          <a:custGeom>
            <a:avLst/>
            <a:gdLst>
              <a:gd name="T0" fmla="*/ 13 w 96"/>
              <a:gd name="T1" fmla="*/ 28 h 97"/>
              <a:gd name="T2" fmla="*/ 27 w 96"/>
              <a:gd name="T3" fmla="*/ 14 h 97"/>
              <a:gd name="T4" fmla="*/ 13 w 96"/>
              <a:gd name="T5" fmla="*/ 41 h 97"/>
              <a:gd name="T6" fmla="*/ 13 w 96"/>
              <a:gd name="T7" fmla="*/ 41 h 97"/>
              <a:gd name="T8" fmla="*/ 13 w 96"/>
              <a:gd name="T9" fmla="*/ 41 h 97"/>
              <a:gd name="T10" fmla="*/ 13 w 96"/>
              <a:gd name="T11" fmla="*/ 41 h 97"/>
              <a:gd name="T12" fmla="*/ 27 w 96"/>
              <a:gd name="T13" fmla="*/ 69 h 97"/>
              <a:gd name="T14" fmla="*/ 13 w 96"/>
              <a:gd name="T15" fmla="*/ 69 h 97"/>
              <a:gd name="T16" fmla="*/ 41 w 96"/>
              <a:gd name="T17" fmla="*/ 83 h 97"/>
              <a:gd name="T18" fmla="*/ 41 w 96"/>
              <a:gd name="T19" fmla="*/ 83 h 97"/>
              <a:gd name="T20" fmla="*/ 41 w 96"/>
              <a:gd name="T21" fmla="*/ 83 h 97"/>
              <a:gd name="T22" fmla="*/ 41 w 96"/>
              <a:gd name="T23" fmla="*/ 83 h 97"/>
              <a:gd name="T24" fmla="*/ 69 w 96"/>
              <a:gd name="T25" fmla="*/ 69 h 97"/>
              <a:gd name="T26" fmla="*/ 69 w 96"/>
              <a:gd name="T27" fmla="*/ 69 h 97"/>
              <a:gd name="T28" fmla="*/ 82 w 96"/>
              <a:gd name="T29" fmla="*/ 41 h 97"/>
              <a:gd name="T30" fmla="*/ 82 w 96"/>
              <a:gd name="T31" fmla="*/ 41 h 97"/>
              <a:gd name="T32" fmla="*/ 82 w 96"/>
              <a:gd name="T33" fmla="*/ 41 h 97"/>
              <a:gd name="T34" fmla="*/ 82 w 96"/>
              <a:gd name="T35" fmla="*/ 41 h 97"/>
              <a:gd name="T36" fmla="*/ 69 w 96"/>
              <a:gd name="T37" fmla="*/ 14 h 97"/>
              <a:gd name="T38" fmla="*/ 69 w 96"/>
              <a:gd name="T39" fmla="*/ 28 h 97"/>
              <a:gd name="T40" fmla="*/ 41 w 96"/>
              <a:gd name="T41" fmla="*/ 14 h 97"/>
              <a:gd name="T42" fmla="*/ 41 w 96"/>
              <a:gd name="T43" fmla="*/ 14 h 97"/>
              <a:gd name="T44" fmla="*/ 41 w 96"/>
              <a:gd name="T45" fmla="*/ 14 h 97"/>
              <a:gd name="T46" fmla="*/ 41 w 96"/>
              <a:gd name="T47" fmla="*/ 14 h 97"/>
              <a:gd name="T48" fmla="*/ 41 w 96"/>
              <a:gd name="T49" fmla="*/ 0 h 97"/>
              <a:gd name="T50" fmla="*/ 41 w 96"/>
              <a:gd name="T51" fmla="*/ 0 h 97"/>
              <a:gd name="T52" fmla="*/ 41 w 96"/>
              <a:gd name="T53" fmla="*/ 0 h 97"/>
              <a:gd name="T54" fmla="*/ 41 w 96"/>
              <a:gd name="T55" fmla="*/ 0 h 97"/>
              <a:gd name="T56" fmla="*/ 69 w 96"/>
              <a:gd name="T57" fmla="*/ 14 h 97"/>
              <a:gd name="T58" fmla="*/ 96 w 96"/>
              <a:gd name="T59" fmla="*/ 41 h 97"/>
              <a:gd name="T60" fmla="*/ 96 w 96"/>
              <a:gd name="T61" fmla="*/ 41 h 97"/>
              <a:gd name="T62" fmla="*/ 96 w 96"/>
              <a:gd name="T63" fmla="*/ 41 h 97"/>
              <a:gd name="T64" fmla="*/ 96 w 96"/>
              <a:gd name="T65" fmla="*/ 41 h 97"/>
              <a:gd name="T66" fmla="*/ 96 w 96"/>
              <a:gd name="T67" fmla="*/ 41 h 97"/>
              <a:gd name="T68" fmla="*/ 82 w 96"/>
              <a:gd name="T69" fmla="*/ 69 h 97"/>
              <a:gd name="T70" fmla="*/ 41 w 96"/>
              <a:gd name="T71" fmla="*/ 97 h 97"/>
              <a:gd name="T72" fmla="*/ 41 w 96"/>
              <a:gd name="T73" fmla="*/ 97 h 97"/>
              <a:gd name="T74" fmla="*/ 41 w 96"/>
              <a:gd name="T75" fmla="*/ 97 h 97"/>
              <a:gd name="T76" fmla="*/ 41 w 96"/>
              <a:gd name="T77" fmla="*/ 97 h 97"/>
              <a:gd name="T78" fmla="*/ 41 w 96"/>
              <a:gd name="T79" fmla="*/ 97 h 97"/>
              <a:gd name="T80" fmla="*/ 13 w 96"/>
              <a:gd name="T81" fmla="*/ 83 h 97"/>
              <a:gd name="T82" fmla="*/ 0 w 96"/>
              <a:gd name="T83" fmla="*/ 41 h 97"/>
              <a:gd name="T84" fmla="*/ 0 w 96"/>
              <a:gd name="T85" fmla="*/ 41 h 97"/>
              <a:gd name="T86" fmla="*/ 0 w 96"/>
              <a:gd name="T87" fmla="*/ 41 h 97"/>
              <a:gd name="T88" fmla="*/ 0 w 96"/>
              <a:gd name="T89" fmla="*/ 41 h 97"/>
              <a:gd name="T90" fmla="*/ 0 w 96"/>
              <a:gd name="T91" fmla="*/ 41 h 97"/>
              <a:gd name="T92" fmla="*/ 13 w 96"/>
              <a:gd name="T93" fmla="*/ 14 h 97"/>
              <a:gd name="T94" fmla="*/ 41 w 96"/>
              <a:gd name="T95" fmla="*/ 0 h 9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6"/>
              <a:gd name="T145" fmla="*/ 0 h 97"/>
              <a:gd name="T146" fmla="*/ 96 w 96"/>
              <a:gd name="T147" fmla="*/ 97 h 9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6" h="97">
                <a:moveTo>
                  <a:pt x="41" y="14"/>
                </a:moveTo>
                <a:lnTo>
                  <a:pt x="13" y="28"/>
                </a:lnTo>
                <a:lnTo>
                  <a:pt x="27" y="14"/>
                </a:lnTo>
                <a:lnTo>
                  <a:pt x="13" y="41"/>
                </a:lnTo>
                <a:lnTo>
                  <a:pt x="27" y="69"/>
                </a:lnTo>
                <a:lnTo>
                  <a:pt x="13" y="69"/>
                </a:lnTo>
                <a:lnTo>
                  <a:pt x="41" y="83"/>
                </a:lnTo>
                <a:lnTo>
                  <a:pt x="69" y="69"/>
                </a:lnTo>
                <a:lnTo>
                  <a:pt x="82" y="41"/>
                </a:lnTo>
                <a:lnTo>
                  <a:pt x="69" y="14"/>
                </a:lnTo>
                <a:lnTo>
                  <a:pt x="69" y="28"/>
                </a:lnTo>
                <a:lnTo>
                  <a:pt x="41" y="14"/>
                </a:lnTo>
                <a:lnTo>
                  <a:pt x="41" y="0"/>
                </a:lnTo>
                <a:lnTo>
                  <a:pt x="69" y="14"/>
                </a:lnTo>
                <a:lnTo>
                  <a:pt x="82" y="14"/>
                </a:lnTo>
                <a:lnTo>
                  <a:pt x="96" y="41"/>
                </a:lnTo>
                <a:lnTo>
                  <a:pt x="82" y="69"/>
                </a:lnTo>
                <a:lnTo>
                  <a:pt x="69" y="83"/>
                </a:lnTo>
                <a:lnTo>
                  <a:pt x="41" y="97"/>
                </a:lnTo>
                <a:lnTo>
                  <a:pt x="13" y="83"/>
                </a:lnTo>
                <a:lnTo>
                  <a:pt x="13" y="69"/>
                </a:lnTo>
                <a:lnTo>
                  <a:pt x="0" y="41"/>
                </a:lnTo>
                <a:lnTo>
                  <a:pt x="13" y="14"/>
                </a:lnTo>
                <a:lnTo>
                  <a:pt x="41" y="0"/>
                </a:lnTo>
                <a:lnTo>
                  <a:pt x="41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Freeform 80"/>
          <p:cNvSpPr>
            <a:spLocks/>
          </p:cNvSpPr>
          <p:nvPr/>
        </p:nvSpPr>
        <p:spPr bwMode="auto">
          <a:xfrm>
            <a:off x="4030663" y="4418013"/>
            <a:ext cx="1587" cy="22225"/>
          </a:xfrm>
          <a:custGeom>
            <a:avLst/>
            <a:gdLst>
              <a:gd name="T0" fmla="*/ 0 w 1587"/>
              <a:gd name="T1" fmla="*/ 14 h 14"/>
              <a:gd name="T2" fmla="*/ 0 w 1587"/>
              <a:gd name="T3" fmla="*/ 14 h 14"/>
              <a:gd name="T4" fmla="*/ 0 w 1587"/>
              <a:gd name="T5" fmla="*/ 14 h 14"/>
              <a:gd name="T6" fmla="*/ 0 w 1587"/>
              <a:gd name="T7" fmla="*/ 0 h 14"/>
              <a:gd name="T8" fmla="*/ 0 w 1587"/>
              <a:gd name="T9" fmla="*/ 0 h 14"/>
              <a:gd name="T10" fmla="*/ 0 w 1587"/>
              <a:gd name="T11" fmla="*/ 0 h 14"/>
              <a:gd name="T12" fmla="*/ 0 w 1587"/>
              <a:gd name="T13" fmla="*/ 14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4"/>
              <a:gd name="T23" fmla="*/ 1587 w 1587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4">
                <a:moveTo>
                  <a:pt x="0" y="14"/>
                </a:moveTo>
                <a:lnTo>
                  <a:pt x="0" y="14"/>
                </a:lnTo>
                <a:lnTo>
                  <a:pt x="0" y="0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Rectangle 81"/>
          <p:cNvSpPr>
            <a:spLocks noChangeArrowheads="1"/>
          </p:cNvSpPr>
          <p:nvPr/>
        </p:nvSpPr>
        <p:spPr bwMode="auto">
          <a:xfrm>
            <a:off x="4140200" y="4086225"/>
            <a:ext cx="19685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Arial" charset="0"/>
              </a:rPr>
              <a:t>F</a:t>
            </a:r>
            <a:endParaRPr lang="en-US"/>
          </a:p>
        </p:txBody>
      </p:sp>
      <p:sp>
        <p:nvSpPr>
          <p:cNvPr id="18463" name="Rectangle 82"/>
          <p:cNvSpPr>
            <a:spLocks noChangeArrowheads="1"/>
          </p:cNvSpPr>
          <p:nvPr/>
        </p:nvSpPr>
        <p:spPr bwMode="auto">
          <a:xfrm>
            <a:off x="3549650" y="2476500"/>
            <a:ext cx="3286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Lucida Sans Typewriter" pitchFamily="49" charset="0"/>
              </a:rPr>
              <a:t>do</a:t>
            </a:r>
            <a:endParaRPr lang="en-US"/>
          </a:p>
        </p:txBody>
      </p:sp>
      <p:sp>
        <p:nvSpPr>
          <p:cNvPr id="18464" name="Rectangle 83"/>
          <p:cNvSpPr>
            <a:spLocks noChangeArrowheads="1"/>
          </p:cNvSpPr>
          <p:nvPr/>
        </p:nvSpPr>
        <p:spPr bwMode="auto">
          <a:xfrm>
            <a:off x="3746500" y="2454275"/>
            <a:ext cx="2190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…</a:t>
            </a:r>
            <a:endParaRPr lang="en-US"/>
          </a:p>
        </p:txBody>
      </p:sp>
      <p:sp>
        <p:nvSpPr>
          <p:cNvPr id="18465" name="Rectangle 84"/>
          <p:cNvSpPr>
            <a:spLocks noChangeArrowheads="1"/>
          </p:cNvSpPr>
          <p:nvPr/>
        </p:nvSpPr>
        <p:spPr bwMode="auto">
          <a:xfrm>
            <a:off x="3876675" y="2476500"/>
            <a:ext cx="6572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Lucida Sans Typewriter" pitchFamily="49" charset="0"/>
              </a:rPr>
              <a:t>while</a:t>
            </a:r>
            <a:endParaRPr lang="en-US"/>
          </a:p>
        </p:txBody>
      </p:sp>
      <p:sp>
        <p:nvSpPr>
          <p:cNvPr id="18466" name="Rectangle 85"/>
          <p:cNvSpPr>
            <a:spLocks noChangeArrowheads="1"/>
          </p:cNvSpPr>
          <p:nvPr/>
        </p:nvSpPr>
        <p:spPr bwMode="auto">
          <a:xfrm>
            <a:off x="4402138" y="2476500"/>
            <a:ext cx="9255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Arial" charset="0"/>
              </a:rPr>
              <a:t> statement</a:t>
            </a:r>
            <a:endParaRPr lang="en-US"/>
          </a:p>
        </p:txBody>
      </p:sp>
      <p:sp>
        <p:nvSpPr>
          <p:cNvPr id="18467" name="Rectangle 86"/>
          <p:cNvSpPr>
            <a:spLocks noChangeArrowheads="1"/>
          </p:cNvSpPr>
          <p:nvPr/>
        </p:nvSpPr>
        <p:spPr bwMode="auto">
          <a:xfrm>
            <a:off x="3789363" y="3225800"/>
            <a:ext cx="547687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68" name="Rectangle 87"/>
          <p:cNvSpPr>
            <a:spLocks noChangeArrowheads="1"/>
          </p:cNvSpPr>
          <p:nvPr/>
        </p:nvSpPr>
        <p:spPr bwMode="auto">
          <a:xfrm>
            <a:off x="4314825" y="3225800"/>
            <a:ext cx="22225" cy="15557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69" name="Rectangle 88"/>
          <p:cNvSpPr>
            <a:spLocks noChangeArrowheads="1"/>
          </p:cNvSpPr>
          <p:nvPr/>
        </p:nvSpPr>
        <p:spPr bwMode="auto">
          <a:xfrm>
            <a:off x="3789363" y="3359150"/>
            <a:ext cx="525462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0" name="Rectangle 89"/>
          <p:cNvSpPr>
            <a:spLocks noChangeArrowheads="1"/>
          </p:cNvSpPr>
          <p:nvPr/>
        </p:nvSpPr>
        <p:spPr bwMode="auto">
          <a:xfrm>
            <a:off x="3789363" y="3225800"/>
            <a:ext cx="22225" cy="1333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1" name="Freeform 90"/>
          <p:cNvSpPr>
            <a:spLocks/>
          </p:cNvSpPr>
          <p:nvPr/>
        </p:nvSpPr>
        <p:spPr bwMode="auto">
          <a:xfrm>
            <a:off x="3986213" y="3644900"/>
            <a:ext cx="66675" cy="133350"/>
          </a:xfrm>
          <a:custGeom>
            <a:avLst/>
            <a:gdLst>
              <a:gd name="T0" fmla="*/ 28 w 42"/>
              <a:gd name="T1" fmla="*/ 0 h 84"/>
              <a:gd name="T2" fmla="*/ 42 w 42"/>
              <a:gd name="T3" fmla="*/ 0 h 84"/>
              <a:gd name="T4" fmla="*/ 42 w 42"/>
              <a:gd name="T5" fmla="*/ 0 h 84"/>
              <a:gd name="T6" fmla="*/ 42 w 42"/>
              <a:gd name="T7" fmla="*/ 0 h 84"/>
              <a:gd name="T8" fmla="*/ 28 w 42"/>
              <a:gd name="T9" fmla="*/ 42 h 84"/>
              <a:gd name="T10" fmla="*/ 28 w 42"/>
              <a:gd name="T11" fmla="*/ 84 h 84"/>
              <a:gd name="T12" fmla="*/ 14 w 42"/>
              <a:gd name="T13" fmla="*/ 42 h 84"/>
              <a:gd name="T14" fmla="*/ 0 w 42"/>
              <a:gd name="T15" fmla="*/ 0 h 84"/>
              <a:gd name="T16" fmla="*/ 0 w 42"/>
              <a:gd name="T17" fmla="*/ 0 h 84"/>
              <a:gd name="T18" fmla="*/ 14 w 42"/>
              <a:gd name="T19" fmla="*/ 0 h 84"/>
              <a:gd name="T20" fmla="*/ 14 w 42"/>
              <a:gd name="T21" fmla="*/ 0 h 84"/>
              <a:gd name="T22" fmla="*/ 28 w 42"/>
              <a:gd name="T23" fmla="*/ 42 h 84"/>
              <a:gd name="T24" fmla="*/ 14 w 42"/>
              <a:gd name="T25" fmla="*/ 42 h 84"/>
              <a:gd name="T26" fmla="*/ 14 w 42"/>
              <a:gd name="T27" fmla="*/ 42 h 84"/>
              <a:gd name="T28" fmla="*/ 28 w 42"/>
              <a:gd name="T29" fmla="*/ 0 h 84"/>
              <a:gd name="T30" fmla="*/ 42 w 42"/>
              <a:gd name="T31" fmla="*/ 0 h 84"/>
              <a:gd name="T32" fmla="*/ 42 w 42"/>
              <a:gd name="T33" fmla="*/ 14 h 84"/>
              <a:gd name="T34" fmla="*/ 28 w 42"/>
              <a:gd name="T35" fmla="*/ 14 h 84"/>
              <a:gd name="T36" fmla="*/ 28 w 42"/>
              <a:gd name="T37" fmla="*/ 0 h 8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"/>
              <a:gd name="T58" fmla="*/ 0 h 84"/>
              <a:gd name="T59" fmla="*/ 42 w 42"/>
              <a:gd name="T60" fmla="*/ 84 h 8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" h="84">
                <a:moveTo>
                  <a:pt x="28" y="0"/>
                </a:moveTo>
                <a:lnTo>
                  <a:pt x="42" y="0"/>
                </a:lnTo>
                <a:lnTo>
                  <a:pt x="28" y="42"/>
                </a:lnTo>
                <a:lnTo>
                  <a:pt x="28" y="84"/>
                </a:lnTo>
                <a:lnTo>
                  <a:pt x="14" y="42"/>
                </a:lnTo>
                <a:lnTo>
                  <a:pt x="0" y="0"/>
                </a:lnTo>
                <a:lnTo>
                  <a:pt x="14" y="0"/>
                </a:lnTo>
                <a:lnTo>
                  <a:pt x="28" y="42"/>
                </a:lnTo>
                <a:lnTo>
                  <a:pt x="14" y="42"/>
                </a:lnTo>
                <a:lnTo>
                  <a:pt x="28" y="0"/>
                </a:lnTo>
                <a:lnTo>
                  <a:pt x="42" y="0"/>
                </a:lnTo>
                <a:lnTo>
                  <a:pt x="42" y="14"/>
                </a:lnTo>
                <a:lnTo>
                  <a:pt x="28" y="14"/>
                </a:lnTo>
                <a:lnTo>
                  <a:pt x="2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2" name="Freeform 91"/>
          <p:cNvSpPr>
            <a:spLocks/>
          </p:cNvSpPr>
          <p:nvPr/>
        </p:nvSpPr>
        <p:spPr bwMode="auto">
          <a:xfrm>
            <a:off x="4008438" y="3644900"/>
            <a:ext cx="22225" cy="22225"/>
          </a:xfrm>
          <a:custGeom>
            <a:avLst/>
            <a:gdLst>
              <a:gd name="T0" fmla="*/ 0 w 14"/>
              <a:gd name="T1" fmla="*/ 0 h 14"/>
              <a:gd name="T2" fmla="*/ 14 w 14"/>
              <a:gd name="T3" fmla="*/ 0 h 14"/>
              <a:gd name="T4" fmla="*/ 14 w 14"/>
              <a:gd name="T5" fmla="*/ 14 h 14"/>
              <a:gd name="T6" fmla="*/ 14 w 14"/>
              <a:gd name="T7" fmla="*/ 14 h 14"/>
              <a:gd name="T8" fmla="*/ 14 w 14"/>
              <a:gd name="T9" fmla="*/ 14 h 14"/>
              <a:gd name="T10" fmla="*/ 0 w 14"/>
              <a:gd name="T11" fmla="*/ 14 h 14"/>
              <a:gd name="T12" fmla="*/ 0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0" y="0"/>
                </a:moveTo>
                <a:lnTo>
                  <a:pt x="14" y="0"/>
                </a:lnTo>
                <a:lnTo>
                  <a:pt x="14" y="14"/>
                </a:lnTo>
                <a:lnTo>
                  <a:pt x="0" y="1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3" name="Freeform 92"/>
          <p:cNvSpPr>
            <a:spLocks/>
          </p:cNvSpPr>
          <p:nvPr/>
        </p:nvSpPr>
        <p:spPr bwMode="auto">
          <a:xfrm>
            <a:off x="4008438" y="3644900"/>
            <a:ext cx="44450" cy="66675"/>
          </a:xfrm>
          <a:custGeom>
            <a:avLst/>
            <a:gdLst>
              <a:gd name="T0" fmla="*/ 14 w 28"/>
              <a:gd name="T1" fmla="*/ 0 h 42"/>
              <a:gd name="T2" fmla="*/ 28 w 28"/>
              <a:gd name="T3" fmla="*/ 0 h 42"/>
              <a:gd name="T4" fmla="*/ 14 w 28"/>
              <a:gd name="T5" fmla="*/ 42 h 42"/>
              <a:gd name="T6" fmla="*/ 0 w 28"/>
              <a:gd name="T7" fmla="*/ 0 h 42"/>
              <a:gd name="T8" fmla="*/ 14 w 28"/>
              <a:gd name="T9" fmla="*/ 0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42"/>
              <a:gd name="T17" fmla="*/ 28 w 28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42">
                <a:moveTo>
                  <a:pt x="14" y="0"/>
                </a:moveTo>
                <a:lnTo>
                  <a:pt x="28" y="0"/>
                </a:lnTo>
                <a:lnTo>
                  <a:pt x="14" y="42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4" name="Rectangle 93"/>
          <p:cNvSpPr>
            <a:spLocks noChangeArrowheads="1"/>
          </p:cNvSpPr>
          <p:nvPr/>
        </p:nvSpPr>
        <p:spPr bwMode="auto">
          <a:xfrm>
            <a:off x="4030663" y="3359150"/>
            <a:ext cx="22225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5" name="Rectangle 94"/>
          <p:cNvSpPr>
            <a:spLocks noChangeArrowheads="1"/>
          </p:cNvSpPr>
          <p:nvPr/>
        </p:nvSpPr>
        <p:spPr bwMode="auto">
          <a:xfrm>
            <a:off x="4030663" y="3624263"/>
            <a:ext cx="22225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6" name="Rectangle 95"/>
          <p:cNvSpPr>
            <a:spLocks noChangeArrowheads="1"/>
          </p:cNvSpPr>
          <p:nvPr/>
        </p:nvSpPr>
        <p:spPr bwMode="auto">
          <a:xfrm>
            <a:off x="4030663" y="3359150"/>
            <a:ext cx="22225" cy="265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7" name="Rectangle 96"/>
          <p:cNvSpPr>
            <a:spLocks noChangeArrowheads="1"/>
          </p:cNvSpPr>
          <p:nvPr/>
        </p:nvSpPr>
        <p:spPr bwMode="auto">
          <a:xfrm>
            <a:off x="4730750" y="3887788"/>
            <a:ext cx="22225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8" name="Rectangle 97"/>
          <p:cNvSpPr>
            <a:spLocks noChangeArrowheads="1"/>
          </p:cNvSpPr>
          <p:nvPr/>
        </p:nvSpPr>
        <p:spPr bwMode="auto">
          <a:xfrm>
            <a:off x="4730750" y="2895600"/>
            <a:ext cx="22225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79" name="Rectangle 98"/>
          <p:cNvSpPr>
            <a:spLocks noChangeArrowheads="1"/>
          </p:cNvSpPr>
          <p:nvPr/>
        </p:nvSpPr>
        <p:spPr bwMode="auto">
          <a:xfrm>
            <a:off x="4730750" y="2895600"/>
            <a:ext cx="22225" cy="9921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80" name="Freeform 99"/>
          <p:cNvSpPr>
            <a:spLocks/>
          </p:cNvSpPr>
          <p:nvPr/>
        </p:nvSpPr>
        <p:spPr bwMode="auto">
          <a:xfrm>
            <a:off x="4008438" y="2851150"/>
            <a:ext cx="131762" cy="66675"/>
          </a:xfrm>
          <a:custGeom>
            <a:avLst/>
            <a:gdLst>
              <a:gd name="T0" fmla="*/ 83 w 83"/>
              <a:gd name="T1" fmla="*/ 28 h 42"/>
              <a:gd name="T2" fmla="*/ 83 w 83"/>
              <a:gd name="T3" fmla="*/ 42 h 42"/>
              <a:gd name="T4" fmla="*/ 83 w 83"/>
              <a:gd name="T5" fmla="*/ 42 h 42"/>
              <a:gd name="T6" fmla="*/ 83 w 83"/>
              <a:gd name="T7" fmla="*/ 42 h 42"/>
              <a:gd name="T8" fmla="*/ 42 w 83"/>
              <a:gd name="T9" fmla="*/ 28 h 42"/>
              <a:gd name="T10" fmla="*/ 0 w 83"/>
              <a:gd name="T11" fmla="*/ 28 h 42"/>
              <a:gd name="T12" fmla="*/ 42 w 83"/>
              <a:gd name="T13" fmla="*/ 14 h 42"/>
              <a:gd name="T14" fmla="*/ 83 w 83"/>
              <a:gd name="T15" fmla="*/ 0 h 42"/>
              <a:gd name="T16" fmla="*/ 83 w 83"/>
              <a:gd name="T17" fmla="*/ 0 h 42"/>
              <a:gd name="T18" fmla="*/ 83 w 83"/>
              <a:gd name="T19" fmla="*/ 14 h 42"/>
              <a:gd name="T20" fmla="*/ 83 w 83"/>
              <a:gd name="T21" fmla="*/ 14 h 42"/>
              <a:gd name="T22" fmla="*/ 42 w 83"/>
              <a:gd name="T23" fmla="*/ 28 h 42"/>
              <a:gd name="T24" fmla="*/ 42 w 83"/>
              <a:gd name="T25" fmla="*/ 14 h 42"/>
              <a:gd name="T26" fmla="*/ 42 w 83"/>
              <a:gd name="T27" fmla="*/ 14 h 42"/>
              <a:gd name="T28" fmla="*/ 83 w 83"/>
              <a:gd name="T29" fmla="*/ 28 h 42"/>
              <a:gd name="T30" fmla="*/ 83 w 83"/>
              <a:gd name="T31" fmla="*/ 42 h 42"/>
              <a:gd name="T32" fmla="*/ 69 w 83"/>
              <a:gd name="T33" fmla="*/ 42 h 42"/>
              <a:gd name="T34" fmla="*/ 69 w 83"/>
              <a:gd name="T35" fmla="*/ 28 h 42"/>
              <a:gd name="T36" fmla="*/ 83 w 83"/>
              <a:gd name="T37" fmla="*/ 28 h 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3"/>
              <a:gd name="T58" fmla="*/ 0 h 42"/>
              <a:gd name="T59" fmla="*/ 83 w 83"/>
              <a:gd name="T60" fmla="*/ 42 h 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3" h="42">
                <a:moveTo>
                  <a:pt x="83" y="28"/>
                </a:moveTo>
                <a:lnTo>
                  <a:pt x="83" y="42"/>
                </a:lnTo>
                <a:lnTo>
                  <a:pt x="42" y="28"/>
                </a:lnTo>
                <a:lnTo>
                  <a:pt x="0" y="28"/>
                </a:lnTo>
                <a:lnTo>
                  <a:pt x="42" y="14"/>
                </a:lnTo>
                <a:lnTo>
                  <a:pt x="83" y="0"/>
                </a:lnTo>
                <a:lnTo>
                  <a:pt x="83" y="14"/>
                </a:lnTo>
                <a:lnTo>
                  <a:pt x="42" y="28"/>
                </a:lnTo>
                <a:lnTo>
                  <a:pt x="42" y="14"/>
                </a:lnTo>
                <a:lnTo>
                  <a:pt x="83" y="28"/>
                </a:lnTo>
                <a:lnTo>
                  <a:pt x="83" y="42"/>
                </a:lnTo>
                <a:lnTo>
                  <a:pt x="69" y="42"/>
                </a:lnTo>
                <a:lnTo>
                  <a:pt x="69" y="28"/>
                </a:lnTo>
                <a:lnTo>
                  <a:pt x="83" y="2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1" name="Freeform 100"/>
          <p:cNvSpPr>
            <a:spLocks/>
          </p:cNvSpPr>
          <p:nvPr/>
        </p:nvSpPr>
        <p:spPr bwMode="auto">
          <a:xfrm>
            <a:off x="4117975" y="2873375"/>
            <a:ext cx="22225" cy="22225"/>
          </a:xfrm>
          <a:custGeom>
            <a:avLst/>
            <a:gdLst>
              <a:gd name="T0" fmla="*/ 14 w 14"/>
              <a:gd name="T1" fmla="*/ 0 h 14"/>
              <a:gd name="T2" fmla="*/ 14 w 14"/>
              <a:gd name="T3" fmla="*/ 14 h 14"/>
              <a:gd name="T4" fmla="*/ 0 w 14"/>
              <a:gd name="T5" fmla="*/ 14 h 14"/>
              <a:gd name="T6" fmla="*/ 0 w 14"/>
              <a:gd name="T7" fmla="*/ 14 h 14"/>
              <a:gd name="T8" fmla="*/ 0 w 14"/>
              <a:gd name="T9" fmla="*/ 14 h 14"/>
              <a:gd name="T10" fmla="*/ 0 w 14"/>
              <a:gd name="T11" fmla="*/ 0 h 14"/>
              <a:gd name="T12" fmla="*/ 14 w 14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14"/>
              <a:gd name="T23" fmla="*/ 14 w 14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14">
                <a:moveTo>
                  <a:pt x="14" y="0"/>
                </a:moveTo>
                <a:lnTo>
                  <a:pt x="14" y="14"/>
                </a:lnTo>
                <a:lnTo>
                  <a:pt x="0" y="14"/>
                </a:lnTo>
                <a:lnTo>
                  <a:pt x="0" y="0"/>
                </a:lnTo>
                <a:lnTo>
                  <a:pt x="14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2" name="Freeform 101"/>
          <p:cNvSpPr>
            <a:spLocks/>
          </p:cNvSpPr>
          <p:nvPr/>
        </p:nvSpPr>
        <p:spPr bwMode="auto">
          <a:xfrm>
            <a:off x="4075113" y="2873375"/>
            <a:ext cx="65087" cy="44450"/>
          </a:xfrm>
          <a:custGeom>
            <a:avLst/>
            <a:gdLst>
              <a:gd name="T0" fmla="*/ 41 w 41"/>
              <a:gd name="T1" fmla="*/ 14 h 28"/>
              <a:gd name="T2" fmla="*/ 41 w 41"/>
              <a:gd name="T3" fmla="*/ 28 h 28"/>
              <a:gd name="T4" fmla="*/ 0 w 41"/>
              <a:gd name="T5" fmla="*/ 14 h 28"/>
              <a:gd name="T6" fmla="*/ 41 w 41"/>
              <a:gd name="T7" fmla="*/ 0 h 28"/>
              <a:gd name="T8" fmla="*/ 41 w 41"/>
              <a:gd name="T9" fmla="*/ 14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28"/>
              <a:gd name="T17" fmla="*/ 41 w 41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28">
                <a:moveTo>
                  <a:pt x="41" y="14"/>
                </a:moveTo>
                <a:lnTo>
                  <a:pt x="41" y="28"/>
                </a:lnTo>
                <a:lnTo>
                  <a:pt x="0" y="14"/>
                </a:lnTo>
                <a:lnTo>
                  <a:pt x="41" y="0"/>
                </a:lnTo>
                <a:lnTo>
                  <a:pt x="41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3" name="Rectangle 102"/>
          <p:cNvSpPr>
            <a:spLocks noChangeArrowheads="1"/>
          </p:cNvSpPr>
          <p:nvPr/>
        </p:nvSpPr>
        <p:spPr bwMode="auto">
          <a:xfrm>
            <a:off x="4730750" y="2895600"/>
            <a:ext cx="1588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84" name="Rectangle 103"/>
          <p:cNvSpPr>
            <a:spLocks noChangeArrowheads="1"/>
          </p:cNvSpPr>
          <p:nvPr/>
        </p:nvSpPr>
        <p:spPr bwMode="auto">
          <a:xfrm>
            <a:off x="4162425" y="2895600"/>
            <a:ext cx="1588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85" name="Rectangle 104"/>
          <p:cNvSpPr>
            <a:spLocks noChangeArrowheads="1"/>
          </p:cNvSpPr>
          <p:nvPr/>
        </p:nvSpPr>
        <p:spPr bwMode="auto">
          <a:xfrm>
            <a:off x="4162425" y="2895600"/>
            <a:ext cx="568325" cy="222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86" name="Freeform 105"/>
          <p:cNvSpPr>
            <a:spLocks/>
          </p:cNvSpPr>
          <p:nvPr/>
        </p:nvSpPr>
        <p:spPr bwMode="auto">
          <a:xfrm>
            <a:off x="3636963" y="3756025"/>
            <a:ext cx="787400" cy="265113"/>
          </a:xfrm>
          <a:custGeom>
            <a:avLst/>
            <a:gdLst>
              <a:gd name="T0" fmla="*/ 248 w 496"/>
              <a:gd name="T1" fmla="*/ 0 h 167"/>
              <a:gd name="T2" fmla="*/ 0 w 496"/>
              <a:gd name="T3" fmla="*/ 83 h 167"/>
              <a:gd name="T4" fmla="*/ 248 w 496"/>
              <a:gd name="T5" fmla="*/ 167 h 167"/>
              <a:gd name="T6" fmla="*/ 496 w 496"/>
              <a:gd name="T7" fmla="*/ 83 h 167"/>
              <a:gd name="T8" fmla="*/ 248 w 496"/>
              <a:gd name="T9" fmla="*/ 0 h 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6"/>
              <a:gd name="T16" fmla="*/ 0 h 167"/>
              <a:gd name="T17" fmla="*/ 496 w 496"/>
              <a:gd name="T18" fmla="*/ 167 h 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6" h="167">
                <a:moveTo>
                  <a:pt x="248" y="0"/>
                </a:moveTo>
                <a:lnTo>
                  <a:pt x="0" y="83"/>
                </a:lnTo>
                <a:lnTo>
                  <a:pt x="248" y="167"/>
                </a:lnTo>
                <a:lnTo>
                  <a:pt x="496" y="83"/>
                </a:lnTo>
                <a:lnTo>
                  <a:pt x="248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7" name="Freeform 106"/>
          <p:cNvSpPr>
            <a:spLocks/>
          </p:cNvSpPr>
          <p:nvPr/>
        </p:nvSpPr>
        <p:spPr bwMode="auto">
          <a:xfrm>
            <a:off x="3570288" y="3756025"/>
            <a:ext cx="920750" cy="287338"/>
          </a:xfrm>
          <a:custGeom>
            <a:avLst/>
            <a:gdLst>
              <a:gd name="T0" fmla="*/ 290 w 580"/>
              <a:gd name="T1" fmla="*/ 14 h 181"/>
              <a:gd name="T2" fmla="*/ 42 w 580"/>
              <a:gd name="T3" fmla="*/ 97 h 181"/>
              <a:gd name="T4" fmla="*/ 42 w 580"/>
              <a:gd name="T5" fmla="*/ 97 h 181"/>
              <a:gd name="T6" fmla="*/ 42 w 580"/>
              <a:gd name="T7" fmla="*/ 83 h 181"/>
              <a:gd name="T8" fmla="*/ 290 w 580"/>
              <a:gd name="T9" fmla="*/ 167 h 181"/>
              <a:gd name="T10" fmla="*/ 290 w 580"/>
              <a:gd name="T11" fmla="*/ 181 h 181"/>
              <a:gd name="T12" fmla="*/ 290 w 580"/>
              <a:gd name="T13" fmla="*/ 167 h 181"/>
              <a:gd name="T14" fmla="*/ 538 w 580"/>
              <a:gd name="T15" fmla="*/ 83 h 181"/>
              <a:gd name="T16" fmla="*/ 538 w 580"/>
              <a:gd name="T17" fmla="*/ 83 h 181"/>
              <a:gd name="T18" fmla="*/ 580 w 580"/>
              <a:gd name="T19" fmla="*/ 97 h 181"/>
              <a:gd name="T20" fmla="*/ 538 w 580"/>
              <a:gd name="T21" fmla="*/ 97 h 181"/>
              <a:gd name="T22" fmla="*/ 290 w 580"/>
              <a:gd name="T23" fmla="*/ 181 h 181"/>
              <a:gd name="T24" fmla="*/ 290 w 580"/>
              <a:gd name="T25" fmla="*/ 181 h 181"/>
              <a:gd name="T26" fmla="*/ 290 w 580"/>
              <a:gd name="T27" fmla="*/ 181 h 181"/>
              <a:gd name="T28" fmla="*/ 42 w 580"/>
              <a:gd name="T29" fmla="*/ 97 h 181"/>
              <a:gd name="T30" fmla="*/ 0 w 580"/>
              <a:gd name="T31" fmla="*/ 83 h 181"/>
              <a:gd name="T32" fmla="*/ 42 w 580"/>
              <a:gd name="T33" fmla="*/ 83 h 181"/>
              <a:gd name="T34" fmla="*/ 290 w 580"/>
              <a:gd name="T35" fmla="*/ 0 h 181"/>
              <a:gd name="T36" fmla="*/ 290 w 580"/>
              <a:gd name="T37" fmla="*/ 14 h 18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0"/>
              <a:gd name="T58" fmla="*/ 0 h 181"/>
              <a:gd name="T59" fmla="*/ 580 w 580"/>
              <a:gd name="T60" fmla="*/ 181 h 18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0" h="181">
                <a:moveTo>
                  <a:pt x="290" y="14"/>
                </a:moveTo>
                <a:lnTo>
                  <a:pt x="42" y="97"/>
                </a:lnTo>
                <a:lnTo>
                  <a:pt x="42" y="83"/>
                </a:lnTo>
                <a:lnTo>
                  <a:pt x="290" y="167"/>
                </a:lnTo>
                <a:lnTo>
                  <a:pt x="290" y="181"/>
                </a:lnTo>
                <a:lnTo>
                  <a:pt x="290" y="167"/>
                </a:lnTo>
                <a:lnTo>
                  <a:pt x="538" y="83"/>
                </a:lnTo>
                <a:lnTo>
                  <a:pt x="580" y="97"/>
                </a:lnTo>
                <a:lnTo>
                  <a:pt x="538" y="97"/>
                </a:lnTo>
                <a:lnTo>
                  <a:pt x="290" y="181"/>
                </a:lnTo>
                <a:lnTo>
                  <a:pt x="42" y="97"/>
                </a:lnTo>
                <a:lnTo>
                  <a:pt x="0" y="83"/>
                </a:lnTo>
                <a:lnTo>
                  <a:pt x="42" y="83"/>
                </a:lnTo>
                <a:lnTo>
                  <a:pt x="290" y="0"/>
                </a:lnTo>
                <a:lnTo>
                  <a:pt x="290" y="14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8" name="Freeform 107"/>
          <p:cNvSpPr>
            <a:spLocks/>
          </p:cNvSpPr>
          <p:nvPr/>
        </p:nvSpPr>
        <p:spPr bwMode="auto">
          <a:xfrm>
            <a:off x="4030663" y="3756025"/>
            <a:ext cx="393700" cy="153988"/>
          </a:xfrm>
          <a:custGeom>
            <a:avLst/>
            <a:gdLst>
              <a:gd name="T0" fmla="*/ 248 w 248"/>
              <a:gd name="T1" fmla="*/ 97 h 97"/>
              <a:gd name="T2" fmla="*/ 0 w 248"/>
              <a:gd name="T3" fmla="*/ 14 h 97"/>
              <a:gd name="T4" fmla="*/ 0 w 248"/>
              <a:gd name="T5" fmla="*/ 0 h 97"/>
              <a:gd name="T6" fmla="*/ 0 w 248"/>
              <a:gd name="T7" fmla="*/ 0 h 97"/>
              <a:gd name="T8" fmla="*/ 0 w 248"/>
              <a:gd name="T9" fmla="*/ 0 h 97"/>
              <a:gd name="T10" fmla="*/ 248 w 248"/>
              <a:gd name="T11" fmla="*/ 83 h 97"/>
              <a:gd name="T12" fmla="*/ 248 w 248"/>
              <a:gd name="T13" fmla="*/ 97 h 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8"/>
              <a:gd name="T22" fmla="*/ 0 h 97"/>
              <a:gd name="T23" fmla="*/ 248 w 248"/>
              <a:gd name="T24" fmla="*/ 97 h 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8" h="97">
                <a:moveTo>
                  <a:pt x="248" y="97"/>
                </a:moveTo>
                <a:lnTo>
                  <a:pt x="0" y="14"/>
                </a:lnTo>
                <a:lnTo>
                  <a:pt x="0" y="0"/>
                </a:lnTo>
                <a:lnTo>
                  <a:pt x="248" y="83"/>
                </a:lnTo>
                <a:lnTo>
                  <a:pt x="248" y="97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89" name="Freeform 108"/>
          <p:cNvSpPr>
            <a:spLocks/>
          </p:cNvSpPr>
          <p:nvPr/>
        </p:nvSpPr>
        <p:spPr bwMode="auto">
          <a:xfrm>
            <a:off x="3570288" y="3756025"/>
            <a:ext cx="920750" cy="287338"/>
          </a:xfrm>
          <a:custGeom>
            <a:avLst/>
            <a:gdLst>
              <a:gd name="T0" fmla="*/ 290 w 580"/>
              <a:gd name="T1" fmla="*/ 14 h 181"/>
              <a:gd name="T2" fmla="*/ 42 w 580"/>
              <a:gd name="T3" fmla="*/ 97 h 181"/>
              <a:gd name="T4" fmla="*/ 42 w 580"/>
              <a:gd name="T5" fmla="*/ 97 h 181"/>
              <a:gd name="T6" fmla="*/ 42 w 580"/>
              <a:gd name="T7" fmla="*/ 83 h 181"/>
              <a:gd name="T8" fmla="*/ 290 w 580"/>
              <a:gd name="T9" fmla="*/ 167 h 181"/>
              <a:gd name="T10" fmla="*/ 290 w 580"/>
              <a:gd name="T11" fmla="*/ 181 h 181"/>
              <a:gd name="T12" fmla="*/ 290 w 580"/>
              <a:gd name="T13" fmla="*/ 167 h 181"/>
              <a:gd name="T14" fmla="*/ 538 w 580"/>
              <a:gd name="T15" fmla="*/ 83 h 181"/>
              <a:gd name="T16" fmla="*/ 538 w 580"/>
              <a:gd name="T17" fmla="*/ 83 h 181"/>
              <a:gd name="T18" fmla="*/ 580 w 580"/>
              <a:gd name="T19" fmla="*/ 97 h 181"/>
              <a:gd name="T20" fmla="*/ 538 w 580"/>
              <a:gd name="T21" fmla="*/ 97 h 181"/>
              <a:gd name="T22" fmla="*/ 290 w 580"/>
              <a:gd name="T23" fmla="*/ 181 h 181"/>
              <a:gd name="T24" fmla="*/ 290 w 580"/>
              <a:gd name="T25" fmla="*/ 181 h 181"/>
              <a:gd name="T26" fmla="*/ 290 w 580"/>
              <a:gd name="T27" fmla="*/ 181 h 181"/>
              <a:gd name="T28" fmla="*/ 42 w 580"/>
              <a:gd name="T29" fmla="*/ 97 h 181"/>
              <a:gd name="T30" fmla="*/ 0 w 580"/>
              <a:gd name="T31" fmla="*/ 83 h 181"/>
              <a:gd name="T32" fmla="*/ 42 w 580"/>
              <a:gd name="T33" fmla="*/ 83 h 181"/>
              <a:gd name="T34" fmla="*/ 290 w 580"/>
              <a:gd name="T35" fmla="*/ 0 h 181"/>
              <a:gd name="T36" fmla="*/ 290 w 580"/>
              <a:gd name="T37" fmla="*/ 14 h 18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0"/>
              <a:gd name="T58" fmla="*/ 0 h 181"/>
              <a:gd name="T59" fmla="*/ 580 w 580"/>
              <a:gd name="T60" fmla="*/ 181 h 18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0" h="181">
                <a:moveTo>
                  <a:pt x="290" y="14"/>
                </a:moveTo>
                <a:lnTo>
                  <a:pt x="42" y="97"/>
                </a:lnTo>
                <a:lnTo>
                  <a:pt x="42" y="83"/>
                </a:lnTo>
                <a:lnTo>
                  <a:pt x="290" y="167"/>
                </a:lnTo>
                <a:lnTo>
                  <a:pt x="290" y="181"/>
                </a:lnTo>
                <a:lnTo>
                  <a:pt x="290" y="167"/>
                </a:lnTo>
                <a:lnTo>
                  <a:pt x="538" y="83"/>
                </a:lnTo>
                <a:lnTo>
                  <a:pt x="580" y="97"/>
                </a:lnTo>
                <a:lnTo>
                  <a:pt x="538" y="97"/>
                </a:lnTo>
                <a:lnTo>
                  <a:pt x="290" y="181"/>
                </a:lnTo>
                <a:lnTo>
                  <a:pt x="42" y="97"/>
                </a:lnTo>
                <a:lnTo>
                  <a:pt x="0" y="83"/>
                </a:lnTo>
                <a:lnTo>
                  <a:pt x="42" y="83"/>
                </a:lnTo>
                <a:lnTo>
                  <a:pt x="290" y="0"/>
                </a:lnTo>
                <a:lnTo>
                  <a:pt x="29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0" name="Freeform 109"/>
          <p:cNvSpPr>
            <a:spLocks/>
          </p:cNvSpPr>
          <p:nvPr/>
        </p:nvSpPr>
        <p:spPr bwMode="auto">
          <a:xfrm>
            <a:off x="4030663" y="3756025"/>
            <a:ext cx="393700" cy="153988"/>
          </a:xfrm>
          <a:custGeom>
            <a:avLst/>
            <a:gdLst>
              <a:gd name="T0" fmla="*/ 248 w 248"/>
              <a:gd name="T1" fmla="*/ 97 h 97"/>
              <a:gd name="T2" fmla="*/ 0 w 248"/>
              <a:gd name="T3" fmla="*/ 14 h 97"/>
              <a:gd name="T4" fmla="*/ 0 w 248"/>
              <a:gd name="T5" fmla="*/ 0 h 97"/>
              <a:gd name="T6" fmla="*/ 0 w 248"/>
              <a:gd name="T7" fmla="*/ 0 h 97"/>
              <a:gd name="T8" fmla="*/ 0 w 248"/>
              <a:gd name="T9" fmla="*/ 0 h 97"/>
              <a:gd name="T10" fmla="*/ 248 w 248"/>
              <a:gd name="T11" fmla="*/ 83 h 97"/>
              <a:gd name="T12" fmla="*/ 248 w 248"/>
              <a:gd name="T13" fmla="*/ 97 h 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8"/>
              <a:gd name="T22" fmla="*/ 0 h 97"/>
              <a:gd name="T23" fmla="*/ 248 w 248"/>
              <a:gd name="T24" fmla="*/ 97 h 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8" h="97">
                <a:moveTo>
                  <a:pt x="248" y="97"/>
                </a:moveTo>
                <a:lnTo>
                  <a:pt x="0" y="14"/>
                </a:lnTo>
                <a:lnTo>
                  <a:pt x="0" y="0"/>
                </a:lnTo>
                <a:lnTo>
                  <a:pt x="248" y="83"/>
                </a:lnTo>
                <a:lnTo>
                  <a:pt x="248" y="9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1" name="Rectangle 6"/>
          <p:cNvSpPr>
            <a:spLocks noChangeArrowheads="1"/>
          </p:cNvSpPr>
          <p:nvPr/>
        </p:nvSpPr>
        <p:spPr bwMode="auto">
          <a:xfrm>
            <a:off x="2235200" y="3355975"/>
            <a:ext cx="560388" cy="1397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92" name="Rectangle 7"/>
          <p:cNvSpPr>
            <a:spLocks noChangeArrowheads="1"/>
          </p:cNvSpPr>
          <p:nvPr/>
        </p:nvSpPr>
        <p:spPr bwMode="auto">
          <a:xfrm>
            <a:off x="2235200" y="3355975"/>
            <a:ext cx="584200" cy="2381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93" name="Rectangle 8"/>
          <p:cNvSpPr>
            <a:spLocks noChangeArrowheads="1"/>
          </p:cNvSpPr>
          <p:nvPr/>
        </p:nvSpPr>
        <p:spPr bwMode="auto">
          <a:xfrm>
            <a:off x="2795588" y="3355975"/>
            <a:ext cx="23812" cy="16351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94" name="Rectangle 9"/>
          <p:cNvSpPr>
            <a:spLocks noChangeArrowheads="1"/>
          </p:cNvSpPr>
          <p:nvPr/>
        </p:nvSpPr>
        <p:spPr bwMode="auto">
          <a:xfrm>
            <a:off x="2235200" y="3495675"/>
            <a:ext cx="560388" cy="2381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95" name="Rectangle 10"/>
          <p:cNvSpPr>
            <a:spLocks noChangeArrowheads="1"/>
          </p:cNvSpPr>
          <p:nvPr/>
        </p:nvSpPr>
        <p:spPr bwMode="auto">
          <a:xfrm>
            <a:off x="2235200" y="3355975"/>
            <a:ext cx="23813" cy="1397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496" name="Freeform 11"/>
          <p:cNvSpPr>
            <a:spLocks/>
          </p:cNvSpPr>
          <p:nvPr/>
        </p:nvSpPr>
        <p:spPr bwMode="auto">
          <a:xfrm>
            <a:off x="949325" y="3262313"/>
            <a:ext cx="841375" cy="280987"/>
          </a:xfrm>
          <a:custGeom>
            <a:avLst/>
            <a:gdLst>
              <a:gd name="T0" fmla="*/ 265 w 530"/>
              <a:gd name="T1" fmla="*/ 0 h 177"/>
              <a:gd name="T2" fmla="*/ 0 w 530"/>
              <a:gd name="T3" fmla="*/ 88 h 177"/>
              <a:gd name="T4" fmla="*/ 265 w 530"/>
              <a:gd name="T5" fmla="*/ 177 h 177"/>
              <a:gd name="T6" fmla="*/ 530 w 530"/>
              <a:gd name="T7" fmla="*/ 88 h 177"/>
              <a:gd name="T8" fmla="*/ 265 w 530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0"/>
              <a:gd name="T16" fmla="*/ 0 h 177"/>
              <a:gd name="T17" fmla="*/ 530 w 530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0" h="177">
                <a:moveTo>
                  <a:pt x="265" y="0"/>
                </a:moveTo>
                <a:lnTo>
                  <a:pt x="0" y="88"/>
                </a:lnTo>
                <a:lnTo>
                  <a:pt x="265" y="177"/>
                </a:lnTo>
                <a:lnTo>
                  <a:pt x="530" y="88"/>
                </a:lnTo>
                <a:lnTo>
                  <a:pt x="265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7" name="Freeform 12"/>
          <p:cNvSpPr>
            <a:spLocks/>
          </p:cNvSpPr>
          <p:nvPr/>
        </p:nvSpPr>
        <p:spPr bwMode="auto">
          <a:xfrm>
            <a:off x="879475" y="3262313"/>
            <a:ext cx="981075" cy="304800"/>
          </a:xfrm>
          <a:custGeom>
            <a:avLst/>
            <a:gdLst>
              <a:gd name="T0" fmla="*/ 309 w 618"/>
              <a:gd name="T1" fmla="*/ 15 h 192"/>
              <a:gd name="T2" fmla="*/ 44 w 618"/>
              <a:gd name="T3" fmla="*/ 103 h 192"/>
              <a:gd name="T4" fmla="*/ 44 w 618"/>
              <a:gd name="T5" fmla="*/ 103 h 192"/>
              <a:gd name="T6" fmla="*/ 44 w 618"/>
              <a:gd name="T7" fmla="*/ 88 h 192"/>
              <a:gd name="T8" fmla="*/ 309 w 618"/>
              <a:gd name="T9" fmla="*/ 177 h 192"/>
              <a:gd name="T10" fmla="*/ 309 w 618"/>
              <a:gd name="T11" fmla="*/ 192 h 192"/>
              <a:gd name="T12" fmla="*/ 309 w 618"/>
              <a:gd name="T13" fmla="*/ 177 h 192"/>
              <a:gd name="T14" fmla="*/ 574 w 618"/>
              <a:gd name="T15" fmla="*/ 88 h 192"/>
              <a:gd name="T16" fmla="*/ 574 w 618"/>
              <a:gd name="T17" fmla="*/ 88 h 192"/>
              <a:gd name="T18" fmla="*/ 618 w 618"/>
              <a:gd name="T19" fmla="*/ 103 h 192"/>
              <a:gd name="T20" fmla="*/ 574 w 618"/>
              <a:gd name="T21" fmla="*/ 103 h 192"/>
              <a:gd name="T22" fmla="*/ 309 w 618"/>
              <a:gd name="T23" fmla="*/ 192 h 192"/>
              <a:gd name="T24" fmla="*/ 309 w 618"/>
              <a:gd name="T25" fmla="*/ 192 h 192"/>
              <a:gd name="T26" fmla="*/ 309 w 618"/>
              <a:gd name="T27" fmla="*/ 192 h 192"/>
              <a:gd name="T28" fmla="*/ 44 w 618"/>
              <a:gd name="T29" fmla="*/ 103 h 192"/>
              <a:gd name="T30" fmla="*/ 0 w 618"/>
              <a:gd name="T31" fmla="*/ 88 h 192"/>
              <a:gd name="T32" fmla="*/ 44 w 618"/>
              <a:gd name="T33" fmla="*/ 88 h 192"/>
              <a:gd name="T34" fmla="*/ 309 w 618"/>
              <a:gd name="T35" fmla="*/ 0 h 192"/>
              <a:gd name="T36" fmla="*/ 309 w 618"/>
              <a:gd name="T37" fmla="*/ 15 h 1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18"/>
              <a:gd name="T58" fmla="*/ 0 h 192"/>
              <a:gd name="T59" fmla="*/ 618 w 618"/>
              <a:gd name="T60" fmla="*/ 192 h 19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18" h="192">
                <a:moveTo>
                  <a:pt x="309" y="15"/>
                </a:moveTo>
                <a:lnTo>
                  <a:pt x="44" y="103"/>
                </a:lnTo>
                <a:lnTo>
                  <a:pt x="44" y="88"/>
                </a:lnTo>
                <a:lnTo>
                  <a:pt x="309" y="177"/>
                </a:lnTo>
                <a:lnTo>
                  <a:pt x="309" y="192"/>
                </a:lnTo>
                <a:lnTo>
                  <a:pt x="309" y="177"/>
                </a:lnTo>
                <a:lnTo>
                  <a:pt x="574" y="88"/>
                </a:lnTo>
                <a:lnTo>
                  <a:pt x="618" y="103"/>
                </a:lnTo>
                <a:lnTo>
                  <a:pt x="574" y="103"/>
                </a:lnTo>
                <a:lnTo>
                  <a:pt x="309" y="192"/>
                </a:lnTo>
                <a:lnTo>
                  <a:pt x="44" y="103"/>
                </a:lnTo>
                <a:lnTo>
                  <a:pt x="0" y="88"/>
                </a:lnTo>
                <a:lnTo>
                  <a:pt x="44" y="88"/>
                </a:lnTo>
                <a:lnTo>
                  <a:pt x="309" y="0"/>
                </a:lnTo>
                <a:lnTo>
                  <a:pt x="309" y="15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8" name="Freeform 13"/>
          <p:cNvSpPr>
            <a:spLocks/>
          </p:cNvSpPr>
          <p:nvPr/>
        </p:nvSpPr>
        <p:spPr bwMode="auto">
          <a:xfrm>
            <a:off x="1370013" y="3262313"/>
            <a:ext cx="420687" cy="163512"/>
          </a:xfrm>
          <a:custGeom>
            <a:avLst/>
            <a:gdLst>
              <a:gd name="T0" fmla="*/ 265 w 265"/>
              <a:gd name="T1" fmla="*/ 103 h 103"/>
              <a:gd name="T2" fmla="*/ 0 w 265"/>
              <a:gd name="T3" fmla="*/ 15 h 103"/>
              <a:gd name="T4" fmla="*/ 0 w 265"/>
              <a:gd name="T5" fmla="*/ 0 h 103"/>
              <a:gd name="T6" fmla="*/ 0 w 265"/>
              <a:gd name="T7" fmla="*/ 0 h 103"/>
              <a:gd name="T8" fmla="*/ 0 w 265"/>
              <a:gd name="T9" fmla="*/ 0 h 103"/>
              <a:gd name="T10" fmla="*/ 265 w 265"/>
              <a:gd name="T11" fmla="*/ 88 h 103"/>
              <a:gd name="T12" fmla="*/ 265 w 265"/>
              <a:gd name="T13" fmla="*/ 103 h 10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5"/>
              <a:gd name="T22" fmla="*/ 0 h 103"/>
              <a:gd name="T23" fmla="*/ 265 w 265"/>
              <a:gd name="T24" fmla="*/ 103 h 10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5" h="103">
                <a:moveTo>
                  <a:pt x="265" y="103"/>
                </a:moveTo>
                <a:lnTo>
                  <a:pt x="0" y="15"/>
                </a:lnTo>
                <a:lnTo>
                  <a:pt x="0" y="0"/>
                </a:lnTo>
                <a:lnTo>
                  <a:pt x="265" y="88"/>
                </a:lnTo>
                <a:lnTo>
                  <a:pt x="265" y="103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9" name="Freeform 14"/>
          <p:cNvSpPr>
            <a:spLocks/>
          </p:cNvSpPr>
          <p:nvPr/>
        </p:nvSpPr>
        <p:spPr bwMode="auto">
          <a:xfrm>
            <a:off x="1322388" y="3144838"/>
            <a:ext cx="71437" cy="93662"/>
          </a:xfrm>
          <a:custGeom>
            <a:avLst/>
            <a:gdLst>
              <a:gd name="T0" fmla="*/ 30 w 45"/>
              <a:gd name="T1" fmla="*/ 0 h 59"/>
              <a:gd name="T2" fmla="*/ 45 w 45"/>
              <a:gd name="T3" fmla="*/ 0 h 59"/>
              <a:gd name="T4" fmla="*/ 45 w 45"/>
              <a:gd name="T5" fmla="*/ 0 h 59"/>
              <a:gd name="T6" fmla="*/ 45 w 45"/>
              <a:gd name="T7" fmla="*/ 0 h 59"/>
              <a:gd name="T8" fmla="*/ 30 w 45"/>
              <a:gd name="T9" fmla="*/ 59 h 59"/>
              <a:gd name="T10" fmla="*/ 15 w 45"/>
              <a:gd name="T11" fmla="*/ 59 h 59"/>
              <a:gd name="T12" fmla="*/ 15 w 45"/>
              <a:gd name="T13" fmla="*/ 59 h 59"/>
              <a:gd name="T14" fmla="*/ 0 w 45"/>
              <a:gd name="T15" fmla="*/ 0 h 59"/>
              <a:gd name="T16" fmla="*/ 0 w 45"/>
              <a:gd name="T17" fmla="*/ 0 h 59"/>
              <a:gd name="T18" fmla="*/ 15 w 45"/>
              <a:gd name="T19" fmla="*/ 0 h 59"/>
              <a:gd name="T20" fmla="*/ 15 w 45"/>
              <a:gd name="T21" fmla="*/ 0 h 59"/>
              <a:gd name="T22" fmla="*/ 30 w 45"/>
              <a:gd name="T23" fmla="*/ 59 h 59"/>
              <a:gd name="T24" fmla="*/ 30 w 45"/>
              <a:gd name="T25" fmla="*/ 59 h 59"/>
              <a:gd name="T26" fmla="*/ 15 w 45"/>
              <a:gd name="T27" fmla="*/ 59 h 59"/>
              <a:gd name="T28" fmla="*/ 30 w 45"/>
              <a:gd name="T29" fmla="*/ 0 h 59"/>
              <a:gd name="T30" fmla="*/ 45 w 45"/>
              <a:gd name="T31" fmla="*/ 0 h 59"/>
              <a:gd name="T32" fmla="*/ 45 w 45"/>
              <a:gd name="T33" fmla="*/ 15 h 59"/>
              <a:gd name="T34" fmla="*/ 30 w 45"/>
              <a:gd name="T35" fmla="*/ 15 h 59"/>
              <a:gd name="T36" fmla="*/ 30 w 45"/>
              <a:gd name="T37" fmla="*/ 0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5"/>
              <a:gd name="T58" fmla="*/ 0 h 59"/>
              <a:gd name="T59" fmla="*/ 45 w 45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5" h="59">
                <a:moveTo>
                  <a:pt x="30" y="0"/>
                </a:moveTo>
                <a:lnTo>
                  <a:pt x="45" y="0"/>
                </a:lnTo>
                <a:lnTo>
                  <a:pt x="30" y="59"/>
                </a:lnTo>
                <a:lnTo>
                  <a:pt x="15" y="59"/>
                </a:lnTo>
                <a:lnTo>
                  <a:pt x="0" y="0"/>
                </a:lnTo>
                <a:lnTo>
                  <a:pt x="15" y="0"/>
                </a:lnTo>
                <a:lnTo>
                  <a:pt x="30" y="59"/>
                </a:lnTo>
                <a:lnTo>
                  <a:pt x="15" y="59"/>
                </a:lnTo>
                <a:lnTo>
                  <a:pt x="30" y="0"/>
                </a:lnTo>
                <a:lnTo>
                  <a:pt x="45" y="0"/>
                </a:lnTo>
                <a:lnTo>
                  <a:pt x="45" y="15"/>
                </a:lnTo>
                <a:lnTo>
                  <a:pt x="30" y="15"/>
                </a:lnTo>
                <a:lnTo>
                  <a:pt x="3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0" name="Freeform 15"/>
          <p:cNvSpPr>
            <a:spLocks/>
          </p:cNvSpPr>
          <p:nvPr/>
        </p:nvSpPr>
        <p:spPr bwMode="auto">
          <a:xfrm>
            <a:off x="1346200" y="3144838"/>
            <a:ext cx="23813" cy="23812"/>
          </a:xfrm>
          <a:custGeom>
            <a:avLst/>
            <a:gdLst>
              <a:gd name="T0" fmla="*/ 0 w 15"/>
              <a:gd name="T1" fmla="*/ 0 h 15"/>
              <a:gd name="T2" fmla="*/ 15 w 15"/>
              <a:gd name="T3" fmla="*/ 0 h 15"/>
              <a:gd name="T4" fmla="*/ 15 w 15"/>
              <a:gd name="T5" fmla="*/ 15 h 15"/>
              <a:gd name="T6" fmla="*/ 15 w 15"/>
              <a:gd name="T7" fmla="*/ 15 h 15"/>
              <a:gd name="T8" fmla="*/ 15 w 15"/>
              <a:gd name="T9" fmla="*/ 15 h 15"/>
              <a:gd name="T10" fmla="*/ 0 w 15"/>
              <a:gd name="T11" fmla="*/ 15 h 15"/>
              <a:gd name="T12" fmla="*/ 0 w 15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0"/>
                </a:move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1" name="Freeform 16"/>
          <p:cNvSpPr>
            <a:spLocks/>
          </p:cNvSpPr>
          <p:nvPr/>
        </p:nvSpPr>
        <p:spPr bwMode="auto">
          <a:xfrm>
            <a:off x="1346200" y="3144838"/>
            <a:ext cx="47625" cy="93662"/>
          </a:xfrm>
          <a:custGeom>
            <a:avLst/>
            <a:gdLst>
              <a:gd name="T0" fmla="*/ 15 w 30"/>
              <a:gd name="T1" fmla="*/ 0 h 59"/>
              <a:gd name="T2" fmla="*/ 30 w 30"/>
              <a:gd name="T3" fmla="*/ 0 h 59"/>
              <a:gd name="T4" fmla="*/ 15 w 30"/>
              <a:gd name="T5" fmla="*/ 59 h 59"/>
              <a:gd name="T6" fmla="*/ 0 w 30"/>
              <a:gd name="T7" fmla="*/ 0 h 59"/>
              <a:gd name="T8" fmla="*/ 15 w 30"/>
              <a:gd name="T9" fmla="*/ 0 h 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"/>
              <a:gd name="T16" fmla="*/ 0 h 59"/>
              <a:gd name="T17" fmla="*/ 30 w 30"/>
              <a:gd name="T18" fmla="*/ 59 h 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" h="59">
                <a:moveTo>
                  <a:pt x="15" y="0"/>
                </a:moveTo>
                <a:lnTo>
                  <a:pt x="30" y="0"/>
                </a:lnTo>
                <a:lnTo>
                  <a:pt x="15" y="59"/>
                </a:ln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2" name="Rectangle 17"/>
          <p:cNvSpPr>
            <a:spLocks noChangeArrowheads="1"/>
          </p:cNvSpPr>
          <p:nvPr/>
        </p:nvSpPr>
        <p:spPr bwMode="auto">
          <a:xfrm>
            <a:off x="1370013" y="2841625"/>
            <a:ext cx="23812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3" name="Rectangle 18"/>
          <p:cNvSpPr>
            <a:spLocks noChangeArrowheads="1"/>
          </p:cNvSpPr>
          <p:nvPr/>
        </p:nvSpPr>
        <p:spPr bwMode="auto">
          <a:xfrm>
            <a:off x="1370013" y="3144838"/>
            <a:ext cx="23812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4" name="Rectangle 19"/>
          <p:cNvSpPr>
            <a:spLocks noChangeArrowheads="1"/>
          </p:cNvSpPr>
          <p:nvPr/>
        </p:nvSpPr>
        <p:spPr bwMode="auto">
          <a:xfrm>
            <a:off x="1370013" y="2841625"/>
            <a:ext cx="23812" cy="3032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5" name="Rectangle 20"/>
          <p:cNvSpPr>
            <a:spLocks noChangeArrowheads="1"/>
          </p:cNvSpPr>
          <p:nvPr/>
        </p:nvSpPr>
        <p:spPr bwMode="auto">
          <a:xfrm>
            <a:off x="2235200" y="3355975"/>
            <a:ext cx="584200" cy="238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6" name="Rectangle 21"/>
          <p:cNvSpPr>
            <a:spLocks noChangeArrowheads="1"/>
          </p:cNvSpPr>
          <p:nvPr/>
        </p:nvSpPr>
        <p:spPr bwMode="auto">
          <a:xfrm>
            <a:off x="2795588" y="3355975"/>
            <a:ext cx="23812" cy="163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7" name="Rectangle 22"/>
          <p:cNvSpPr>
            <a:spLocks noChangeArrowheads="1"/>
          </p:cNvSpPr>
          <p:nvPr/>
        </p:nvSpPr>
        <p:spPr bwMode="auto">
          <a:xfrm>
            <a:off x="2235200" y="3495675"/>
            <a:ext cx="560388" cy="238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8" name="Rectangle 23"/>
          <p:cNvSpPr>
            <a:spLocks noChangeArrowheads="1"/>
          </p:cNvSpPr>
          <p:nvPr/>
        </p:nvSpPr>
        <p:spPr bwMode="auto">
          <a:xfrm>
            <a:off x="2235200" y="3355975"/>
            <a:ext cx="23813" cy="139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09" name="Freeform 24"/>
          <p:cNvSpPr>
            <a:spLocks/>
          </p:cNvSpPr>
          <p:nvPr/>
        </p:nvSpPr>
        <p:spPr bwMode="auto">
          <a:xfrm>
            <a:off x="1300163" y="2700338"/>
            <a:ext cx="163512" cy="165100"/>
          </a:xfrm>
          <a:custGeom>
            <a:avLst/>
            <a:gdLst>
              <a:gd name="T0" fmla="*/ 14 w 103"/>
              <a:gd name="T1" fmla="*/ 30 h 104"/>
              <a:gd name="T2" fmla="*/ 29 w 103"/>
              <a:gd name="T3" fmla="*/ 15 h 104"/>
              <a:gd name="T4" fmla="*/ 14 w 103"/>
              <a:gd name="T5" fmla="*/ 45 h 104"/>
              <a:gd name="T6" fmla="*/ 14 w 103"/>
              <a:gd name="T7" fmla="*/ 45 h 104"/>
              <a:gd name="T8" fmla="*/ 14 w 103"/>
              <a:gd name="T9" fmla="*/ 45 h 104"/>
              <a:gd name="T10" fmla="*/ 14 w 103"/>
              <a:gd name="T11" fmla="*/ 45 h 104"/>
              <a:gd name="T12" fmla="*/ 29 w 103"/>
              <a:gd name="T13" fmla="*/ 74 h 104"/>
              <a:gd name="T14" fmla="*/ 14 w 103"/>
              <a:gd name="T15" fmla="*/ 74 h 104"/>
              <a:gd name="T16" fmla="*/ 44 w 103"/>
              <a:gd name="T17" fmla="*/ 89 h 104"/>
              <a:gd name="T18" fmla="*/ 44 w 103"/>
              <a:gd name="T19" fmla="*/ 89 h 104"/>
              <a:gd name="T20" fmla="*/ 44 w 103"/>
              <a:gd name="T21" fmla="*/ 89 h 104"/>
              <a:gd name="T22" fmla="*/ 44 w 103"/>
              <a:gd name="T23" fmla="*/ 89 h 104"/>
              <a:gd name="T24" fmla="*/ 73 w 103"/>
              <a:gd name="T25" fmla="*/ 74 h 104"/>
              <a:gd name="T26" fmla="*/ 73 w 103"/>
              <a:gd name="T27" fmla="*/ 74 h 104"/>
              <a:gd name="T28" fmla="*/ 88 w 103"/>
              <a:gd name="T29" fmla="*/ 45 h 104"/>
              <a:gd name="T30" fmla="*/ 88 w 103"/>
              <a:gd name="T31" fmla="*/ 45 h 104"/>
              <a:gd name="T32" fmla="*/ 88 w 103"/>
              <a:gd name="T33" fmla="*/ 45 h 104"/>
              <a:gd name="T34" fmla="*/ 88 w 103"/>
              <a:gd name="T35" fmla="*/ 45 h 104"/>
              <a:gd name="T36" fmla="*/ 73 w 103"/>
              <a:gd name="T37" fmla="*/ 15 h 104"/>
              <a:gd name="T38" fmla="*/ 73 w 103"/>
              <a:gd name="T39" fmla="*/ 30 h 104"/>
              <a:gd name="T40" fmla="*/ 44 w 103"/>
              <a:gd name="T41" fmla="*/ 15 h 104"/>
              <a:gd name="T42" fmla="*/ 44 w 103"/>
              <a:gd name="T43" fmla="*/ 15 h 104"/>
              <a:gd name="T44" fmla="*/ 44 w 103"/>
              <a:gd name="T45" fmla="*/ 15 h 104"/>
              <a:gd name="T46" fmla="*/ 44 w 103"/>
              <a:gd name="T47" fmla="*/ 15 h 104"/>
              <a:gd name="T48" fmla="*/ 44 w 103"/>
              <a:gd name="T49" fmla="*/ 0 h 104"/>
              <a:gd name="T50" fmla="*/ 44 w 103"/>
              <a:gd name="T51" fmla="*/ 0 h 104"/>
              <a:gd name="T52" fmla="*/ 44 w 103"/>
              <a:gd name="T53" fmla="*/ 0 h 104"/>
              <a:gd name="T54" fmla="*/ 44 w 103"/>
              <a:gd name="T55" fmla="*/ 0 h 104"/>
              <a:gd name="T56" fmla="*/ 73 w 103"/>
              <a:gd name="T57" fmla="*/ 15 h 104"/>
              <a:gd name="T58" fmla="*/ 103 w 103"/>
              <a:gd name="T59" fmla="*/ 45 h 104"/>
              <a:gd name="T60" fmla="*/ 103 w 103"/>
              <a:gd name="T61" fmla="*/ 45 h 104"/>
              <a:gd name="T62" fmla="*/ 103 w 103"/>
              <a:gd name="T63" fmla="*/ 45 h 104"/>
              <a:gd name="T64" fmla="*/ 103 w 103"/>
              <a:gd name="T65" fmla="*/ 45 h 104"/>
              <a:gd name="T66" fmla="*/ 103 w 103"/>
              <a:gd name="T67" fmla="*/ 45 h 104"/>
              <a:gd name="T68" fmla="*/ 88 w 103"/>
              <a:gd name="T69" fmla="*/ 74 h 104"/>
              <a:gd name="T70" fmla="*/ 44 w 103"/>
              <a:gd name="T71" fmla="*/ 104 h 104"/>
              <a:gd name="T72" fmla="*/ 44 w 103"/>
              <a:gd name="T73" fmla="*/ 104 h 104"/>
              <a:gd name="T74" fmla="*/ 44 w 103"/>
              <a:gd name="T75" fmla="*/ 104 h 104"/>
              <a:gd name="T76" fmla="*/ 44 w 103"/>
              <a:gd name="T77" fmla="*/ 104 h 104"/>
              <a:gd name="T78" fmla="*/ 44 w 103"/>
              <a:gd name="T79" fmla="*/ 104 h 104"/>
              <a:gd name="T80" fmla="*/ 14 w 103"/>
              <a:gd name="T81" fmla="*/ 89 h 104"/>
              <a:gd name="T82" fmla="*/ 0 w 103"/>
              <a:gd name="T83" fmla="*/ 45 h 104"/>
              <a:gd name="T84" fmla="*/ 0 w 103"/>
              <a:gd name="T85" fmla="*/ 45 h 104"/>
              <a:gd name="T86" fmla="*/ 0 w 103"/>
              <a:gd name="T87" fmla="*/ 45 h 104"/>
              <a:gd name="T88" fmla="*/ 0 w 103"/>
              <a:gd name="T89" fmla="*/ 45 h 104"/>
              <a:gd name="T90" fmla="*/ 0 w 103"/>
              <a:gd name="T91" fmla="*/ 45 h 104"/>
              <a:gd name="T92" fmla="*/ 14 w 103"/>
              <a:gd name="T93" fmla="*/ 15 h 104"/>
              <a:gd name="T94" fmla="*/ 44 w 103"/>
              <a:gd name="T95" fmla="*/ 0 h 10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3"/>
              <a:gd name="T145" fmla="*/ 0 h 104"/>
              <a:gd name="T146" fmla="*/ 103 w 103"/>
              <a:gd name="T147" fmla="*/ 104 h 10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3" h="104">
                <a:moveTo>
                  <a:pt x="44" y="15"/>
                </a:moveTo>
                <a:lnTo>
                  <a:pt x="14" y="30"/>
                </a:lnTo>
                <a:lnTo>
                  <a:pt x="29" y="15"/>
                </a:lnTo>
                <a:lnTo>
                  <a:pt x="14" y="45"/>
                </a:lnTo>
                <a:lnTo>
                  <a:pt x="29" y="74"/>
                </a:lnTo>
                <a:lnTo>
                  <a:pt x="14" y="74"/>
                </a:lnTo>
                <a:lnTo>
                  <a:pt x="44" y="89"/>
                </a:lnTo>
                <a:lnTo>
                  <a:pt x="73" y="74"/>
                </a:lnTo>
                <a:lnTo>
                  <a:pt x="88" y="45"/>
                </a:lnTo>
                <a:lnTo>
                  <a:pt x="73" y="15"/>
                </a:lnTo>
                <a:lnTo>
                  <a:pt x="73" y="30"/>
                </a:lnTo>
                <a:lnTo>
                  <a:pt x="44" y="15"/>
                </a:lnTo>
                <a:lnTo>
                  <a:pt x="44" y="0"/>
                </a:lnTo>
                <a:lnTo>
                  <a:pt x="73" y="15"/>
                </a:lnTo>
                <a:lnTo>
                  <a:pt x="88" y="15"/>
                </a:lnTo>
                <a:lnTo>
                  <a:pt x="103" y="45"/>
                </a:lnTo>
                <a:lnTo>
                  <a:pt x="88" y="74"/>
                </a:lnTo>
                <a:lnTo>
                  <a:pt x="73" y="89"/>
                </a:lnTo>
                <a:lnTo>
                  <a:pt x="44" y="104"/>
                </a:lnTo>
                <a:lnTo>
                  <a:pt x="14" y="89"/>
                </a:lnTo>
                <a:lnTo>
                  <a:pt x="14" y="74"/>
                </a:lnTo>
                <a:lnTo>
                  <a:pt x="0" y="45"/>
                </a:lnTo>
                <a:lnTo>
                  <a:pt x="14" y="15"/>
                </a:lnTo>
                <a:lnTo>
                  <a:pt x="44" y="0"/>
                </a:lnTo>
                <a:lnTo>
                  <a:pt x="44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0" name="Freeform 25"/>
          <p:cNvSpPr>
            <a:spLocks/>
          </p:cNvSpPr>
          <p:nvPr/>
        </p:nvSpPr>
        <p:spPr bwMode="auto">
          <a:xfrm>
            <a:off x="1370013" y="2700338"/>
            <a:ext cx="1587" cy="23812"/>
          </a:xfrm>
          <a:custGeom>
            <a:avLst/>
            <a:gdLst>
              <a:gd name="T0" fmla="*/ 0 w 1587"/>
              <a:gd name="T1" fmla="*/ 15 h 15"/>
              <a:gd name="T2" fmla="*/ 0 w 1587"/>
              <a:gd name="T3" fmla="*/ 15 h 15"/>
              <a:gd name="T4" fmla="*/ 0 w 1587"/>
              <a:gd name="T5" fmla="*/ 15 h 15"/>
              <a:gd name="T6" fmla="*/ 0 w 1587"/>
              <a:gd name="T7" fmla="*/ 0 h 15"/>
              <a:gd name="T8" fmla="*/ 0 w 1587"/>
              <a:gd name="T9" fmla="*/ 0 h 15"/>
              <a:gd name="T10" fmla="*/ 0 w 1587"/>
              <a:gd name="T11" fmla="*/ 0 h 15"/>
              <a:gd name="T12" fmla="*/ 0 w 1587"/>
              <a:gd name="T13" fmla="*/ 15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5"/>
              <a:gd name="T23" fmla="*/ 1587 w 1587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5">
                <a:moveTo>
                  <a:pt x="0" y="15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1" name="Freeform 26"/>
          <p:cNvSpPr>
            <a:spLocks/>
          </p:cNvSpPr>
          <p:nvPr/>
        </p:nvSpPr>
        <p:spPr bwMode="auto">
          <a:xfrm>
            <a:off x="879475" y="3262313"/>
            <a:ext cx="981075" cy="304800"/>
          </a:xfrm>
          <a:custGeom>
            <a:avLst/>
            <a:gdLst>
              <a:gd name="T0" fmla="*/ 309 w 618"/>
              <a:gd name="T1" fmla="*/ 15 h 192"/>
              <a:gd name="T2" fmla="*/ 44 w 618"/>
              <a:gd name="T3" fmla="*/ 103 h 192"/>
              <a:gd name="T4" fmla="*/ 44 w 618"/>
              <a:gd name="T5" fmla="*/ 103 h 192"/>
              <a:gd name="T6" fmla="*/ 44 w 618"/>
              <a:gd name="T7" fmla="*/ 88 h 192"/>
              <a:gd name="T8" fmla="*/ 309 w 618"/>
              <a:gd name="T9" fmla="*/ 177 h 192"/>
              <a:gd name="T10" fmla="*/ 309 w 618"/>
              <a:gd name="T11" fmla="*/ 192 h 192"/>
              <a:gd name="T12" fmla="*/ 309 w 618"/>
              <a:gd name="T13" fmla="*/ 177 h 192"/>
              <a:gd name="T14" fmla="*/ 574 w 618"/>
              <a:gd name="T15" fmla="*/ 88 h 192"/>
              <a:gd name="T16" fmla="*/ 574 w 618"/>
              <a:gd name="T17" fmla="*/ 88 h 192"/>
              <a:gd name="T18" fmla="*/ 618 w 618"/>
              <a:gd name="T19" fmla="*/ 103 h 192"/>
              <a:gd name="T20" fmla="*/ 574 w 618"/>
              <a:gd name="T21" fmla="*/ 103 h 192"/>
              <a:gd name="T22" fmla="*/ 309 w 618"/>
              <a:gd name="T23" fmla="*/ 192 h 192"/>
              <a:gd name="T24" fmla="*/ 309 w 618"/>
              <a:gd name="T25" fmla="*/ 192 h 192"/>
              <a:gd name="T26" fmla="*/ 309 w 618"/>
              <a:gd name="T27" fmla="*/ 192 h 192"/>
              <a:gd name="T28" fmla="*/ 44 w 618"/>
              <a:gd name="T29" fmla="*/ 103 h 192"/>
              <a:gd name="T30" fmla="*/ 0 w 618"/>
              <a:gd name="T31" fmla="*/ 88 h 192"/>
              <a:gd name="T32" fmla="*/ 44 w 618"/>
              <a:gd name="T33" fmla="*/ 88 h 192"/>
              <a:gd name="T34" fmla="*/ 309 w 618"/>
              <a:gd name="T35" fmla="*/ 0 h 192"/>
              <a:gd name="T36" fmla="*/ 309 w 618"/>
              <a:gd name="T37" fmla="*/ 15 h 1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18"/>
              <a:gd name="T58" fmla="*/ 0 h 192"/>
              <a:gd name="T59" fmla="*/ 618 w 618"/>
              <a:gd name="T60" fmla="*/ 192 h 19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18" h="192">
                <a:moveTo>
                  <a:pt x="309" y="15"/>
                </a:moveTo>
                <a:lnTo>
                  <a:pt x="44" y="103"/>
                </a:lnTo>
                <a:lnTo>
                  <a:pt x="44" y="88"/>
                </a:lnTo>
                <a:lnTo>
                  <a:pt x="309" y="177"/>
                </a:lnTo>
                <a:lnTo>
                  <a:pt x="309" y="192"/>
                </a:lnTo>
                <a:lnTo>
                  <a:pt x="309" y="177"/>
                </a:lnTo>
                <a:lnTo>
                  <a:pt x="574" y="88"/>
                </a:lnTo>
                <a:lnTo>
                  <a:pt x="618" y="103"/>
                </a:lnTo>
                <a:lnTo>
                  <a:pt x="574" y="103"/>
                </a:lnTo>
                <a:lnTo>
                  <a:pt x="309" y="192"/>
                </a:lnTo>
                <a:lnTo>
                  <a:pt x="44" y="103"/>
                </a:lnTo>
                <a:lnTo>
                  <a:pt x="0" y="88"/>
                </a:lnTo>
                <a:lnTo>
                  <a:pt x="44" y="88"/>
                </a:lnTo>
                <a:lnTo>
                  <a:pt x="309" y="0"/>
                </a:lnTo>
                <a:lnTo>
                  <a:pt x="309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2" name="Freeform 27"/>
          <p:cNvSpPr>
            <a:spLocks/>
          </p:cNvSpPr>
          <p:nvPr/>
        </p:nvSpPr>
        <p:spPr bwMode="auto">
          <a:xfrm>
            <a:off x="1370013" y="3262313"/>
            <a:ext cx="420687" cy="163512"/>
          </a:xfrm>
          <a:custGeom>
            <a:avLst/>
            <a:gdLst>
              <a:gd name="T0" fmla="*/ 265 w 265"/>
              <a:gd name="T1" fmla="*/ 103 h 103"/>
              <a:gd name="T2" fmla="*/ 0 w 265"/>
              <a:gd name="T3" fmla="*/ 15 h 103"/>
              <a:gd name="T4" fmla="*/ 0 w 265"/>
              <a:gd name="T5" fmla="*/ 0 h 103"/>
              <a:gd name="T6" fmla="*/ 0 w 265"/>
              <a:gd name="T7" fmla="*/ 0 h 103"/>
              <a:gd name="T8" fmla="*/ 0 w 265"/>
              <a:gd name="T9" fmla="*/ 0 h 103"/>
              <a:gd name="T10" fmla="*/ 265 w 265"/>
              <a:gd name="T11" fmla="*/ 88 h 103"/>
              <a:gd name="T12" fmla="*/ 265 w 265"/>
              <a:gd name="T13" fmla="*/ 103 h 10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5"/>
              <a:gd name="T22" fmla="*/ 0 h 103"/>
              <a:gd name="T23" fmla="*/ 265 w 265"/>
              <a:gd name="T24" fmla="*/ 103 h 10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5" h="103">
                <a:moveTo>
                  <a:pt x="265" y="103"/>
                </a:moveTo>
                <a:lnTo>
                  <a:pt x="0" y="15"/>
                </a:lnTo>
                <a:lnTo>
                  <a:pt x="0" y="0"/>
                </a:lnTo>
                <a:lnTo>
                  <a:pt x="265" y="88"/>
                </a:lnTo>
                <a:lnTo>
                  <a:pt x="265" y="10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3" name="Freeform 28"/>
          <p:cNvSpPr>
            <a:spLocks/>
          </p:cNvSpPr>
          <p:nvPr/>
        </p:nvSpPr>
        <p:spPr bwMode="auto">
          <a:xfrm>
            <a:off x="1322388" y="3846513"/>
            <a:ext cx="71437" cy="93662"/>
          </a:xfrm>
          <a:custGeom>
            <a:avLst/>
            <a:gdLst>
              <a:gd name="T0" fmla="*/ 30 w 45"/>
              <a:gd name="T1" fmla="*/ 0 h 59"/>
              <a:gd name="T2" fmla="*/ 45 w 45"/>
              <a:gd name="T3" fmla="*/ 0 h 59"/>
              <a:gd name="T4" fmla="*/ 45 w 45"/>
              <a:gd name="T5" fmla="*/ 0 h 59"/>
              <a:gd name="T6" fmla="*/ 45 w 45"/>
              <a:gd name="T7" fmla="*/ 0 h 59"/>
              <a:gd name="T8" fmla="*/ 30 w 45"/>
              <a:gd name="T9" fmla="*/ 59 h 59"/>
              <a:gd name="T10" fmla="*/ 15 w 45"/>
              <a:gd name="T11" fmla="*/ 59 h 59"/>
              <a:gd name="T12" fmla="*/ 15 w 45"/>
              <a:gd name="T13" fmla="*/ 59 h 59"/>
              <a:gd name="T14" fmla="*/ 0 w 45"/>
              <a:gd name="T15" fmla="*/ 0 h 59"/>
              <a:gd name="T16" fmla="*/ 0 w 45"/>
              <a:gd name="T17" fmla="*/ 0 h 59"/>
              <a:gd name="T18" fmla="*/ 15 w 45"/>
              <a:gd name="T19" fmla="*/ 0 h 59"/>
              <a:gd name="T20" fmla="*/ 15 w 45"/>
              <a:gd name="T21" fmla="*/ 0 h 59"/>
              <a:gd name="T22" fmla="*/ 30 w 45"/>
              <a:gd name="T23" fmla="*/ 59 h 59"/>
              <a:gd name="T24" fmla="*/ 30 w 45"/>
              <a:gd name="T25" fmla="*/ 59 h 59"/>
              <a:gd name="T26" fmla="*/ 15 w 45"/>
              <a:gd name="T27" fmla="*/ 59 h 59"/>
              <a:gd name="T28" fmla="*/ 30 w 45"/>
              <a:gd name="T29" fmla="*/ 0 h 59"/>
              <a:gd name="T30" fmla="*/ 45 w 45"/>
              <a:gd name="T31" fmla="*/ 0 h 59"/>
              <a:gd name="T32" fmla="*/ 45 w 45"/>
              <a:gd name="T33" fmla="*/ 15 h 59"/>
              <a:gd name="T34" fmla="*/ 30 w 45"/>
              <a:gd name="T35" fmla="*/ 15 h 59"/>
              <a:gd name="T36" fmla="*/ 30 w 45"/>
              <a:gd name="T37" fmla="*/ 0 h 5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5"/>
              <a:gd name="T58" fmla="*/ 0 h 59"/>
              <a:gd name="T59" fmla="*/ 45 w 45"/>
              <a:gd name="T60" fmla="*/ 59 h 5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5" h="59">
                <a:moveTo>
                  <a:pt x="30" y="0"/>
                </a:moveTo>
                <a:lnTo>
                  <a:pt x="45" y="0"/>
                </a:lnTo>
                <a:lnTo>
                  <a:pt x="30" y="59"/>
                </a:lnTo>
                <a:lnTo>
                  <a:pt x="15" y="59"/>
                </a:lnTo>
                <a:lnTo>
                  <a:pt x="0" y="0"/>
                </a:lnTo>
                <a:lnTo>
                  <a:pt x="15" y="0"/>
                </a:lnTo>
                <a:lnTo>
                  <a:pt x="30" y="59"/>
                </a:lnTo>
                <a:lnTo>
                  <a:pt x="15" y="59"/>
                </a:lnTo>
                <a:lnTo>
                  <a:pt x="30" y="0"/>
                </a:lnTo>
                <a:lnTo>
                  <a:pt x="45" y="0"/>
                </a:lnTo>
                <a:lnTo>
                  <a:pt x="45" y="15"/>
                </a:lnTo>
                <a:lnTo>
                  <a:pt x="30" y="15"/>
                </a:lnTo>
                <a:lnTo>
                  <a:pt x="3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4" name="Freeform 29"/>
          <p:cNvSpPr>
            <a:spLocks/>
          </p:cNvSpPr>
          <p:nvPr/>
        </p:nvSpPr>
        <p:spPr bwMode="auto">
          <a:xfrm>
            <a:off x="1346200" y="3846513"/>
            <a:ext cx="23813" cy="23812"/>
          </a:xfrm>
          <a:custGeom>
            <a:avLst/>
            <a:gdLst>
              <a:gd name="T0" fmla="*/ 0 w 15"/>
              <a:gd name="T1" fmla="*/ 0 h 15"/>
              <a:gd name="T2" fmla="*/ 15 w 15"/>
              <a:gd name="T3" fmla="*/ 0 h 15"/>
              <a:gd name="T4" fmla="*/ 15 w 15"/>
              <a:gd name="T5" fmla="*/ 15 h 15"/>
              <a:gd name="T6" fmla="*/ 15 w 15"/>
              <a:gd name="T7" fmla="*/ 15 h 15"/>
              <a:gd name="T8" fmla="*/ 15 w 15"/>
              <a:gd name="T9" fmla="*/ 15 h 15"/>
              <a:gd name="T10" fmla="*/ 0 w 15"/>
              <a:gd name="T11" fmla="*/ 15 h 15"/>
              <a:gd name="T12" fmla="*/ 0 w 15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0"/>
                </a:move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5" name="Freeform 30"/>
          <p:cNvSpPr>
            <a:spLocks/>
          </p:cNvSpPr>
          <p:nvPr/>
        </p:nvSpPr>
        <p:spPr bwMode="auto">
          <a:xfrm>
            <a:off x="1346200" y="3846513"/>
            <a:ext cx="47625" cy="93662"/>
          </a:xfrm>
          <a:custGeom>
            <a:avLst/>
            <a:gdLst>
              <a:gd name="T0" fmla="*/ 15 w 30"/>
              <a:gd name="T1" fmla="*/ 0 h 59"/>
              <a:gd name="T2" fmla="*/ 30 w 30"/>
              <a:gd name="T3" fmla="*/ 0 h 59"/>
              <a:gd name="T4" fmla="*/ 15 w 30"/>
              <a:gd name="T5" fmla="*/ 59 h 59"/>
              <a:gd name="T6" fmla="*/ 0 w 30"/>
              <a:gd name="T7" fmla="*/ 0 h 59"/>
              <a:gd name="T8" fmla="*/ 15 w 30"/>
              <a:gd name="T9" fmla="*/ 0 h 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"/>
              <a:gd name="T16" fmla="*/ 0 h 59"/>
              <a:gd name="T17" fmla="*/ 30 w 30"/>
              <a:gd name="T18" fmla="*/ 59 h 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" h="59">
                <a:moveTo>
                  <a:pt x="15" y="0"/>
                </a:moveTo>
                <a:lnTo>
                  <a:pt x="30" y="0"/>
                </a:lnTo>
                <a:lnTo>
                  <a:pt x="15" y="59"/>
                </a:ln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16" name="Rectangle 31"/>
          <p:cNvSpPr>
            <a:spLocks noChangeArrowheads="1"/>
          </p:cNvSpPr>
          <p:nvPr/>
        </p:nvSpPr>
        <p:spPr bwMode="auto">
          <a:xfrm>
            <a:off x="1370013" y="3543300"/>
            <a:ext cx="23812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17" name="Rectangle 32"/>
          <p:cNvSpPr>
            <a:spLocks noChangeArrowheads="1"/>
          </p:cNvSpPr>
          <p:nvPr/>
        </p:nvSpPr>
        <p:spPr bwMode="auto">
          <a:xfrm>
            <a:off x="1370013" y="3846513"/>
            <a:ext cx="23812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18" name="Rectangle 33"/>
          <p:cNvSpPr>
            <a:spLocks noChangeArrowheads="1"/>
          </p:cNvSpPr>
          <p:nvPr/>
        </p:nvSpPr>
        <p:spPr bwMode="auto">
          <a:xfrm>
            <a:off x="1370013" y="3543300"/>
            <a:ext cx="23812" cy="3032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19" name="Freeform 34"/>
          <p:cNvSpPr>
            <a:spLocks/>
          </p:cNvSpPr>
          <p:nvPr/>
        </p:nvSpPr>
        <p:spPr bwMode="auto">
          <a:xfrm>
            <a:off x="2093913" y="3379788"/>
            <a:ext cx="141287" cy="69850"/>
          </a:xfrm>
          <a:custGeom>
            <a:avLst/>
            <a:gdLst>
              <a:gd name="T0" fmla="*/ 0 w 89"/>
              <a:gd name="T1" fmla="*/ 14 h 44"/>
              <a:gd name="T2" fmla="*/ 0 w 89"/>
              <a:gd name="T3" fmla="*/ 0 h 44"/>
              <a:gd name="T4" fmla="*/ 0 w 89"/>
              <a:gd name="T5" fmla="*/ 0 h 44"/>
              <a:gd name="T6" fmla="*/ 0 w 89"/>
              <a:gd name="T7" fmla="*/ 0 h 44"/>
              <a:gd name="T8" fmla="*/ 45 w 89"/>
              <a:gd name="T9" fmla="*/ 14 h 44"/>
              <a:gd name="T10" fmla="*/ 89 w 89"/>
              <a:gd name="T11" fmla="*/ 14 h 44"/>
              <a:gd name="T12" fmla="*/ 45 w 89"/>
              <a:gd name="T13" fmla="*/ 29 h 44"/>
              <a:gd name="T14" fmla="*/ 0 w 89"/>
              <a:gd name="T15" fmla="*/ 44 h 44"/>
              <a:gd name="T16" fmla="*/ 0 w 89"/>
              <a:gd name="T17" fmla="*/ 44 h 44"/>
              <a:gd name="T18" fmla="*/ 0 w 89"/>
              <a:gd name="T19" fmla="*/ 29 h 44"/>
              <a:gd name="T20" fmla="*/ 0 w 89"/>
              <a:gd name="T21" fmla="*/ 29 h 44"/>
              <a:gd name="T22" fmla="*/ 45 w 89"/>
              <a:gd name="T23" fmla="*/ 14 h 44"/>
              <a:gd name="T24" fmla="*/ 45 w 89"/>
              <a:gd name="T25" fmla="*/ 29 h 44"/>
              <a:gd name="T26" fmla="*/ 45 w 89"/>
              <a:gd name="T27" fmla="*/ 29 h 44"/>
              <a:gd name="T28" fmla="*/ 0 w 89"/>
              <a:gd name="T29" fmla="*/ 14 h 44"/>
              <a:gd name="T30" fmla="*/ 0 w 89"/>
              <a:gd name="T31" fmla="*/ 0 h 44"/>
              <a:gd name="T32" fmla="*/ 15 w 89"/>
              <a:gd name="T33" fmla="*/ 0 h 44"/>
              <a:gd name="T34" fmla="*/ 15 w 89"/>
              <a:gd name="T35" fmla="*/ 14 h 44"/>
              <a:gd name="T36" fmla="*/ 0 w 89"/>
              <a:gd name="T37" fmla="*/ 14 h 4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9"/>
              <a:gd name="T58" fmla="*/ 0 h 44"/>
              <a:gd name="T59" fmla="*/ 89 w 89"/>
              <a:gd name="T60" fmla="*/ 44 h 4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9" h="44">
                <a:moveTo>
                  <a:pt x="0" y="14"/>
                </a:moveTo>
                <a:lnTo>
                  <a:pt x="0" y="0"/>
                </a:lnTo>
                <a:lnTo>
                  <a:pt x="45" y="14"/>
                </a:lnTo>
                <a:lnTo>
                  <a:pt x="89" y="14"/>
                </a:lnTo>
                <a:lnTo>
                  <a:pt x="45" y="29"/>
                </a:lnTo>
                <a:lnTo>
                  <a:pt x="0" y="44"/>
                </a:lnTo>
                <a:lnTo>
                  <a:pt x="0" y="29"/>
                </a:lnTo>
                <a:lnTo>
                  <a:pt x="45" y="14"/>
                </a:lnTo>
                <a:lnTo>
                  <a:pt x="45" y="29"/>
                </a:lnTo>
                <a:lnTo>
                  <a:pt x="0" y="14"/>
                </a:lnTo>
                <a:lnTo>
                  <a:pt x="0" y="0"/>
                </a:lnTo>
                <a:lnTo>
                  <a:pt x="15" y="0"/>
                </a:lnTo>
                <a:lnTo>
                  <a:pt x="15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0" name="Freeform 35"/>
          <p:cNvSpPr>
            <a:spLocks/>
          </p:cNvSpPr>
          <p:nvPr/>
        </p:nvSpPr>
        <p:spPr bwMode="auto">
          <a:xfrm>
            <a:off x="2093913" y="3402013"/>
            <a:ext cx="23812" cy="23812"/>
          </a:xfrm>
          <a:custGeom>
            <a:avLst/>
            <a:gdLst>
              <a:gd name="T0" fmla="*/ 0 w 15"/>
              <a:gd name="T1" fmla="*/ 15 h 15"/>
              <a:gd name="T2" fmla="*/ 0 w 15"/>
              <a:gd name="T3" fmla="*/ 0 h 15"/>
              <a:gd name="T4" fmla="*/ 15 w 15"/>
              <a:gd name="T5" fmla="*/ 0 h 15"/>
              <a:gd name="T6" fmla="*/ 15 w 15"/>
              <a:gd name="T7" fmla="*/ 0 h 15"/>
              <a:gd name="T8" fmla="*/ 15 w 15"/>
              <a:gd name="T9" fmla="*/ 0 h 15"/>
              <a:gd name="T10" fmla="*/ 15 w 15"/>
              <a:gd name="T11" fmla="*/ 15 h 15"/>
              <a:gd name="T12" fmla="*/ 0 w 15"/>
              <a:gd name="T13" fmla="*/ 15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1" name="Freeform 36"/>
          <p:cNvSpPr>
            <a:spLocks/>
          </p:cNvSpPr>
          <p:nvPr/>
        </p:nvSpPr>
        <p:spPr bwMode="auto">
          <a:xfrm>
            <a:off x="2093913" y="3379788"/>
            <a:ext cx="71437" cy="46037"/>
          </a:xfrm>
          <a:custGeom>
            <a:avLst/>
            <a:gdLst>
              <a:gd name="T0" fmla="*/ 0 w 45"/>
              <a:gd name="T1" fmla="*/ 14 h 29"/>
              <a:gd name="T2" fmla="*/ 0 w 45"/>
              <a:gd name="T3" fmla="*/ 0 h 29"/>
              <a:gd name="T4" fmla="*/ 45 w 45"/>
              <a:gd name="T5" fmla="*/ 14 h 29"/>
              <a:gd name="T6" fmla="*/ 0 w 45"/>
              <a:gd name="T7" fmla="*/ 29 h 29"/>
              <a:gd name="T8" fmla="*/ 0 w 45"/>
              <a:gd name="T9" fmla="*/ 14 h 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29"/>
              <a:gd name="T17" fmla="*/ 45 w 45"/>
              <a:gd name="T18" fmla="*/ 29 h 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29">
                <a:moveTo>
                  <a:pt x="0" y="14"/>
                </a:moveTo>
                <a:lnTo>
                  <a:pt x="0" y="0"/>
                </a:lnTo>
                <a:lnTo>
                  <a:pt x="45" y="14"/>
                </a:lnTo>
                <a:lnTo>
                  <a:pt x="0" y="29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2" name="Rectangle 37"/>
          <p:cNvSpPr>
            <a:spLocks noChangeArrowheads="1"/>
          </p:cNvSpPr>
          <p:nvPr/>
        </p:nvSpPr>
        <p:spPr bwMode="auto">
          <a:xfrm>
            <a:off x="1790700" y="3402013"/>
            <a:ext cx="1588" cy="238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23" name="Rectangle 38"/>
          <p:cNvSpPr>
            <a:spLocks noChangeArrowheads="1"/>
          </p:cNvSpPr>
          <p:nvPr/>
        </p:nvSpPr>
        <p:spPr bwMode="auto">
          <a:xfrm>
            <a:off x="2071688" y="3402013"/>
            <a:ext cx="1587" cy="238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24" name="Rectangle 39"/>
          <p:cNvSpPr>
            <a:spLocks noChangeArrowheads="1"/>
          </p:cNvSpPr>
          <p:nvPr/>
        </p:nvSpPr>
        <p:spPr bwMode="auto">
          <a:xfrm>
            <a:off x="1790700" y="3402013"/>
            <a:ext cx="280988" cy="238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25" name="Freeform 40"/>
          <p:cNvSpPr>
            <a:spLocks/>
          </p:cNvSpPr>
          <p:nvPr/>
        </p:nvSpPr>
        <p:spPr bwMode="auto">
          <a:xfrm>
            <a:off x="1346200" y="2935288"/>
            <a:ext cx="141288" cy="69850"/>
          </a:xfrm>
          <a:custGeom>
            <a:avLst/>
            <a:gdLst>
              <a:gd name="T0" fmla="*/ 89 w 89"/>
              <a:gd name="T1" fmla="*/ 29 h 44"/>
              <a:gd name="T2" fmla="*/ 89 w 89"/>
              <a:gd name="T3" fmla="*/ 44 h 44"/>
              <a:gd name="T4" fmla="*/ 89 w 89"/>
              <a:gd name="T5" fmla="*/ 44 h 44"/>
              <a:gd name="T6" fmla="*/ 89 w 89"/>
              <a:gd name="T7" fmla="*/ 44 h 44"/>
              <a:gd name="T8" fmla="*/ 44 w 89"/>
              <a:gd name="T9" fmla="*/ 29 h 44"/>
              <a:gd name="T10" fmla="*/ 0 w 89"/>
              <a:gd name="T11" fmla="*/ 29 h 44"/>
              <a:gd name="T12" fmla="*/ 44 w 89"/>
              <a:gd name="T13" fmla="*/ 14 h 44"/>
              <a:gd name="T14" fmla="*/ 89 w 89"/>
              <a:gd name="T15" fmla="*/ 0 h 44"/>
              <a:gd name="T16" fmla="*/ 89 w 89"/>
              <a:gd name="T17" fmla="*/ 0 h 44"/>
              <a:gd name="T18" fmla="*/ 89 w 89"/>
              <a:gd name="T19" fmla="*/ 14 h 44"/>
              <a:gd name="T20" fmla="*/ 89 w 89"/>
              <a:gd name="T21" fmla="*/ 14 h 44"/>
              <a:gd name="T22" fmla="*/ 44 w 89"/>
              <a:gd name="T23" fmla="*/ 29 h 44"/>
              <a:gd name="T24" fmla="*/ 44 w 89"/>
              <a:gd name="T25" fmla="*/ 14 h 44"/>
              <a:gd name="T26" fmla="*/ 44 w 89"/>
              <a:gd name="T27" fmla="*/ 14 h 44"/>
              <a:gd name="T28" fmla="*/ 89 w 89"/>
              <a:gd name="T29" fmla="*/ 29 h 44"/>
              <a:gd name="T30" fmla="*/ 89 w 89"/>
              <a:gd name="T31" fmla="*/ 44 h 44"/>
              <a:gd name="T32" fmla="*/ 74 w 89"/>
              <a:gd name="T33" fmla="*/ 44 h 44"/>
              <a:gd name="T34" fmla="*/ 74 w 89"/>
              <a:gd name="T35" fmla="*/ 29 h 44"/>
              <a:gd name="T36" fmla="*/ 89 w 89"/>
              <a:gd name="T37" fmla="*/ 29 h 4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9"/>
              <a:gd name="T58" fmla="*/ 0 h 44"/>
              <a:gd name="T59" fmla="*/ 89 w 89"/>
              <a:gd name="T60" fmla="*/ 44 h 4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9" h="44">
                <a:moveTo>
                  <a:pt x="89" y="29"/>
                </a:moveTo>
                <a:lnTo>
                  <a:pt x="89" y="44"/>
                </a:lnTo>
                <a:lnTo>
                  <a:pt x="44" y="29"/>
                </a:lnTo>
                <a:lnTo>
                  <a:pt x="0" y="29"/>
                </a:lnTo>
                <a:lnTo>
                  <a:pt x="44" y="14"/>
                </a:lnTo>
                <a:lnTo>
                  <a:pt x="89" y="0"/>
                </a:lnTo>
                <a:lnTo>
                  <a:pt x="89" y="14"/>
                </a:lnTo>
                <a:lnTo>
                  <a:pt x="44" y="29"/>
                </a:lnTo>
                <a:lnTo>
                  <a:pt x="44" y="14"/>
                </a:lnTo>
                <a:lnTo>
                  <a:pt x="89" y="29"/>
                </a:lnTo>
                <a:lnTo>
                  <a:pt x="89" y="44"/>
                </a:lnTo>
                <a:lnTo>
                  <a:pt x="74" y="44"/>
                </a:lnTo>
                <a:lnTo>
                  <a:pt x="74" y="29"/>
                </a:lnTo>
                <a:lnTo>
                  <a:pt x="89" y="29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6" name="Freeform 41"/>
          <p:cNvSpPr>
            <a:spLocks/>
          </p:cNvSpPr>
          <p:nvPr/>
        </p:nvSpPr>
        <p:spPr bwMode="auto">
          <a:xfrm>
            <a:off x="1463675" y="2957513"/>
            <a:ext cx="23813" cy="23812"/>
          </a:xfrm>
          <a:custGeom>
            <a:avLst/>
            <a:gdLst>
              <a:gd name="T0" fmla="*/ 15 w 15"/>
              <a:gd name="T1" fmla="*/ 0 h 15"/>
              <a:gd name="T2" fmla="*/ 15 w 15"/>
              <a:gd name="T3" fmla="*/ 15 h 15"/>
              <a:gd name="T4" fmla="*/ 0 w 15"/>
              <a:gd name="T5" fmla="*/ 15 h 15"/>
              <a:gd name="T6" fmla="*/ 0 w 15"/>
              <a:gd name="T7" fmla="*/ 15 h 15"/>
              <a:gd name="T8" fmla="*/ 0 w 15"/>
              <a:gd name="T9" fmla="*/ 15 h 15"/>
              <a:gd name="T10" fmla="*/ 0 w 15"/>
              <a:gd name="T11" fmla="*/ 0 h 15"/>
              <a:gd name="T12" fmla="*/ 15 w 15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15" y="0"/>
                </a:move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7" name="Freeform 42"/>
          <p:cNvSpPr>
            <a:spLocks/>
          </p:cNvSpPr>
          <p:nvPr/>
        </p:nvSpPr>
        <p:spPr bwMode="auto">
          <a:xfrm>
            <a:off x="1416050" y="2957513"/>
            <a:ext cx="71438" cy="47625"/>
          </a:xfrm>
          <a:custGeom>
            <a:avLst/>
            <a:gdLst>
              <a:gd name="T0" fmla="*/ 45 w 45"/>
              <a:gd name="T1" fmla="*/ 15 h 30"/>
              <a:gd name="T2" fmla="*/ 45 w 45"/>
              <a:gd name="T3" fmla="*/ 30 h 30"/>
              <a:gd name="T4" fmla="*/ 0 w 45"/>
              <a:gd name="T5" fmla="*/ 15 h 30"/>
              <a:gd name="T6" fmla="*/ 45 w 45"/>
              <a:gd name="T7" fmla="*/ 0 h 30"/>
              <a:gd name="T8" fmla="*/ 45 w 45"/>
              <a:gd name="T9" fmla="*/ 15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0"/>
              <a:gd name="T17" fmla="*/ 45 w 45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0">
                <a:moveTo>
                  <a:pt x="45" y="15"/>
                </a:moveTo>
                <a:lnTo>
                  <a:pt x="45" y="30"/>
                </a:lnTo>
                <a:lnTo>
                  <a:pt x="0" y="15"/>
                </a:lnTo>
                <a:lnTo>
                  <a:pt x="45" y="0"/>
                </a:lnTo>
                <a:lnTo>
                  <a:pt x="45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8" name="Rectangle 43"/>
          <p:cNvSpPr>
            <a:spLocks noChangeArrowheads="1"/>
          </p:cNvSpPr>
          <p:nvPr/>
        </p:nvSpPr>
        <p:spPr bwMode="auto">
          <a:xfrm>
            <a:off x="1509713" y="2981325"/>
            <a:ext cx="1587" cy="238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29" name="Rectangle 44"/>
          <p:cNvSpPr>
            <a:spLocks noChangeArrowheads="1"/>
          </p:cNvSpPr>
          <p:nvPr/>
        </p:nvSpPr>
        <p:spPr bwMode="auto">
          <a:xfrm>
            <a:off x="2492375" y="2981325"/>
            <a:ext cx="1588" cy="238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30" name="Rectangle 45"/>
          <p:cNvSpPr>
            <a:spLocks noChangeArrowheads="1"/>
          </p:cNvSpPr>
          <p:nvPr/>
        </p:nvSpPr>
        <p:spPr bwMode="auto">
          <a:xfrm>
            <a:off x="1509713" y="2981325"/>
            <a:ext cx="982662" cy="238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31" name="Rectangle 46"/>
          <p:cNvSpPr>
            <a:spLocks noChangeArrowheads="1"/>
          </p:cNvSpPr>
          <p:nvPr/>
        </p:nvSpPr>
        <p:spPr bwMode="auto">
          <a:xfrm>
            <a:off x="2492375" y="3332163"/>
            <a:ext cx="23813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32" name="Rectangle 47"/>
          <p:cNvSpPr>
            <a:spLocks noChangeArrowheads="1"/>
          </p:cNvSpPr>
          <p:nvPr/>
        </p:nvSpPr>
        <p:spPr bwMode="auto">
          <a:xfrm>
            <a:off x="2492375" y="2981325"/>
            <a:ext cx="23813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33" name="Rectangle 48"/>
          <p:cNvSpPr>
            <a:spLocks noChangeArrowheads="1"/>
          </p:cNvSpPr>
          <p:nvPr/>
        </p:nvSpPr>
        <p:spPr bwMode="auto">
          <a:xfrm>
            <a:off x="2492375" y="2981325"/>
            <a:ext cx="23813" cy="3508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34" name="Rectangle 49"/>
          <p:cNvSpPr>
            <a:spLocks noChangeArrowheads="1"/>
          </p:cNvSpPr>
          <p:nvPr/>
        </p:nvSpPr>
        <p:spPr bwMode="auto">
          <a:xfrm>
            <a:off x="1790700" y="3192463"/>
            <a:ext cx="1873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Arial" charset="0"/>
              </a:rPr>
              <a:t>T</a:t>
            </a:r>
            <a:endParaRPr lang="en-US"/>
          </a:p>
        </p:txBody>
      </p:sp>
      <p:sp>
        <p:nvSpPr>
          <p:cNvPr id="18535" name="Freeform 50"/>
          <p:cNvSpPr>
            <a:spLocks/>
          </p:cNvSpPr>
          <p:nvPr/>
        </p:nvSpPr>
        <p:spPr bwMode="auto">
          <a:xfrm>
            <a:off x="1300163" y="3963988"/>
            <a:ext cx="163512" cy="163512"/>
          </a:xfrm>
          <a:custGeom>
            <a:avLst/>
            <a:gdLst>
              <a:gd name="T0" fmla="*/ 14 w 103"/>
              <a:gd name="T1" fmla="*/ 30 h 103"/>
              <a:gd name="T2" fmla="*/ 29 w 103"/>
              <a:gd name="T3" fmla="*/ 15 h 103"/>
              <a:gd name="T4" fmla="*/ 14 w 103"/>
              <a:gd name="T5" fmla="*/ 44 h 103"/>
              <a:gd name="T6" fmla="*/ 14 w 103"/>
              <a:gd name="T7" fmla="*/ 44 h 103"/>
              <a:gd name="T8" fmla="*/ 14 w 103"/>
              <a:gd name="T9" fmla="*/ 44 h 103"/>
              <a:gd name="T10" fmla="*/ 14 w 103"/>
              <a:gd name="T11" fmla="*/ 44 h 103"/>
              <a:gd name="T12" fmla="*/ 29 w 103"/>
              <a:gd name="T13" fmla="*/ 74 h 103"/>
              <a:gd name="T14" fmla="*/ 14 w 103"/>
              <a:gd name="T15" fmla="*/ 74 h 103"/>
              <a:gd name="T16" fmla="*/ 44 w 103"/>
              <a:gd name="T17" fmla="*/ 89 h 103"/>
              <a:gd name="T18" fmla="*/ 44 w 103"/>
              <a:gd name="T19" fmla="*/ 89 h 103"/>
              <a:gd name="T20" fmla="*/ 44 w 103"/>
              <a:gd name="T21" fmla="*/ 89 h 103"/>
              <a:gd name="T22" fmla="*/ 44 w 103"/>
              <a:gd name="T23" fmla="*/ 89 h 103"/>
              <a:gd name="T24" fmla="*/ 73 w 103"/>
              <a:gd name="T25" fmla="*/ 74 h 103"/>
              <a:gd name="T26" fmla="*/ 73 w 103"/>
              <a:gd name="T27" fmla="*/ 74 h 103"/>
              <a:gd name="T28" fmla="*/ 88 w 103"/>
              <a:gd name="T29" fmla="*/ 44 h 103"/>
              <a:gd name="T30" fmla="*/ 88 w 103"/>
              <a:gd name="T31" fmla="*/ 44 h 103"/>
              <a:gd name="T32" fmla="*/ 88 w 103"/>
              <a:gd name="T33" fmla="*/ 44 h 103"/>
              <a:gd name="T34" fmla="*/ 88 w 103"/>
              <a:gd name="T35" fmla="*/ 44 h 103"/>
              <a:gd name="T36" fmla="*/ 73 w 103"/>
              <a:gd name="T37" fmla="*/ 15 h 103"/>
              <a:gd name="T38" fmla="*/ 73 w 103"/>
              <a:gd name="T39" fmla="*/ 30 h 103"/>
              <a:gd name="T40" fmla="*/ 44 w 103"/>
              <a:gd name="T41" fmla="*/ 15 h 103"/>
              <a:gd name="T42" fmla="*/ 44 w 103"/>
              <a:gd name="T43" fmla="*/ 15 h 103"/>
              <a:gd name="T44" fmla="*/ 44 w 103"/>
              <a:gd name="T45" fmla="*/ 15 h 103"/>
              <a:gd name="T46" fmla="*/ 44 w 103"/>
              <a:gd name="T47" fmla="*/ 15 h 103"/>
              <a:gd name="T48" fmla="*/ 44 w 103"/>
              <a:gd name="T49" fmla="*/ 0 h 103"/>
              <a:gd name="T50" fmla="*/ 44 w 103"/>
              <a:gd name="T51" fmla="*/ 0 h 103"/>
              <a:gd name="T52" fmla="*/ 44 w 103"/>
              <a:gd name="T53" fmla="*/ 0 h 103"/>
              <a:gd name="T54" fmla="*/ 44 w 103"/>
              <a:gd name="T55" fmla="*/ 0 h 103"/>
              <a:gd name="T56" fmla="*/ 73 w 103"/>
              <a:gd name="T57" fmla="*/ 15 h 103"/>
              <a:gd name="T58" fmla="*/ 103 w 103"/>
              <a:gd name="T59" fmla="*/ 44 h 103"/>
              <a:gd name="T60" fmla="*/ 103 w 103"/>
              <a:gd name="T61" fmla="*/ 44 h 103"/>
              <a:gd name="T62" fmla="*/ 103 w 103"/>
              <a:gd name="T63" fmla="*/ 44 h 103"/>
              <a:gd name="T64" fmla="*/ 103 w 103"/>
              <a:gd name="T65" fmla="*/ 44 h 103"/>
              <a:gd name="T66" fmla="*/ 103 w 103"/>
              <a:gd name="T67" fmla="*/ 44 h 103"/>
              <a:gd name="T68" fmla="*/ 88 w 103"/>
              <a:gd name="T69" fmla="*/ 74 h 103"/>
              <a:gd name="T70" fmla="*/ 44 w 103"/>
              <a:gd name="T71" fmla="*/ 103 h 103"/>
              <a:gd name="T72" fmla="*/ 44 w 103"/>
              <a:gd name="T73" fmla="*/ 103 h 103"/>
              <a:gd name="T74" fmla="*/ 44 w 103"/>
              <a:gd name="T75" fmla="*/ 103 h 103"/>
              <a:gd name="T76" fmla="*/ 44 w 103"/>
              <a:gd name="T77" fmla="*/ 103 h 103"/>
              <a:gd name="T78" fmla="*/ 44 w 103"/>
              <a:gd name="T79" fmla="*/ 103 h 103"/>
              <a:gd name="T80" fmla="*/ 14 w 103"/>
              <a:gd name="T81" fmla="*/ 89 h 103"/>
              <a:gd name="T82" fmla="*/ 0 w 103"/>
              <a:gd name="T83" fmla="*/ 44 h 103"/>
              <a:gd name="T84" fmla="*/ 0 w 103"/>
              <a:gd name="T85" fmla="*/ 44 h 103"/>
              <a:gd name="T86" fmla="*/ 0 w 103"/>
              <a:gd name="T87" fmla="*/ 44 h 103"/>
              <a:gd name="T88" fmla="*/ 0 w 103"/>
              <a:gd name="T89" fmla="*/ 44 h 103"/>
              <a:gd name="T90" fmla="*/ 0 w 103"/>
              <a:gd name="T91" fmla="*/ 44 h 103"/>
              <a:gd name="T92" fmla="*/ 14 w 103"/>
              <a:gd name="T93" fmla="*/ 15 h 103"/>
              <a:gd name="T94" fmla="*/ 44 w 103"/>
              <a:gd name="T95" fmla="*/ 0 h 10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03"/>
              <a:gd name="T145" fmla="*/ 0 h 103"/>
              <a:gd name="T146" fmla="*/ 103 w 103"/>
              <a:gd name="T147" fmla="*/ 103 h 10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03" h="103">
                <a:moveTo>
                  <a:pt x="44" y="15"/>
                </a:moveTo>
                <a:lnTo>
                  <a:pt x="14" y="30"/>
                </a:lnTo>
                <a:lnTo>
                  <a:pt x="29" y="15"/>
                </a:lnTo>
                <a:lnTo>
                  <a:pt x="14" y="44"/>
                </a:lnTo>
                <a:lnTo>
                  <a:pt x="29" y="74"/>
                </a:lnTo>
                <a:lnTo>
                  <a:pt x="14" y="74"/>
                </a:lnTo>
                <a:lnTo>
                  <a:pt x="44" y="89"/>
                </a:lnTo>
                <a:lnTo>
                  <a:pt x="73" y="74"/>
                </a:lnTo>
                <a:lnTo>
                  <a:pt x="88" y="44"/>
                </a:lnTo>
                <a:lnTo>
                  <a:pt x="73" y="15"/>
                </a:lnTo>
                <a:lnTo>
                  <a:pt x="73" y="30"/>
                </a:lnTo>
                <a:lnTo>
                  <a:pt x="44" y="15"/>
                </a:lnTo>
                <a:lnTo>
                  <a:pt x="44" y="0"/>
                </a:lnTo>
                <a:lnTo>
                  <a:pt x="73" y="15"/>
                </a:lnTo>
                <a:lnTo>
                  <a:pt x="88" y="15"/>
                </a:lnTo>
                <a:lnTo>
                  <a:pt x="103" y="44"/>
                </a:lnTo>
                <a:lnTo>
                  <a:pt x="88" y="74"/>
                </a:lnTo>
                <a:lnTo>
                  <a:pt x="73" y="89"/>
                </a:lnTo>
                <a:lnTo>
                  <a:pt x="44" y="103"/>
                </a:lnTo>
                <a:lnTo>
                  <a:pt x="14" y="89"/>
                </a:lnTo>
                <a:lnTo>
                  <a:pt x="14" y="74"/>
                </a:lnTo>
                <a:lnTo>
                  <a:pt x="0" y="44"/>
                </a:lnTo>
                <a:lnTo>
                  <a:pt x="14" y="15"/>
                </a:lnTo>
                <a:lnTo>
                  <a:pt x="44" y="0"/>
                </a:lnTo>
                <a:lnTo>
                  <a:pt x="44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6" name="Freeform 51"/>
          <p:cNvSpPr>
            <a:spLocks/>
          </p:cNvSpPr>
          <p:nvPr/>
        </p:nvSpPr>
        <p:spPr bwMode="auto">
          <a:xfrm>
            <a:off x="1370013" y="3963988"/>
            <a:ext cx="1587" cy="23812"/>
          </a:xfrm>
          <a:custGeom>
            <a:avLst/>
            <a:gdLst>
              <a:gd name="T0" fmla="*/ 0 w 1587"/>
              <a:gd name="T1" fmla="*/ 15 h 15"/>
              <a:gd name="T2" fmla="*/ 0 w 1587"/>
              <a:gd name="T3" fmla="*/ 15 h 15"/>
              <a:gd name="T4" fmla="*/ 0 w 1587"/>
              <a:gd name="T5" fmla="*/ 15 h 15"/>
              <a:gd name="T6" fmla="*/ 0 w 1587"/>
              <a:gd name="T7" fmla="*/ 0 h 15"/>
              <a:gd name="T8" fmla="*/ 0 w 1587"/>
              <a:gd name="T9" fmla="*/ 0 h 15"/>
              <a:gd name="T10" fmla="*/ 0 w 1587"/>
              <a:gd name="T11" fmla="*/ 0 h 15"/>
              <a:gd name="T12" fmla="*/ 0 w 1587"/>
              <a:gd name="T13" fmla="*/ 15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5"/>
              <a:gd name="T23" fmla="*/ 1587 w 1587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5">
                <a:moveTo>
                  <a:pt x="0" y="15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7" name="Rectangle 52"/>
          <p:cNvSpPr>
            <a:spLocks noChangeArrowheads="1"/>
          </p:cNvSpPr>
          <p:nvPr/>
        </p:nvSpPr>
        <p:spPr bwMode="auto">
          <a:xfrm>
            <a:off x="1416050" y="3567113"/>
            <a:ext cx="2111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Arial" charset="0"/>
              </a:rPr>
              <a:t>F</a:t>
            </a:r>
            <a:endParaRPr lang="en-US"/>
          </a:p>
        </p:txBody>
      </p:sp>
      <p:sp>
        <p:nvSpPr>
          <p:cNvPr id="18538" name="Rectangle 53"/>
          <p:cNvSpPr>
            <a:spLocks noChangeArrowheads="1"/>
          </p:cNvSpPr>
          <p:nvPr/>
        </p:nvSpPr>
        <p:spPr bwMode="auto">
          <a:xfrm>
            <a:off x="808038" y="2466975"/>
            <a:ext cx="7016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Lucida Sans Typewriter" pitchFamily="49" charset="0"/>
              </a:rPr>
              <a:t>while</a:t>
            </a:r>
            <a:endParaRPr lang="en-US"/>
          </a:p>
        </p:txBody>
      </p:sp>
      <p:sp>
        <p:nvSpPr>
          <p:cNvPr id="18539" name="Rectangle 54"/>
          <p:cNvSpPr>
            <a:spLocks noChangeArrowheads="1"/>
          </p:cNvSpPr>
          <p:nvPr/>
        </p:nvSpPr>
        <p:spPr bwMode="auto">
          <a:xfrm>
            <a:off x="1393825" y="2466975"/>
            <a:ext cx="995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latin typeface="Arial" charset="0"/>
              </a:rPr>
              <a:t> statement</a:t>
            </a:r>
            <a:endParaRPr lang="en-US" dirty="0"/>
          </a:p>
        </p:txBody>
      </p:sp>
      <p:sp>
        <p:nvSpPr>
          <p:cNvPr id="18540" name="Rectangle 110"/>
          <p:cNvSpPr>
            <a:spLocks noChangeArrowheads="1"/>
          </p:cNvSpPr>
          <p:nvPr/>
        </p:nvSpPr>
        <p:spPr bwMode="auto">
          <a:xfrm>
            <a:off x="6262688" y="3206750"/>
            <a:ext cx="501650" cy="12541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1" name="Rectangle 111"/>
          <p:cNvSpPr>
            <a:spLocks noChangeArrowheads="1"/>
          </p:cNvSpPr>
          <p:nvPr/>
        </p:nvSpPr>
        <p:spPr bwMode="auto">
          <a:xfrm>
            <a:off x="6262688" y="3206750"/>
            <a:ext cx="522287" cy="20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2" name="Rectangle 112"/>
          <p:cNvSpPr>
            <a:spLocks noChangeArrowheads="1"/>
          </p:cNvSpPr>
          <p:nvPr/>
        </p:nvSpPr>
        <p:spPr bwMode="auto">
          <a:xfrm>
            <a:off x="6764338" y="3206750"/>
            <a:ext cx="20637" cy="146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3" name="Rectangle 113"/>
          <p:cNvSpPr>
            <a:spLocks noChangeArrowheads="1"/>
          </p:cNvSpPr>
          <p:nvPr/>
        </p:nvSpPr>
        <p:spPr bwMode="auto">
          <a:xfrm>
            <a:off x="6262688" y="3332163"/>
            <a:ext cx="501650" cy="2063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4" name="Rectangle 114"/>
          <p:cNvSpPr>
            <a:spLocks noChangeArrowheads="1"/>
          </p:cNvSpPr>
          <p:nvPr/>
        </p:nvSpPr>
        <p:spPr bwMode="auto">
          <a:xfrm>
            <a:off x="6262688" y="3206750"/>
            <a:ext cx="20637" cy="125413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5" name="Rectangle 115"/>
          <p:cNvSpPr>
            <a:spLocks noChangeArrowheads="1"/>
          </p:cNvSpPr>
          <p:nvPr/>
        </p:nvSpPr>
        <p:spPr bwMode="auto">
          <a:xfrm>
            <a:off x="7265988" y="3792538"/>
            <a:ext cx="501650" cy="1254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6" name="Rectangle 116"/>
          <p:cNvSpPr>
            <a:spLocks noChangeArrowheads="1"/>
          </p:cNvSpPr>
          <p:nvPr/>
        </p:nvSpPr>
        <p:spPr bwMode="auto">
          <a:xfrm>
            <a:off x="7265988" y="3792538"/>
            <a:ext cx="522287" cy="2063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7" name="Rectangle 117"/>
          <p:cNvSpPr>
            <a:spLocks noChangeArrowheads="1"/>
          </p:cNvSpPr>
          <p:nvPr/>
        </p:nvSpPr>
        <p:spPr bwMode="auto">
          <a:xfrm>
            <a:off x="7767638" y="3792538"/>
            <a:ext cx="20637" cy="146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8" name="Rectangle 118"/>
          <p:cNvSpPr>
            <a:spLocks noChangeArrowheads="1"/>
          </p:cNvSpPr>
          <p:nvPr/>
        </p:nvSpPr>
        <p:spPr bwMode="auto">
          <a:xfrm>
            <a:off x="7265988" y="3917950"/>
            <a:ext cx="501650" cy="20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49" name="Rectangle 119"/>
          <p:cNvSpPr>
            <a:spLocks noChangeArrowheads="1"/>
          </p:cNvSpPr>
          <p:nvPr/>
        </p:nvSpPr>
        <p:spPr bwMode="auto">
          <a:xfrm>
            <a:off x="7265988" y="3792538"/>
            <a:ext cx="20637" cy="1254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0" name="Rectangle 120"/>
          <p:cNvSpPr>
            <a:spLocks noChangeArrowheads="1"/>
          </p:cNvSpPr>
          <p:nvPr/>
        </p:nvSpPr>
        <p:spPr bwMode="auto">
          <a:xfrm>
            <a:off x="8143875" y="3792538"/>
            <a:ext cx="501650" cy="1254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1" name="Rectangle 121"/>
          <p:cNvSpPr>
            <a:spLocks noChangeArrowheads="1"/>
          </p:cNvSpPr>
          <p:nvPr/>
        </p:nvSpPr>
        <p:spPr bwMode="auto">
          <a:xfrm>
            <a:off x="8143875" y="3792538"/>
            <a:ext cx="522288" cy="2063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2" name="Rectangle 122"/>
          <p:cNvSpPr>
            <a:spLocks noChangeArrowheads="1"/>
          </p:cNvSpPr>
          <p:nvPr/>
        </p:nvSpPr>
        <p:spPr bwMode="auto">
          <a:xfrm>
            <a:off x="8645525" y="3792538"/>
            <a:ext cx="20638" cy="146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3" name="Rectangle 123"/>
          <p:cNvSpPr>
            <a:spLocks noChangeArrowheads="1"/>
          </p:cNvSpPr>
          <p:nvPr/>
        </p:nvSpPr>
        <p:spPr bwMode="auto">
          <a:xfrm>
            <a:off x="8143875" y="3917950"/>
            <a:ext cx="501650" cy="20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4" name="Rectangle 124"/>
          <p:cNvSpPr>
            <a:spLocks noChangeArrowheads="1"/>
          </p:cNvSpPr>
          <p:nvPr/>
        </p:nvSpPr>
        <p:spPr bwMode="auto">
          <a:xfrm>
            <a:off x="8143875" y="3792538"/>
            <a:ext cx="20638" cy="12541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55" name="Freeform 125"/>
          <p:cNvSpPr>
            <a:spLocks/>
          </p:cNvSpPr>
          <p:nvPr/>
        </p:nvSpPr>
        <p:spPr bwMode="auto">
          <a:xfrm>
            <a:off x="6137275" y="3708400"/>
            <a:ext cx="752475" cy="250825"/>
          </a:xfrm>
          <a:custGeom>
            <a:avLst/>
            <a:gdLst>
              <a:gd name="T0" fmla="*/ 237 w 474"/>
              <a:gd name="T1" fmla="*/ 0 h 158"/>
              <a:gd name="T2" fmla="*/ 0 w 474"/>
              <a:gd name="T3" fmla="*/ 79 h 158"/>
              <a:gd name="T4" fmla="*/ 237 w 474"/>
              <a:gd name="T5" fmla="*/ 158 h 158"/>
              <a:gd name="T6" fmla="*/ 474 w 474"/>
              <a:gd name="T7" fmla="*/ 79 h 158"/>
              <a:gd name="T8" fmla="*/ 237 w 474"/>
              <a:gd name="T9" fmla="*/ 0 h 1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4"/>
              <a:gd name="T16" fmla="*/ 0 h 158"/>
              <a:gd name="T17" fmla="*/ 474 w 474"/>
              <a:gd name="T18" fmla="*/ 158 h 1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4" h="158">
                <a:moveTo>
                  <a:pt x="237" y="0"/>
                </a:moveTo>
                <a:lnTo>
                  <a:pt x="0" y="79"/>
                </a:lnTo>
                <a:lnTo>
                  <a:pt x="237" y="158"/>
                </a:lnTo>
                <a:lnTo>
                  <a:pt x="474" y="79"/>
                </a:lnTo>
                <a:lnTo>
                  <a:pt x="237" y="0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56" name="Freeform 126"/>
          <p:cNvSpPr>
            <a:spLocks/>
          </p:cNvSpPr>
          <p:nvPr/>
        </p:nvSpPr>
        <p:spPr bwMode="auto">
          <a:xfrm>
            <a:off x="6075363" y="3708400"/>
            <a:ext cx="877887" cy="273050"/>
          </a:xfrm>
          <a:custGeom>
            <a:avLst/>
            <a:gdLst>
              <a:gd name="T0" fmla="*/ 276 w 553"/>
              <a:gd name="T1" fmla="*/ 13 h 172"/>
              <a:gd name="T2" fmla="*/ 39 w 553"/>
              <a:gd name="T3" fmla="*/ 93 h 172"/>
              <a:gd name="T4" fmla="*/ 39 w 553"/>
              <a:gd name="T5" fmla="*/ 93 h 172"/>
              <a:gd name="T6" fmla="*/ 39 w 553"/>
              <a:gd name="T7" fmla="*/ 79 h 172"/>
              <a:gd name="T8" fmla="*/ 276 w 553"/>
              <a:gd name="T9" fmla="*/ 158 h 172"/>
              <a:gd name="T10" fmla="*/ 276 w 553"/>
              <a:gd name="T11" fmla="*/ 172 h 172"/>
              <a:gd name="T12" fmla="*/ 276 w 553"/>
              <a:gd name="T13" fmla="*/ 158 h 172"/>
              <a:gd name="T14" fmla="*/ 513 w 553"/>
              <a:gd name="T15" fmla="*/ 79 h 172"/>
              <a:gd name="T16" fmla="*/ 513 w 553"/>
              <a:gd name="T17" fmla="*/ 79 h 172"/>
              <a:gd name="T18" fmla="*/ 553 w 553"/>
              <a:gd name="T19" fmla="*/ 93 h 172"/>
              <a:gd name="T20" fmla="*/ 513 w 553"/>
              <a:gd name="T21" fmla="*/ 93 h 172"/>
              <a:gd name="T22" fmla="*/ 276 w 553"/>
              <a:gd name="T23" fmla="*/ 172 h 172"/>
              <a:gd name="T24" fmla="*/ 276 w 553"/>
              <a:gd name="T25" fmla="*/ 172 h 172"/>
              <a:gd name="T26" fmla="*/ 276 w 553"/>
              <a:gd name="T27" fmla="*/ 172 h 172"/>
              <a:gd name="T28" fmla="*/ 39 w 553"/>
              <a:gd name="T29" fmla="*/ 93 h 172"/>
              <a:gd name="T30" fmla="*/ 0 w 553"/>
              <a:gd name="T31" fmla="*/ 79 h 172"/>
              <a:gd name="T32" fmla="*/ 39 w 553"/>
              <a:gd name="T33" fmla="*/ 79 h 172"/>
              <a:gd name="T34" fmla="*/ 276 w 553"/>
              <a:gd name="T35" fmla="*/ 0 h 172"/>
              <a:gd name="T36" fmla="*/ 276 w 553"/>
              <a:gd name="T37" fmla="*/ 13 h 1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53"/>
              <a:gd name="T58" fmla="*/ 0 h 172"/>
              <a:gd name="T59" fmla="*/ 553 w 553"/>
              <a:gd name="T60" fmla="*/ 172 h 1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53" h="172">
                <a:moveTo>
                  <a:pt x="276" y="13"/>
                </a:moveTo>
                <a:lnTo>
                  <a:pt x="39" y="93"/>
                </a:lnTo>
                <a:lnTo>
                  <a:pt x="39" y="79"/>
                </a:lnTo>
                <a:lnTo>
                  <a:pt x="276" y="158"/>
                </a:lnTo>
                <a:lnTo>
                  <a:pt x="276" y="172"/>
                </a:lnTo>
                <a:lnTo>
                  <a:pt x="276" y="158"/>
                </a:lnTo>
                <a:lnTo>
                  <a:pt x="513" y="79"/>
                </a:lnTo>
                <a:lnTo>
                  <a:pt x="553" y="93"/>
                </a:lnTo>
                <a:lnTo>
                  <a:pt x="513" y="93"/>
                </a:lnTo>
                <a:lnTo>
                  <a:pt x="276" y="172"/>
                </a:lnTo>
                <a:lnTo>
                  <a:pt x="39" y="93"/>
                </a:lnTo>
                <a:lnTo>
                  <a:pt x="0" y="79"/>
                </a:lnTo>
                <a:lnTo>
                  <a:pt x="39" y="79"/>
                </a:lnTo>
                <a:lnTo>
                  <a:pt x="276" y="0"/>
                </a:lnTo>
                <a:lnTo>
                  <a:pt x="276" y="13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57" name="Freeform 127"/>
          <p:cNvSpPr>
            <a:spLocks/>
          </p:cNvSpPr>
          <p:nvPr/>
        </p:nvSpPr>
        <p:spPr bwMode="auto">
          <a:xfrm>
            <a:off x="6513513" y="3708400"/>
            <a:ext cx="376237" cy="147638"/>
          </a:xfrm>
          <a:custGeom>
            <a:avLst/>
            <a:gdLst>
              <a:gd name="T0" fmla="*/ 237 w 237"/>
              <a:gd name="T1" fmla="*/ 93 h 93"/>
              <a:gd name="T2" fmla="*/ 0 w 237"/>
              <a:gd name="T3" fmla="*/ 13 h 93"/>
              <a:gd name="T4" fmla="*/ 0 w 237"/>
              <a:gd name="T5" fmla="*/ 0 h 93"/>
              <a:gd name="T6" fmla="*/ 0 w 237"/>
              <a:gd name="T7" fmla="*/ 0 h 93"/>
              <a:gd name="T8" fmla="*/ 0 w 237"/>
              <a:gd name="T9" fmla="*/ 0 h 93"/>
              <a:gd name="T10" fmla="*/ 237 w 237"/>
              <a:gd name="T11" fmla="*/ 79 h 93"/>
              <a:gd name="T12" fmla="*/ 237 w 237"/>
              <a:gd name="T13" fmla="*/ 93 h 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7"/>
              <a:gd name="T22" fmla="*/ 0 h 93"/>
              <a:gd name="T23" fmla="*/ 237 w 237"/>
              <a:gd name="T24" fmla="*/ 93 h 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7" h="93">
                <a:moveTo>
                  <a:pt x="237" y="93"/>
                </a:moveTo>
                <a:lnTo>
                  <a:pt x="0" y="13"/>
                </a:lnTo>
                <a:lnTo>
                  <a:pt x="0" y="0"/>
                </a:lnTo>
                <a:lnTo>
                  <a:pt x="237" y="79"/>
                </a:lnTo>
                <a:lnTo>
                  <a:pt x="237" y="93"/>
                </a:lnTo>
                <a:close/>
              </a:path>
            </a:pathLst>
          </a:cu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58" name="Freeform 128"/>
          <p:cNvSpPr>
            <a:spLocks/>
          </p:cNvSpPr>
          <p:nvPr/>
        </p:nvSpPr>
        <p:spPr bwMode="auto">
          <a:xfrm>
            <a:off x="6472238" y="3101975"/>
            <a:ext cx="61912" cy="84138"/>
          </a:xfrm>
          <a:custGeom>
            <a:avLst/>
            <a:gdLst>
              <a:gd name="T0" fmla="*/ 26 w 39"/>
              <a:gd name="T1" fmla="*/ 0 h 53"/>
              <a:gd name="T2" fmla="*/ 39 w 39"/>
              <a:gd name="T3" fmla="*/ 0 h 53"/>
              <a:gd name="T4" fmla="*/ 39 w 39"/>
              <a:gd name="T5" fmla="*/ 0 h 53"/>
              <a:gd name="T6" fmla="*/ 39 w 39"/>
              <a:gd name="T7" fmla="*/ 0 h 53"/>
              <a:gd name="T8" fmla="*/ 26 w 39"/>
              <a:gd name="T9" fmla="*/ 53 h 53"/>
              <a:gd name="T10" fmla="*/ 13 w 39"/>
              <a:gd name="T11" fmla="*/ 53 h 53"/>
              <a:gd name="T12" fmla="*/ 13 w 39"/>
              <a:gd name="T13" fmla="*/ 53 h 53"/>
              <a:gd name="T14" fmla="*/ 0 w 39"/>
              <a:gd name="T15" fmla="*/ 0 h 53"/>
              <a:gd name="T16" fmla="*/ 0 w 39"/>
              <a:gd name="T17" fmla="*/ 0 h 53"/>
              <a:gd name="T18" fmla="*/ 13 w 39"/>
              <a:gd name="T19" fmla="*/ 0 h 53"/>
              <a:gd name="T20" fmla="*/ 13 w 39"/>
              <a:gd name="T21" fmla="*/ 0 h 53"/>
              <a:gd name="T22" fmla="*/ 26 w 39"/>
              <a:gd name="T23" fmla="*/ 53 h 53"/>
              <a:gd name="T24" fmla="*/ 26 w 39"/>
              <a:gd name="T25" fmla="*/ 53 h 53"/>
              <a:gd name="T26" fmla="*/ 13 w 39"/>
              <a:gd name="T27" fmla="*/ 53 h 53"/>
              <a:gd name="T28" fmla="*/ 26 w 39"/>
              <a:gd name="T29" fmla="*/ 0 h 53"/>
              <a:gd name="T30" fmla="*/ 39 w 39"/>
              <a:gd name="T31" fmla="*/ 0 h 53"/>
              <a:gd name="T32" fmla="*/ 39 w 39"/>
              <a:gd name="T33" fmla="*/ 13 h 53"/>
              <a:gd name="T34" fmla="*/ 26 w 39"/>
              <a:gd name="T35" fmla="*/ 13 h 53"/>
              <a:gd name="T36" fmla="*/ 26 w 39"/>
              <a:gd name="T37" fmla="*/ 0 h 5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9"/>
              <a:gd name="T58" fmla="*/ 0 h 53"/>
              <a:gd name="T59" fmla="*/ 39 w 39"/>
              <a:gd name="T60" fmla="*/ 53 h 5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9" h="53">
                <a:moveTo>
                  <a:pt x="26" y="0"/>
                </a:moveTo>
                <a:lnTo>
                  <a:pt x="39" y="0"/>
                </a:lnTo>
                <a:lnTo>
                  <a:pt x="26" y="53"/>
                </a:lnTo>
                <a:lnTo>
                  <a:pt x="13" y="53"/>
                </a:lnTo>
                <a:lnTo>
                  <a:pt x="0" y="0"/>
                </a:lnTo>
                <a:lnTo>
                  <a:pt x="13" y="0"/>
                </a:lnTo>
                <a:lnTo>
                  <a:pt x="26" y="53"/>
                </a:lnTo>
                <a:lnTo>
                  <a:pt x="13" y="53"/>
                </a:lnTo>
                <a:lnTo>
                  <a:pt x="26" y="0"/>
                </a:lnTo>
                <a:lnTo>
                  <a:pt x="39" y="0"/>
                </a:lnTo>
                <a:lnTo>
                  <a:pt x="39" y="13"/>
                </a:lnTo>
                <a:lnTo>
                  <a:pt x="26" y="13"/>
                </a:lnTo>
                <a:lnTo>
                  <a:pt x="26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59" name="Freeform 129"/>
          <p:cNvSpPr>
            <a:spLocks/>
          </p:cNvSpPr>
          <p:nvPr/>
        </p:nvSpPr>
        <p:spPr bwMode="auto">
          <a:xfrm>
            <a:off x="6492875" y="3101975"/>
            <a:ext cx="20638" cy="20638"/>
          </a:xfrm>
          <a:custGeom>
            <a:avLst/>
            <a:gdLst>
              <a:gd name="T0" fmla="*/ 0 w 13"/>
              <a:gd name="T1" fmla="*/ 0 h 13"/>
              <a:gd name="T2" fmla="*/ 13 w 13"/>
              <a:gd name="T3" fmla="*/ 0 h 13"/>
              <a:gd name="T4" fmla="*/ 13 w 13"/>
              <a:gd name="T5" fmla="*/ 13 h 13"/>
              <a:gd name="T6" fmla="*/ 13 w 13"/>
              <a:gd name="T7" fmla="*/ 13 h 13"/>
              <a:gd name="T8" fmla="*/ 13 w 13"/>
              <a:gd name="T9" fmla="*/ 13 h 13"/>
              <a:gd name="T10" fmla="*/ 0 w 13"/>
              <a:gd name="T11" fmla="*/ 13 h 13"/>
              <a:gd name="T12" fmla="*/ 0 w 13"/>
              <a:gd name="T13" fmla="*/ 0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3"/>
              <a:gd name="T23" fmla="*/ 13 w 13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3">
                <a:moveTo>
                  <a:pt x="0" y="0"/>
                </a:moveTo>
                <a:lnTo>
                  <a:pt x="13" y="0"/>
                </a:lnTo>
                <a:lnTo>
                  <a:pt x="13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60" name="Freeform 130"/>
          <p:cNvSpPr>
            <a:spLocks/>
          </p:cNvSpPr>
          <p:nvPr/>
        </p:nvSpPr>
        <p:spPr bwMode="auto">
          <a:xfrm>
            <a:off x="6492875" y="3101975"/>
            <a:ext cx="41275" cy="84138"/>
          </a:xfrm>
          <a:custGeom>
            <a:avLst/>
            <a:gdLst>
              <a:gd name="T0" fmla="*/ 13 w 26"/>
              <a:gd name="T1" fmla="*/ 0 h 53"/>
              <a:gd name="T2" fmla="*/ 26 w 26"/>
              <a:gd name="T3" fmla="*/ 0 h 53"/>
              <a:gd name="T4" fmla="*/ 13 w 26"/>
              <a:gd name="T5" fmla="*/ 53 h 53"/>
              <a:gd name="T6" fmla="*/ 0 w 26"/>
              <a:gd name="T7" fmla="*/ 0 h 53"/>
              <a:gd name="T8" fmla="*/ 13 w 26"/>
              <a:gd name="T9" fmla="*/ 0 h 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53"/>
              <a:gd name="T17" fmla="*/ 26 w 26"/>
              <a:gd name="T18" fmla="*/ 53 h 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53">
                <a:moveTo>
                  <a:pt x="13" y="0"/>
                </a:moveTo>
                <a:lnTo>
                  <a:pt x="26" y="0"/>
                </a:lnTo>
                <a:lnTo>
                  <a:pt x="13" y="53"/>
                </a:lnTo>
                <a:lnTo>
                  <a:pt x="0" y="0"/>
                </a:lnTo>
                <a:lnTo>
                  <a:pt x="13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61" name="Rectangle 131"/>
          <p:cNvSpPr>
            <a:spLocks noChangeArrowheads="1"/>
          </p:cNvSpPr>
          <p:nvPr/>
        </p:nvSpPr>
        <p:spPr bwMode="auto">
          <a:xfrm>
            <a:off x="6513513" y="2830513"/>
            <a:ext cx="20637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2" name="Rectangle 132"/>
          <p:cNvSpPr>
            <a:spLocks noChangeArrowheads="1"/>
          </p:cNvSpPr>
          <p:nvPr/>
        </p:nvSpPr>
        <p:spPr bwMode="auto">
          <a:xfrm>
            <a:off x="6513513" y="3101975"/>
            <a:ext cx="20637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3" name="Rectangle 133"/>
          <p:cNvSpPr>
            <a:spLocks noChangeArrowheads="1"/>
          </p:cNvSpPr>
          <p:nvPr/>
        </p:nvSpPr>
        <p:spPr bwMode="auto">
          <a:xfrm>
            <a:off x="6513513" y="2830513"/>
            <a:ext cx="20637" cy="27146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4" name="Rectangle 134"/>
          <p:cNvSpPr>
            <a:spLocks noChangeArrowheads="1"/>
          </p:cNvSpPr>
          <p:nvPr/>
        </p:nvSpPr>
        <p:spPr bwMode="auto">
          <a:xfrm>
            <a:off x="7265988" y="3792538"/>
            <a:ext cx="522287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5" name="Rectangle 135"/>
          <p:cNvSpPr>
            <a:spLocks noChangeArrowheads="1"/>
          </p:cNvSpPr>
          <p:nvPr/>
        </p:nvSpPr>
        <p:spPr bwMode="auto">
          <a:xfrm>
            <a:off x="7767638" y="3792538"/>
            <a:ext cx="20637" cy="146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6" name="Rectangle 136"/>
          <p:cNvSpPr>
            <a:spLocks noChangeArrowheads="1"/>
          </p:cNvSpPr>
          <p:nvPr/>
        </p:nvSpPr>
        <p:spPr bwMode="auto">
          <a:xfrm>
            <a:off x="7265988" y="3917950"/>
            <a:ext cx="501650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7" name="Rectangle 137"/>
          <p:cNvSpPr>
            <a:spLocks noChangeArrowheads="1"/>
          </p:cNvSpPr>
          <p:nvPr/>
        </p:nvSpPr>
        <p:spPr bwMode="auto">
          <a:xfrm>
            <a:off x="7265988" y="3792538"/>
            <a:ext cx="20637" cy="1254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68" name="Freeform 138"/>
          <p:cNvSpPr>
            <a:spLocks/>
          </p:cNvSpPr>
          <p:nvPr/>
        </p:nvSpPr>
        <p:spPr bwMode="auto">
          <a:xfrm>
            <a:off x="6451600" y="2705100"/>
            <a:ext cx="146050" cy="146050"/>
          </a:xfrm>
          <a:custGeom>
            <a:avLst/>
            <a:gdLst>
              <a:gd name="T0" fmla="*/ 13 w 92"/>
              <a:gd name="T1" fmla="*/ 26 h 92"/>
              <a:gd name="T2" fmla="*/ 26 w 92"/>
              <a:gd name="T3" fmla="*/ 13 h 92"/>
              <a:gd name="T4" fmla="*/ 13 w 92"/>
              <a:gd name="T5" fmla="*/ 39 h 92"/>
              <a:gd name="T6" fmla="*/ 13 w 92"/>
              <a:gd name="T7" fmla="*/ 39 h 92"/>
              <a:gd name="T8" fmla="*/ 13 w 92"/>
              <a:gd name="T9" fmla="*/ 39 h 92"/>
              <a:gd name="T10" fmla="*/ 13 w 92"/>
              <a:gd name="T11" fmla="*/ 39 h 92"/>
              <a:gd name="T12" fmla="*/ 26 w 92"/>
              <a:gd name="T13" fmla="*/ 66 h 92"/>
              <a:gd name="T14" fmla="*/ 13 w 92"/>
              <a:gd name="T15" fmla="*/ 66 h 92"/>
              <a:gd name="T16" fmla="*/ 39 w 92"/>
              <a:gd name="T17" fmla="*/ 79 h 92"/>
              <a:gd name="T18" fmla="*/ 39 w 92"/>
              <a:gd name="T19" fmla="*/ 79 h 92"/>
              <a:gd name="T20" fmla="*/ 39 w 92"/>
              <a:gd name="T21" fmla="*/ 79 h 92"/>
              <a:gd name="T22" fmla="*/ 39 w 92"/>
              <a:gd name="T23" fmla="*/ 79 h 92"/>
              <a:gd name="T24" fmla="*/ 66 w 92"/>
              <a:gd name="T25" fmla="*/ 66 h 92"/>
              <a:gd name="T26" fmla="*/ 66 w 92"/>
              <a:gd name="T27" fmla="*/ 66 h 92"/>
              <a:gd name="T28" fmla="*/ 79 w 92"/>
              <a:gd name="T29" fmla="*/ 39 h 92"/>
              <a:gd name="T30" fmla="*/ 79 w 92"/>
              <a:gd name="T31" fmla="*/ 39 h 92"/>
              <a:gd name="T32" fmla="*/ 79 w 92"/>
              <a:gd name="T33" fmla="*/ 39 h 92"/>
              <a:gd name="T34" fmla="*/ 79 w 92"/>
              <a:gd name="T35" fmla="*/ 39 h 92"/>
              <a:gd name="T36" fmla="*/ 66 w 92"/>
              <a:gd name="T37" fmla="*/ 13 h 92"/>
              <a:gd name="T38" fmla="*/ 66 w 92"/>
              <a:gd name="T39" fmla="*/ 26 h 92"/>
              <a:gd name="T40" fmla="*/ 39 w 92"/>
              <a:gd name="T41" fmla="*/ 13 h 92"/>
              <a:gd name="T42" fmla="*/ 39 w 92"/>
              <a:gd name="T43" fmla="*/ 13 h 92"/>
              <a:gd name="T44" fmla="*/ 39 w 92"/>
              <a:gd name="T45" fmla="*/ 13 h 92"/>
              <a:gd name="T46" fmla="*/ 39 w 92"/>
              <a:gd name="T47" fmla="*/ 13 h 92"/>
              <a:gd name="T48" fmla="*/ 39 w 92"/>
              <a:gd name="T49" fmla="*/ 0 h 92"/>
              <a:gd name="T50" fmla="*/ 39 w 92"/>
              <a:gd name="T51" fmla="*/ 0 h 92"/>
              <a:gd name="T52" fmla="*/ 39 w 92"/>
              <a:gd name="T53" fmla="*/ 0 h 92"/>
              <a:gd name="T54" fmla="*/ 39 w 92"/>
              <a:gd name="T55" fmla="*/ 0 h 92"/>
              <a:gd name="T56" fmla="*/ 66 w 92"/>
              <a:gd name="T57" fmla="*/ 13 h 92"/>
              <a:gd name="T58" fmla="*/ 92 w 92"/>
              <a:gd name="T59" fmla="*/ 39 h 92"/>
              <a:gd name="T60" fmla="*/ 92 w 92"/>
              <a:gd name="T61" fmla="*/ 39 h 92"/>
              <a:gd name="T62" fmla="*/ 92 w 92"/>
              <a:gd name="T63" fmla="*/ 39 h 92"/>
              <a:gd name="T64" fmla="*/ 92 w 92"/>
              <a:gd name="T65" fmla="*/ 39 h 92"/>
              <a:gd name="T66" fmla="*/ 92 w 92"/>
              <a:gd name="T67" fmla="*/ 39 h 92"/>
              <a:gd name="T68" fmla="*/ 79 w 92"/>
              <a:gd name="T69" fmla="*/ 66 h 92"/>
              <a:gd name="T70" fmla="*/ 39 w 92"/>
              <a:gd name="T71" fmla="*/ 92 h 92"/>
              <a:gd name="T72" fmla="*/ 39 w 92"/>
              <a:gd name="T73" fmla="*/ 92 h 92"/>
              <a:gd name="T74" fmla="*/ 39 w 92"/>
              <a:gd name="T75" fmla="*/ 92 h 92"/>
              <a:gd name="T76" fmla="*/ 39 w 92"/>
              <a:gd name="T77" fmla="*/ 92 h 92"/>
              <a:gd name="T78" fmla="*/ 39 w 92"/>
              <a:gd name="T79" fmla="*/ 92 h 92"/>
              <a:gd name="T80" fmla="*/ 13 w 92"/>
              <a:gd name="T81" fmla="*/ 79 h 92"/>
              <a:gd name="T82" fmla="*/ 0 w 92"/>
              <a:gd name="T83" fmla="*/ 39 h 92"/>
              <a:gd name="T84" fmla="*/ 0 w 92"/>
              <a:gd name="T85" fmla="*/ 39 h 92"/>
              <a:gd name="T86" fmla="*/ 0 w 92"/>
              <a:gd name="T87" fmla="*/ 39 h 92"/>
              <a:gd name="T88" fmla="*/ 0 w 92"/>
              <a:gd name="T89" fmla="*/ 39 h 92"/>
              <a:gd name="T90" fmla="*/ 0 w 92"/>
              <a:gd name="T91" fmla="*/ 39 h 92"/>
              <a:gd name="T92" fmla="*/ 13 w 92"/>
              <a:gd name="T93" fmla="*/ 13 h 92"/>
              <a:gd name="T94" fmla="*/ 39 w 92"/>
              <a:gd name="T95" fmla="*/ 0 h 9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2"/>
              <a:gd name="T145" fmla="*/ 0 h 92"/>
              <a:gd name="T146" fmla="*/ 92 w 92"/>
              <a:gd name="T147" fmla="*/ 92 h 9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2" h="92">
                <a:moveTo>
                  <a:pt x="39" y="13"/>
                </a:moveTo>
                <a:lnTo>
                  <a:pt x="13" y="26"/>
                </a:lnTo>
                <a:lnTo>
                  <a:pt x="26" y="13"/>
                </a:lnTo>
                <a:lnTo>
                  <a:pt x="13" y="39"/>
                </a:lnTo>
                <a:lnTo>
                  <a:pt x="26" y="66"/>
                </a:lnTo>
                <a:lnTo>
                  <a:pt x="13" y="66"/>
                </a:lnTo>
                <a:lnTo>
                  <a:pt x="39" y="79"/>
                </a:lnTo>
                <a:lnTo>
                  <a:pt x="66" y="66"/>
                </a:lnTo>
                <a:lnTo>
                  <a:pt x="79" y="39"/>
                </a:lnTo>
                <a:lnTo>
                  <a:pt x="66" y="13"/>
                </a:lnTo>
                <a:lnTo>
                  <a:pt x="66" y="26"/>
                </a:lnTo>
                <a:lnTo>
                  <a:pt x="39" y="13"/>
                </a:lnTo>
                <a:lnTo>
                  <a:pt x="39" y="0"/>
                </a:lnTo>
                <a:lnTo>
                  <a:pt x="66" y="13"/>
                </a:lnTo>
                <a:lnTo>
                  <a:pt x="79" y="13"/>
                </a:lnTo>
                <a:lnTo>
                  <a:pt x="92" y="39"/>
                </a:lnTo>
                <a:lnTo>
                  <a:pt x="79" y="66"/>
                </a:lnTo>
                <a:lnTo>
                  <a:pt x="66" y="79"/>
                </a:lnTo>
                <a:lnTo>
                  <a:pt x="39" y="92"/>
                </a:lnTo>
                <a:lnTo>
                  <a:pt x="13" y="79"/>
                </a:lnTo>
                <a:lnTo>
                  <a:pt x="13" y="66"/>
                </a:lnTo>
                <a:lnTo>
                  <a:pt x="0" y="39"/>
                </a:lnTo>
                <a:lnTo>
                  <a:pt x="13" y="13"/>
                </a:lnTo>
                <a:lnTo>
                  <a:pt x="39" y="0"/>
                </a:lnTo>
                <a:lnTo>
                  <a:pt x="39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69" name="Freeform 139"/>
          <p:cNvSpPr>
            <a:spLocks/>
          </p:cNvSpPr>
          <p:nvPr/>
        </p:nvSpPr>
        <p:spPr bwMode="auto">
          <a:xfrm>
            <a:off x="6513513" y="2705100"/>
            <a:ext cx="1587" cy="20638"/>
          </a:xfrm>
          <a:custGeom>
            <a:avLst/>
            <a:gdLst>
              <a:gd name="T0" fmla="*/ 0 w 1587"/>
              <a:gd name="T1" fmla="*/ 13 h 13"/>
              <a:gd name="T2" fmla="*/ 0 w 1587"/>
              <a:gd name="T3" fmla="*/ 13 h 13"/>
              <a:gd name="T4" fmla="*/ 0 w 1587"/>
              <a:gd name="T5" fmla="*/ 13 h 13"/>
              <a:gd name="T6" fmla="*/ 0 w 1587"/>
              <a:gd name="T7" fmla="*/ 0 h 13"/>
              <a:gd name="T8" fmla="*/ 0 w 1587"/>
              <a:gd name="T9" fmla="*/ 0 h 13"/>
              <a:gd name="T10" fmla="*/ 0 w 1587"/>
              <a:gd name="T11" fmla="*/ 0 h 13"/>
              <a:gd name="T12" fmla="*/ 0 w 1587"/>
              <a:gd name="T13" fmla="*/ 13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3"/>
              <a:gd name="T23" fmla="*/ 1587 w 1587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3">
                <a:moveTo>
                  <a:pt x="0" y="13"/>
                </a:moveTo>
                <a:lnTo>
                  <a:pt x="0" y="13"/>
                </a:lnTo>
                <a:lnTo>
                  <a:pt x="0" y="0"/>
                </a:lnTo>
                <a:lnTo>
                  <a:pt x="0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0" name="Freeform 140"/>
          <p:cNvSpPr>
            <a:spLocks/>
          </p:cNvSpPr>
          <p:nvPr/>
        </p:nvSpPr>
        <p:spPr bwMode="auto">
          <a:xfrm>
            <a:off x="6075363" y="3708400"/>
            <a:ext cx="877887" cy="273050"/>
          </a:xfrm>
          <a:custGeom>
            <a:avLst/>
            <a:gdLst>
              <a:gd name="T0" fmla="*/ 276 w 553"/>
              <a:gd name="T1" fmla="*/ 13 h 172"/>
              <a:gd name="T2" fmla="*/ 39 w 553"/>
              <a:gd name="T3" fmla="*/ 93 h 172"/>
              <a:gd name="T4" fmla="*/ 39 w 553"/>
              <a:gd name="T5" fmla="*/ 93 h 172"/>
              <a:gd name="T6" fmla="*/ 39 w 553"/>
              <a:gd name="T7" fmla="*/ 79 h 172"/>
              <a:gd name="T8" fmla="*/ 276 w 553"/>
              <a:gd name="T9" fmla="*/ 158 h 172"/>
              <a:gd name="T10" fmla="*/ 276 w 553"/>
              <a:gd name="T11" fmla="*/ 172 h 172"/>
              <a:gd name="T12" fmla="*/ 276 w 553"/>
              <a:gd name="T13" fmla="*/ 158 h 172"/>
              <a:gd name="T14" fmla="*/ 513 w 553"/>
              <a:gd name="T15" fmla="*/ 79 h 172"/>
              <a:gd name="T16" fmla="*/ 513 w 553"/>
              <a:gd name="T17" fmla="*/ 79 h 172"/>
              <a:gd name="T18" fmla="*/ 553 w 553"/>
              <a:gd name="T19" fmla="*/ 93 h 172"/>
              <a:gd name="T20" fmla="*/ 513 w 553"/>
              <a:gd name="T21" fmla="*/ 93 h 172"/>
              <a:gd name="T22" fmla="*/ 276 w 553"/>
              <a:gd name="T23" fmla="*/ 172 h 172"/>
              <a:gd name="T24" fmla="*/ 276 w 553"/>
              <a:gd name="T25" fmla="*/ 172 h 172"/>
              <a:gd name="T26" fmla="*/ 276 w 553"/>
              <a:gd name="T27" fmla="*/ 172 h 172"/>
              <a:gd name="T28" fmla="*/ 39 w 553"/>
              <a:gd name="T29" fmla="*/ 93 h 172"/>
              <a:gd name="T30" fmla="*/ 0 w 553"/>
              <a:gd name="T31" fmla="*/ 79 h 172"/>
              <a:gd name="T32" fmla="*/ 39 w 553"/>
              <a:gd name="T33" fmla="*/ 79 h 172"/>
              <a:gd name="T34" fmla="*/ 276 w 553"/>
              <a:gd name="T35" fmla="*/ 0 h 172"/>
              <a:gd name="T36" fmla="*/ 276 w 553"/>
              <a:gd name="T37" fmla="*/ 13 h 1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53"/>
              <a:gd name="T58" fmla="*/ 0 h 172"/>
              <a:gd name="T59" fmla="*/ 553 w 553"/>
              <a:gd name="T60" fmla="*/ 172 h 1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53" h="172">
                <a:moveTo>
                  <a:pt x="276" y="13"/>
                </a:moveTo>
                <a:lnTo>
                  <a:pt x="39" y="93"/>
                </a:lnTo>
                <a:lnTo>
                  <a:pt x="39" y="79"/>
                </a:lnTo>
                <a:lnTo>
                  <a:pt x="276" y="158"/>
                </a:lnTo>
                <a:lnTo>
                  <a:pt x="276" y="172"/>
                </a:lnTo>
                <a:lnTo>
                  <a:pt x="276" y="158"/>
                </a:lnTo>
                <a:lnTo>
                  <a:pt x="513" y="79"/>
                </a:lnTo>
                <a:lnTo>
                  <a:pt x="553" y="93"/>
                </a:lnTo>
                <a:lnTo>
                  <a:pt x="513" y="93"/>
                </a:lnTo>
                <a:lnTo>
                  <a:pt x="276" y="172"/>
                </a:lnTo>
                <a:lnTo>
                  <a:pt x="39" y="93"/>
                </a:lnTo>
                <a:lnTo>
                  <a:pt x="0" y="79"/>
                </a:lnTo>
                <a:lnTo>
                  <a:pt x="39" y="79"/>
                </a:lnTo>
                <a:lnTo>
                  <a:pt x="276" y="0"/>
                </a:lnTo>
                <a:lnTo>
                  <a:pt x="276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1" name="Freeform 141"/>
          <p:cNvSpPr>
            <a:spLocks/>
          </p:cNvSpPr>
          <p:nvPr/>
        </p:nvSpPr>
        <p:spPr bwMode="auto">
          <a:xfrm>
            <a:off x="6513513" y="3708400"/>
            <a:ext cx="376237" cy="147638"/>
          </a:xfrm>
          <a:custGeom>
            <a:avLst/>
            <a:gdLst>
              <a:gd name="T0" fmla="*/ 237 w 237"/>
              <a:gd name="T1" fmla="*/ 93 h 93"/>
              <a:gd name="T2" fmla="*/ 0 w 237"/>
              <a:gd name="T3" fmla="*/ 13 h 93"/>
              <a:gd name="T4" fmla="*/ 0 w 237"/>
              <a:gd name="T5" fmla="*/ 0 h 93"/>
              <a:gd name="T6" fmla="*/ 0 w 237"/>
              <a:gd name="T7" fmla="*/ 0 h 93"/>
              <a:gd name="T8" fmla="*/ 0 w 237"/>
              <a:gd name="T9" fmla="*/ 0 h 93"/>
              <a:gd name="T10" fmla="*/ 237 w 237"/>
              <a:gd name="T11" fmla="*/ 79 h 93"/>
              <a:gd name="T12" fmla="*/ 237 w 237"/>
              <a:gd name="T13" fmla="*/ 93 h 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7"/>
              <a:gd name="T22" fmla="*/ 0 h 93"/>
              <a:gd name="T23" fmla="*/ 237 w 237"/>
              <a:gd name="T24" fmla="*/ 93 h 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7" h="93">
                <a:moveTo>
                  <a:pt x="237" y="93"/>
                </a:moveTo>
                <a:lnTo>
                  <a:pt x="0" y="13"/>
                </a:lnTo>
                <a:lnTo>
                  <a:pt x="0" y="0"/>
                </a:lnTo>
                <a:lnTo>
                  <a:pt x="237" y="79"/>
                </a:lnTo>
                <a:lnTo>
                  <a:pt x="237" y="9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2" name="Freeform 142"/>
          <p:cNvSpPr>
            <a:spLocks/>
          </p:cNvSpPr>
          <p:nvPr/>
        </p:nvSpPr>
        <p:spPr bwMode="auto">
          <a:xfrm>
            <a:off x="6472238" y="4232275"/>
            <a:ext cx="61912" cy="82550"/>
          </a:xfrm>
          <a:custGeom>
            <a:avLst/>
            <a:gdLst>
              <a:gd name="T0" fmla="*/ 26 w 39"/>
              <a:gd name="T1" fmla="*/ 0 h 52"/>
              <a:gd name="T2" fmla="*/ 39 w 39"/>
              <a:gd name="T3" fmla="*/ 0 h 52"/>
              <a:gd name="T4" fmla="*/ 39 w 39"/>
              <a:gd name="T5" fmla="*/ 0 h 52"/>
              <a:gd name="T6" fmla="*/ 39 w 39"/>
              <a:gd name="T7" fmla="*/ 0 h 52"/>
              <a:gd name="T8" fmla="*/ 26 w 39"/>
              <a:gd name="T9" fmla="*/ 52 h 52"/>
              <a:gd name="T10" fmla="*/ 13 w 39"/>
              <a:gd name="T11" fmla="*/ 52 h 52"/>
              <a:gd name="T12" fmla="*/ 13 w 39"/>
              <a:gd name="T13" fmla="*/ 52 h 52"/>
              <a:gd name="T14" fmla="*/ 0 w 39"/>
              <a:gd name="T15" fmla="*/ 0 h 52"/>
              <a:gd name="T16" fmla="*/ 0 w 39"/>
              <a:gd name="T17" fmla="*/ 0 h 52"/>
              <a:gd name="T18" fmla="*/ 13 w 39"/>
              <a:gd name="T19" fmla="*/ 0 h 52"/>
              <a:gd name="T20" fmla="*/ 13 w 39"/>
              <a:gd name="T21" fmla="*/ 0 h 52"/>
              <a:gd name="T22" fmla="*/ 26 w 39"/>
              <a:gd name="T23" fmla="*/ 52 h 52"/>
              <a:gd name="T24" fmla="*/ 26 w 39"/>
              <a:gd name="T25" fmla="*/ 52 h 52"/>
              <a:gd name="T26" fmla="*/ 13 w 39"/>
              <a:gd name="T27" fmla="*/ 52 h 52"/>
              <a:gd name="T28" fmla="*/ 26 w 39"/>
              <a:gd name="T29" fmla="*/ 0 h 52"/>
              <a:gd name="T30" fmla="*/ 39 w 39"/>
              <a:gd name="T31" fmla="*/ 0 h 52"/>
              <a:gd name="T32" fmla="*/ 39 w 39"/>
              <a:gd name="T33" fmla="*/ 13 h 52"/>
              <a:gd name="T34" fmla="*/ 26 w 39"/>
              <a:gd name="T35" fmla="*/ 13 h 52"/>
              <a:gd name="T36" fmla="*/ 26 w 39"/>
              <a:gd name="T37" fmla="*/ 0 h 5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9"/>
              <a:gd name="T58" fmla="*/ 0 h 52"/>
              <a:gd name="T59" fmla="*/ 39 w 39"/>
              <a:gd name="T60" fmla="*/ 52 h 5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9" h="52">
                <a:moveTo>
                  <a:pt x="26" y="0"/>
                </a:moveTo>
                <a:lnTo>
                  <a:pt x="39" y="0"/>
                </a:lnTo>
                <a:lnTo>
                  <a:pt x="26" y="52"/>
                </a:lnTo>
                <a:lnTo>
                  <a:pt x="13" y="52"/>
                </a:lnTo>
                <a:lnTo>
                  <a:pt x="0" y="0"/>
                </a:lnTo>
                <a:lnTo>
                  <a:pt x="13" y="0"/>
                </a:lnTo>
                <a:lnTo>
                  <a:pt x="26" y="52"/>
                </a:lnTo>
                <a:lnTo>
                  <a:pt x="13" y="52"/>
                </a:lnTo>
                <a:lnTo>
                  <a:pt x="26" y="0"/>
                </a:lnTo>
                <a:lnTo>
                  <a:pt x="39" y="0"/>
                </a:lnTo>
                <a:lnTo>
                  <a:pt x="39" y="13"/>
                </a:lnTo>
                <a:lnTo>
                  <a:pt x="26" y="13"/>
                </a:lnTo>
                <a:lnTo>
                  <a:pt x="26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3" name="Freeform 143"/>
          <p:cNvSpPr>
            <a:spLocks/>
          </p:cNvSpPr>
          <p:nvPr/>
        </p:nvSpPr>
        <p:spPr bwMode="auto">
          <a:xfrm>
            <a:off x="6492875" y="4232275"/>
            <a:ext cx="20638" cy="20638"/>
          </a:xfrm>
          <a:custGeom>
            <a:avLst/>
            <a:gdLst>
              <a:gd name="T0" fmla="*/ 0 w 13"/>
              <a:gd name="T1" fmla="*/ 0 h 13"/>
              <a:gd name="T2" fmla="*/ 13 w 13"/>
              <a:gd name="T3" fmla="*/ 0 h 13"/>
              <a:gd name="T4" fmla="*/ 13 w 13"/>
              <a:gd name="T5" fmla="*/ 13 h 13"/>
              <a:gd name="T6" fmla="*/ 13 w 13"/>
              <a:gd name="T7" fmla="*/ 13 h 13"/>
              <a:gd name="T8" fmla="*/ 13 w 13"/>
              <a:gd name="T9" fmla="*/ 13 h 13"/>
              <a:gd name="T10" fmla="*/ 0 w 13"/>
              <a:gd name="T11" fmla="*/ 13 h 13"/>
              <a:gd name="T12" fmla="*/ 0 w 13"/>
              <a:gd name="T13" fmla="*/ 0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3"/>
              <a:gd name="T23" fmla="*/ 13 w 13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3">
                <a:moveTo>
                  <a:pt x="0" y="0"/>
                </a:moveTo>
                <a:lnTo>
                  <a:pt x="13" y="0"/>
                </a:lnTo>
                <a:lnTo>
                  <a:pt x="13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4" name="Freeform 144"/>
          <p:cNvSpPr>
            <a:spLocks/>
          </p:cNvSpPr>
          <p:nvPr/>
        </p:nvSpPr>
        <p:spPr bwMode="auto">
          <a:xfrm>
            <a:off x="6492875" y="4232275"/>
            <a:ext cx="41275" cy="82550"/>
          </a:xfrm>
          <a:custGeom>
            <a:avLst/>
            <a:gdLst>
              <a:gd name="T0" fmla="*/ 13 w 26"/>
              <a:gd name="T1" fmla="*/ 0 h 52"/>
              <a:gd name="T2" fmla="*/ 26 w 26"/>
              <a:gd name="T3" fmla="*/ 0 h 52"/>
              <a:gd name="T4" fmla="*/ 13 w 26"/>
              <a:gd name="T5" fmla="*/ 52 h 52"/>
              <a:gd name="T6" fmla="*/ 0 w 26"/>
              <a:gd name="T7" fmla="*/ 0 h 52"/>
              <a:gd name="T8" fmla="*/ 13 w 26"/>
              <a:gd name="T9" fmla="*/ 0 h 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52"/>
              <a:gd name="T17" fmla="*/ 26 w 26"/>
              <a:gd name="T18" fmla="*/ 52 h 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52">
                <a:moveTo>
                  <a:pt x="13" y="0"/>
                </a:moveTo>
                <a:lnTo>
                  <a:pt x="26" y="0"/>
                </a:lnTo>
                <a:lnTo>
                  <a:pt x="13" y="52"/>
                </a:lnTo>
                <a:lnTo>
                  <a:pt x="0" y="0"/>
                </a:lnTo>
                <a:lnTo>
                  <a:pt x="13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5" name="Rectangle 145"/>
          <p:cNvSpPr>
            <a:spLocks noChangeArrowheads="1"/>
          </p:cNvSpPr>
          <p:nvPr/>
        </p:nvSpPr>
        <p:spPr bwMode="auto">
          <a:xfrm>
            <a:off x="6513513" y="3959225"/>
            <a:ext cx="20637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76" name="Rectangle 146"/>
          <p:cNvSpPr>
            <a:spLocks noChangeArrowheads="1"/>
          </p:cNvSpPr>
          <p:nvPr/>
        </p:nvSpPr>
        <p:spPr bwMode="auto">
          <a:xfrm>
            <a:off x="6513513" y="4232275"/>
            <a:ext cx="20637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77" name="Rectangle 147"/>
          <p:cNvSpPr>
            <a:spLocks noChangeArrowheads="1"/>
          </p:cNvSpPr>
          <p:nvPr/>
        </p:nvSpPr>
        <p:spPr bwMode="auto">
          <a:xfrm>
            <a:off x="6513513" y="3959225"/>
            <a:ext cx="20637" cy="273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78" name="Freeform 148"/>
          <p:cNvSpPr>
            <a:spLocks/>
          </p:cNvSpPr>
          <p:nvPr/>
        </p:nvSpPr>
        <p:spPr bwMode="auto">
          <a:xfrm>
            <a:off x="7161213" y="3833813"/>
            <a:ext cx="125412" cy="63500"/>
          </a:xfrm>
          <a:custGeom>
            <a:avLst/>
            <a:gdLst>
              <a:gd name="T0" fmla="*/ 0 w 79"/>
              <a:gd name="T1" fmla="*/ 14 h 40"/>
              <a:gd name="T2" fmla="*/ 0 w 79"/>
              <a:gd name="T3" fmla="*/ 0 h 40"/>
              <a:gd name="T4" fmla="*/ 0 w 79"/>
              <a:gd name="T5" fmla="*/ 0 h 40"/>
              <a:gd name="T6" fmla="*/ 0 w 79"/>
              <a:gd name="T7" fmla="*/ 0 h 40"/>
              <a:gd name="T8" fmla="*/ 40 w 79"/>
              <a:gd name="T9" fmla="*/ 14 h 40"/>
              <a:gd name="T10" fmla="*/ 79 w 79"/>
              <a:gd name="T11" fmla="*/ 14 h 40"/>
              <a:gd name="T12" fmla="*/ 40 w 79"/>
              <a:gd name="T13" fmla="*/ 27 h 40"/>
              <a:gd name="T14" fmla="*/ 0 w 79"/>
              <a:gd name="T15" fmla="*/ 40 h 40"/>
              <a:gd name="T16" fmla="*/ 0 w 79"/>
              <a:gd name="T17" fmla="*/ 40 h 40"/>
              <a:gd name="T18" fmla="*/ 0 w 79"/>
              <a:gd name="T19" fmla="*/ 27 h 40"/>
              <a:gd name="T20" fmla="*/ 0 w 79"/>
              <a:gd name="T21" fmla="*/ 27 h 40"/>
              <a:gd name="T22" fmla="*/ 40 w 79"/>
              <a:gd name="T23" fmla="*/ 14 h 40"/>
              <a:gd name="T24" fmla="*/ 40 w 79"/>
              <a:gd name="T25" fmla="*/ 27 h 40"/>
              <a:gd name="T26" fmla="*/ 40 w 79"/>
              <a:gd name="T27" fmla="*/ 27 h 40"/>
              <a:gd name="T28" fmla="*/ 0 w 79"/>
              <a:gd name="T29" fmla="*/ 14 h 40"/>
              <a:gd name="T30" fmla="*/ 0 w 79"/>
              <a:gd name="T31" fmla="*/ 0 h 40"/>
              <a:gd name="T32" fmla="*/ 13 w 79"/>
              <a:gd name="T33" fmla="*/ 0 h 40"/>
              <a:gd name="T34" fmla="*/ 13 w 79"/>
              <a:gd name="T35" fmla="*/ 14 h 40"/>
              <a:gd name="T36" fmla="*/ 0 w 79"/>
              <a:gd name="T37" fmla="*/ 14 h 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9"/>
              <a:gd name="T58" fmla="*/ 0 h 40"/>
              <a:gd name="T59" fmla="*/ 79 w 79"/>
              <a:gd name="T60" fmla="*/ 40 h 4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9" h="40">
                <a:moveTo>
                  <a:pt x="0" y="14"/>
                </a:moveTo>
                <a:lnTo>
                  <a:pt x="0" y="0"/>
                </a:lnTo>
                <a:lnTo>
                  <a:pt x="40" y="14"/>
                </a:lnTo>
                <a:lnTo>
                  <a:pt x="79" y="14"/>
                </a:lnTo>
                <a:lnTo>
                  <a:pt x="40" y="27"/>
                </a:lnTo>
                <a:lnTo>
                  <a:pt x="0" y="40"/>
                </a:lnTo>
                <a:lnTo>
                  <a:pt x="0" y="27"/>
                </a:lnTo>
                <a:lnTo>
                  <a:pt x="40" y="14"/>
                </a:lnTo>
                <a:lnTo>
                  <a:pt x="40" y="27"/>
                </a:lnTo>
                <a:lnTo>
                  <a:pt x="0" y="14"/>
                </a:lnTo>
                <a:lnTo>
                  <a:pt x="0" y="0"/>
                </a:lnTo>
                <a:lnTo>
                  <a:pt x="13" y="0"/>
                </a:lnTo>
                <a:lnTo>
                  <a:pt x="13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79" name="Freeform 149"/>
          <p:cNvSpPr>
            <a:spLocks/>
          </p:cNvSpPr>
          <p:nvPr/>
        </p:nvSpPr>
        <p:spPr bwMode="auto">
          <a:xfrm>
            <a:off x="7161213" y="3856038"/>
            <a:ext cx="20637" cy="20637"/>
          </a:xfrm>
          <a:custGeom>
            <a:avLst/>
            <a:gdLst>
              <a:gd name="T0" fmla="*/ 0 w 13"/>
              <a:gd name="T1" fmla="*/ 13 h 13"/>
              <a:gd name="T2" fmla="*/ 0 w 13"/>
              <a:gd name="T3" fmla="*/ 0 h 13"/>
              <a:gd name="T4" fmla="*/ 13 w 13"/>
              <a:gd name="T5" fmla="*/ 0 h 13"/>
              <a:gd name="T6" fmla="*/ 13 w 13"/>
              <a:gd name="T7" fmla="*/ 0 h 13"/>
              <a:gd name="T8" fmla="*/ 13 w 13"/>
              <a:gd name="T9" fmla="*/ 0 h 13"/>
              <a:gd name="T10" fmla="*/ 13 w 13"/>
              <a:gd name="T11" fmla="*/ 13 h 13"/>
              <a:gd name="T12" fmla="*/ 0 w 13"/>
              <a:gd name="T13" fmla="*/ 13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3"/>
              <a:gd name="T23" fmla="*/ 13 w 13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3">
                <a:moveTo>
                  <a:pt x="0" y="13"/>
                </a:moveTo>
                <a:lnTo>
                  <a:pt x="0" y="0"/>
                </a:lnTo>
                <a:lnTo>
                  <a:pt x="13" y="0"/>
                </a:lnTo>
                <a:lnTo>
                  <a:pt x="13" y="13"/>
                </a:lnTo>
                <a:lnTo>
                  <a:pt x="0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80" name="Freeform 150"/>
          <p:cNvSpPr>
            <a:spLocks/>
          </p:cNvSpPr>
          <p:nvPr/>
        </p:nvSpPr>
        <p:spPr bwMode="auto">
          <a:xfrm>
            <a:off x="7161213" y="3833813"/>
            <a:ext cx="63500" cy="42862"/>
          </a:xfrm>
          <a:custGeom>
            <a:avLst/>
            <a:gdLst>
              <a:gd name="T0" fmla="*/ 0 w 40"/>
              <a:gd name="T1" fmla="*/ 14 h 27"/>
              <a:gd name="T2" fmla="*/ 0 w 40"/>
              <a:gd name="T3" fmla="*/ 0 h 27"/>
              <a:gd name="T4" fmla="*/ 40 w 40"/>
              <a:gd name="T5" fmla="*/ 14 h 27"/>
              <a:gd name="T6" fmla="*/ 0 w 40"/>
              <a:gd name="T7" fmla="*/ 27 h 27"/>
              <a:gd name="T8" fmla="*/ 0 w 40"/>
              <a:gd name="T9" fmla="*/ 14 h 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27"/>
              <a:gd name="T17" fmla="*/ 40 w 40"/>
              <a:gd name="T18" fmla="*/ 27 h 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27">
                <a:moveTo>
                  <a:pt x="0" y="14"/>
                </a:moveTo>
                <a:lnTo>
                  <a:pt x="0" y="0"/>
                </a:lnTo>
                <a:lnTo>
                  <a:pt x="40" y="14"/>
                </a:lnTo>
                <a:lnTo>
                  <a:pt x="0" y="27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81" name="Rectangle 151"/>
          <p:cNvSpPr>
            <a:spLocks noChangeArrowheads="1"/>
          </p:cNvSpPr>
          <p:nvPr/>
        </p:nvSpPr>
        <p:spPr bwMode="auto">
          <a:xfrm>
            <a:off x="6889750" y="3856038"/>
            <a:ext cx="1588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82" name="Rectangle 152"/>
          <p:cNvSpPr>
            <a:spLocks noChangeArrowheads="1"/>
          </p:cNvSpPr>
          <p:nvPr/>
        </p:nvSpPr>
        <p:spPr bwMode="auto">
          <a:xfrm>
            <a:off x="7140575" y="3856038"/>
            <a:ext cx="1588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83" name="Rectangle 153"/>
          <p:cNvSpPr>
            <a:spLocks noChangeArrowheads="1"/>
          </p:cNvSpPr>
          <p:nvPr/>
        </p:nvSpPr>
        <p:spPr bwMode="auto">
          <a:xfrm>
            <a:off x="6889750" y="3856038"/>
            <a:ext cx="250825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84" name="Freeform 154"/>
          <p:cNvSpPr>
            <a:spLocks/>
          </p:cNvSpPr>
          <p:nvPr/>
        </p:nvSpPr>
        <p:spPr bwMode="auto">
          <a:xfrm>
            <a:off x="6556375" y="3416300"/>
            <a:ext cx="82550" cy="61913"/>
          </a:xfrm>
          <a:custGeom>
            <a:avLst/>
            <a:gdLst>
              <a:gd name="T0" fmla="*/ 52 w 52"/>
              <a:gd name="T1" fmla="*/ 26 h 39"/>
              <a:gd name="T2" fmla="*/ 52 w 52"/>
              <a:gd name="T3" fmla="*/ 39 h 39"/>
              <a:gd name="T4" fmla="*/ 52 w 52"/>
              <a:gd name="T5" fmla="*/ 39 h 39"/>
              <a:gd name="T6" fmla="*/ 52 w 52"/>
              <a:gd name="T7" fmla="*/ 39 h 39"/>
              <a:gd name="T8" fmla="*/ 0 w 52"/>
              <a:gd name="T9" fmla="*/ 26 h 39"/>
              <a:gd name="T10" fmla="*/ 0 w 52"/>
              <a:gd name="T11" fmla="*/ 13 h 39"/>
              <a:gd name="T12" fmla="*/ 0 w 52"/>
              <a:gd name="T13" fmla="*/ 13 h 39"/>
              <a:gd name="T14" fmla="*/ 52 w 52"/>
              <a:gd name="T15" fmla="*/ 0 h 39"/>
              <a:gd name="T16" fmla="*/ 52 w 52"/>
              <a:gd name="T17" fmla="*/ 0 h 39"/>
              <a:gd name="T18" fmla="*/ 52 w 52"/>
              <a:gd name="T19" fmla="*/ 13 h 39"/>
              <a:gd name="T20" fmla="*/ 52 w 52"/>
              <a:gd name="T21" fmla="*/ 13 h 39"/>
              <a:gd name="T22" fmla="*/ 0 w 52"/>
              <a:gd name="T23" fmla="*/ 26 h 39"/>
              <a:gd name="T24" fmla="*/ 0 w 52"/>
              <a:gd name="T25" fmla="*/ 26 h 39"/>
              <a:gd name="T26" fmla="*/ 0 w 52"/>
              <a:gd name="T27" fmla="*/ 13 h 39"/>
              <a:gd name="T28" fmla="*/ 52 w 52"/>
              <a:gd name="T29" fmla="*/ 26 h 39"/>
              <a:gd name="T30" fmla="*/ 52 w 52"/>
              <a:gd name="T31" fmla="*/ 39 h 39"/>
              <a:gd name="T32" fmla="*/ 39 w 52"/>
              <a:gd name="T33" fmla="*/ 39 h 39"/>
              <a:gd name="T34" fmla="*/ 39 w 52"/>
              <a:gd name="T35" fmla="*/ 26 h 39"/>
              <a:gd name="T36" fmla="*/ 52 w 52"/>
              <a:gd name="T37" fmla="*/ 26 h 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2"/>
              <a:gd name="T58" fmla="*/ 0 h 39"/>
              <a:gd name="T59" fmla="*/ 52 w 52"/>
              <a:gd name="T60" fmla="*/ 39 h 3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2" h="39">
                <a:moveTo>
                  <a:pt x="52" y="26"/>
                </a:moveTo>
                <a:lnTo>
                  <a:pt x="52" y="39"/>
                </a:lnTo>
                <a:lnTo>
                  <a:pt x="0" y="26"/>
                </a:lnTo>
                <a:lnTo>
                  <a:pt x="0" y="13"/>
                </a:lnTo>
                <a:lnTo>
                  <a:pt x="52" y="0"/>
                </a:lnTo>
                <a:lnTo>
                  <a:pt x="52" y="13"/>
                </a:lnTo>
                <a:lnTo>
                  <a:pt x="0" y="26"/>
                </a:lnTo>
                <a:lnTo>
                  <a:pt x="0" y="13"/>
                </a:lnTo>
                <a:lnTo>
                  <a:pt x="52" y="26"/>
                </a:lnTo>
                <a:lnTo>
                  <a:pt x="52" y="39"/>
                </a:lnTo>
                <a:lnTo>
                  <a:pt x="39" y="39"/>
                </a:lnTo>
                <a:lnTo>
                  <a:pt x="39" y="26"/>
                </a:lnTo>
                <a:lnTo>
                  <a:pt x="52" y="2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85" name="Freeform 155"/>
          <p:cNvSpPr>
            <a:spLocks/>
          </p:cNvSpPr>
          <p:nvPr/>
        </p:nvSpPr>
        <p:spPr bwMode="auto">
          <a:xfrm>
            <a:off x="6618288" y="3436938"/>
            <a:ext cx="20637" cy="20637"/>
          </a:xfrm>
          <a:custGeom>
            <a:avLst/>
            <a:gdLst>
              <a:gd name="T0" fmla="*/ 13 w 13"/>
              <a:gd name="T1" fmla="*/ 0 h 13"/>
              <a:gd name="T2" fmla="*/ 13 w 13"/>
              <a:gd name="T3" fmla="*/ 13 h 13"/>
              <a:gd name="T4" fmla="*/ 0 w 13"/>
              <a:gd name="T5" fmla="*/ 13 h 13"/>
              <a:gd name="T6" fmla="*/ 0 w 13"/>
              <a:gd name="T7" fmla="*/ 13 h 13"/>
              <a:gd name="T8" fmla="*/ 0 w 13"/>
              <a:gd name="T9" fmla="*/ 13 h 13"/>
              <a:gd name="T10" fmla="*/ 0 w 13"/>
              <a:gd name="T11" fmla="*/ 0 h 13"/>
              <a:gd name="T12" fmla="*/ 13 w 13"/>
              <a:gd name="T13" fmla="*/ 0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3"/>
              <a:gd name="T23" fmla="*/ 13 w 13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3">
                <a:moveTo>
                  <a:pt x="13" y="0"/>
                </a:moveTo>
                <a:lnTo>
                  <a:pt x="13" y="13"/>
                </a:lnTo>
                <a:lnTo>
                  <a:pt x="0" y="13"/>
                </a:lnTo>
                <a:lnTo>
                  <a:pt x="0" y="0"/>
                </a:lnTo>
                <a:lnTo>
                  <a:pt x="13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86" name="Freeform 156"/>
          <p:cNvSpPr>
            <a:spLocks/>
          </p:cNvSpPr>
          <p:nvPr/>
        </p:nvSpPr>
        <p:spPr bwMode="auto">
          <a:xfrm>
            <a:off x="6556375" y="3436938"/>
            <a:ext cx="82550" cy="41275"/>
          </a:xfrm>
          <a:custGeom>
            <a:avLst/>
            <a:gdLst>
              <a:gd name="T0" fmla="*/ 52 w 52"/>
              <a:gd name="T1" fmla="*/ 13 h 26"/>
              <a:gd name="T2" fmla="*/ 52 w 52"/>
              <a:gd name="T3" fmla="*/ 26 h 26"/>
              <a:gd name="T4" fmla="*/ 0 w 52"/>
              <a:gd name="T5" fmla="*/ 13 h 26"/>
              <a:gd name="T6" fmla="*/ 52 w 52"/>
              <a:gd name="T7" fmla="*/ 0 h 26"/>
              <a:gd name="T8" fmla="*/ 52 w 52"/>
              <a:gd name="T9" fmla="*/ 13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6"/>
              <a:gd name="T17" fmla="*/ 52 w 52"/>
              <a:gd name="T18" fmla="*/ 26 h 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6">
                <a:moveTo>
                  <a:pt x="52" y="13"/>
                </a:moveTo>
                <a:lnTo>
                  <a:pt x="52" y="26"/>
                </a:lnTo>
                <a:lnTo>
                  <a:pt x="0" y="13"/>
                </a:lnTo>
                <a:lnTo>
                  <a:pt x="52" y="0"/>
                </a:lnTo>
                <a:lnTo>
                  <a:pt x="52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87" name="Rectangle 157"/>
          <p:cNvSpPr>
            <a:spLocks noChangeArrowheads="1"/>
          </p:cNvSpPr>
          <p:nvPr/>
        </p:nvSpPr>
        <p:spPr bwMode="auto">
          <a:xfrm>
            <a:off x="6638925" y="3457575"/>
            <a:ext cx="1588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88" name="Rectangle 158"/>
          <p:cNvSpPr>
            <a:spLocks noChangeArrowheads="1"/>
          </p:cNvSpPr>
          <p:nvPr/>
        </p:nvSpPr>
        <p:spPr bwMode="auto">
          <a:xfrm>
            <a:off x="8394700" y="3457575"/>
            <a:ext cx="1588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89" name="Rectangle 159"/>
          <p:cNvSpPr>
            <a:spLocks noChangeArrowheads="1"/>
          </p:cNvSpPr>
          <p:nvPr/>
        </p:nvSpPr>
        <p:spPr bwMode="auto">
          <a:xfrm>
            <a:off x="6638925" y="3457575"/>
            <a:ext cx="1755775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90" name="Rectangle 160"/>
          <p:cNvSpPr>
            <a:spLocks noChangeArrowheads="1"/>
          </p:cNvSpPr>
          <p:nvPr/>
        </p:nvSpPr>
        <p:spPr bwMode="auto">
          <a:xfrm>
            <a:off x="8394700" y="3771900"/>
            <a:ext cx="20638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91" name="Rectangle 161"/>
          <p:cNvSpPr>
            <a:spLocks noChangeArrowheads="1"/>
          </p:cNvSpPr>
          <p:nvPr/>
        </p:nvSpPr>
        <p:spPr bwMode="auto">
          <a:xfrm>
            <a:off x="8394700" y="3457575"/>
            <a:ext cx="20638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92" name="Rectangle 162"/>
          <p:cNvSpPr>
            <a:spLocks noChangeArrowheads="1"/>
          </p:cNvSpPr>
          <p:nvPr/>
        </p:nvSpPr>
        <p:spPr bwMode="auto">
          <a:xfrm>
            <a:off x="8394700" y="3457575"/>
            <a:ext cx="20638" cy="3143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593" name="Rectangle 163"/>
          <p:cNvSpPr>
            <a:spLocks noChangeArrowheads="1"/>
          </p:cNvSpPr>
          <p:nvPr/>
        </p:nvSpPr>
        <p:spPr bwMode="auto">
          <a:xfrm>
            <a:off x="6953250" y="3646488"/>
            <a:ext cx="1666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latin typeface="Arial" charset="0"/>
              </a:rPr>
              <a:t>T</a:t>
            </a:r>
            <a:endParaRPr lang="en-US"/>
          </a:p>
        </p:txBody>
      </p:sp>
      <p:sp>
        <p:nvSpPr>
          <p:cNvPr id="18594" name="Freeform 164"/>
          <p:cNvSpPr>
            <a:spLocks/>
          </p:cNvSpPr>
          <p:nvPr/>
        </p:nvSpPr>
        <p:spPr bwMode="auto">
          <a:xfrm>
            <a:off x="6451600" y="4337050"/>
            <a:ext cx="146050" cy="146050"/>
          </a:xfrm>
          <a:custGeom>
            <a:avLst/>
            <a:gdLst>
              <a:gd name="T0" fmla="*/ 13 w 92"/>
              <a:gd name="T1" fmla="*/ 26 h 92"/>
              <a:gd name="T2" fmla="*/ 26 w 92"/>
              <a:gd name="T3" fmla="*/ 13 h 92"/>
              <a:gd name="T4" fmla="*/ 13 w 92"/>
              <a:gd name="T5" fmla="*/ 39 h 92"/>
              <a:gd name="T6" fmla="*/ 13 w 92"/>
              <a:gd name="T7" fmla="*/ 39 h 92"/>
              <a:gd name="T8" fmla="*/ 13 w 92"/>
              <a:gd name="T9" fmla="*/ 39 h 92"/>
              <a:gd name="T10" fmla="*/ 13 w 92"/>
              <a:gd name="T11" fmla="*/ 39 h 92"/>
              <a:gd name="T12" fmla="*/ 26 w 92"/>
              <a:gd name="T13" fmla="*/ 65 h 92"/>
              <a:gd name="T14" fmla="*/ 13 w 92"/>
              <a:gd name="T15" fmla="*/ 65 h 92"/>
              <a:gd name="T16" fmla="*/ 39 w 92"/>
              <a:gd name="T17" fmla="*/ 79 h 92"/>
              <a:gd name="T18" fmla="*/ 39 w 92"/>
              <a:gd name="T19" fmla="*/ 79 h 92"/>
              <a:gd name="T20" fmla="*/ 39 w 92"/>
              <a:gd name="T21" fmla="*/ 79 h 92"/>
              <a:gd name="T22" fmla="*/ 39 w 92"/>
              <a:gd name="T23" fmla="*/ 79 h 92"/>
              <a:gd name="T24" fmla="*/ 66 w 92"/>
              <a:gd name="T25" fmla="*/ 65 h 92"/>
              <a:gd name="T26" fmla="*/ 66 w 92"/>
              <a:gd name="T27" fmla="*/ 65 h 92"/>
              <a:gd name="T28" fmla="*/ 79 w 92"/>
              <a:gd name="T29" fmla="*/ 39 h 92"/>
              <a:gd name="T30" fmla="*/ 79 w 92"/>
              <a:gd name="T31" fmla="*/ 39 h 92"/>
              <a:gd name="T32" fmla="*/ 79 w 92"/>
              <a:gd name="T33" fmla="*/ 39 h 92"/>
              <a:gd name="T34" fmla="*/ 79 w 92"/>
              <a:gd name="T35" fmla="*/ 39 h 92"/>
              <a:gd name="T36" fmla="*/ 66 w 92"/>
              <a:gd name="T37" fmla="*/ 13 h 92"/>
              <a:gd name="T38" fmla="*/ 66 w 92"/>
              <a:gd name="T39" fmla="*/ 26 h 92"/>
              <a:gd name="T40" fmla="*/ 39 w 92"/>
              <a:gd name="T41" fmla="*/ 13 h 92"/>
              <a:gd name="T42" fmla="*/ 39 w 92"/>
              <a:gd name="T43" fmla="*/ 13 h 92"/>
              <a:gd name="T44" fmla="*/ 39 w 92"/>
              <a:gd name="T45" fmla="*/ 13 h 92"/>
              <a:gd name="T46" fmla="*/ 39 w 92"/>
              <a:gd name="T47" fmla="*/ 13 h 92"/>
              <a:gd name="T48" fmla="*/ 39 w 92"/>
              <a:gd name="T49" fmla="*/ 0 h 92"/>
              <a:gd name="T50" fmla="*/ 39 w 92"/>
              <a:gd name="T51" fmla="*/ 0 h 92"/>
              <a:gd name="T52" fmla="*/ 39 w 92"/>
              <a:gd name="T53" fmla="*/ 0 h 92"/>
              <a:gd name="T54" fmla="*/ 39 w 92"/>
              <a:gd name="T55" fmla="*/ 0 h 92"/>
              <a:gd name="T56" fmla="*/ 66 w 92"/>
              <a:gd name="T57" fmla="*/ 13 h 92"/>
              <a:gd name="T58" fmla="*/ 92 w 92"/>
              <a:gd name="T59" fmla="*/ 39 h 92"/>
              <a:gd name="T60" fmla="*/ 92 w 92"/>
              <a:gd name="T61" fmla="*/ 39 h 92"/>
              <a:gd name="T62" fmla="*/ 92 w 92"/>
              <a:gd name="T63" fmla="*/ 39 h 92"/>
              <a:gd name="T64" fmla="*/ 92 w 92"/>
              <a:gd name="T65" fmla="*/ 39 h 92"/>
              <a:gd name="T66" fmla="*/ 92 w 92"/>
              <a:gd name="T67" fmla="*/ 39 h 92"/>
              <a:gd name="T68" fmla="*/ 79 w 92"/>
              <a:gd name="T69" fmla="*/ 65 h 92"/>
              <a:gd name="T70" fmla="*/ 39 w 92"/>
              <a:gd name="T71" fmla="*/ 92 h 92"/>
              <a:gd name="T72" fmla="*/ 39 w 92"/>
              <a:gd name="T73" fmla="*/ 92 h 92"/>
              <a:gd name="T74" fmla="*/ 39 w 92"/>
              <a:gd name="T75" fmla="*/ 92 h 92"/>
              <a:gd name="T76" fmla="*/ 39 w 92"/>
              <a:gd name="T77" fmla="*/ 92 h 92"/>
              <a:gd name="T78" fmla="*/ 39 w 92"/>
              <a:gd name="T79" fmla="*/ 92 h 92"/>
              <a:gd name="T80" fmla="*/ 13 w 92"/>
              <a:gd name="T81" fmla="*/ 79 h 92"/>
              <a:gd name="T82" fmla="*/ 0 w 92"/>
              <a:gd name="T83" fmla="*/ 39 h 92"/>
              <a:gd name="T84" fmla="*/ 0 w 92"/>
              <a:gd name="T85" fmla="*/ 39 h 92"/>
              <a:gd name="T86" fmla="*/ 0 w 92"/>
              <a:gd name="T87" fmla="*/ 39 h 92"/>
              <a:gd name="T88" fmla="*/ 0 w 92"/>
              <a:gd name="T89" fmla="*/ 39 h 92"/>
              <a:gd name="T90" fmla="*/ 0 w 92"/>
              <a:gd name="T91" fmla="*/ 39 h 92"/>
              <a:gd name="T92" fmla="*/ 13 w 92"/>
              <a:gd name="T93" fmla="*/ 13 h 92"/>
              <a:gd name="T94" fmla="*/ 39 w 92"/>
              <a:gd name="T95" fmla="*/ 0 h 9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2"/>
              <a:gd name="T145" fmla="*/ 0 h 92"/>
              <a:gd name="T146" fmla="*/ 92 w 92"/>
              <a:gd name="T147" fmla="*/ 92 h 9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2" h="92">
                <a:moveTo>
                  <a:pt x="39" y="13"/>
                </a:moveTo>
                <a:lnTo>
                  <a:pt x="13" y="26"/>
                </a:lnTo>
                <a:lnTo>
                  <a:pt x="26" y="13"/>
                </a:lnTo>
                <a:lnTo>
                  <a:pt x="13" y="39"/>
                </a:lnTo>
                <a:lnTo>
                  <a:pt x="26" y="65"/>
                </a:lnTo>
                <a:lnTo>
                  <a:pt x="13" y="65"/>
                </a:lnTo>
                <a:lnTo>
                  <a:pt x="39" y="79"/>
                </a:lnTo>
                <a:lnTo>
                  <a:pt x="66" y="65"/>
                </a:lnTo>
                <a:lnTo>
                  <a:pt x="79" y="39"/>
                </a:lnTo>
                <a:lnTo>
                  <a:pt x="66" y="13"/>
                </a:lnTo>
                <a:lnTo>
                  <a:pt x="66" y="26"/>
                </a:lnTo>
                <a:lnTo>
                  <a:pt x="39" y="13"/>
                </a:lnTo>
                <a:lnTo>
                  <a:pt x="39" y="0"/>
                </a:lnTo>
                <a:lnTo>
                  <a:pt x="66" y="13"/>
                </a:lnTo>
                <a:lnTo>
                  <a:pt x="79" y="13"/>
                </a:lnTo>
                <a:lnTo>
                  <a:pt x="92" y="39"/>
                </a:lnTo>
                <a:lnTo>
                  <a:pt x="79" y="65"/>
                </a:lnTo>
                <a:lnTo>
                  <a:pt x="66" y="79"/>
                </a:lnTo>
                <a:lnTo>
                  <a:pt x="39" y="92"/>
                </a:lnTo>
                <a:lnTo>
                  <a:pt x="13" y="79"/>
                </a:lnTo>
                <a:lnTo>
                  <a:pt x="13" y="65"/>
                </a:lnTo>
                <a:lnTo>
                  <a:pt x="0" y="39"/>
                </a:lnTo>
                <a:lnTo>
                  <a:pt x="13" y="13"/>
                </a:lnTo>
                <a:lnTo>
                  <a:pt x="39" y="0"/>
                </a:lnTo>
                <a:lnTo>
                  <a:pt x="39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95" name="Freeform 165"/>
          <p:cNvSpPr>
            <a:spLocks/>
          </p:cNvSpPr>
          <p:nvPr/>
        </p:nvSpPr>
        <p:spPr bwMode="auto">
          <a:xfrm>
            <a:off x="6513513" y="4337050"/>
            <a:ext cx="1587" cy="20638"/>
          </a:xfrm>
          <a:custGeom>
            <a:avLst/>
            <a:gdLst>
              <a:gd name="T0" fmla="*/ 0 w 1587"/>
              <a:gd name="T1" fmla="*/ 13 h 13"/>
              <a:gd name="T2" fmla="*/ 0 w 1587"/>
              <a:gd name="T3" fmla="*/ 13 h 13"/>
              <a:gd name="T4" fmla="*/ 0 w 1587"/>
              <a:gd name="T5" fmla="*/ 13 h 13"/>
              <a:gd name="T6" fmla="*/ 0 w 1587"/>
              <a:gd name="T7" fmla="*/ 0 h 13"/>
              <a:gd name="T8" fmla="*/ 0 w 1587"/>
              <a:gd name="T9" fmla="*/ 0 h 13"/>
              <a:gd name="T10" fmla="*/ 0 w 1587"/>
              <a:gd name="T11" fmla="*/ 0 h 13"/>
              <a:gd name="T12" fmla="*/ 0 w 1587"/>
              <a:gd name="T13" fmla="*/ 13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7"/>
              <a:gd name="T22" fmla="*/ 0 h 13"/>
              <a:gd name="T23" fmla="*/ 1587 w 1587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7" h="13">
                <a:moveTo>
                  <a:pt x="0" y="13"/>
                </a:moveTo>
                <a:lnTo>
                  <a:pt x="0" y="13"/>
                </a:lnTo>
                <a:lnTo>
                  <a:pt x="0" y="0"/>
                </a:lnTo>
                <a:lnTo>
                  <a:pt x="0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96" name="Rectangle 166"/>
          <p:cNvSpPr>
            <a:spLocks noChangeArrowheads="1"/>
          </p:cNvSpPr>
          <p:nvPr/>
        </p:nvSpPr>
        <p:spPr bwMode="auto">
          <a:xfrm>
            <a:off x="6556375" y="3981450"/>
            <a:ext cx="1873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latin typeface="Arial" charset="0"/>
              </a:rPr>
              <a:t>F</a:t>
            </a:r>
            <a:endParaRPr lang="en-US"/>
          </a:p>
        </p:txBody>
      </p:sp>
      <p:sp>
        <p:nvSpPr>
          <p:cNvPr id="18597" name="Rectangle 167"/>
          <p:cNvSpPr>
            <a:spLocks noChangeArrowheads="1"/>
          </p:cNvSpPr>
          <p:nvPr/>
        </p:nvSpPr>
        <p:spPr bwMode="auto">
          <a:xfrm>
            <a:off x="6137275" y="2495550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latin typeface="Lucida Sans Typewriter" pitchFamily="49" charset="0"/>
              </a:rPr>
              <a:t>for</a:t>
            </a:r>
            <a:endParaRPr lang="en-US"/>
          </a:p>
        </p:txBody>
      </p:sp>
      <p:sp>
        <p:nvSpPr>
          <p:cNvPr id="18598" name="Rectangle 168"/>
          <p:cNvSpPr>
            <a:spLocks noChangeArrowheads="1"/>
          </p:cNvSpPr>
          <p:nvPr/>
        </p:nvSpPr>
        <p:spPr bwMode="auto">
          <a:xfrm>
            <a:off x="6451600" y="2495550"/>
            <a:ext cx="8604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latin typeface="Arial" charset="0"/>
              </a:rPr>
              <a:t> statement</a:t>
            </a:r>
            <a:endParaRPr lang="en-US"/>
          </a:p>
        </p:txBody>
      </p:sp>
      <p:sp>
        <p:nvSpPr>
          <p:cNvPr id="18599" name="Rectangle 169"/>
          <p:cNvSpPr>
            <a:spLocks noChangeArrowheads="1"/>
          </p:cNvSpPr>
          <p:nvPr/>
        </p:nvSpPr>
        <p:spPr bwMode="auto">
          <a:xfrm>
            <a:off x="8143875" y="3792538"/>
            <a:ext cx="522288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0" name="Rectangle 170"/>
          <p:cNvSpPr>
            <a:spLocks noChangeArrowheads="1"/>
          </p:cNvSpPr>
          <p:nvPr/>
        </p:nvSpPr>
        <p:spPr bwMode="auto">
          <a:xfrm>
            <a:off x="8645525" y="3792538"/>
            <a:ext cx="20638" cy="146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1" name="Rectangle 171"/>
          <p:cNvSpPr>
            <a:spLocks noChangeArrowheads="1"/>
          </p:cNvSpPr>
          <p:nvPr/>
        </p:nvSpPr>
        <p:spPr bwMode="auto">
          <a:xfrm>
            <a:off x="8143875" y="3917950"/>
            <a:ext cx="501650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2" name="Rectangle 172"/>
          <p:cNvSpPr>
            <a:spLocks noChangeArrowheads="1"/>
          </p:cNvSpPr>
          <p:nvPr/>
        </p:nvSpPr>
        <p:spPr bwMode="auto">
          <a:xfrm>
            <a:off x="8143875" y="3792538"/>
            <a:ext cx="20638" cy="1254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3" name="Freeform 173"/>
          <p:cNvSpPr>
            <a:spLocks/>
          </p:cNvSpPr>
          <p:nvPr/>
        </p:nvSpPr>
        <p:spPr bwMode="auto">
          <a:xfrm>
            <a:off x="8039100" y="3833813"/>
            <a:ext cx="125413" cy="63500"/>
          </a:xfrm>
          <a:custGeom>
            <a:avLst/>
            <a:gdLst>
              <a:gd name="T0" fmla="*/ 0 w 79"/>
              <a:gd name="T1" fmla="*/ 14 h 40"/>
              <a:gd name="T2" fmla="*/ 0 w 79"/>
              <a:gd name="T3" fmla="*/ 0 h 40"/>
              <a:gd name="T4" fmla="*/ 0 w 79"/>
              <a:gd name="T5" fmla="*/ 0 h 40"/>
              <a:gd name="T6" fmla="*/ 0 w 79"/>
              <a:gd name="T7" fmla="*/ 0 h 40"/>
              <a:gd name="T8" fmla="*/ 39 w 79"/>
              <a:gd name="T9" fmla="*/ 14 h 40"/>
              <a:gd name="T10" fmla="*/ 79 w 79"/>
              <a:gd name="T11" fmla="*/ 14 h 40"/>
              <a:gd name="T12" fmla="*/ 39 w 79"/>
              <a:gd name="T13" fmla="*/ 27 h 40"/>
              <a:gd name="T14" fmla="*/ 0 w 79"/>
              <a:gd name="T15" fmla="*/ 40 h 40"/>
              <a:gd name="T16" fmla="*/ 0 w 79"/>
              <a:gd name="T17" fmla="*/ 40 h 40"/>
              <a:gd name="T18" fmla="*/ 0 w 79"/>
              <a:gd name="T19" fmla="*/ 27 h 40"/>
              <a:gd name="T20" fmla="*/ 0 w 79"/>
              <a:gd name="T21" fmla="*/ 27 h 40"/>
              <a:gd name="T22" fmla="*/ 39 w 79"/>
              <a:gd name="T23" fmla="*/ 14 h 40"/>
              <a:gd name="T24" fmla="*/ 39 w 79"/>
              <a:gd name="T25" fmla="*/ 27 h 40"/>
              <a:gd name="T26" fmla="*/ 39 w 79"/>
              <a:gd name="T27" fmla="*/ 27 h 40"/>
              <a:gd name="T28" fmla="*/ 0 w 79"/>
              <a:gd name="T29" fmla="*/ 14 h 40"/>
              <a:gd name="T30" fmla="*/ 0 w 79"/>
              <a:gd name="T31" fmla="*/ 0 h 40"/>
              <a:gd name="T32" fmla="*/ 13 w 79"/>
              <a:gd name="T33" fmla="*/ 0 h 40"/>
              <a:gd name="T34" fmla="*/ 13 w 79"/>
              <a:gd name="T35" fmla="*/ 14 h 40"/>
              <a:gd name="T36" fmla="*/ 0 w 79"/>
              <a:gd name="T37" fmla="*/ 14 h 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9"/>
              <a:gd name="T58" fmla="*/ 0 h 40"/>
              <a:gd name="T59" fmla="*/ 79 w 79"/>
              <a:gd name="T60" fmla="*/ 40 h 4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9" h="40">
                <a:moveTo>
                  <a:pt x="0" y="14"/>
                </a:moveTo>
                <a:lnTo>
                  <a:pt x="0" y="0"/>
                </a:lnTo>
                <a:lnTo>
                  <a:pt x="39" y="14"/>
                </a:lnTo>
                <a:lnTo>
                  <a:pt x="79" y="14"/>
                </a:lnTo>
                <a:lnTo>
                  <a:pt x="39" y="27"/>
                </a:lnTo>
                <a:lnTo>
                  <a:pt x="0" y="40"/>
                </a:lnTo>
                <a:lnTo>
                  <a:pt x="0" y="27"/>
                </a:lnTo>
                <a:lnTo>
                  <a:pt x="39" y="14"/>
                </a:lnTo>
                <a:lnTo>
                  <a:pt x="39" y="27"/>
                </a:lnTo>
                <a:lnTo>
                  <a:pt x="0" y="14"/>
                </a:lnTo>
                <a:lnTo>
                  <a:pt x="0" y="0"/>
                </a:lnTo>
                <a:lnTo>
                  <a:pt x="13" y="0"/>
                </a:lnTo>
                <a:lnTo>
                  <a:pt x="13" y="14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04" name="Freeform 174"/>
          <p:cNvSpPr>
            <a:spLocks/>
          </p:cNvSpPr>
          <p:nvPr/>
        </p:nvSpPr>
        <p:spPr bwMode="auto">
          <a:xfrm>
            <a:off x="8039100" y="3856038"/>
            <a:ext cx="20638" cy="20637"/>
          </a:xfrm>
          <a:custGeom>
            <a:avLst/>
            <a:gdLst>
              <a:gd name="T0" fmla="*/ 0 w 13"/>
              <a:gd name="T1" fmla="*/ 13 h 13"/>
              <a:gd name="T2" fmla="*/ 0 w 13"/>
              <a:gd name="T3" fmla="*/ 0 h 13"/>
              <a:gd name="T4" fmla="*/ 13 w 13"/>
              <a:gd name="T5" fmla="*/ 0 h 13"/>
              <a:gd name="T6" fmla="*/ 13 w 13"/>
              <a:gd name="T7" fmla="*/ 0 h 13"/>
              <a:gd name="T8" fmla="*/ 13 w 13"/>
              <a:gd name="T9" fmla="*/ 0 h 13"/>
              <a:gd name="T10" fmla="*/ 13 w 13"/>
              <a:gd name="T11" fmla="*/ 13 h 13"/>
              <a:gd name="T12" fmla="*/ 0 w 13"/>
              <a:gd name="T13" fmla="*/ 13 h 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3"/>
              <a:gd name="T23" fmla="*/ 13 w 13"/>
              <a:gd name="T24" fmla="*/ 13 h 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3">
                <a:moveTo>
                  <a:pt x="0" y="13"/>
                </a:moveTo>
                <a:lnTo>
                  <a:pt x="0" y="0"/>
                </a:lnTo>
                <a:lnTo>
                  <a:pt x="13" y="0"/>
                </a:lnTo>
                <a:lnTo>
                  <a:pt x="13" y="13"/>
                </a:lnTo>
                <a:lnTo>
                  <a:pt x="0" y="13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05" name="Freeform 175"/>
          <p:cNvSpPr>
            <a:spLocks/>
          </p:cNvSpPr>
          <p:nvPr/>
        </p:nvSpPr>
        <p:spPr bwMode="auto">
          <a:xfrm>
            <a:off x="8039100" y="3833813"/>
            <a:ext cx="61913" cy="42862"/>
          </a:xfrm>
          <a:custGeom>
            <a:avLst/>
            <a:gdLst>
              <a:gd name="T0" fmla="*/ 0 w 39"/>
              <a:gd name="T1" fmla="*/ 14 h 27"/>
              <a:gd name="T2" fmla="*/ 0 w 39"/>
              <a:gd name="T3" fmla="*/ 0 h 27"/>
              <a:gd name="T4" fmla="*/ 39 w 39"/>
              <a:gd name="T5" fmla="*/ 14 h 27"/>
              <a:gd name="T6" fmla="*/ 0 w 39"/>
              <a:gd name="T7" fmla="*/ 27 h 27"/>
              <a:gd name="T8" fmla="*/ 0 w 39"/>
              <a:gd name="T9" fmla="*/ 14 h 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"/>
              <a:gd name="T16" fmla="*/ 0 h 27"/>
              <a:gd name="T17" fmla="*/ 39 w 39"/>
              <a:gd name="T18" fmla="*/ 27 h 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" h="27">
                <a:moveTo>
                  <a:pt x="0" y="14"/>
                </a:moveTo>
                <a:lnTo>
                  <a:pt x="0" y="0"/>
                </a:lnTo>
                <a:lnTo>
                  <a:pt x="39" y="14"/>
                </a:lnTo>
                <a:lnTo>
                  <a:pt x="0" y="27"/>
                </a:lnTo>
                <a:lnTo>
                  <a:pt x="0" y="1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06" name="Rectangle 176"/>
          <p:cNvSpPr>
            <a:spLocks noChangeArrowheads="1"/>
          </p:cNvSpPr>
          <p:nvPr/>
        </p:nvSpPr>
        <p:spPr bwMode="auto">
          <a:xfrm>
            <a:off x="7767638" y="3856038"/>
            <a:ext cx="1587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7" name="Rectangle 177"/>
          <p:cNvSpPr>
            <a:spLocks noChangeArrowheads="1"/>
          </p:cNvSpPr>
          <p:nvPr/>
        </p:nvSpPr>
        <p:spPr bwMode="auto">
          <a:xfrm>
            <a:off x="8018463" y="3856038"/>
            <a:ext cx="1587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8" name="Rectangle 178"/>
          <p:cNvSpPr>
            <a:spLocks noChangeArrowheads="1"/>
          </p:cNvSpPr>
          <p:nvPr/>
        </p:nvSpPr>
        <p:spPr bwMode="auto">
          <a:xfrm>
            <a:off x="7767638" y="3856038"/>
            <a:ext cx="250825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09" name="Rectangle 179"/>
          <p:cNvSpPr>
            <a:spLocks noChangeArrowheads="1"/>
          </p:cNvSpPr>
          <p:nvPr/>
        </p:nvSpPr>
        <p:spPr bwMode="auto">
          <a:xfrm>
            <a:off x="6262688" y="3206750"/>
            <a:ext cx="522287" cy="2063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0" name="Rectangle 180"/>
          <p:cNvSpPr>
            <a:spLocks noChangeArrowheads="1"/>
          </p:cNvSpPr>
          <p:nvPr/>
        </p:nvSpPr>
        <p:spPr bwMode="auto">
          <a:xfrm>
            <a:off x="6764338" y="3206750"/>
            <a:ext cx="20637" cy="146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1" name="Rectangle 181"/>
          <p:cNvSpPr>
            <a:spLocks noChangeArrowheads="1"/>
          </p:cNvSpPr>
          <p:nvPr/>
        </p:nvSpPr>
        <p:spPr bwMode="auto">
          <a:xfrm>
            <a:off x="6262688" y="3332163"/>
            <a:ext cx="501650" cy="2063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2" name="Rectangle 182"/>
          <p:cNvSpPr>
            <a:spLocks noChangeArrowheads="1"/>
          </p:cNvSpPr>
          <p:nvPr/>
        </p:nvSpPr>
        <p:spPr bwMode="auto">
          <a:xfrm>
            <a:off x="6262688" y="3206750"/>
            <a:ext cx="20637" cy="1254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3" name="Freeform 183"/>
          <p:cNvSpPr>
            <a:spLocks/>
          </p:cNvSpPr>
          <p:nvPr/>
        </p:nvSpPr>
        <p:spPr bwMode="auto">
          <a:xfrm>
            <a:off x="6472238" y="3603625"/>
            <a:ext cx="61912" cy="84138"/>
          </a:xfrm>
          <a:custGeom>
            <a:avLst/>
            <a:gdLst>
              <a:gd name="T0" fmla="*/ 26 w 39"/>
              <a:gd name="T1" fmla="*/ 0 h 53"/>
              <a:gd name="T2" fmla="*/ 39 w 39"/>
              <a:gd name="T3" fmla="*/ 0 h 53"/>
              <a:gd name="T4" fmla="*/ 39 w 39"/>
              <a:gd name="T5" fmla="*/ 0 h 53"/>
              <a:gd name="T6" fmla="*/ 39 w 39"/>
              <a:gd name="T7" fmla="*/ 0 h 53"/>
              <a:gd name="T8" fmla="*/ 26 w 39"/>
              <a:gd name="T9" fmla="*/ 53 h 53"/>
              <a:gd name="T10" fmla="*/ 13 w 39"/>
              <a:gd name="T11" fmla="*/ 53 h 53"/>
              <a:gd name="T12" fmla="*/ 13 w 39"/>
              <a:gd name="T13" fmla="*/ 53 h 53"/>
              <a:gd name="T14" fmla="*/ 0 w 39"/>
              <a:gd name="T15" fmla="*/ 0 h 53"/>
              <a:gd name="T16" fmla="*/ 0 w 39"/>
              <a:gd name="T17" fmla="*/ 0 h 53"/>
              <a:gd name="T18" fmla="*/ 13 w 39"/>
              <a:gd name="T19" fmla="*/ 0 h 53"/>
              <a:gd name="T20" fmla="*/ 13 w 39"/>
              <a:gd name="T21" fmla="*/ 0 h 53"/>
              <a:gd name="T22" fmla="*/ 26 w 39"/>
              <a:gd name="T23" fmla="*/ 53 h 53"/>
              <a:gd name="T24" fmla="*/ 26 w 39"/>
              <a:gd name="T25" fmla="*/ 53 h 53"/>
              <a:gd name="T26" fmla="*/ 13 w 39"/>
              <a:gd name="T27" fmla="*/ 53 h 53"/>
              <a:gd name="T28" fmla="*/ 26 w 39"/>
              <a:gd name="T29" fmla="*/ 0 h 53"/>
              <a:gd name="T30" fmla="*/ 39 w 39"/>
              <a:gd name="T31" fmla="*/ 0 h 53"/>
              <a:gd name="T32" fmla="*/ 39 w 39"/>
              <a:gd name="T33" fmla="*/ 14 h 53"/>
              <a:gd name="T34" fmla="*/ 26 w 39"/>
              <a:gd name="T35" fmla="*/ 14 h 53"/>
              <a:gd name="T36" fmla="*/ 26 w 39"/>
              <a:gd name="T37" fmla="*/ 0 h 5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9"/>
              <a:gd name="T58" fmla="*/ 0 h 53"/>
              <a:gd name="T59" fmla="*/ 39 w 39"/>
              <a:gd name="T60" fmla="*/ 53 h 5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9" h="53">
                <a:moveTo>
                  <a:pt x="26" y="0"/>
                </a:moveTo>
                <a:lnTo>
                  <a:pt x="39" y="0"/>
                </a:lnTo>
                <a:lnTo>
                  <a:pt x="26" y="53"/>
                </a:lnTo>
                <a:lnTo>
                  <a:pt x="13" y="53"/>
                </a:lnTo>
                <a:lnTo>
                  <a:pt x="0" y="0"/>
                </a:lnTo>
                <a:lnTo>
                  <a:pt x="13" y="0"/>
                </a:lnTo>
                <a:lnTo>
                  <a:pt x="26" y="53"/>
                </a:lnTo>
                <a:lnTo>
                  <a:pt x="13" y="53"/>
                </a:lnTo>
                <a:lnTo>
                  <a:pt x="26" y="0"/>
                </a:lnTo>
                <a:lnTo>
                  <a:pt x="39" y="0"/>
                </a:lnTo>
                <a:lnTo>
                  <a:pt x="39" y="14"/>
                </a:lnTo>
                <a:lnTo>
                  <a:pt x="26" y="14"/>
                </a:lnTo>
                <a:lnTo>
                  <a:pt x="26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14" name="Freeform 184"/>
          <p:cNvSpPr>
            <a:spLocks/>
          </p:cNvSpPr>
          <p:nvPr/>
        </p:nvSpPr>
        <p:spPr bwMode="auto">
          <a:xfrm>
            <a:off x="6492875" y="3603625"/>
            <a:ext cx="20638" cy="22225"/>
          </a:xfrm>
          <a:custGeom>
            <a:avLst/>
            <a:gdLst>
              <a:gd name="T0" fmla="*/ 0 w 13"/>
              <a:gd name="T1" fmla="*/ 0 h 14"/>
              <a:gd name="T2" fmla="*/ 13 w 13"/>
              <a:gd name="T3" fmla="*/ 0 h 14"/>
              <a:gd name="T4" fmla="*/ 13 w 13"/>
              <a:gd name="T5" fmla="*/ 14 h 14"/>
              <a:gd name="T6" fmla="*/ 13 w 13"/>
              <a:gd name="T7" fmla="*/ 14 h 14"/>
              <a:gd name="T8" fmla="*/ 13 w 13"/>
              <a:gd name="T9" fmla="*/ 14 h 14"/>
              <a:gd name="T10" fmla="*/ 0 w 13"/>
              <a:gd name="T11" fmla="*/ 14 h 14"/>
              <a:gd name="T12" fmla="*/ 0 w 13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"/>
              <a:gd name="T22" fmla="*/ 0 h 14"/>
              <a:gd name="T23" fmla="*/ 13 w 13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" h="14">
                <a:moveTo>
                  <a:pt x="0" y="0"/>
                </a:moveTo>
                <a:lnTo>
                  <a:pt x="13" y="0"/>
                </a:lnTo>
                <a:lnTo>
                  <a:pt x="13" y="14"/>
                </a:lnTo>
                <a:lnTo>
                  <a:pt x="0" y="1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15" name="Freeform 185"/>
          <p:cNvSpPr>
            <a:spLocks/>
          </p:cNvSpPr>
          <p:nvPr/>
        </p:nvSpPr>
        <p:spPr bwMode="auto">
          <a:xfrm>
            <a:off x="6492875" y="3603625"/>
            <a:ext cx="41275" cy="84138"/>
          </a:xfrm>
          <a:custGeom>
            <a:avLst/>
            <a:gdLst>
              <a:gd name="T0" fmla="*/ 13 w 26"/>
              <a:gd name="T1" fmla="*/ 0 h 53"/>
              <a:gd name="T2" fmla="*/ 26 w 26"/>
              <a:gd name="T3" fmla="*/ 0 h 53"/>
              <a:gd name="T4" fmla="*/ 13 w 26"/>
              <a:gd name="T5" fmla="*/ 53 h 53"/>
              <a:gd name="T6" fmla="*/ 0 w 26"/>
              <a:gd name="T7" fmla="*/ 0 h 53"/>
              <a:gd name="T8" fmla="*/ 13 w 26"/>
              <a:gd name="T9" fmla="*/ 0 h 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53"/>
              <a:gd name="T17" fmla="*/ 26 w 26"/>
              <a:gd name="T18" fmla="*/ 53 h 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53">
                <a:moveTo>
                  <a:pt x="13" y="0"/>
                </a:moveTo>
                <a:lnTo>
                  <a:pt x="26" y="0"/>
                </a:lnTo>
                <a:lnTo>
                  <a:pt x="13" y="53"/>
                </a:lnTo>
                <a:lnTo>
                  <a:pt x="0" y="0"/>
                </a:lnTo>
                <a:lnTo>
                  <a:pt x="13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16" name="Rectangle 186"/>
          <p:cNvSpPr>
            <a:spLocks noChangeArrowheads="1"/>
          </p:cNvSpPr>
          <p:nvPr/>
        </p:nvSpPr>
        <p:spPr bwMode="auto">
          <a:xfrm>
            <a:off x="6513513" y="3332163"/>
            <a:ext cx="20637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7" name="Rectangle 187"/>
          <p:cNvSpPr>
            <a:spLocks noChangeArrowheads="1"/>
          </p:cNvSpPr>
          <p:nvPr/>
        </p:nvSpPr>
        <p:spPr bwMode="auto">
          <a:xfrm>
            <a:off x="6513513" y="3603625"/>
            <a:ext cx="20637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8" name="Rectangle 188"/>
          <p:cNvSpPr>
            <a:spLocks noChangeArrowheads="1"/>
          </p:cNvSpPr>
          <p:nvPr/>
        </p:nvSpPr>
        <p:spPr bwMode="auto">
          <a:xfrm>
            <a:off x="6513513" y="3332163"/>
            <a:ext cx="20637" cy="27146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8619" name="Rectangle 187"/>
          <p:cNvSpPr>
            <a:spLocks noChangeArrowheads="1"/>
          </p:cNvSpPr>
          <p:nvPr/>
        </p:nvSpPr>
        <p:spPr bwMode="auto">
          <a:xfrm>
            <a:off x="469776" y="4648200"/>
            <a:ext cx="2158008" cy="8679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while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smtClean="0">
                <a:solidFill>
                  <a:srgbClr val="0033CC"/>
                </a:solidFill>
                <a:latin typeface="Courier New" pitchFamily="49" charset="0"/>
              </a:rPr>
              <a:t>condition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Courier New" pitchFamily="49" charset="0"/>
              </a:rPr>
              <a:t>…</a:t>
            </a:r>
            <a:endParaRPr lang="en-US" sz="1400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8620" name="Rectangle 188"/>
          <p:cNvSpPr>
            <a:spLocks noChangeArrowheads="1"/>
          </p:cNvSpPr>
          <p:nvPr/>
        </p:nvSpPr>
        <p:spPr bwMode="auto">
          <a:xfrm>
            <a:off x="5220072" y="4653136"/>
            <a:ext cx="3733800" cy="10618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for</a:t>
            </a:r>
            <a:r>
              <a:rPr lang="en-US" sz="1400" dirty="0">
                <a:latin typeface="Courier New" pitchFamily="49" charset="0"/>
              </a:rPr>
              <a:t> (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</a:rPr>
              <a:t>initialize</a:t>
            </a:r>
            <a:r>
              <a:rPr lang="en-US" sz="1400" dirty="0">
                <a:latin typeface="Courier New" pitchFamily="49" charset="0"/>
              </a:rPr>
              <a:t>; </a:t>
            </a:r>
            <a:r>
              <a:rPr lang="en-US" sz="1400" dirty="0" smtClean="0">
                <a:solidFill>
                  <a:srgbClr val="0033CC"/>
                </a:solidFill>
                <a:latin typeface="Courier New" pitchFamily="49" charset="0"/>
              </a:rPr>
              <a:t>condition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>
                <a:solidFill>
                  <a:srgbClr val="0033CC"/>
                </a:solidFill>
                <a:latin typeface="Courier New" pitchFamily="49" charset="0"/>
              </a:rPr>
              <a:t>update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sz="1400" dirty="0" smtClean="0">
                <a:latin typeface="Courier New" pitchFamily="49" charset="0"/>
              </a:rPr>
              <a:t>..</a:t>
            </a:r>
          </a:p>
          <a:p>
            <a:pPr>
              <a:lnSpc>
                <a:spcPct val="90000"/>
              </a:lnSpc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2743200" y="4653136"/>
            <a:ext cx="2362200" cy="10464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3">
              <a:defRPr/>
            </a:pP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do {</a:t>
            </a:r>
          </a:p>
          <a:p>
            <a:pPr marL="0" lvl="3">
              <a:defRPr/>
            </a:pPr>
            <a:r>
              <a:rPr lang="en-US" sz="2000" b="1" dirty="0" smtClean="0">
                <a:latin typeface="+mn-lt"/>
                <a:cs typeface="+mn-cs"/>
              </a:rPr>
              <a:t>..</a:t>
            </a:r>
            <a:endParaRPr lang="en-US" sz="1400" dirty="0">
              <a:latin typeface="Courier New" pitchFamily="49" charset="0"/>
            </a:endParaRPr>
          </a:p>
          <a:p>
            <a:pPr marL="0" lvl="3">
              <a:defRPr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0" lvl="3">
              <a:defRPr/>
            </a:pPr>
            <a:r>
              <a:rPr lang="en-US" sz="1400" dirty="0" smtClean="0">
                <a:solidFill>
                  <a:srgbClr val="FF33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FF3300"/>
                </a:solidFill>
                <a:latin typeface="Courier New" pitchFamily="49" charset="0"/>
              </a:rPr>
              <a:t>while </a:t>
            </a:r>
            <a:r>
              <a:rPr lang="en-US" sz="1400" dirty="0">
                <a:latin typeface="Courier New" pitchFamily="49" charset="0"/>
              </a:rPr>
              <a:t>( </a:t>
            </a:r>
            <a:r>
              <a:rPr lang="en-US" sz="1400" dirty="0" smtClean="0">
                <a:solidFill>
                  <a:srgbClr val="000099"/>
                </a:solidFill>
                <a:latin typeface="Courier New" pitchFamily="49" charset="0"/>
              </a:rPr>
              <a:t>condition</a:t>
            </a:r>
            <a:r>
              <a:rPr lang="en-US" sz="1400" dirty="0" smtClean="0"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Counting Loop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 algn="l"/>
            <a:fld id="{F81242A8-19EB-40FE-8EC6-1CABA10B135A}" type="slidenum">
              <a:rPr lang="en-US" b="0">
                <a:solidFill>
                  <a:schemeClr val="tx2"/>
                </a:solidFill>
              </a:rPr>
              <a:pPr algn="l"/>
              <a:t>7</a:t>
            </a:fld>
            <a:endParaRPr lang="en-US" b="0">
              <a:solidFill>
                <a:schemeClr val="tx2"/>
              </a:solidFill>
            </a:endParaRPr>
          </a:p>
        </p:txBody>
      </p:sp>
      <p:sp>
        <p:nvSpPr>
          <p:cNvPr id="23582" name="Rectangle 30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Definite repetition: know </a:t>
            </a:r>
            <a:r>
              <a:rPr lang="en-US" dirty="0" smtClean="0">
                <a:solidFill>
                  <a:srgbClr val="0070C0"/>
                </a:solidFill>
              </a:rPr>
              <a:t>how many times </a:t>
            </a:r>
            <a:r>
              <a:rPr lang="en-US" dirty="0" smtClean="0"/>
              <a:t>the loop will execute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Control variable used to count repetitions</a:t>
            </a:r>
          </a:p>
          <a:p>
            <a:pPr marL="639763" lvl="1" indent="-639763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Two types of Counting loop: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Counter-Controlled  while loop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For loop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Counter–controlled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while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 loop</a:t>
            </a:r>
          </a:p>
        </p:txBody>
      </p:sp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7B06C1-FA5E-48AA-9337-244850BE6DE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4" y="1600200"/>
            <a:ext cx="8531226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The loop shown below in pseudo code is called a </a:t>
            </a:r>
            <a:r>
              <a:rPr lang="en-US" sz="2400" dirty="0" smtClean="0">
                <a:solidFill>
                  <a:srgbClr val="0033CC"/>
                </a:solidFill>
              </a:rPr>
              <a:t>counter-controlled while loop </a:t>
            </a:r>
            <a:r>
              <a:rPr lang="en-US" sz="2400" dirty="0" smtClean="0"/>
              <a:t>because its repetition is managed by a loop control variable whose value represents a count.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Set loop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control variable </a:t>
            </a:r>
            <a:r>
              <a:rPr lang="en-US" sz="2000" dirty="0" smtClean="0">
                <a:latin typeface="Courier New" pitchFamily="49" charset="0"/>
              </a:rPr>
              <a:t>to an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</a:rPr>
              <a:t>initial value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While loop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control variable </a:t>
            </a:r>
            <a:r>
              <a:rPr lang="en-US" sz="2000" dirty="0" smtClean="0">
                <a:latin typeface="Courier New" pitchFamily="49" charset="0"/>
              </a:rPr>
              <a:t>&lt;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</a:rPr>
              <a:t>final value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... //Do something multiple times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Increase loop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control variable </a:t>
            </a:r>
            <a:r>
              <a:rPr lang="en-US" sz="2000" dirty="0" smtClean="0">
                <a:latin typeface="Courier New" pitchFamily="49" charset="0"/>
              </a:rPr>
              <a:t>by 1 (or step size).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Counter–controlled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while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loop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Arial" pitchFamily="34" charset="0"/>
              </a:rPr>
              <a:t>Example 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20B4CC4-FA14-4136-921A-4192719F5F4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lnSpc>
                <a:spcPct val="12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 smtClean="0"/>
              <a:t>This slide shows a program fragment that computes and displays the gross pay for seven employees. The loop body is the compound statements (those between { and }).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2000" dirty="0" smtClean="0"/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rgbClr val="0033CC"/>
                </a:solidFill>
              </a:rPr>
              <a:t>loop repetition condition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/>
              <a:t>controls the while loop.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700" dirty="0" smtClean="0">
              <a:latin typeface="Courier New" pitchFamily="49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= 0;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while</a:t>
            </a:r>
            <a:r>
              <a:rPr lang="en-US" sz="2000" dirty="0" smtClean="0">
                <a:latin typeface="Courier New" pitchFamily="49" charset="0"/>
              </a:rPr>
              <a:t> (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&lt; 7)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&lt;&lt;"Hours:";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</a:rPr>
              <a:t>&gt;&gt;hours;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&lt;&lt;"Rate:";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</a:rPr>
              <a:t>&gt;&gt;rate;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pay = hours * rate;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&lt;&lt;"Pay is:”&lt;&lt; pay;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 + 1; // or </a:t>
            </a:r>
            <a:r>
              <a:rPr lang="en-US" sz="2000" dirty="0" err="1" smtClean="0">
                <a:latin typeface="Courier New" pitchFamily="49" charset="0"/>
              </a:rPr>
              <a:t>count_emp</a:t>
            </a:r>
            <a:r>
              <a:rPr lang="en-US" sz="2000" dirty="0" smtClean="0">
                <a:latin typeface="Courier New" pitchFamily="49" charset="0"/>
              </a:rPr>
              <a:t>++;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&lt;&lt;"\</a:t>
            </a:r>
            <a:r>
              <a:rPr lang="en-US" sz="2000" dirty="0" err="1" smtClean="0">
                <a:latin typeface="Courier New" pitchFamily="49" charset="0"/>
              </a:rPr>
              <a:t>nAll</a:t>
            </a:r>
            <a:r>
              <a:rPr lang="en-US" sz="2000" dirty="0" smtClean="0">
                <a:latin typeface="Courier New" pitchFamily="49" charset="0"/>
              </a:rPr>
              <a:t> employees processed\n";</a:t>
            </a:r>
            <a:endParaRPr lang="en-US" sz="2000" dirty="0" smtClean="0"/>
          </a:p>
        </p:txBody>
      </p:sp>
      <p:cxnSp>
        <p:nvCxnSpPr>
          <p:cNvPr id="21509" name="AutoShape 4"/>
          <p:cNvCxnSpPr>
            <a:cxnSpLocks noChangeShapeType="1"/>
            <a:stCxn id="8196" idx="0"/>
            <a:endCxn id="8196" idx="0"/>
          </p:cNvCxnSpPr>
          <p:nvPr/>
        </p:nvCxnSpPr>
        <p:spPr bwMode="auto">
          <a:xfrm>
            <a:off x="4533900" y="18288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0" name="AutoShape 5"/>
          <p:cNvSpPr>
            <a:spLocks noChangeArrowheads="1"/>
          </p:cNvSpPr>
          <p:nvPr/>
        </p:nvSpPr>
        <p:spPr bwMode="auto">
          <a:xfrm flipV="1">
            <a:off x="3491880" y="3068960"/>
            <a:ext cx="648072" cy="216024"/>
          </a:xfrm>
          <a:prstGeom prst="leftArrow">
            <a:avLst>
              <a:gd name="adj1" fmla="val 50000"/>
              <a:gd name="adj2" fmla="val 2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211960" y="2996952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loop repetition condition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3717032"/>
            <a:ext cx="3672408" cy="5493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count_emp</a:t>
            </a:r>
            <a:r>
              <a:rPr lang="en-US" dirty="0" smtClean="0">
                <a:latin typeface="Courier New" pitchFamily="49" charset="0"/>
              </a:rPr>
              <a:t> = 1;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olidFill>
                  <a:srgbClr val="FF3300"/>
                </a:solidFill>
                <a:latin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</a:rPr>
              <a:t>count_emp</a:t>
            </a:r>
            <a:r>
              <a:rPr lang="en-US" dirty="0" smtClean="0">
                <a:latin typeface="Courier New" pitchFamily="49" charset="0"/>
              </a:rPr>
              <a:t> &lt;=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1098C655300498A04611AF6A7E116" ma:contentTypeVersion="0" ma:contentTypeDescription="Create a new document." ma:contentTypeScope="" ma:versionID="615281c60be61a11f9fcc76de1a6a6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714CFD-0C38-4934-9AA8-22F7DE6F041C}"/>
</file>

<file path=customXml/itemProps2.xml><?xml version="1.0" encoding="utf-8"?>
<ds:datastoreItem xmlns:ds="http://schemas.openxmlformats.org/officeDocument/2006/customXml" ds:itemID="{FAFE24D5-A68E-4AC2-8E93-D19CAD2DED97}"/>
</file>

<file path=customXml/itemProps3.xml><?xml version="1.0" encoding="utf-8"?>
<ds:datastoreItem xmlns:ds="http://schemas.openxmlformats.org/officeDocument/2006/customXml" ds:itemID="{436086EB-21C0-498B-86E7-A222C72C2BF9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2205</TotalTime>
  <Words>871</Words>
  <Application>Microsoft Office PowerPoint</Application>
  <PresentationFormat>On-screen Show (4:3)</PresentationFormat>
  <Paragraphs>245</Paragraphs>
  <Slides>23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Median</vt:lpstr>
      <vt:lpstr>Equation</vt:lpstr>
      <vt:lpstr>Document</vt:lpstr>
      <vt:lpstr>Chapter 4  Repetition Structures  </vt:lpstr>
      <vt:lpstr>Overview</vt:lpstr>
      <vt:lpstr>Types of Control Structures</vt:lpstr>
      <vt:lpstr>What is Meant by Loops?  Why Do We Need Them?</vt:lpstr>
      <vt:lpstr>Loop Statementes</vt:lpstr>
      <vt:lpstr>Loop Statements</vt:lpstr>
      <vt:lpstr>Counting Loop</vt:lpstr>
      <vt:lpstr>Counter–controlled while loop</vt:lpstr>
      <vt:lpstr>Counter–controlled while loop Example 1</vt:lpstr>
      <vt:lpstr>Counter–controlled while loop while Statement</vt:lpstr>
      <vt:lpstr>Counter–controlled while loop Example 2: Computing Sum</vt:lpstr>
      <vt:lpstr>The for loop</vt:lpstr>
      <vt:lpstr> The for Repetition Statement</vt:lpstr>
      <vt:lpstr>General Form of for statement</vt:lpstr>
      <vt:lpstr>for - Example 1</vt:lpstr>
      <vt:lpstr>for - Syntaxes</vt:lpstr>
      <vt:lpstr> for and while</vt:lpstr>
      <vt:lpstr>Example 2 – using while loop</vt:lpstr>
      <vt:lpstr>Example 3– using for</vt:lpstr>
      <vt:lpstr> for statement </vt:lpstr>
      <vt:lpstr>Examples for using for statement</vt:lpstr>
      <vt:lpstr>Examples for using for statement</vt:lpstr>
      <vt:lpstr>for - Example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Repetition Structures</dc:title>
  <dc:creator>user</dc:creator>
  <cp:lastModifiedBy>NOOR</cp:lastModifiedBy>
  <cp:revision>111</cp:revision>
  <dcterms:created xsi:type="dcterms:W3CDTF">2011-11-12T10:23:49Z</dcterms:created>
  <dcterms:modified xsi:type="dcterms:W3CDTF">2012-11-16T05:17:49Z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0x0101006DA1098C655300498A04611AF6A7E116</vt:lpwstr>
  </property>
</Properties>
</file>