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76" r:id="rId22"/>
    <p:sldId id="277" r:id="rId23"/>
    <p:sldId id="278"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30"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rtl="0">
              <a:defRPr/>
            </a:pPr>
            <a:endParaRPr lang="en-US">
              <a:solidFill>
                <a:prstClr val="white"/>
              </a:solidFill>
            </a:endParaRPr>
          </a:p>
        </p:txBody>
      </p:sp>
      <p:grpSp>
        <p:nvGrpSpPr>
          <p:cNvPr id="2" name="Group 18"/>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l" rtl="0">
                <a:defRPr/>
              </a:pPr>
              <a:endParaRPr lang="en-US">
                <a:solidFill>
                  <a:prstClr val="black"/>
                </a:solidFill>
                <a:cs typeface="Arial" pitchFamily="34" charset="0"/>
              </a:endParaRPr>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lgn="l" rtl="0">
                <a:defRPr/>
              </a:pPr>
              <a:endParaRPr lang="en-US">
                <a:solidFill>
                  <a:prstClr val="black"/>
                </a:solidFill>
                <a:cs typeface="Arial" pitchFamily="34" charset="0"/>
              </a:endParaRPr>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0">
                <a:defRPr/>
              </a:pPr>
              <a:endParaRPr lang="en-US">
                <a:solidFill>
                  <a:prstClr val="white"/>
                </a:solidFill>
              </a:endParaRPr>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1" name="Action Button: Forward or Next 10">
            <a:hlinkClick r:id="" action="ppaction://hlinkshowjump?jump=nextslide" highlightClick="1"/>
          </p:cNvPr>
          <p:cNvSpPr/>
          <p:nvPr/>
        </p:nvSpPr>
        <p:spPr>
          <a:xfrm>
            <a:off x="8686800" y="152400"/>
            <a:ext cx="304800" cy="304800"/>
          </a:xfrm>
          <a:prstGeom prst="actionButtonForwardNext">
            <a:avLst/>
          </a:prstGeom>
        </p:spPr>
        <p:style>
          <a:lnRef idx="1">
            <a:schemeClr val="accent2"/>
          </a:lnRef>
          <a:fillRef idx="2">
            <a:schemeClr val="accent2"/>
          </a:fillRef>
          <a:effectRef idx="1">
            <a:schemeClr val="accent2"/>
          </a:effectRef>
          <a:fontRef idx="minor">
            <a:schemeClr val="dk1"/>
          </a:fontRef>
        </p:style>
        <p:txBody>
          <a:bodyPr anchor="ctr"/>
          <a:lstStyle/>
          <a:p>
            <a:pPr algn="ctr" rtl="0">
              <a:defRPr/>
            </a:pPr>
            <a:endParaRPr lang="en-US">
              <a:solidFill>
                <a:prstClr val="black"/>
              </a:solidFill>
            </a:endParaRPr>
          </a:p>
        </p:txBody>
      </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2" name="Date Placeholder 29"/>
          <p:cNvSpPr>
            <a:spLocks noGrp="1"/>
          </p:cNvSpPr>
          <p:nvPr>
            <p:ph type="dt" sz="half" idx="10"/>
          </p:nvPr>
        </p:nvSpPr>
        <p:spPr/>
        <p:txBody>
          <a:bodyPr/>
          <a:lstStyle>
            <a:lvl1pPr>
              <a:defRPr>
                <a:solidFill>
                  <a:srgbClr val="FFFFFF"/>
                </a:solidFill>
              </a:defRPr>
            </a:lvl1pPr>
            <a:extLst/>
          </a:lstStyle>
          <a:p>
            <a:pPr>
              <a:defRPr/>
            </a:pPr>
            <a:fld id="{2C3FA550-2ABB-432B-8D26-6FB89581E3FF}" type="datetime1">
              <a:rPr lang="en-US"/>
              <a:pPr>
                <a:defRPr/>
              </a:pPr>
              <a:t>9/15/2018</a:t>
            </a:fld>
            <a:endParaRPr lang="en-US"/>
          </a:p>
        </p:txBody>
      </p:sp>
      <p:sp>
        <p:nvSpPr>
          <p:cNvPr id="13" name="Slide Number Placeholder 26"/>
          <p:cNvSpPr>
            <a:spLocks noGrp="1"/>
          </p:cNvSpPr>
          <p:nvPr>
            <p:ph type="sldNum" sz="quarter" idx="11"/>
          </p:nvPr>
        </p:nvSpPr>
        <p:spPr/>
        <p:txBody>
          <a:bodyPr/>
          <a:lstStyle>
            <a:lvl1pPr>
              <a:defRPr>
                <a:solidFill>
                  <a:srgbClr val="FFFFFF"/>
                </a:solidFill>
              </a:defRPr>
            </a:lvl1pPr>
            <a:extLst/>
          </a:lstStyle>
          <a:p>
            <a:pPr>
              <a:defRPr/>
            </a:pPr>
            <a:fld id="{5135AD64-D73B-4BD9-A24E-A9C0BC3F3CDC}" type="slidenum">
              <a:rPr lang="en-US"/>
              <a:pPr>
                <a:defRPr/>
              </a:pPr>
              <a:t>‹#›</a:t>
            </a:fld>
            <a:endParaRPr lang="en-US"/>
          </a:p>
        </p:txBody>
      </p:sp>
      <p:sp>
        <p:nvSpPr>
          <p:cNvPr id="14" name="Footer Placeholder 18"/>
          <p:cNvSpPr>
            <a:spLocks noGrp="1"/>
          </p:cNvSpPr>
          <p:nvPr>
            <p:ph type="ftr" sz="quarter" idx="12"/>
          </p:nvPr>
        </p:nvSpPr>
        <p:spPr>
          <a:xfrm>
            <a:off x="2743200" y="6408738"/>
            <a:ext cx="3987800" cy="365125"/>
          </a:xfrm>
        </p:spPr>
        <p:txBody>
          <a:bodyPr/>
          <a:lstStyle>
            <a:lvl1pPr>
              <a:defRPr>
                <a:solidFill>
                  <a:schemeClr val="accent1">
                    <a:tint val="20000"/>
                  </a:schemeClr>
                </a:solidFill>
              </a:defRPr>
            </a:lvl1pPr>
            <a:extLst/>
          </a:lstStyle>
          <a:p>
            <a:pPr>
              <a:defRPr/>
            </a:pPr>
            <a:r>
              <a:rPr lang="en-US">
                <a:solidFill>
                  <a:srgbClr val="2DA2BF">
                    <a:tint val="20000"/>
                  </a:srgbClr>
                </a:solidFill>
              </a:rPr>
              <a:t>© 1992-2011 by Pearson Education, Inc. All Rights Reserved.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B0C8643D-27FA-4449-B7DF-644CC8BDD4C8}" type="datetime1">
              <a:rPr lang="en-US">
                <a:solidFill>
                  <a:prstClr val="black"/>
                </a:solidFill>
              </a:rPr>
              <a:pPr>
                <a:defRPr/>
              </a:pPr>
              <a:t>9/15/2018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prstClr val="black"/>
                </a:solidFill>
              </a:rPr>
              <a:t>© 1992-2011 by Pearson Education,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4A5FC7B1-6857-49C7-B153-B01839229D4B}" type="slidenum">
              <a:rPr lang="en-US">
                <a:solidFill>
                  <a:prstClr val="black"/>
                </a:solidFill>
              </a:rPr>
              <a:pPr>
                <a:defRPr/>
              </a:pPr>
              <a:t>‹#›</a:t>
            </a:fld>
            <a:endParaRPr lang="en-US">
              <a:solidFill>
                <a:prstClr val="black"/>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EE79F215-2AD4-4828-8664-696C5FC680C5}" type="datetime1">
              <a:rPr lang="en-US">
                <a:solidFill>
                  <a:prstClr val="black"/>
                </a:solidFill>
              </a:rPr>
              <a:pPr>
                <a:defRPr/>
              </a:pPr>
              <a:t>9/15/2018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prstClr val="black"/>
                </a:solidFill>
              </a:rPr>
              <a:t>© 1992-2011 by Pearson Education,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EB50CFC0-23BE-497D-8FC4-5FDEEBFEC2EB}" type="slidenum">
              <a:rPr lang="en-US">
                <a:solidFill>
                  <a:prstClr val="black"/>
                </a:solidFill>
              </a:rPr>
              <a:pPr>
                <a:defRPr/>
              </a:pPr>
              <a:t>‹#›</a:t>
            </a:fld>
            <a:endParaRPr lang="en-US">
              <a:solidFill>
                <a:prstClr val="black"/>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9BCE8271-7830-44F8-8F1F-C4747D8C0051}" type="datetime1">
              <a:rPr lang="en-US">
                <a:solidFill>
                  <a:prstClr val="black"/>
                </a:solidFill>
              </a:rPr>
              <a:pPr>
                <a:defRPr/>
              </a:pPr>
              <a:t>9/15/2018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r>
              <a:rPr lang="en-US">
                <a:solidFill>
                  <a:prstClr val="black"/>
                </a:solidFill>
              </a:rPr>
              <a:t>© 1992-2011 by Pearson Education, Inc. All Rights Reserved.</a:t>
            </a:r>
          </a:p>
        </p:txBody>
      </p:sp>
      <p:sp>
        <p:nvSpPr>
          <p:cNvPr id="6" name="Slide Number Placeholder 17"/>
          <p:cNvSpPr>
            <a:spLocks noGrp="1"/>
          </p:cNvSpPr>
          <p:nvPr>
            <p:ph type="sldNum" sz="quarter" idx="12"/>
          </p:nvPr>
        </p:nvSpPr>
        <p:spPr/>
        <p:txBody>
          <a:bodyPr/>
          <a:lstStyle>
            <a:lvl1pPr>
              <a:defRPr/>
            </a:lvl1pPr>
          </a:lstStyle>
          <a:p>
            <a:pPr>
              <a:defRPr/>
            </a:pPr>
            <a:fld id="{A584066C-5E20-4ABD-BE68-FD6A90D82E77}" type="slidenum">
              <a:rPr lang="en-US">
                <a:solidFill>
                  <a:prstClr val="black"/>
                </a:solidFill>
              </a:rPr>
              <a:pPr>
                <a:defRPr/>
              </a:pPr>
              <a:t>‹#›</a:t>
            </a:fld>
            <a:endParaRPr lang="en-US">
              <a:solidFill>
                <a:prstClr val="black"/>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Action Button: Back or Previous 3">
            <a:hlinkClick r:id="" action="ppaction://hlinkshowjump?jump=previousslide" highlightClick="1"/>
          </p:cNvPr>
          <p:cNvSpPr/>
          <p:nvPr/>
        </p:nvSpPr>
        <p:spPr>
          <a:xfrm>
            <a:off x="8305800" y="152400"/>
            <a:ext cx="304800" cy="304800"/>
          </a:xfrm>
          <a:prstGeom prst="actionButtonBackPrevious">
            <a:avLst/>
          </a:prstGeom>
        </p:spPr>
        <p:style>
          <a:lnRef idx="1">
            <a:schemeClr val="accent2"/>
          </a:lnRef>
          <a:fillRef idx="2">
            <a:schemeClr val="accent2"/>
          </a:fillRef>
          <a:effectRef idx="1">
            <a:schemeClr val="accent2"/>
          </a:effectRef>
          <a:fontRef idx="minor">
            <a:schemeClr val="dk1"/>
          </a:fontRef>
        </p:style>
        <p:txBody>
          <a:bodyPr anchor="ctr"/>
          <a:lstStyle/>
          <a:p>
            <a:pPr algn="ctr" rtl="0">
              <a:defRPr/>
            </a:pPr>
            <a:endParaRPr lang="en-US">
              <a:solidFill>
                <a:prstClr val="black"/>
              </a:solidFill>
            </a:endParaRPr>
          </a:p>
        </p:txBody>
      </p:sp>
      <p:sp>
        <p:nvSpPr>
          <p:cNvPr id="5" name="Action Button: Forward or Next 4">
            <a:hlinkClick r:id="" action="ppaction://hlinkshowjump?jump=nextslide" highlightClick="1"/>
          </p:cNvPr>
          <p:cNvSpPr/>
          <p:nvPr/>
        </p:nvSpPr>
        <p:spPr>
          <a:xfrm>
            <a:off x="8686800" y="152400"/>
            <a:ext cx="304800" cy="304800"/>
          </a:xfrm>
          <a:prstGeom prst="actionButtonForwardNext">
            <a:avLst/>
          </a:prstGeom>
        </p:spPr>
        <p:style>
          <a:lnRef idx="1">
            <a:schemeClr val="accent2"/>
          </a:lnRef>
          <a:fillRef idx="2">
            <a:schemeClr val="accent2"/>
          </a:fillRef>
          <a:effectRef idx="1">
            <a:schemeClr val="accent2"/>
          </a:effectRef>
          <a:fontRef idx="minor">
            <a:schemeClr val="dk1"/>
          </a:fontRef>
        </p:style>
        <p:txBody>
          <a:bodyPr anchor="ctr"/>
          <a:lstStyle/>
          <a:p>
            <a:pPr algn="ctr" rtl="0">
              <a:defRPr/>
            </a:pPr>
            <a:endParaRPr lang="en-US">
              <a:solidFill>
                <a:prstClr val="black"/>
              </a:solidFill>
            </a:endParaRPr>
          </a:p>
        </p:txBody>
      </p:sp>
      <p:sp>
        <p:nvSpPr>
          <p:cNvPr id="3" name="Content Placeholder 2"/>
          <p:cNvSpPr>
            <a:spLocks noGrp="1"/>
          </p:cNvSpPr>
          <p:nvPr>
            <p:ph idx="1"/>
          </p:nvPr>
        </p:nvSpPr>
        <p:spPr/>
        <p:txBody>
          <a:bodyPr/>
          <a:lstStyle>
            <a:lvl2pPr>
              <a:buFont typeface="Wingdings" pitchFamily="2" charset="2"/>
              <a:buChar char="§"/>
              <a:defRPr/>
            </a:lvl2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itle 6"/>
          <p:cNvSpPr>
            <a:spLocks noGrp="1"/>
          </p:cNvSpPr>
          <p:nvPr>
            <p:ph type="title"/>
          </p:nvPr>
        </p:nvSpPr>
        <p:spPr/>
        <p:txBody>
          <a:bodyPr rtlCol="0"/>
          <a:lstStyle/>
          <a:p>
            <a:r>
              <a:rPr lang="en-US"/>
              <a:t>Click to edit Master title style</a:t>
            </a:r>
          </a:p>
        </p:txBody>
      </p:sp>
      <p:sp>
        <p:nvSpPr>
          <p:cNvPr id="6" name="Date Placeholder 3"/>
          <p:cNvSpPr>
            <a:spLocks noGrp="1"/>
          </p:cNvSpPr>
          <p:nvPr>
            <p:ph type="dt" sz="half" idx="10"/>
          </p:nvPr>
        </p:nvSpPr>
        <p:spPr/>
        <p:txBody>
          <a:bodyPr/>
          <a:lstStyle>
            <a:lvl1pPr>
              <a:defRPr/>
            </a:lvl1pPr>
            <a:extLst/>
          </a:lstStyle>
          <a:p>
            <a:pPr>
              <a:defRPr/>
            </a:pPr>
            <a:fld id="{7CF11385-FFC3-42D9-89D9-B8461F966A9E}" type="datetime1">
              <a:rPr lang="en-US">
                <a:solidFill>
                  <a:prstClr val="black"/>
                </a:solidFill>
              </a:rPr>
              <a:pPr>
                <a:defRPr/>
              </a:pPr>
              <a:t>9/15/2018</a:t>
            </a:fld>
            <a:endParaRPr lang="en-US">
              <a:solidFill>
                <a:prstClr val="black"/>
              </a:solidFill>
            </a:endParaRPr>
          </a:p>
        </p:txBody>
      </p:sp>
      <p:sp>
        <p:nvSpPr>
          <p:cNvPr id="8" name="Footer Placeholder 4"/>
          <p:cNvSpPr>
            <a:spLocks noGrp="1"/>
          </p:cNvSpPr>
          <p:nvPr>
            <p:ph type="ftr" sz="quarter" idx="11"/>
          </p:nvPr>
        </p:nvSpPr>
        <p:spPr>
          <a:xfrm>
            <a:off x="4114800" y="6408738"/>
            <a:ext cx="2616200" cy="365125"/>
          </a:xfrm>
        </p:spPr>
        <p:txBody>
          <a:bodyPr/>
          <a:lstStyle>
            <a:lvl1pPr>
              <a:defRPr/>
            </a:lvl1pPr>
            <a:extLst/>
          </a:lstStyle>
          <a:p>
            <a:pPr>
              <a:defRPr/>
            </a:pPr>
            <a:r>
              <a:rPr lang="en-US">
                <a:solidFill>
                  <a:prstClr val="black"/>
                </a:solidFill>
              </a:rPr>
              <a:t>© 1992-2011 by Pearson Education, Inc. All Rights Reserved.</a:t>
            </a:r>
          </a:p>
        </p:txBody>
      </p:sp>
      <p:sp>
        <p:nvSpPr>
          <p:cNvPr id="9" name="Slide Number Placeholder 5"/>
          <p:cNvSpPr>
            <a:spLocks noGrp="1"/>
          </p:cNvSpPr>
          <p:nvPr>
            <p:ph type="sldNum" sz="quarter" idx="12"/>
          </p:nvPr>
        </p:nvSpPr>
        <p:spPr/>
        <p:txBody>
          <a:bodyPr/>
          <a:lstStyle>
            <a:lvl1pPr>
              <a:defRPr/>
            </a:lvl1pPr>
            <a:extLst/>
          </a:lstStyle>
          <a:p>
            <a:pPr>
              <a:defRPr/>
            </a:pPr>
            <a:fld id="{C98DA772-C183-4396-94CE-82A7C129D221}" type="slidenum">
              <a:rPr lang="en-US">
                <a:solidFill>
                  <a:prstClr val="black"/>
                </a:solidFill>
              </a:rPr>
              <a:pPr>
                <a:defRPr/>
              </a:pPr>
              <a:t>‹#›</a:t>
            </a:fld>
            <a:endParaRPr lang="en-US">
              <a:solidFill>
                <a:prstClr val="black"/>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rtl="0">
              <a:defRPr/>
            </a:pPr>
            <a:endParaRPr lang="en-US">
              <a:solidFill>
                <a:prstClr val="white"/>
              </a:solidFill>
            </a:endParaRPr>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rtl="0">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A23405FB-7105-40CE-9252-BC06EF1A7A1C}" type="datetime1">
              <a:rPr lang="en-US">
                <a:solidFill>
                  <a:prstClr val="white"/>
                </a:solidFill>
              </a:rPr>
              <a:pPr>
                <a:defRPr/>
              </a:pPr>
              <a:t>9/15/2018</a:t>
            </a:fld>
            <a:endParaRPr lang="en-US">
              <a:solidFill>
                <a:prstClr val="white"/>
              </a:solidFill>
            </a:endParaRPr>
          </a:p>
        </p:txBody>
      </p:sp>
      <p:sp>
        <p:nvSpPr>
          <p:cNvPr id="7" name="Footer Placeholder 4"/>
          <p:cNvSpPr>
            <a:spLocks noGrp="1"/>
          </p:cNvSpPr>
          <p:nvPr>
            <p:ph type="ftr" sz="quarter" idx="11"/>
          </p:nvPr>
        </p:nvSpPr>
        <p:spPr/>
        <p:txBody>
          <a:bodyPr/>
          <a:lstStyle>
            <a:lvl1pPr>
              <a:defRPr/>
            </a:lvl1pPr>
            <a:extLst/>
          </a:lstStyle>
          <a:p>
            <a:pPr>
              <a:defRPr/>
            </a:pPr>
            <a:r>
              <a:rPr lang="en-US">
                <a:solidFill>
                  <a:prstClr val="white"/>
                </a:solidFill>
              </a:rPr>
              <a:t>© 1992-2011 by Pearson Education, Inc. All Rights Reserved.</a:t>
            </a:r>
          </a:p>
        </p:txBody>
      </p:sp>
      <p:sp>
        <p:nvSpPr>
          <p:cNvPr id="8" name="Slide Number Placeholder 5"/>
          <p:cNvSpPr>
            <a:spLocks noGrp="1"/>
          </p:cNvSpPr>
          <p:nvPr>
            <p:ph type="sldNum" sz="quarter" idx="12"/>
          </p:nvPr>
        </p:nvSpPr>
        <p:spPr/>
        <p:txBody>
          <a:bodyPr/>
          <a:lstStyle>
            <a:lvl1pPr>
              <a:defRPr/>
            </a:lvl1pPr>
            <a:extLst/>
          </a:lstStyle>
          <a:p>
            <a:pPr>
              <a:defRPr/>
            </a:pPr>
            <a:fld id="{CEDEE6CE-1BD1-46EB-9D3E-747B35CFB93A}" type="slidenum">
              <a:rPr lang="en-US">
                <a:solidFill>
                  <a:prstClr val="white"/>
                </a:solidFill>
              </a:rPr>
              <a:pPr>
                <a:defRPr/>
              </a:pPr>
              <a:t>‹#›</a:t>
            </a:fld>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p:cNvSpPr>
            <a:spLocks noGrp="1"/>
          </p:cNvSpPr>
          <p:nvPr>
            <p:ph type="dt" sz="half" idx="10"/>
          </p:nvPr>
        </p:nvSpPr>
        <p:spPr/>
        <p:txBody>
          <a:bodyPr/>
          <a:lstStyle>
            <a:lvl1pPr>
              <a:defRPr/>
            </a:lvl1pPr>
            <a:extLst/>
          </a:lstStyle>
          <a:p>
            <a:pPr>
              <a:defRPr/>
            </a:pPr>
            <a:fld id="{9235ECA1-ADFA-4CC0-AC0A-21AC21FC6185}" type="datetime1">
              <a:rPr lang="en-US">
                <a:solidFill>
                  <a:prstClr val="white"/>
                </a:solidFill>
              </a:rPr>
              <a:pPr>
                <a:defRPr/>
              </a:pPr>
              <a:t>9/15/2018</a:t>
            </a:fld>
            <a:endParaRPr lang="en-US">
              <a:solidFill>
                <a:prstClr val="white"/>
              </a:solidFill>
            </a:endParaRPr>
          </a:p>
        </p:txBody>
      </p:sp>
      <p:sp>
        <p:nvSpPr>
          <p:cNvPr id="6" name="Footer Placeholder 5"/>
          <p:cNvSpPr>
            <a:spLocks noGrp="1"/>
          </p:cNvSpPr>
          <p:nvPr>
            <p:ph type="ftr" sz="quarter" idx="11"/>
          </p:nvPr>
        </p:nvSpPr>
        <p:spPr/>
        <p:txBody>
          <a:bodyPr/>
          <a:lstStyle>
            <a:lvl1pPr>
              <a:defRPr/>
            </a:lvl1pPr>
            <a:extLst/>
          </a:lstStyle>
          <a:p>
            <a:pPr>
              <a:defRPr/>
            </a:pPr>
            <a:r>
              <a:rPr lang="en-US">
                <a:solidFill>
                  <a:prstClr val="white"/>
                </a:solidFill>
              </a:rPr>
              <a:t>© 1992-2011 by Pearson Education, Inc. All Rights Reserved.</a:t>
            </a:r>
          </a:p>
        </p:txBody>
      </p:sp>
      <p:sp>
        <p:nvSpPr>
          <p:cNvPr id="7" name="Slide Number Placeholder 6"/>
          <p:cNvSpPr>
            <a:spLocks noGrp="1"/>
          </p:cNvSpPr>
          <p:nvPr>
            <p:ph type="sldNum" sz="quarter" idx="12"/>
          </p:nvPr>
        </p:nvSpPr>
        <p:spPr/>
        <p:txBody>
          <a:bodyPr/>
          <a:lstStyle>
            <a:lvl1pPr>
              <a:defRPr/>
            </a:lvl1pPr>
            <a:extLst/>
          </a:lstStyle>
          <a:p>
            <a:pPr>
              <a:defRPr/>
            </a:pPr>
            <a:fld id="{3ADC5BE6-D638-470C-8FBB-D661F5A0236D}" type="slidenum">
              <a:rPr lang="en-US">
                <a:solidFill>
                  <a:prstClr val="white"/>
                </a:solidFill>
              </a:rPr>
              <a:pPr>
                <a:defRPr/>
              </a:pPr>
              <a:t>‹#›</a:t>
            </a:fld>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extLst/>
          </a:lstStyle>
          <a:p>
            <a:pPr>
              <a:defRPr/>
            </a:pPr>
            <a:fld id="{520EA32A-B927-4127-A635-43848CC8677E}" type="datetime1">
              <a:rPr lang="en-US">
                <a:solidFill>
                  <a:prstClr val="black"/>
                </a:solidFill>
              </a:rPr>
              <a:pPr>
                <a:defRPr/>
              </a:pPr>
              <a:t>9/15/2018</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extLst/>
          </a:lstStyle>
          <a:p>
            <a:pPr>
              <a:defRPr/>
            </a:pPr>
            <a:r>
              <a:rPr lang="en-US">
                <a:solidFill>
                  <a:prstClr val="black"/>
                </a:solidFill>
              </a:rPr>
              <a:t>© 1992-2011 by Pearson Education, Inc. All Rights Reserved.</a:t>
            </a:r>
          </a:p>
        </p:txBody>
      </p:sp>
      <p:sp>
        <p:nvSpPr>
          <p:cNvPr id="9" name="Slide Number Placeholder 8"/>
          <p:cNvSpPr>
            <a:spLocks noGrp="1"/>
          </p:cNvSpPr>
          <p:nvPr>
            <p:ph type="sldNum" sz="quarter" idx="12"/>
          </p:nvPr>
        </p:nvSpPr>
        <p:spPr/>
        <p:txBody>
          <a:bodyPr/>
          <a:lstStyle>
            <a:lvl1pPr>
              <a:defRPr/>
            </a:lvl1pPr>
            <a:extLst/>
          </a:lstStyle>
          <a:p>
            <a:pPr>
              <a:defRPr/>
            </a:pPr>
            <a:fld id="{9C2721BC-DC48-4A42-95D5-89BAEE8A1064}" type="slidenum">
              <a:rPr lang="en-US">
                <a:solidFill>
                  <a:prstClr val="black"/>
                </a:solidFill>
              </a:rPr>
              <a:pPr>
                <a:defRPr/>
              </a:pPr>
              <a:t>‹#›</a:t>
            </a:fld>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p:cNvSpPr>
            <a:spLocks noGrp="1"/>
          </p:cNvSpPr>
          <p:nvPr>
            <p:ph type="dt" sz="half" idx="10"/>
          </p:nvPr>
        </p:nvSpPr>
        <p:spPr/>
        <p:txBody>
          <a:bodyPr/>
          <a:lstStyle>
            <a:lvl1pPr>
              <a:defRPr/>
            </a:lvl1pPr>
            <a:extLst/>
          </a:lstStyle>
          <a:p>
            <a:pPr>
              <a:defRPr/>
            </a:pPr>
            <a:fld id="{59E4ABD2-8AA3-467C-A8D7-1ECC59F98819}" type="datetime1">
              <a:rPr lang="en-US">
                <a:solidFill>
                  <a:prstClr val="white"/>
                </a:solidFill>
              </a:rPr>
              <a:pPr>
                <a:defRPr/>
              </a:pPr>
              <a:t>9/15/2018</a:t>
            </a:fld>
            <a:endParaRPr lang="en-US">
              <a:solidFill>
                <a:prstClr val="white"/>
              </a:solidFill>
            </a:endParaRPr>
          </a:p>
        </p:txBody>
      </p:sp>
      <p:sp>
        <p:nvSpPr>
          <p:cNvPr id="4" name="Footer Placeholder 3"/>
          <p:cNvSpPr>
            <a:spLocks noGrp="1"/>
          </p:cNvSpPr>
          <p:nvPr>
            <p:ph type="ftr" sz="quarter" idx="11"/>
          </p:nvPr>
        </p:nvSpPr>
        <p:spPr/>
        <p:txBody>
          <a:bodyPr/>
          <a:lstStyle>
            <a:lvl1pPr>
              <a:defRPr/>
            </a:lvl1pPr>
            <a:extLst/>
          </a:lstStyle>
          <a:p>
            <a:pPr>
              <a:defRPr/>
            </a:pPr>
            <a:r>
              <a:rPr lang="en-US">
                <a:solidFill>
                  <a:prstClr val="white"/>
                </a:solidFill>
              </a:rPr>
              <a:t>© 1992-2011 by Pearson Education, Inc. All Rights Reserved.</a:t>
            </a:r>
          </a:p>
        </p:txBody>
      </p:sp>
      <p:sp>
        <p:nvSpPr>
          <p:cNvPr id="5" name="Slide Number Placeholder 4"/>
          <p:cNvSpPr>
            <a:spLocks noGrp="1"/>
          </p:cNvSpPr>
          <p:nvPr>
            <p:ph type="sldNum" sz="quarter" idx="12"/>
          </p:nvPr>
        </p:nvSpPr>
        <p:spPr/>
        <p:txBody>
          <a:bodyPr/>
          <a:lstStyle>
            <a:lvl1pPr>
              <a:defRPr/>
            </a:lvl1pPr>
            <a:extLst/>
          </a:lstStyle>
          <a:p>
            <a:pPr>
              <a:defRPr/>
            </a:pPr>
            <a:fld id="{BFA3E144-443A-4514-BEE2-A72FAC59DF54}" type="slidenum">
              <a:rPr lang="en-US">
                <a:solidFill>
                  <a:prstClr val="white"/>
                </a:solidFill>
              </a:rPr>
              <a:pPr>
                <a:defRPr/>
              </a:pPr>
              <a:t>‹#›</a:t>
            </a:fld>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863F2CF-9663-49C6-961B-B9483B0EE78A}" type="datetime1">
              <a:rPr lang="en-US">
                <a:solidFill>
                  <a:prstClr val="black"/>
                </a:solidFill>
              </a:rPr>
              <a:pPr>
                <a:defRPr/>
              </a:pPr>
              <a:t>9/15/2018</a:t>
            </a:fld>
            <a:endParaRPr lang="en-US">
              <a:solidFill>
                <a:prstClr val="black"/>
              </a:solidFill>
            </a:endParaRPr>
          </a:p>
        </p:txBody>
      </p:sp>
      <p:sp>
        <p:nvSpPr>
          <p:cNvPr id="3" name="Footer Placeholder 21"/>
          <p:cNvSpPr>
            <a:spLocks noGrp="1"/>
          </p:cNvSpPr>
          <p:nvPr>
            <p:ph type="ftr" sz="quarter" idx="11"/>
          </p:nvPr>
        </p:nvSpPr>
        <p:spPr/>
        <p:txBody>
          <a:bodyPr/>
          <a:lstStyle>
            <a:lvl1pPr>
              <a:defRPr/>
            </a:lvl1pPr>
          </a:lstStyle>
          <a:p>
            <a:pPr>
              <a:defRPr/>
            </a:pPr>
            <a:r>
              <a:rPr lang="en-US">
                <a:solidFill>
                  <a:prstClr val="black"/>
                </a:solidFill>
              </a:rPr>
              <a:t>© 1992-2011 by Pearson Education, Inc. All Rights Reserved.</a:t>
            </a:r>
          </a:p>
        </p:txBody>
      </p:sp>
      <p:sp>
        <p:nvSpPr>
          <p:cNvPr id="4" name="Slide Number Placeholder 17"/>
          <p:cNvSpPr>
            <a:spLocks noGrp="1"/>
          </p:cNvSpPr>
          <p:nvPr>
            <p:ph type="sldNum" sz="quarter" idx="12"/>
          </p:nvPr>
        </p:nvSpPr>
        <p:spPr/>
        <p:txBody>
          <a:bodyPr/>
          <a:lstStyle>
            <a:lvl1pPr>
              <a:defRPr/>
            </a:lvl1pPr>
          </a:lstStyle>
          <a:p>
            <a:pPr>
              <a:defRPr/>
            </a:pPr>
            <a:fld id="{8CAA756A-C7A6-4855-8639-C777943FAE99}" type="slidenum">
              <a:rPr lang="en-US">
                <a:solidFill>
                  <a:prstClr val="black"/>
                </a:solidFill>
              </a:rPr>
              <a:pPr>
                <a:defRPr/>
              </a:pPr>
              <a:t>‹#›</a:t>
            </a:fld>
            <a:endParaRPr lang="en-US">
              <a:solidFill>
                <a:prstClr val="black"/>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extLst/>
          </a:lstStyle>
          <a:p>
            <a:pPr>
              <a:defRPr/>
            </a:pPr>
            <a:fld id="{9A394BF6-39E3-4428-85BE-60640B59CD34}" type="datetime1">
              <a:rPr lang="en-US">
                <a:solidFill>
                  <a:prstClr val="black"/>
                </a:solidFill>
              </a:rPr>
              <a:pPr>
                <a:defRPr/>
              </a:pPr>
              <a:t>9/15/2018</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extLst/>
          </a:lstStyle>
          <a:p>
            <a:pPr>
              <a:defRPr/>
            </a:pPr>
            <a:r>
              <a:rPr lang="en-US">
                <a:solidFill>
                  <a:prstClr val="black"/>
                </a:solidFill>
              </a:rPr>
              <a:t>© 1992-2011 by Pearson Education, Inc. All Rights Reserved.</a:t>
            </a:r>
          </a:p>
        </p:txBody>
      </p:sp>
      <p:sp>
        <p:nvSpPr>
          <p:cNvPr id="7" name="Slide Number Placeholder 6"/>
          <p:cNvSpPr>
            <a:spLocks noGrp="1"/>
          </p:cNvSpPr>
          <p:nvPr>
            <p:ph type="sldNum" sz="quarter" idx="12"/>
          </p:nvPr>
        </p:nvSpPr>
        <p:spPr/>
        <p:txBody>
          <a:bodyPr/>
          <a:lstStyle>
            <a:lvl1pPr>
              <a:defRPr/>
            </a:lvl1pPr>
            <a:extLst/>
          </a:lstStyle>
          <a:p>
            <a:pPr>
              <a:defRPr/>
            </a:pPr>
            <a:fld id="{96B5174C-ADF7-4A1C-B859-AB86FD803B6D}" type="slidenum">
              <a:rPr lang="en-US">
                <a:solidFill>
                  <a:prstClr val="black"/>
                </a:solidFill>
              </a:rPr>
              <a:pPr>
                <a:defRPr/>
              </a:pPr>
              <a:t>‹#›</a:t>
            </a:fld>
            <a:endParaRPr lang="en-US">
              <a:solidFill>
                <a:prstClr val="black"/>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l" rtl="0">
              <a:defRPr/>
            </a:pPr>
            <a:endParaRPr lang="en-US">
              <a:solidFill>
                <a:prstClr val="white"/>
              </a:solidFill>
              <a:cs typeface="Arial" pitchFamily="34" charset="0"/>
            </a:endParaRPr>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lgn="l" rtl="0">
              <a:defRPr/>
            </a:pPr>
            <a:endParaRPr lang="en-US">
              <a:solidFill>
                <a:prstClr val="white"/>
              </a:solidFill>
              <a:cs typeface="Arial" pitchFamily="34" charset="0"/>
            </a:endParaRPr>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0">
              <a:defRPr/>
            </a:pPr>
            <a:endParaRPr lang="en-US">
              <a:solidFill>
                <a:prstClr val="white"/>
              </a:solidFill>
            </a:endParaRPr>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rtl="0">
              <a:defRPr/>
            </a:pPr>
            <a:endParaRPr lang="en-US">
              <a:solidFill>
                <a:prstClr val="white"/>
              </a:solidFill>
            </a:endParaRPr>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rtl="0">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fld id="{4E5C5C18-3240-4DA3-AF6C-13FD2B36A0D1}" type="datetime1">
              <a:rPr lang="en-US">
                <a:solidFill>
                  <a:prstClr val="white"/>
                </a:solidFill>
              </a:rPr>
              <a:pPr>
                <a:defRPr/>
              </a:pPr>
              <a:t>9/15/2018</a:t>
            </a:fld>
            <a:endParaRPr lang="en-US">
              <a:solidFill>
                <a:prstClr val="white"/>
              </a:solidFill>
            </a:endParaRPr>
          </a:p>
        </p:txBody>
      </p:sp>
      <p:sp>
        <p:nvSpPr>
          <p:cNvPr id="12" name="Footer Placeholder 5"/>
          <p:cNvSpPr>
            <a:spLocks noGrp="1"/>
          </p:cNvSpPr>
          <p:nvPr>
            <p:ph type="ftr" sz="quarter" idx="11"/>
          </p:nvPr>
        </p:nvSpPr>
        <p:spPr>
          <a:xfrm>
            <a:off x="4379913" y="6408738"/>
            <a:ext cx="2351087" cy="365125"/>
          </a:xfrm>
        </p:spPr>
        <p:txBody>
          <a:bodyPr/>
          <a:lstStyle>
            <a:lvl1pPr>
              <a:defRPr>
                <a:solidFill>
                  <a:schemeClr val="tx1"/>
                </a:solidFill>
              </a:defRPr>
            </a:lvl1pPr>
            <a:extLst/>
          </a:lstStyle>
          <a:p>
            <a:pPr>
              <a:defRPr/>
            </a:pPr>
            <a:r>
              <a:rPr lang="en-US">
                <a:solidFill>
                  <a:prstClr val="white"/>
                </a:solidFill>
              </a:rPr>
              <a:t>© 1992-2011 by Pearson Education, Inc. All Rights Reserved.</a:t>
            </a:r>
          </a:p>
        </p:txBody>
      </p:sp>
      <p:sp>
        <p:nvSpPr>
          <p:cNvPr id="13" name="Slide Number Placeholder 6"/>
          <p:cNvSpPr>
            <a:spLocks noGrp="1"/>
          </p:cNvSpPr>
          <p:nvPr>
            <p:ph type="sldNum" sz="quarter" idx="12"/>
          </p:nvPr>
        </p:nvSpPr>
        <p:spPr/>
        <p:txBody>
          <a:bodyPr/>
          <a:lstStyle>
            <a:lvl1pPr>
              <a:defRPr>
                <a:solidFill>
                  <a:schemeClr val="tx1"/>
                </a:solidFill>
              </a:defRPr>
            </a:lvl1pPr>
            <a:extLst/>
          </a:lstStyle>
          <a:p>
            <a:pPr>
              <a:defRPr/>
            </a:pPr>
            <a:fld id="{4FF5282F-5656-48D6-A0C8-274050BA75E6}" type="slidenum">
              <a:rPr lang="en-US">
                <a:solidFill>
                  <a:prstClr val="white"/>
                </a:solidFill>
              </a:rPr>
              <a:pPr>
                <a:defRPr/>
              </a:pPr>
              <a:t>‹#›</a:t>
            </a:fld>
            <a:endParaRPr lang="en-US">
              <a:solidFill>
                <a:prstClr val="white"/>
              </a:solidFill>
            </a:endParaRP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lgn="l" rtl="0">
              <a:defRPr/>
            </a:pPr>
            <a:endParaRPr lang="en-US">
              <a:solidFill>
                <a:prstClr val="black"/>
              </a:solidFill>
              <a:cs typeface="Arial" pitchFamily="34" charset="0"/>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lgn="l" rtl="0">
              <a:defRPr/>
            </a:pPr>
            <a:endParaRPr lang="en-US">
              <a:solidFill>
                <a:prstClr val="black"/>
              </a:solidFill>
              <a:cs typeface="Arial" pitchFamily="34" charset="0"/>
            </a:endParaRPr>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rtl="0">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rtl="0">
              <a:defRPr/>
            </a:pPr>
            <a:fld id="{028C65A2-BB97-4344-80BC-2941B6EFED28}" type="datetime1">
              <a:rPr lang="en-US">
                <a:solidFill>
                  <a:prstClr val="black"/>
                </a:solidFill>
              </a:rPr>
              <a:pPr rtl="0">
                <a:defRPr/>
              </a:pPr>
              <a:t>9/15/2018</a:t>
            </a:fld>
            <a:endParaRPr lang="en-US">
              <a:solidFill>
                <a:prstClr val="black"/>
              </a:solidFill>
            </a:endParaRPr>
          </a:p>
        </p:txBody>
      </p:sp>
      <p:sp>
        <p:nvSpPr>
          <p:cNvPr id="22" name="Footer Placeholder 21"/>
          <p:cNvSpPr>
            <a:spLocks noGrp="1"/>
          </p:cNvSpPr>
          <p:nvPr>
            <p:ph type="ftr" sz="quarter" idx="3"/>
          </p:nvPr>
        </p:nvSpPr>
        <p:spPr>
          <a:xfrm>
            <a:off x="3962400" y="6408738"/>
            <a:ext cx="2768600"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rtl="0">
              <a:defRPr/>
            </a:pPr>
            <a:r>
              <a:rPr lang="en-US">
                <a:solidFill>
                  <a:prstClr val="black"/>
                </a:solidFill>
              </a:rPr>
              <a:t>© 1992-2011 by Pearson Education, Inc. All Rights Reserved.</a:t>
            </a: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rtl="0">
              <a:defRPr/>
            </a:pPr>
            <a:fld id="{93DC4A12-9D70-4271-B673-A5C009B5956B}" type="slidenum">
              <a:rPr lang="en-US">
                <a:solidFill>
                  <a:prstClr val="black"/>
                </a:solidFill>
              </a:rPr>
              <a:pPr rtl="0">
                <a:defRPr/>
              </a:pPr>
              <a:t>‹#›</a:t>
            </a:fld>
            <a:endParaRPr lang="en-US">
              <a:solidFill>
                <a:prstClr val="black"/>
              </a:solidFill>
            </a:endParaRPr>
          </a:p>
        </p:txBody>
      </p:sp>
      <p:sp>
        <p:nvSpPr>
          <p:cNvPr id="11" name="Action Button: Back or Previous 10">
            <a:hlinkClick r:id="" action="ppaction://hlinkshowjump?jump=previousslide" highlightClick="1"/>
          </p:cNvPr>
          <p:cNvSpPr/>
          <p:nvPr/>
        </p:nvSpPr>
        <p:spPr>
          <a:xfrm>
            <a:off x="8305800" y="152400"/>
            <a:ext cx="304800" cy="304800"/>
          </a:xfrm>
          <a:prstGeom prst="actionButtonBackPrevious">
            <a:avLst/>
          </a:prstGeom>
        </p:spPr>
        <p:style>
          <a:lnRef idx="1">
            <a:schemeClr val="accent2"/>
          </a:lnRef>
          <a:fillRef idx="2">
            <a:schemeClr val="accent2"/>
          </a:fillRef>
          <a:effectRef idx="1">
            <a:schemeClr val="accent2"/>
          </a:effectRef>
          <a:fontRef idx="minor">
            <a:schemeClr val="dk1"/>
          </a:fontRef>
        </p:style>
        <p:txBody>
          <a:bodyPr anchor="ctr"/>
          <a:lstStyle/>
          <a:p>
            <a:pPr algn="ctr" rtl="0">
              <a:defRPr/>
            </a:pPr>
            <a:endParaRPr lang="en-US">
              <a:solidFill>
                <a:prstClr val="black"/>
              </a:solidFill>
            </a:endParaRPr>
          </a:p>
        </p:txBody>
      </p:sp>
      <p:sp>
        <p:nvSpPr>
          <p:cNvPr id="16" name="Action Button: Forward or Next 15">
            <a:hlinkClick r:id="" action="ppaction://hlinkshowjump?jump=nextslide" highlightClick="1"/>
          </p:cNvPr>
          <p:cNvSpPr/>
          <p:nvPr/>
        </p:nvSpPr>
        <p:spPr>
          <a:xfrm>
            <a:off x="8686800" y="152400"/>
            <a:ext cx="304800" cy="304800"/>
          </a:xfrm>
          <a:prstGeom prst="actionButtonForwardNext">
            <a:avLst/>
          </a:prstGeom>
        </p:spPr>
        <p:style>
          <a:lnRef idx="1">
            <a:schemeClr val="accent2"/>
          </a:lnRef>
          <a:fillRef idx="2">
            <a:schemeClr val="accent2"/>
          </a:fillRef>
          <a:effectRef idx="1">
            <a:schemeClr val="accent2"/>
          </a:effectRef>
          <a:fontRef idx="minor">
            <a:schemeClr val="dk1"/>
          </a:fontRef>
        </p:style>
        <p:txBody>
          <a:bodyPr anchor="ctr"/>
          <a:lstStyle/>
          <a:p>
            <a:pPr algn="ctr" rtl="0">
              <a:defRPr/>
            </a:pPr>
            <a:endParaRPr lang="en-US">
              <a:solidFill>
                <a:prstClr val="black"/>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defRPr sz="1900" kern="1200">
          <a:solidFill>
            <a:schemeClr val="tx1"/>
          </a:solidFill>
          <a:latin typeface="+mn-lt"/>
          <a:ea typeface="+mn-ea"/>
          <a:cs typeface="+mn-cs"/>
        </a:defRPr>
      </a:lvl4pPr>
      <a:lvl5pPr marL="1143000" indent="-228600" algn="l" rtl="0" eaLnBrk="0" fontAlgn="base" hangingPunct="0">
        <a:spcBef>
          <a:spcPts val="350"/>
        </a:spcBef>
        <a:spcAft>
          <a:spcPct val="0"/>
        </a:spcAft>
        <a:buClr>
          <a:schemeClr val="accent2"/>
        </a:buClr>
        <a:defRPr sz="19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eaLnBrk="1" fontAlgn="auto" hangingPunct="1">
              <a:spcAft>
                <a:spcPts val="0"/>
              </a:spcAft>
              <a:defRPr/>
            </a:pPr>
            <a:r>
              <a:rPr lang="en-US" dirty="0">
                <a:solidFill>
                  <a:srgbClr val="3380E6"/>
                </a:solidFill>
                <a:latin typeface="Goudy Sans Medium"/>
              </a:rPr>
              <a:t>Object-Oriented Programming: Inheritance       </a:t>
            </a:r>
          </a:p>
        </p:txBody>
      </p:sp>
      <p:sp>
        <p:nvSpPr>
          <p:cNvPr id="10243" name="Text Placeholder 2"/>
          <p:cNvSpPr>
            <a:spLocks noGrp="1"/>
          </p:cNvSpPr>
          <p:nvPr>
            <p:ph type="subTitle" idx="1"/>
          </p:nvPr>
        </p:nvSpPr>
        <p:spPr>
          <a:xfrm>
            <a:off x="685800" y="3611563"/>
            <a:ext cx="7772400" cy="1200150"/>
          </a:xfrm>
        </p:spPr>
        <p:txBody>
          <a:bodyPr/>
          <a:lstStyle/>
          <a:p>
            <a:pPr marR="0" algn="l" eaLnBrk="1" hangingPunct="1"/>
            <a:r>
              <a:rPr lang="en-US" dirty="0"/>
              <a:t>Chapter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pPr eaLnBrk="1" fontAlgn="auto" hangingPunct="1">
              <a:spcAft>
                <a:spcPts val="0"/>
              </a:spcAft>
              <a:defRPr/>
            </a:pPr>
            <a:r>
              <a:rPr lang="en-US" dirty="0">
                <a:solidFill>
                  <a:srgbClr val="3380E6"/>
                </a:solidFill>
                <a:latin typeface="Arial"/>
              </a:rPr>
              <a:t>Example</a:t>
            </a:r>
          </a:p>
        </p:txBody>
      </p:sp>
      <p:graphicFrame>
        <p:nvGraphicFramePr>
          <p:cNvPr id="4" name="Content Placeholder 6"/>
          <p:cNvGraphicFramePr>
            <a:graphicFrameLocks/>
          </p:cNvGraphicFramePr>
          <p:nvPr/>
        </p:nvGraphicFramePr>
        <p:xfrm>
          <a:off x="228600" y="980728"/>
          <a:ext cx="8382000" cy="5613400"/>
        </p:xfrm>
        <a:graphic>
          <a:graphicData uri="http://schemas.openxmlformats.org/drawingml/2006/table">
            <a:tbl>
              <a:tblPr rtl="1" firstRow="1" bandRow="1">
                <a:tableStyleId>{5C22544A-7EE6-4342-B048-85BDC9FD1C3A}</a:tableStyleId>
              </a:tblPr>
              <a:tblGrid>
                <a:gridCol w="4229805">
                  <a:extLst>
                    <a:ext uri="{9D8B030D-6E8A-4147-A177-3AD203B41FA5}">
                      <a16:colId xmlns:a16="http://schemas.microsoft.com/office/drawing/2014/main" val="20000"/>
                    </a:ext>
                  </a:extLst>
                </a:gridCol>
                <a:gridCol w="4152195">
                  <a:extLst>
                    <a:ext uri="{9D8B030D-6E8A-4147-A177-3AD203B41FA5}">
                      <a16:colId xmlns:a16="http://schemas.microsoft.com/office/drawing/2014/main" val="20001"/>
                    </a:ext>
                  </a:extLst>
                </a:gridCol>
              </a:tblGrid>
              <a:tr h="370840">
                <a:tc>
                  <a:txBody>
                    <a:bodyPr/>
                    <a:lstStyle/>
                    <a:p>
                      <a:pPr algn="l" rtl="0"/>
                      <a:r>
                        <a:rPr lang="en-US" dirty="0"/>
                        <a:t>Derived Class</a:t>
                      </a:r>
                      <a:endParaRPr lang="ar-SA" dirty="0"/>
                    </a:p>
                  </a:txBody>
                  <a:tcPr/>
                </a:tc>
                <a:tc>
                  <a:txBody>
                    <a:bodyPr/>
                    <a:lstStyle/>
                    <a:p>
                      <a:pPr algn="l" rtl="0"/>
                      <a:r>
                        <a:rPr lang="en-US" dirty="0"/>
                        <a:t>Base Class</a:t>
                      </a:r>
                      <a:endParaRPr lang="ar-SA" dirty="0"/>
                    </a:p>
                  </a:txBody>
                  <a:tcPr/>
                </a:tc>
                <a:extLst>
                  <a:ext uri="{0D108BD9-81ED-4DB2-BD59-A6C34878D82A}">
                    <a16:rowId xmlns:a16="http://schemas.microsoft.com/office/drawing/2014/main" val="10000"/>
                  </a:ext>
                </a:extLst>
              </a:tr>
              <a:tr h="370840">
                <a:tc>
                  <a:txBody>
                    <a:bodyPr/>
                    <a:lstStyle/>
                    <a:p>
                      <a:pPr algn="l" rtl="0">
                        <a:buNone/>
                      </a:pPr>
                      <a:r>
                        <a:rPr kumimoji="0" lang="en-US" sz="1600" b="1" i="1" kern="1200" dirty="0">
                          <a:solidFill>
                            <a:schemeClr val="dk1"/>
                          </a:solidFill>
                          <a:latin typeface="Times New Roman" pitchFamily="18" charset="0"/>
                          <a:ea typeface="+mn-ea"/>
                          <a:cs typeface="Times New Roman" pitchFamily="18" charset="0"/>
                        </a:rPr>
                        <a:t>Class Student </a:t>
                      </a:r>
                    </a:p>
                    <a:p>
                      <a:pPr algn="l" rtl="0">
                        <a:buNone/>
                      </a:pPr>
                      <a:r>
                        <a:rPr kumimoji="0" lang="en-US" sz="1600" b="1" i="1" kern="1200" dirty="0">
                          <a:solidFill>
                            <a:schemeClr val="dk1"/>
                          </a:solidFill>
                          <a:latin typeface="Times New Roman" pitchFamily="18" charset="0"/>
                          <a:ea typeface="+mn-ea"/>
                          <a:cs typeface="Times New Roman" pitchFamily="18" charset="0"/>
                        </a:rPr>
                        <a:t>   </a:t>
                      </a:r>
                      <a:r>
                        <a:rPr kumimoji="0" lang="en-US" sz="1600" b="1" i="1" kern="1200" dirty="0">
                          <a:solidFill>
                            <a:srgbClr val="FF0000"/>
                          </a:solidFill>
                          <a:latin typeface="Times New Roman" pitchFamily="18" charset="0"/>
                          <a:ea typeface="+mn-ea"/>
                          <a:cs typeface="Times New Roman" pitchFamily="18" charset="0"/>
                        </a:rPr>
                        <a:t>Inherits Person </a:t>
                      </a:r>
                    </a:p>
                    <a:p>
                      <a:pPr algn="l" rtl="0">
                        <a:buNone/>
                      </a:pPr>
                      <a:r>
                        <a:rPr kumimoji="0" lang="en-US" sz="1600" b="1" i="1" kern="1200" dirty="0">
                          <a:solidFill>
                            <a:schemeClr val="dk1"/>
                          </a:solidFill>
                          <a:latin typeface="Times New Roman" pitchFamily="18" charset="0"/>
                          <a:ea typeface="+mn-ea"/>
                          <a:cs typeface="Times New Roman" pitchFamily="18" charset="0"/>
                        </a:rPr>
                        <a:t>      Private </a:t>
                      </a:r>
                      <a:r>
                        <a:rPr kumimoji="0" lang="en-US" sz="1600" b="1" i="1" kern="1200" dirty="0" err="1">
                          <a:solidFill>
                            <a:schemeClr val="dk1"/>
                          </a:solidFill>
                          <a:latin typeface="Times New Roman" pitchFamily="18" charset="0"/>
                          <a:ea typeface="+mn-ea"/>
                          <a:cs typeface="Times New Roman" pitchFamily="18" charset="0"/>
                        </a:rPr>
                        <a:t>m_ClassGroup</a:t>
                      </a:r>
                      <a:r>
                        <a:rPr kumimoji="0" lang="en-US" sz="1600" b="1" i="1" kern="1200" dirty="0">
                          <a:solidFill>
                            <a:schemeClr val="dk1"/>
                          </a:solidFill>
                          <a:latin typeface="Times New Roman" pitchFamily="18" charset="0"/>
                          <a:ea typeface="+mn-ea"/>
                          <a:cs typeface="Times New Roman" pitchFamily="18" charset="0"/>
                        </a:rPr>
                        <a:t> As String  </a:t>
                      </a:r>
                    </a:p>
                    <a:p>
                      <a:pPr algn="l" rtl="0">
                        <a:buNone/>
                      </a:pPr>
                      <a:r>
                        <a:rPr kumimoji="0" lang="en-US" sz="1600" b="1" i="1" kern="1200" dirty="0">
                          <a:solidFill>
                            <a:schemeClr val="dk1"/>
                          </a:solidFill>
                          <a:latin typeface="Times New Roman" pitchFamily="18" charset="0"/>
                          <a:ea typeface="+mn-ea"/>
                          <a:cs typeface="Times New Roman" pitchFamily="18" charset="0"/>
                        </a:rPr>
                        <a:t>      </a:t>
                      </a:r>
                      <a:r>
                        <a:rPr lang="en-US" sz="1600" b="1" i="1" dirty="0">
                          <a:latin typeface="Times New Roman" pitchFamily="18" charset="0"/>
                          <a:cs typeface="Times New Roman" pitchFamily="18" charset="0"/>
                        </a:rPr>
                        <a:t>P </a:t>
                      </a:r>
                      <a:r>
                        <a:rPr lang="en-US" sz="1600" b="1" i="1" dirty="0" err="1">
                          <a:latin typeface="Times New Roman" pitchFamily="18" charset="0"/>
                          <a:cs typeface="Times New Roman" pitchFamily="18" charset="0"/>
                        </a:rPr>
                        <a:t>ublic</a:t>
                      </a:r>
                      <a:r>
                        <a:rPr lang="en-US" sz="1600" b="1" i="1" dirty="0">
                          <a:latin typeface="Times New Roman" pitchFamily="18" charset="0"/>
                          <a:cs typeface="Times New Roman" pitchFamily="18" charset="0"/>
                        </a:rPr>
                        <a:t> Sub New(</a:t>
                      </a:r>
                      <a:r>
                        <a:rPr lang="en-US" sz="1600" b="1" i="1" dirty="0" err="1">
                          <a:latin typeface="Times New Roman" pitchFamily="18" charset="0"/>
                          <a:cs typeface="Times New Roman" pitchFamily="18" charset="0"/>
                        </a:rPr>
                        <a:t>ByVal</a:t>
                      </a:r>
                      <a:r>
                        <a:rPr lang="en-US" sz="1600" b="1" i="1" dirty="0">
                          <a:latin typeface="Times New Roman" pitchFamily="18" charset="0"/>
                          <a:cs typeface="Times New Roman" pitchFamily="18" charset="0"/>
                        </a:rPr>
                        <a:t> N As String,    </a:t>
                      </a:r>
                    </a:p>
                    <a:p>
                      <a:pPr algn="l" rtl="0">
                        <a:buNone/>
                      </a:pPr>
                      <a:r>
                        <a:rPr lang="en-US" sz="1600" b="1" i="1" dirty="0">
                          <a:latin typeface="Times New Roman" pitchFamily="18" charset="0"/>
                          <a:cs typeface="Times New Roman" pitchFamily="18" charset="0"/>
                        </a:rPr>
                        <a:t>            </a:t>
                      </a:r>
                      <a:r>
                        <a:rPr lang="en-US" sz="1600" b="1" i="1" dirty="0" err="1">
                          <a:solidFill>
                            <a:srgbClr val="00B050"/>
                          </a:solidFill>
                          <a:latin typeface="Times New Roman" pitchFamily="18" charset="0"/>
                          <a:cs typeface="Times New Roman" pitchFamily="18" charset="0"/>
                        </a:rPr>
                        <a:t>ByVal</a:t>
                      </a:r>
                      <a:r>
                        <a:rPr lang="en-US" sz="1600" b="1" i="1" dirty="0">
                          <a:solidFill>
                            <a:srgbClr val="00B050"/>
                          </a:solidFill>
                          <a:latin typeface="Times New Roman" pitchFamily="18" charset="0"/>
                          <a:cs typeface="Times New Roman" pitchFamily="18" charset="0"/>
                        </a:rPr>
                        <a:t> S As Integer, </a:t>
                      </a:r>
                      <a:r>
                        <a:rPr lang="en-US" sz="1600" b="1" i="1" dirty="0" err="1">
                          <a:solidFill>
                            <a:srgbClr val="00B050"/>
                          </a:solidFill>
                          <a:latin typeface="Times New Roman" pitchFamily="18" charset="0"/>
                          <a:cs typeface="Times New Roman" pitchFamily="18" charset="0"/>
                        </a:rPr>
                        <a:t>ByVal</a:t>
                      </a:r>
                      <a:r>
                        <a:rPr lang="en-US" sz="1600" b="1" i="1" dirty="0">
                          <a:solidFill>
                            <a:srgbClr val="00B050"/>
                          </a:solidFill>
                          <a:latin typeface="Times New Roman" pitchFamily="18" charset="0"/>
                          <a:cs typeface="Times New Roman" pitchFamily="18" charset="0"/>
                        </a:rPr>
                        <a:t> G As String )</a:t>
                      </a:r>
                    </a:p>
                    <a:p>
                      <a:pPr algn="l" rtl="0">
                        <a:buNone/>
                      </a:pPr>
                      <a:r>
                        <a:rPr lang="en-US" sz="1600" b="1" i="1" dirty="0">
                          <a:solidFill>
                            <a:srgbClr val="00B050"/>
                          </a:solidFill>
                          <a:latin typeface="Times New Roman" pitchFamily="18" charset="0"/>
                          <a:cs typeface="Times New Roman" pitchFamily="18" charset="0"/>
                        </a:rPr>
                        <a:t>              </a:t>
                      </a:r>
                      <a:r>
                        <a:rPr lang="en-US" sz="1600" b="1" i="1" dirty="0" err="1">
                          <a:solidFill>
                            <a:srgbClr val="00B050"/>
                          </a:solidFill>
                          <a:latin typeface="Times New Roman" pitchFamily="18" charset="0"/>
                          <a:cs typeface="Times New Roman" pitchFamily="18" charset="0"/>
                        </a:rPr>
                        <a:t>MyBase.New</a:t>
                      </a:r>
                      <a:r>
                        <a:rPr lang="en-US" sz="1600" b="1" i="1" dirty="0">
                          <a:solidFill>
                            <a:srgbClr val="00B050"/>
                          </a:solidFill>
                          <a:latin typeface="Times New Roman" pitchFamily="18" charset="0"/>
                          <a:cs typeface="Times New Roman" pitchFamily="18" charset="0"/>
                        </a:rPr>
                        <a:t>(N, S)</a:t>
                      </a:r>
                      <a:endParaRPr lang="en-US" sz="1600" b="1" i="1" baseline="0" dirty="0">
                        <a:solidFill>
                          <a:srgbClr val="00B050"/>
                        </a:solidFill>
                        <a:latin typeface="Times New Roman" pitchFamily="18" charset="0"/>
                        <a:cs typeface="Times New Roman" pitchFamily="18" charset="0"/>
                      </a:endParaRPr>
                    </a:p>
                    <a:p>
                      <a:pPr algn="l" rtl="0">
                        <a:buNone/>
                      </a:pPr>
                      <a:r>
                        <a:rPr lang="en-US" sz="1600" b="1" i="1" baseline="0" dirty="0">
                          <a:latin typeface="Times New Roman" pitchFamily="18" charset="0"/>
                          <a:cs typeface="Times New Roman" pitchFamily="18" charset="0"/>
                        </a:rPr>
                        <a:t>              </a:t>
                      </a:r>
                      <a:r>
                        <a:rPr lang="en-US" sz="1600" b="1" i="1" baseline="0" dirty="0" err="1">
                          <a:latin typeface="Times New Roman" pitchFamily="18" charset="0"/>
                          <a:cs typeface="Times New Roman" pitchFamily="18" charset="0"/>
                        </a:rPr>
                        <a:t>m_ClassGroup</a:t>
                      </a:r>
                      <a:r>
                        <a:rPr lang="en-US" sz="1600" b="1" i="1" baseline="0" dirty="0">
                          <a:latin typeface="Times New Roman" pitchFamily="18" charset="0"/>
                          <a:cs typeface="Times New Roman" pitchFamily="18" charset="0"/>
                        </a:rPr>
                        <a:t> = G</a:t>
                      </a:r>
                    </a:p>
                    <a:p>
                      <a:pPr algn="l" rtl="0">
                        <a:buNone/>
                      </a:pPr>
                      <a:r>
                        <a:rPr lang="en-US" sz="1600" b="1" i="1" baseline="0" dirty="0">
                          <a:latin typeface="Times New Roman" pitchFamily="18" charset="0"/>
                          <a:cs typeface="Times New Roman" pitchFamily="18" charset="0"/>
                        </a:rPr>
                        <a:t>         End Sub</a:t>
                      </a:r>
                    </a:p>
                    <a:p>
                      <a:pPr algn="l" rtl="0">
                        <a:buNone/>
                      </a:pPr>
                      <a:endParaRPr kumimoji="0" lang="en-US" sz="1600" b="1" i="1" kern="1200" dirty="0">
                        <a:solidFill>
                          <a:schemeClr val="dk1"/>
                        </a:solidFill>
                        <a:latin typeface="Times New Roman" pitchFamily="18" charset="0"/>
                        <a:ea typeface="+mn-ea"/>
                        <a:cs typeface="Times New Roman" pitchFamily="18" charset="0"/>
                      </a:endParaRPr>
                    </a:p>
                    <a:p>
                      <a:pPr algn="l" rtl="0">
                        <a:buNone/>
                      </a:pPr>
                      <a:endParaRPr kumimoji="0" lang="en-US" sz="1600" b="1" i="1" kern="1200" dirty="0">
                        <a:solidFill>
                          <a:schemeClr val="dk1"/>
                        </a:solidFill>
                        <a:latin typeface="Times New Roman" pitchFamily="18" charset="0"/>
                        <a:ea typeface="+mn-ea"/>
                        <a:cs typeface="Times New Roman" pitchFamily="18" charset="0"/>
                      </a:endParaRPr>
                    </a:p>
                    <a:p>
                      <a:pPr algn="l" rtl="0">
                        <a:buNone/>
                      </a:pPr>
                      <a:r>
                        <a:rPr kumimoji="0" lang="en-US" sz="1600" b="1" i="1" kern="1200" dirty="0">
                          <a:solidFill>
                            <a:schemeClr val="dk1"/>
                          </a:solidFill>
                          <a:latin typeface="Times New Roman" pitchFamily="18" charset="0"/>
                          <a:ea typeface="+mn-ea"/>
                          <a:cs typeface="Times New Roman" pitchFamily="18" charset="0"/>
                        </a:rPr>
                        <a:t>      Public Property </a:t>
                      </a:r>
                      <a:r>
                        <a:rPr kumimoji="0" lang="en-US" sz="1600" b="1" i="1" kern="1200" dirty="0" err="1">
                          <a:solidFill>
                            <a:schemeClr val="dk1"/>
                          </a:solidFill>
                          <a:latin typeface="Times New Roman" pitchFamily="18" charset="0"/>
                          <a:ea typeface="+mn-ea"/>
                          <a:cs typeface="Times New Roman" pitchFamily="18" charset="0"/>
                        </a:rPr>
                        <a:t>ClassGroup</a:t>
                      </a:r>
                      <a:r>
                        <a:rPr kumimoji="0" lang="en-US" sz="1600" b="1" i="1" kern="1200" dirty="0">
                          <a:solidFill>
                            <a:schemeClr val="dk1"/>
                          </a:solidFill>
                          <a:latin typeface="Times New Roman" pitchFamily="18" charset="0"/>
                          <a:ea typeface="+mn-ea"/>
                          <a:cs typeface="Times New Roman" pitchFamily="18" charset="0"/>
                        </a:rPr>
                        <a:t>() As String </a:t>
                      </a:r>
                    </a:p>
                    <a:p>
                      <a:pPr algn="l" rtl="0">
                        <a:buNone/>
                      </a:pPr>
                      <a:r>
                        <a:rPr kumimoji="0" lang="en-US" sz="1600" b="1" i="1" kern="1200" dirty="0">
                          <a:solidFill>
                            <a:schemeClr val="dk1"/>
                          </a:solidFill>
                          <a:latin typeface="Times New Roman" pitchFamily="18" charset="0"/>
                          <a:ea typeface="+mn-ea"/>
                          <a:cs typeface="Times New Roman" pitchFamily="18" charset="0"/>
                        </a:rPr>
                        <a:t>          Get </a:t>
                      </a:r>
                    </a:p>
                    <a:p>
                      <a:pPr algn="l" rtl="0">
                        <a:buNone/>
                      </a:pPr>
                      <a:r>
                        <a:rPr kumimoji="0" lang="en-US" sz="1600" b="1" i="1" kern="1200" dirty="0">
                          <a:solidFill>
                            <a:schemeClr val="dk1"/>
                          </a:solidFill>
                          <a:latin typeface="Times New Roman" pitchFamily="18" charset="0"/>
                          <a:ea typeface="+mn-ea"/>
                          <a:cs typeface="Times New Roman" pitchFamily="18" charset="0"/>
                        </a:rPr>
                        <a:t>             </a:t>
                      </a:r>
                      <a:r>
                        <a:rPr kumimoji="0" lang="en-US" sz="1600" b="1" i="1" kern="1200" dirty="0" err="1">
                          <a:solidFill>
                            <a:schemeClr val="dk1"/>
                          </a:solidFill>
                          <a:latin typeface="Times New Roman" pitchFamily="18" charset="0"/>
                          <a:ea typeface="+mn-ea"/>
                          <a:cs typeface="Times New Roman" pitchFamily="18" charset="0"/>
                        </a:rPr>
                        <a:t>ClassGroup</a:t>
                      </a:r>
                      <a:r>
                        <a:rPr kumimoji="0" lang="en-US" sz="1600" b="1" i="1" kern="1200" dirty="0">
                          <a:solidFill>
                            <a:schemeClr val="dk1"/>
                          </a:solidFill>
                          <a:latin typeface="Times New Roman" pitchFamily="18" charset="0"/>
                          <a:ea typeface="+mn-ea"/>
                          <a:cs typeface="Times New Roman" pitchFamily="18" charset="0"/>
                        </a:rPr>
                        <a:t> = </a:t>
                      </a:r>
                      <a:r>
                        <a:rPr kumimoji="0" lang="en-US" sz="1600" b="1" i="1" kern="1200" dirty="0" err="1">
                          <a:solidFill>
                            <a:schemeClr val="dk1"/>
                          </a:solidFill>
                          <a:latin typeface="Times New Roman" pitchFamily="18" charset="0"/>
                          <a:ea typeface="+mn-ea"/>
                          <a:cs typeface="Times New Roman" pitchFamily="18" charset="0"/>
                        </a:rPr>
                        <a:t>m_ClassGroup</a:t>
                      </a:r>
                      <a:r>
                        <a:rPr kumimoji="0" lang="en-US" sz="1600" b="1" i="1" kern="1200" dirty="0">
                          <a:solidFill>
                            <a:schemeClr val="dk1"/>
                          </a:solidFill>
                          <a:latin typeface="Times New Roman" pitchFamily="18" charset="0"/>
                          <a:ea typeface="+mn-ea"/>
                          <a:cs typeface="Times New Roman" pitchFamily="18" charset="0"/>
                        </a:rPr>
                        <a:t>   </a:t>
                      </a:r>
                    </a:p>
                    <a:p>
                      <a:pPr algn="l" rtl="0">
                        <a:buNone/>
                      </a:pPr>
                      <a:r>
                        <a:rPr kumimoji="0" lang="en-US" sz="1600" b="1" i="1" kern="1200" dirty="0">
                          <a:solidFill>
                            <a:schemeClr val="dk1"/>
                          </a:solidFill>
                          <a:latin typeface="Times New Roman" pitchFamily="18" charset="0"/>
                          <a:ea typeface="+mn-ea"/>
                          <a:cs typeface="Times New Roman" pitchFamily="18" charset="0"/>
                        </a:rPr>
                        <a:t>         End Get </a:t>
                      </a:r>
                    </a:p>
                    <a:p>
                      <a:pPr algn="l" rtl="0">
                        <a:buNone/>
                      </a:pPr>
                      <a:r>
                        <a:rPr kumimoji="0" lang="en-US" sz="1600" b="1" i="1" kern="1200" dirty="0">
                          <a:solidFill>
                            <a:schemeClr val="dk1"/>
                          </a:solidFill>
                          <a:latin typeface="Times New Roman" pitchFamily="18" charset="0"/>
                          <a:ea typeface="+mn-ea"/>
                          <a:cs typeface="Times New Roman" pitchFamily="18" charset="0"/>
                        </a:rPr>
                        <a:t>         Set(</a:t>
                      </a:r>
                      <a:r>
                        <a:rPr kumimoji="0" lang="en-US" sz="1600" b="1" i="1" kern="1200" dirty="0" err="1">
                          <a:solidFill>
                            <a:schemeClr val="dk1"/>
                          </a:solidFill>
                          <a:latin typeface="Times New Roman" pitchFamily="18" charset="0"/>
                          <a:ea typeface="+mn-ea"/>
                          <a:cs typeface="Times New Roman" pitchFamily="18" charset="0"/>
                        </a:rPr>
                        <a:t>ByVal</a:t>
                      </a:r>
                      <a:r>
                        <a:rPr kumimoji="0" lang="en-US" sz="1600" b="1" i="1" kern="1200" dirty="0">
                          <a:solidFill>
                            <a:schemeClr val="dk1"/>
                          </a:solidFill>
                          <a:latin typeface="Times New Roman" pitchFamily="18" charset="0"/>
                          <a:ea typeface="+mn-ea"/>
                          <a:cs typeface="Times New Roman" pitchFamily="18" charset="0"/>
                        </a:rPr>
                        <a:t> value As String) </a:t>
                      </a:r>
                    </a:p>
                    <a:p>
                      <a:pPr algn="l" rtl="0">
                        <a:buNone/>
                      </a:pPr>
                      <a:r>
                        <a:rPr kumimoji="0" lang="en-US" sz="1600" b="1" i="1" kern="1200" dirty="0">
                          <a:solidFill>
                            <a:schemeClr val="dk1"/>
                          </a:solidFill>
                          <a:latin typeface="Times New Roman" pitchFamily="18" charset="0"/>
                          <a:ea typeface="+mn-ea"/>
                          <a:cs typeface="Times New Roman" pitchFamily="18" charset="0"/>
                        </a:rPr>
                        <a:t>             </a:t>
                      </a:r>
                      <a:r>
                        <a:rPr kumimoji="0" lang="en-US" sz="1600" b="1" i="1" kern="1200" dirty="0" err="1">
                          <a:solidFill>
                            <a:schemeClr val="dk1"/>
                          </a:solidFill>
                          <a:latin typeface="Times New Roman" pitchFamily="18" charset="0"/>
                          <a:ea typeface="+mn-ea"/>
                          <a:cs typeface="Times New Roman" pitchFamily="18" charset="0"/>
                        </a:rPr>
                        <a:t>m_ClassGroup</a:t>
                      </a:r>
                      <a:r>
                        <a:rPr kumimoji="0" lang="en-US" sz="1600" b="1" i="1" kern="1200" dirty="0">
                          <a:solidFill>
                            <a:schemeClr val="dk1"/>
                          </a:solidFill>
                          <a:latin typeface="Times New Roman" pitchFamily="18" charset="0"/>
                          <a:ea typeface="+mn-ea"/>
                          <a:cs typeface="Times New Roman" pitchFamily="18" charset="0"/>
                        </a:rPr>
                        <a:t> = </a:t>
                      </a:r>
                      <a:r>
                        <a:rPr kumimoji="0" lang="en-US" sz="1600" b="1" i="1" kern="1200" dirty="0" err="1">
                          <a:solidFill>
                            <a:schemeClr val="dk1"/>
                          </a:solidFill>
                          <a:latin typeface="Times New Roman" pitchFamily="18" charset="0"/>
                          <a:ea typeface="+mn-ea"/>
                          <a:cs typeface="Times New Roman" pitchFamily="18" charset="0"/>
                        </a:rPr>
                        <a:t>ClassGroup</a:t>
                      </a:r>
                      <a:r>
                        <a:rPr kumimoji="0" lang="en-US" sz="1600" b="1" i="1" kern="1200" dirty="0">
                          <a:solidFill>
                            <a:schemeClr val="dk1"/>
                          </a:solidFill>
                          <a:latin typeface="Times New Roman" pitchFamily="18" charset="0"/>
                          <a:ea typeface="+mn-ea"/>
                          <a:cs typeface="Times New Roman" pitchFamily="18" charset="0"/>
                        </a:rPr>
                        <a:t> </a:t>
                      </a:r>
                    </a:p>
                    <a:p>
                      <a:pPr algn="l" rtl="0">
                        <a:buNone/>
                      </a:pPr>
                      <a:r>
                        <a:rPr kumimoji="0" lang="en-US" sz="1600" b="1" i="1" kern="1200" dirty="0">
                          <a:solidFill>
                            <a:schemeClr val="dk1"/>
                          </a:solidFill>
                          <a:latin typeface="Times New Roman" pitchFamily="18" charset="0"/>
                          <a:ea typeface="+mn-ea"/>
                          <a:cs typeface="Times New Roman" pitchFamily="18" charset="0"/>
                        </a:rPr>
                        <a:t>         End Set </a:t>
                      </a:r>
                    </a:p>
                    <a:p>
                      <a:pPr algn="l" rtl="0">
                        <a:buNone/>
                      </a:pPr>
                      <a:r>
                        <a:rPr kumimoji="0" lang="en-US" sz="1600" b="1" i="1" kern="1200" dirty="0">
                          <a:solidFill>
                            <a:schemeClr val="dk1"/>
                          </a:solidFill>
                          <a:latin typeface="Times New Roman" pitchFamily="18" charset="0"/>
                          <a:ea typeface="+mn-ea"/>
                          <a:cs typeface="Times New Roman" pitchFamily="18" charset="0"/>
                        </a:rPr>
                        <a:t>     End Property </a:t>
                      </a:r>
                    </a:p>
                    <a:p>
                      <a:pPr algn="l" rtl="0">
                        <a:buNone/>
                      </a:pPr>
                      <a:r>
                        <a:rPr kumimoji="0" lang="en-US" sz="1600" b="1" i="1" kern="1200" dirty="0">
                          <a:solidFill>
                            <a:schemeClr val="dk1"/>
                          </a:solidFill>
                          <a:latin typeface="Times New Roman" pitchFamily="18" charset="0"/>
                          <a:ea typeface="+mn-ea"/>
                          <a:cs typeface="Times New Roman" pitchFamily="18" charset="0"/>
                        </a:rPr>
                        <a:t>End Class</a:t>
                      </a:r>
                      <a:endParaRPr kumimoji="0" lang="ar-SA" sz="1600" b="1" i="1" kern="1200" dirty="0">
                        <a:solidFill>
                          <a:schemeClr val="dk1"/>
                        </a:solidFill>
                        <a:latin typeface="Times New Roman" pitchFamily="18" charset="0"/>
                        <a:ea typeface="+mn-ea"/>
                        <a:cs typeface="Times New Roman" pitchFamily="18" charset="0"/>
                      </a:endParaRPr>
                    </a:p>
                  </a:txBody>
                  <a:tcPr/>
                </a:tc>
                <a:tc>
                  <a:txBody>
                    <a:bodyPr/>
                    <a:lstStyle/>
                    <a:p>
                      <a:pPr algn="l" rtl="0">
                        <a:buNone/>
                      </a:pPr>
                      <a:r>
                        <a:rPr lang="en-US" sz="1600" b="1" i="1" dirty="0">
                          <a:latin typeface="Times New Roman" pitchFamily="18" charset="0"/>
                          <a:cs typeface="Times New Roman" pitchFamily="18" charset="0"/>
                        </a:rPr>
                        <a:t>Class Person </a:t>
                      </a:r>
                    </a:p>
                    <a:p>
                      <a:pPr algn="l" rtl="0">
                        <a:buNone/>
                      </a:pPr>
                      <a:r>
                        <a:rPr lang="en-US" sz="1600" b="1" i="1" baseline="0" dirty="0">
                          <a:latin typeface="Times New Roman" pitchFamily="18" charset="0"/>
                          <a:cs typeface="Times New Roman" pitchFamily="18" charset="0"/>
                        </a:rPr>
                        <a:t>        </a:t>
                      </a:r>
                      <a:r>
                        <a:rPr lang="en-US" sz="1600" b="1" i="1" dirty="0">
                          <a:latin typeface="Times New Roman" pitchFamily="18" charset="0"/>
                          <a:cs typeface="Times New Roman" pitchFamily="18" charset="0"/>
                        </a:rPr>
                        <a:t>Private </a:t>
                      </a:r>
                      <a:r>
                        <a:rPr lang="en-US" sz="1600" b="1" i="1" dirty="0" err="1">
                          <a:latin typeface="Times New Roman" pitchFamily="18" charset="0"/>
                          <a:cs typeface="Times New Roman" pitchFamily="18" charset="0"/>
                        </a:rPr>
                        <a:t>m_Name</a:t>
                      </a:r>
                      <a:r>
                        <a:rPr lang="en-US" sz="1600" b="1" i="1" dirty="0">
                          <a:latin typeface="Times New Roman" pitchFamily="18" charset="0"/>
                          <a:cs typeface="Times New Roman" pitchFamily="18" charset="0"/>
                        </a:rPr>
                        <a:t> As String</a:t>
                      </a:r>
                    </a:p>
                    <a:p>
                      <a:pPr algn="l" rtl="0">
                        <a:buNone/>
                      </a:pPr>
                      <a:r>
                        <a:rPr lang="en-US" sz="1600" b="1" i="1" dirty="0">
                          <a:latin typeface="Times New Roman" pitchFamily="18" charset="0"/>
                          <a:cs typeface="Times New Roman" pitchFamily="18" charset="0"/>
                        </a:rPr>
                        <a:t>         Private SSN As Integer</a:t>
                      </a:r>
                    </a:p>
                    <a:p>
                      <a:pPr algn="l" rtl="0">
                        <a:buNone/>
                      </a:pPr>
                      <a:r>
                        <a:rPr lang="en-US" sz="1600" b="1" i="1" dirty="0">
                          <a:latin typeface="Times New Roman" pitchFamily="18" charset="0"/>
                          <a:cs typeface="Times New Roman" pitchFamily="18" charset="0"/>
                        </a:rPr>
                        <a:t>         </a:t>
                      </a:r>
                    </a:p>
                    <a:p>
                      <a:pPr algn="l" rtl="0">
                        <a:buNone/>
                      </a:pPr>
                      <a:r>
                        <a:rPr lang="en-US" sz="1600" b="1" i="1" dirty="0">
                          <a:latin typeface="Times New Roman" pitchFamily="18" charset="0"/>
                          <a:cs typeface="Times New Roman" pitchFamily="18" charset="0"/>
                        </a:rPr>
                        <a:t>         P </a:t>
                      </a:r>
                      <a:r>
                        <a:rPr lang="en-US" sz="1600" b="1" i="1" dirty="0" err="1">
                          <a:latin typeface="Times New Roman" pitchFamily="18" charset="0"/>
                          <a:cs typeface="Times New Roman" pitchFamily="18" charset="0"/>
                        </a:rPr>
                        <a:t>ublic</a:t>
                      </a:r>
                      <a:r>
                        <a:rPr lang="en-US" sz="1600" b="1" i="1" dirty="0">
                          <a:latin typeface="Times New Roman" pitchFamily="18" charset="0"/>
                          <a:cs typeface="Times New Roman" pitchFamily="18" charset="0"/>
                        </a:rPr>
                        <a:t> Sub New(</a:t>
                      </a:r>
                      <a:r>
                        <a:rPr lang="en-US" sz="1600" b="1" i="1" dirty="0" err="1">
                          <a:latin typeface="Times New Roman" pitchFamily="18" charset="0"/>
                          <a:cs typeface="Times New Roman" pitchFamily="18" charset="0"/>
                        </a:rPr>
                        <a:t>ByVal</a:t>
                      </a:r>
                      <a:r>
                        <a:rPr lang="en-US" sz="1600" b="1" i="1" dirty="0">
                          <a:latin typeface="Times New Roman" pitchFamily="18" charset="0"/>
                          <a:cs typeface="Times New Roman" pitchFamily="18" charset="0"/>
                        </a:rPr>
                        <a:t> N As String,    </a:t>
                      </a:r>
                    </a:p>
                    <a:p>
                      <a:pPr algn="l" rtl="0">
                        <a:buNone/>
                      </a:pPr>
                      <a:r>
                        <a:rPr lang="en-US" sz="1600" b="1" i="1" dirty="0">
                          <a:latin typeface="Times New Roman" pitchFamily="18" charset="0"/>
                          <a:cs typeface="Times New Roman" pitchFamily="18" charset="0"/>
                        </a:rPr>
                        <a:t>                               </a:t>
                      </a:r>
                      <a:r>
                        <a:rPr lang="en-US" sz="1600" b="1" i="1" dirty="0" err="1">
                          <a:latin typeface="Times New Roman" pitchFamily="18" charset="0"/>
                          <a:cs typeface="Times New Roman" pitchFamily="18" charset="0"/>
                        </a:rPr>
                        <a:t>ByVal</a:t>
                      </a:r>
                      <a:r>
                        <a:rPr lang="en-US" sz="1600" b="1" i="1" dirty="0">
                          <a:latin typeface="Times New Roman" pitchFamily="18" charset="0"/>
                          <a:cs typeface="Times New Roman" pitchFamily="18" charset="0"/>
                        </a:rPr>
                        <a:t> S As Integer)</a:t>
                      </a:r>
                    </a:p>
                    <a:p>
                      <a:pPr algn="l" rtl="0">
                        <a:buNone/>
                      </a:pPr>
                      <a:r>
                        <a:rPr lang="en-US" sz="1600" b="1" i="1" dirty="0">
                          <a:latin typeface="Times New Roman" pitchFamily="18" charset="0"/>
                          <a:cs typeface="Times New Roman" pitchFamily="18" charset="0"/>
                        </a:rPr>
                        <a:t>              </a:t>
                      </a:r>
                      <a:r>
                        <a:rPr lang="en-US" sz="1600" b="1" i="1" dirty="0" err="1">
                          <a:latin typeface="Times New Roman" pitchFamily="18" charset="0"/>
                          <a:cs typeface="Times New Roman" pitchFamily="18" charset="0"/>
                        </a:rPr>
                        <a:t>m_Name</a:t>
                      </a:r>
                      <a:r>
                        <a:rPr lang="en-US" sz="1600" b="1" i="1" baseline="0" dirty="0">
                          <a:latin typeface="Times New Roman" pitchFamily="18" charset="0"/>
                          <a:cs typeface="Times New Roman" pitchFamily="18" charset="0"/>
                        </a:rPr>
                        <a:t> = N</a:t>
                      </a:r>
                    </a:p>
                    <a:p>
                      <a:pPr algn="l" rtl="0">
                        <a:buNone/>
                      </a:pPr>
                      <a:r>
                        <a:rPr lang="en-US" sz="1600" b="1" i="1" baseline="0" dirty="0">
                          <a:latin typeface="Times New Roman" pitchFamily="18" charset="0"/>
                          <a:cs typeface="Times New Roman" pitchFamily="18" charset="0"/>
                        </a:rPr>
                        <a:t>              SSN = S</a:t>
                      </a:r>
                    </a:p>
                    <a:p>
                      <a:pPr algn="l" rtl="0">
                        <a:buNone/>
                      </a:pPr>
                      <a:r>
                        <a:rPr lang="en-US" sz="1600" b="1" i="1" baseline="0" dirty="0">
                          <a:latin typeface="Times New Roman" pitchFamily="18" charset="0"/>
                          <a:cs typeface="Times New Roman" pitchFamily="18" charset="0"/>
                        </a:rPr>
                        <a:t>         End Sub</a:t>
                      </a:r>
                    </a:p>
                    <a:p>
                      <a:pPr algn="l" rtl="0">
                        <a:buNone/>
                      </a:pPr>
                      <a:endParaRPr lang="en-US" sz="1600" b="1" i="1" dirty="0">
                        <a:latin typeface="Times New Roman" pitchFamily="18" charset="0"/>
                        <a:cs typeface="Times New Roman" pitchFamily="18" charset="0"/>
                      </a:endParaRPr>
                    </a:p>
                    <a:p>
                      <a:pPr algn="l" rtl="0">
                        <a:buNone/>
                      </a:pPr>
                      <a:r>
                        <a:rPr lang="en-US" sz="1600" b="1" i="1" baseline="0" dirty="0">
                          <a:latin typeface="Times New Roman" pitchFamily="18" charset="0"/>
                          <a:cs typeface="Times New Roman" pitchFamily="18" charset="0"/>
                        </a:rPr>
                        <a:t>        </a:t>
                      </a:r>
                      <a:r>
                        <a:rPr lang="en-US" sz="1600" b="1" i="1" dirty="0">
                          <a:latin typeface="Times New Roman" pitchFamily="18" charset="0"/>
                          <a:cs typeface="Times New Roman" pitchFamily="18" charset="0"/>
                        </a:rPr>
                        <a:t>Public Property Name() As String </a:t>
                      </a:r>
                    </a:p>
                    <a:p>
                      <a:pPr algn="l" rtl="0">
                        <a:buNone/>
                      </a:pPr>
                      <a:r>
                        <a:rPr lang="en-US" sz="1600" b="1" i="1" dirty="0">
                          <a:latin typeface="Times New Roman" pitchFamily="18" charset="0"/>
                          <a:cs typeface="Times New Roman" pitchFamily="18" charset="0"/>
                        </a:rPr>
                        <a:t>	  </a:t>
                      </a:r>
                      <a:r>
                        <a:rPr lang="en-US" sz="1600" b="1" i="1" baseline="0" dirty="0">
                          <a:latin typeface="Times New Roman" pitchFamily="18" charset="0"/>
                          <a:cs typeface="Times New Roman" pitchFamily="18" charset="0"/>
                        </a:rPr>
                        <a:t>  </a:t>
                      </a:r>
                      <a:r>
                        <a:rPr lang="en-US" sz="1600" b="1" i="1" dirty="0">
                          <a:latin typeface="Times New Roman" pitchFamily="18" charset="0"/>
                          <a:cs typeface="Times New Roman" pitchFamily="18" charset="0"/>
                        </a:rPr>
                        <a:t>Get </a:t>
                      </a:r>
                    </a:p>
                    <a:p>
                      <a:pPr algn="l" rtl="0">
                        <a:buNone/>
                      </a:pPr>
                      <a:r>
                        <a:rPr lang="en-US" sz="1600" b="1" i="1" dirty="0">
                          <a:latin typeface="Times New Roman" pitchFamily="18" charset="0"/>
                          <a:cs typeface="Times New Roman" pitchFamily="18" charset="0"/>
                        </a:rPr>
                        <a:t>		Name = </a:t>
                      </a:r>
                      <a:r>
                        <a:rPr lang="en-US" sz="1600" b="1" i="1" dirty="0" err="1">
                          <a:latin typeface="Times New Roman" pitchFamily="18" charset="0"/>
                          <a:cs typeface="Times New Roman" pitchFamily="18" charset="0"/>
                        </a:rPr>
                        <a:t>m_Name</a:t>
                      </a:r>
                      <a:r>
                        <a:rPr lang="en-US" sz="1600" b="1" i="1" dirty="0">
                          <a:latin typeface="Times New Roman" pitchFamily="18" charset="0"/>
                          <a:cs typeface="Times New Roman" pitchFamily="18" charset="0"/>
                        </a:rPr>
                        <a:t> </a:t>
                      </a:r>
                    </a:p>
                    <a:p>
                      <a:pPr algn="l" rtl="0">
                        <a:buNone/>
                      </a:pPr>
                      <a:r>
                        <a:rPr lang="en-US" sz="1600" b="1" i="1" dirty="0">
                          <a:latin typeface="Times New Roman" pitchFamily="18" charset="0"/>
                          <a:cs typeface="Times New Roman" pitchFamily="18" charset="0"/>
                        </a:rPr>
                        <a:t>	   End Get </a:t>
                      </a:r>
                    </a:p>
                    <a:p>
                      <a:pPr algn="l" rtl="0">
                        <a:buNone/>
                      </a:pPr>
                      <a:r>
                        <a:rPr lang="en-US" sz="1600" b="1" i="1" dirty="0">
                          <a:latin typeface="Times New Roman" pitchFamily="18" charset="0"/>
                          <a:cs typeface="Times New Roman" pitchFamily="18" charset="0"/>
                        </a:rPr>
                        <a:t>	   Set(</a:t>
                      </a:r>
                      <a:r>
                        <a:rPr lang="en-US" sz="1600" b="1" i="1" dirty="0" err="1">
                          <a:latin typeface="Times New Roman" pitchFamily="18" charset="0"/>
                          <a:cs typeface="Times New Roman" pitchFamily="18" charset="0"/>
                        </a:rPr>
                        <a:t>ByVal</a:t>
                      </a:r>
                      <a:r>
                        <a:rPr lang="en-US" sz="1600" b="1" i="1" dirty="0">
                          <a:latin typeface="Times New Roman" pitchFamily="18" charset="0"/>
                          <a:cs typeface="Times New Roman" pitchFamily="18" charset="0"/>
                        </a:rPr>
                        <a:t> value As String) </a:t>
                      </a:r>
                    </a:p>
                    <a:p>
                      <a:pPr algn="l" rtl="0">
                        <a:buNone/>
                      </a:pPr>
                      <a:r>
                        <a:rPr lang="en-US" sz="1600" b="1" i="1" dirty="0">
                          <a:latin typeface="Times New Roman" pitchFamily="18" charset="0"/>
                          <a:cs typeface="Times New Roman" pitchFamily="18" charset="0"/>
                        </a:rPr>
                        <a:t>		</a:t>
                      </a:r>
                      <a:r>
                        <a:rPr lang="en-US" sz="1600" b="1" i="1" dirty="0" err="1">
                          <a:latin typeface="Times New Roman" pitchFamily="18" charset="0"/>
                          <a:cs typeface="Times New Roman" pitchFamily="18" charset="0"/>
                        </a:rPr>
                        <a:t>m_Name</a:t>
                      </a:r>
                      <a:r>
                        <a:rPr lang="en-US" sz="1600" b="1" i="1" dirty="0">
                          <a:latin typeface="Times New Roman" pitchFamily="18" charset="0"/>
                          <a:cs typeface="Times New Roman" pitchFamily="18" charset="0"/>
                        </a:rPr>
                        <a:t> = value </a:t>
                      </a:r>
                    </a:p>
                    <a:p>
                      <a:pPr algn="l" rtl="0">
                        <a:buNone/>
                      </a:pPr>
                      <a:r>
                        <a:rPr lang="en-US" sz="1600" b="1" i="1" dirty="0">
                          <a:latin typeface="Times New Roman" pitchFamily="18" charset="0"/>
                          <a:cs typeface="Times New Roman" pitchFamily="18" charset="0"/>
                        </a:rPr>
                        <a:t>	   End Set</a:t>
                      </a:r>
                    </a:p>
                    <a:p>
                      <a:pPr algn="l" rtl="0">
                        <a:buNone/>
                      </a:pPr>
                      <a:r>
                        <a:rPr lang="en-US" sz="1600" b="1" i="1" baseline="0" dirty="0">
                          <a:latin typeface="Times New Roman" pitchFamily="18" charset="0"/>
                          <a:cs typeface="Times New Roman" pitchFamily="18" charset="0"/>
                        </a:rPr>
                        <a:t>       </a:t>
                      </a:r>
                      <a:r>
                        <a:rPr lang="en-US" sz="1600" b="1" i="1" dirty="0">
                          <a:latin typeface="Times New Roman" pitchFamily="18" charset="0"/>
                          <a:cs typeface="Times New Roman" pitchFamily="18" charset="0"/>
                        </a:rPr>
                        <a:t>End Property </a:t>
                      </a:r>
                    </a:p>
                    <a:p>
                      <a:pPr algn="l" rtl="0">
                        <a:buNone/>
                      </a:pPr>
                      <a:r>
                        <a:rPr lang="en-US" sz="1600" b="1" i="1" baseline="0" dirty="0">
                          <a:latin typeface="Times New Roman" pitchFamily="18" charset="0"/>
                          <a:cs typeface="Times New Roman" pitchFamily="18" charset="0"/>
                        </a:rPr>
                        <a:t>       </a:t>
                      </a:r>
                      <a:endParaRPr lang="en-US" sz="1600" b="1" i="1" dirty="0">
                        <a:latin typeface="Times New Roman" pitchFamily="18" charset="0"/>
                        <a:cs typeface="Times New Roman" pitchFamily="18" charset="0"/>
                      </a:endParaRPr>
                    </a:p>
                    <a:p>
                      <a:pPr algn="l" rtl="0">
                        <a:buNone/>
                      </a:pPr>
                      <a:r>
                        <a:rPr lang="en-US" sz="1600" b="1" i="1" dirty="0">
                          <a:latin typeface="Times New Roman" pitchFamily="18" charset="0"/>
                          <a:cs typeface="Times New Roman" pitchFamily="18" charset="0"/>
                        </a:rPr>
                        <a:t>End Class </a:t>
                      </a:r>
                      <a:br>
                        <a:rPr lang="en-US" sz="1800" b="1" i="1" dirty="0">
                          <a:latin typeface="Times New Roman" pitchFamily="18" charset="0"/>
                          <a:cs typeface="Times New Roman" pitchFamily="18" charset="0"/>
                        </a:rPr>
                      </a:br>
                      <a:endParaRPr lang="ar-SA" dirty="0"/>
                    </a:p>
                  </a:txBody>
                  <a:tcPr/>
                </a:tc>
                <a:extLst>
                  <a:ext uri="{0D108BD9-81ED-4DB2-BD59-A6C34878D82A}">
                    <a16:rowId xmlns:a16="http://schemas.microsoft.com/office/drawing/2014/main" val="10001"/>
                  </a:ext>
                </a:extLst>
              </a:tr>
            </a:tbl>
          </a:graphicData>
        </a:graphic>
      </p:graphicFrame>
      <p:grpSp>
        <p:nvGrpSpPr>
          <p:cNvPr id="6" name="Group 7"/>
          <p:cNvGrpSpPr/>
          <p:nvPr/>
        </p:nvGrpSpPr>
        <p:grpSpPr>
          <a:xfrm>
            <a:off x="7620000" y="152400"/>
            <a:ext cx="1447800" cy="1371599"/>
            <a:chOff x="6096000" y="1371600"/>
            <a:chExt cx="2438400" cy="2735852"/>
          </a:xfrm>
        </p:grpSpPr>
        <p:sp>
          <p:nvSpPr>
            <p:cNvPr id="7" name="Rectangle 6"/>
            <p:cNvSpPr/>
            <p:nvPr/>
          </p:nvSpPr>
          <p:spPr>
            <a:xfrm>
              <a:off x="6096000" y="1371600"/>
              <a:ext cx="2438400" cy="381000"/>
            </a:xfrm>
            <a:prstGeom prst="rect">
              <a:avLst/>
            </a:prstGeom>
            <a:ln w="28575"/>
          </p:spPr>
          <p:style>
            <a:lnRef idx="2">
              <a:schemeClr val="dk1"/>
            </a:lnRef>
            <a:fillRef idx="1">
              <a:schemeClr val="lt1"/>
            </a:fillRef>
            <a:effectRef idx="0">
              <a:schemeClr val="dk1"/>
            </a:effectRef>
            <a:fontRef idx="minor">
              <a:schemeClr val="dk1"/>
            </a:fontRef>
          </p:style>
          <p:txBody>
            <a:bodyPr rtlCol="1" anchor="ctr"/>
            <a:lstStyle/>
            <a:p>
              <a:pPr algn="ctr" rtl="0"/>
              <a:r>
                <a:rPr lang="en-US" sz="1200" dirty="0">
                  <a:ln>
                    <a:solidFill>
                      <a:schemeClr val="tx1"/>
                    </a:solidFill>
                  </a:ln>
                </a:rPr>
                <a:t>Person </a:t>
              </a:r>
              <a:endParaRPr lang="ar-SA" sz="1200" dirty="0">
                <a:ln>
                  <a:solidFill>
                    <a:schemeClr val="tx1"/>
                  </a:solidFill>
                </a:ln>
              </a:endParaRPr>
            </a:p>
          </p:txBody>
        </p:sp>
        <p:sp>
          <p:nvSpPr>
            <p:cNvPr id="8" name="Rectangle 7"/>
            <p:cNvSpPr/>
            <p:nvPr/>
          </p:nvSpPr>
          <p:spPr>
            <a:xfrm>
              <a:off x="6096000" y="1752600"/>
              <a:ext cx="2438400" cy="914400"/>
            </a:xfrm>
            <a:prstGeom prst="rect">
              <a:avLst/>
            </a:prstGeom>
            <a:ln w="28575"/>
          </p:spPr>
          <p:style>
            <a:lnRef idx="2">
              <a:schemeClr val="dk1"/>
            </a:lnRef>
            <a:fillRef idx="1">
              <a:schemeClr val="lt1"/>
            </a:fillRef>
            <a:effectRef idx="0">
              <a:schemeClr val="dk1"/>
            </a:effectRef>
            <a:fontRef idx="minor">
              <a:schemeClr val="dk1"/>
            </a:fontRef>
          </p:style>
          <p:txBody>
            <a:bodyPr rtlCol="1" anchor="ctr"/>
            <a:lstStyle/>
            <a:p>
              <a:pPr algn="l" rtl="0"/>
              <a:r>
                <a:rPr lang="en-US" sz="1100" dirty="0" err="1">
                  <a:ln>
                    <a:solidFill>
                      <a:schemeClr val="tx1"/>
                    </a:solidFill>
                  </a:ln>
                </a:rPr>
                <a:t>m_Name</a:t>
              </a:r>
              <a:endParaRPr lang="en-US" sz="1100" dirty="0">
                <a:ln>
                  <a:solidFill>
                    <a:schemeClr val="tx1"/>
                  </a:solidFill>
                </a:ln>
              </a:endParaRPr>
            </a:p>
            <a:p>
              <a:pPr algn="l" rtl="0"/>
              <a:r>
                <a:rPr lang="en-US" sz="1100" dirty="0">
                  <a:ln>
                    <a:solidFill>
                      <a:schemeClr val="tx1"/>
                    </a:solidFill>
                  </a:ln>
                </a:rPr>
                <a:t>SSN</a:t>
              </a:r>
            </a:p>
          </p:txBody>
        </p:sp>
        <p:sp>
          <p:nvSpPr>
            <p:cNvPr id="9" name="Rectangle 8"/>
            <p:cNvSpPr/>
            <p:nvPr/>
          </p:nvSpPr>
          <p:spPr>
            <a:xfrm>
              <a:off x="6096000" y="2963636"/>
              <a:ext cx="2438400" cy="381001"/>
            </a:xfrm>
            <a:prstGeom prst="rect">
              <a:avLst/>
            </a:prstGeom>
            <a:ln w="28575"/>
          </p:spPr>
          <p:style>
            <a:lnRef idx="2">
              <a:schemeClr val="dk1"/>
            </a:lnRef>
            <a:fillRef idx="1">
              <a:schemeClr val="lt1"/>
            </a:fillRef>
            <a:effectRef idx="0">
              <a:schemeClr val="dk1"/>
            </a:effectRef>
            <a:fontRef idx="minor">
              <a:schemeClr val="dk1"/>
            </a:fontRef>
          </p:style>
          <p:txBody>
            <a:bodyPr rtlCol="1" anchor="ctr"/>
            <a:lstStyle/>
            <a:p>
              <a:pPr algn="ctr" rtl="0"/>
              <a:r>
                <a:rPr lang="en-US" sz="1200" dirty="0">
                  <a:ln>
                    <a:solidFill>
                      <a:schemeClr val="tx1"/>
                    </a:solidFill>
                  </a:ln>
                </a:rPr>
                <a:t>Student</a:t>
              </a:r>
              <a:endParaRPr lang="ar-SA" sz="1200" dirty="0">
                <a:ln>
                  <a:solidFill>
                    <a:schemeClr val="tx1"/>
                  </a:solidFill>
                </a:ln>
              </a:endParaRPr>
            </a:p>
          </p:txBody>
        </p:sp>
        <p:sp>
          <p:nvSpPr>
            <p:cNvPr id="10" name="Rectangle 9"/>
            <p:cNvSpPr/>
            <p:nvPr/>
          </p:nvSpPr>
          <p:spPr>
            <a:xfrm>
              <a:off x="6096000" y="3344634"/>
              <a:ext cx="2438400" cy="762818"/>
            </a:xfrm>
            <a:prstGeom prst="rect">
              <a:avLst/>
            </a:prstGeom>
            <a:ln w="28575"/>
          </p:spPr>
          <p:style>
            <a:lnRef idx="2">
              <a:schemeClr val="dk1"/>
            </a:lnRef>
            <a:fillRef idx="1">
              <a:schemeClr val="lt1"/>
            </a:fillRef>
            <a:effectRef idx="0">
              <a:schemeClr val="dk1"/>
            </a:effectRef>
            <a:fontRef idx="minor">
              <a:schemeClr val="dk1"/>
            </a:fontRef>
          </p:style>
          <p:txBody>
            <a:bodyPr rtlCol="1" anchor="ctr"/>
            <a:lstStyle/>
            <a:p>
              <a:pPr algn="l" rtl="0"/>
              <a:r>
                <a:rPr lang="en-US" sz="1100" dirty="0" err="1">
                  <a:ln>
                    <a:solidFill>
                      <a:schemeClr val="tx1"/>
                    </a:solidFill>
                  </a:ln>
                </a:rPr>
                <a:t>M_classGroup</a:t>
              </a:r>
              <a:endParaRPr lang="ar-SA" sz="1100" dirty="0">
                <a:ln>
                  <a:solidFill>
                    <a:schemeClr val="tx1"/>
                  </a:solidFill>
                </a:ln>
              </a:endParaRPr>
            </a:p>
          </p:txBody>
        </p:sp>
        <p:cxnSp>
          <p:nvCxnSpPr>
            <p:cNvPr id="11" name="Straight Arrow Connector 10"/>
            <p:cNvCxnSpPr>
              <a:stCxn id="9" idx="0"/>
              <a:endCxn id="8" idx="2"/>
            </p:cNvCxnSpPr>
            <p:nvPr/>
          </p:nvCxnSpPr>
          <p:spPr>
            <a:xfrm flipV="1">
              <a:off x="7315200" y="2667001"/>
              <a:ext cx="0" cy="29663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Inheritance Rules</a:t>
            </a:r>
          </a:p>
        </p:txBody>
      </p:sp>
      <p:sp>
        <p:nvSpPr>
          <p:cNvPr id="12291" name="Text Placeholder 2"/>
          <p:cNvSpPr>
            <a:spLocks noGrp="1"/>
          </p:cNvSpPr>
          <p:nvPr>
            <p:ph type="body" idx="1"/>
          </p:nvPr>
        </p:nvSpPr>
        <p:spPr/>
        <p:txBody>
          <a:bodyPr/>
          <a:lstStyle/>
          <a:p>
            <a:r>
              <a:rPr lang="en-US" sz="2400" dirty="0">
                <a:solidFill>
                  <a:srgbClr val="000000"/>
                </a:solidFill>
                <a:latin typeface="Times New Roman" pitchFamily="18" charset="0"/>
              </a:rPr>
              <a:t>By default, all classes are inheritable unless marked with the </a:t>
            </a:r>
            <a:r>
              <a:rPr lang="en-US" sz="2400" b="1" dirty="0" err="1">
                <a:solidFill>
                  <a:srgbClr val="000000"/>
                </a:solidFill>
                <a:latin typeface="Times New Roman" pitchFamily="18" charset="0"/>
              </a:rPr>
              <a:t>NotInheritable</a:t>
            </a:r>
            <a:r>
              <a:rPr lang="en-US" sz="2400" dirty="0">
                <a:solidFill>
                  <a:srgbClr val="000000"/>
                </a:solidFill>
                <a:latin typeface="Times New Roman" pitchFamily="18" charset="0"/>
              </a:rPr>
              <a:t> keyword. </a:t>
            </a:r>
          </a:p>
          <a:p>
            <a:r>
              <a:rPr lang="en-US" sz="2400" dirty="0">
                <a:solidFill>
                  <a:srgbClr val="000000"/>
                </a:solidFill>
                <a:latin typeface="Times New Roman" pitchFamily="18" charset="0"/>
              </a:rPr>
              <a:t>Visual Basic allows only single inheritance in classes; that is, derived classes can have only one base class. </a:t>
            </a:r>
          </a:p>
          <a:p>
            <a:r>
              <a:rPr lang="en-US" sz="2400" dirty="0">
                <a:solidFill>
                  <a:srgbClr val="000000"/>
                </a:solidFill>
                <a:latin typeface="Times New Roman" pitchFamily="18" charset="0"/>
              </a:rPr>
              <a:t>To prevent exposing restricted items in a base class, the access type of a derived class must be equal to or more restrictive than its base class.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Inheritance Modifier</a:t>
            </a:r>
          </a:p>
        </p:txBody>
      </p:sp>
      <p:sp>
        <p:nvSpPr>
          <p:cNvPr id="12291" name="Text Placeholder 2"/>
          <p:cNvSpPr>
            <a:spLocks noGrp="1"/>
          </p:cNvSpPr>
          <p:nvPr>
            <p:ph type="body" idx="1"/>
          </p:nvPr>
        </p:nvSpPr>
        <p:spPr/>
        <p:txBody>
          <a:bodyPr/>
          <a:lstStyle/>
          <a:p>
            <a:r>
              <a:rPr lang="en-US" sz="2400" b="1" dirty="0">
                <a:solidFill>
                  <a:srgbClr val="000000"/>
                </a:solidFill>
                <a:latin typeface="Times New Roman" pitchFamily="18" charset="0"/>
              </a:rPr>
              <a:t>Visual Basic introduces the following class-level statements and modifiers to support inheritance:</a:t>
            </a:r>
          </a:p>
          <a:p>
            <a:pPr lvl="1"/>
            <a:r>
              <a:rPr lang="en-US" sz="2000" b="1" u="sng" dirty="0">
                <a:solidFill>
                  <a:srgbClr val="000000"/>
                </a:solidFill>
                <a:latin typeface="Times New Roman" pitchFamily="18" charset="0"/>
              </a:rPr>
              <a:t>Inherits</a:t>
            </a:r>
            <a:r>
              <a:rPr lang="en-US" sz="2000" dirty="0">
                <a:solidFill>
                  <a:srgbClr val="000000"/>
                </a:solidFill>
                <a:latin typeface="Times New Roman" pitchFamily="18" charset="0"/>
              </a:rPr>
              <a:t> statement — Specifies the base class.</a:t>
            </a:r>
          </a:p>
          <a:p>
            <a:pPr lvl="1"/>
            <a:r>
              <a:rPr lang="en-US" sz="2000" b="1" u="sng" dirty="0" err="1">
                <a:solidFill>
                  <a:srgbClr val="000000"/>
                </a:solidFill>
                <a:latin typeface="Times New Roman" pitchFamily="18" charset="0"/>
              </a:rPr>
              <a:t>NotInheritable</a:t>
            </a:r>
            <a:r>
              <a:rPr lang="en-US" sz="2000" dirty="0">
                <a:solidFill>
                  <a:srgbClr val="000000"/>
                </a:solidFill>
                <a:latin typeface="Times New Roman" pitchFamily="18" charset="0"/>
              </a:rPr>
              <a:t> modifier — Prevents programmers from using the class as a base class.</a:t>
            </a:r>
          </a:p>
          <a:p>
            <a:pPr lvl="1"/>
            <a:r>
              <a:rPr lang="en-US" sz="2000" b="1" u="sng" dirty="0" err="1">
                <a:solidFill>
                  <a:srgbClr val="000000"/>
                </a:solidFill>
                <a:latin typeface="Times New Roman" pitchFamily="18" charset="0"/>
              </a:rPr>
              <a:t>MustInherit</a:t>
            </a:r>
            <a:r>
              <a:rPr lang="en-US" sz="2000" dirty="0">
                <a:solidFill>
                  <a:srgbClr val="000000"/>
                </a:solidFill>
                <a:latin typeface="Times New Roman" pitchFamily="18" charset="0"/>
              </a:rPr>
              <a:t> modifier — Specifies that the class is intended for use as a base class only. Instances of </a:t>
            </a:r>
            <a:r>
              <a:rPr lang="en-US" sz="2000" dirty="0" err="1">
                <a:solidFill>
                  <a:srgbClr val="000000"/>
                </a:solidFill>
                <a:latin typeface="Times New Roman" pitchFamily="18" charset="0"/>
              </a:rPr>
              <a:t>MustInherit</a:t>
            </a:r>
            <a:r>
              <a:rPr lang="en-US" sz="2000" dirty="0">
                <a:solidFill>
                  <a:srgbClr val="000000"/>
                </a:solidFill>
                <a:latin typeface="Times New Roman" pitchFamily="18" charset="0"/>
              </a:rPr>
              <a:t> classes cannot be created directly; they can only be created as base class instances of a derived class. </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Constructer</a:t>
            </a:r>
          </a:p>
        </p:txBody>
      </p:sp>
      <p:sp>
        <p:nvSpPr>
          <p:cNvPr id="12291" name="Text Placeholder 2"/>
          <p:cNvSpPr>
            <a:spLocks noGrp="1"/>
          </p:cNvSpPr>
          <p:nvPr>
            <p:ph type="body" idx="1"/>
          </p:nvPr>
        </p:nvSpPr>
        <p:spPr/>
        <p:txBody>
          <a:bodyPr/>
          <a:lstStyle/>
          <a:p>
            <a:pPr marL="365125" lvl="1" indent="-255588">
              <a:spcBef>
                <a:spcPts val="400"/>
              </a:spcBef>
              <a:buSzPct val="68000"/>
              <a:buFont typeface="Wingdings 3" pitchFamily="18" charset="2"/>
              <a:buChar char=""/>
            </a:pPr>
            <a:r>
              <a:rPr lang="en-US" dirty="0">
                <a:solidFill>
                  <a:srgbClr val="000000"/>
                </a:solidFill>
                <a:latin typeface="Times New Roman" pitchFamily="18" charset="0"/>
              </a:rPr>
              <a:t>Constructors are not inherited, so class </a:t>
            </a:r>
            <a:r>
              <a:rPr lang="en-US" dirty="0">
                <a:solidFill>
                  <a:srgbClr val="000000"/>
                </a:solidFill>
                <a:latin typeface="Lucida Console" pitchFamily="49" charset="0"/>
              </a:rPr>
              <a:t>Student</a:t>
            </a:r>
            <a:r>
              <a:rPr lang="en-US" dirty="0">
                <a:solidFill>
                  <a:srgbClr val="000000"/>
                </a:solidFill>
                <a:latin typeface="Times New Roman" pitchFamily="18" charset="0"/>
              </a:rPr>
              <a:t> does not inherit class </a:t>
            </a:r>
            <a:r>
              <a:rPr lang="en-US" dirty="0">
                <a:solidFill>
                  <a:srgbClr val="000000"/>
                </a:solidFill>
                <a:latin typeface="Lucida Console" pitchFamily="49" charset="0"/>
              </a:rPr>
              <a:t>Person</a:t>
            </a:r>
            <a:r>
              <a:rPr lang="en-US" dirty="0">
                <a:solidFill>
                  <a:srgbClr val="000000"/>
                </a:solidFill>
                <a:latin typeface="Times New Roman" pitchFamily="18" charset="0"/>
              </a:rPr>
              <a:t>’s constructor.</a:t>
            </a:r>
          </a:p>
          <a:p>
            <a:pPr marL="365125" lvl="1" indent="-255588">
              <a:spcBef>
                <a:spcPts val="400"/>
              </a:spcBef>
              <a:buSzPct val="68000"/>
              <a:buFont typeface="Wingdings 3" pitchFamily="18" charset="2"/>
              <a:buChar char=""/>
            </a:pPr>
            <a:r>
              <a:rPr lang="en-US" dirty="0">
                <a:solidFill>
                  <a:srgbClr val="000000"/>
                </a:solidFill>
                <a:latin typeface="Times New Roman" pitchFamily="18" charset="0"/>
              </a:rPr>
              <a:t>In fact, the first task of any derived-class constructor is to call its direct base class’s constructor to ensure that the instance variables declared in the base class are initialized properly.</a:t>
            </a:r>
          </a:p>
          <a:p>
            <a:pPr marL="603250" lvl="2" indent="-255588">
              <a:spcBef>
                <a:spcPts val="400"/>
              </a:spcBef>
              <a:buSzPct val="68000"/>
              <a:buFont typeface="Wingdings 3" pitchFamily="18" charset="2"/>
              <a:buChar char=""/>
            </a:pPr>
            <a:r>
              <a:rPr lang="en-US" dirty="0">
                <a:solidFill>
                  <a:srgbClr val="000000"/>
                </a:solidFill>
                <a:latin typeface="Times New Roman" pitchFamily="18" charset="0"/>
              </a:rPr>
              <a:t>Ex.            </a:t>
            </a:r>
            <a:r>
              <a:rPr lang="en-US" dirty="0" err="1">
                <a:solidFill>
                  <a:srgbClr val="000000"/>
                </a:solidFill>
                <a:latin typeface="Times New Roman" pitchFamily="18" charset="0"/>
              </a:rPr>
              <a:t>MyBase.New</a:t>
            </a:r>
            <a:r>
              <a:rPr lang="en-US" dirty="0">
                <a:solidFill>
                  <a:srgbClr val="000000"/>
                </a:solidFill>
                <a:latin typeface="Times New Roman" pitchFamily="18" charset="0"/>
              </a:rPr>
              <a:t>(N, S)</a:t>
            </a:r>
          </a:p>
          <a:p>
            <a:pPr marL="365125" lvl="1" indent="-255588">
              <a:spcBef>
                <a:spcPts val="400"/>
              </a:spcBef>
              <a:buSzPct val="68000"/>
              <a:buFont typeface="Wingdings 3" pitchFamily="18" charset="2"/>
              <a:buChar char=""/>
            </a:pPr>
            <a:r>
              <a:rPr lang="en-US" dirty="0">
                <a:solidFill>
                  <a:srgbClr val="000000"/>
                </a:solidFill>
                <a:latin typeface="Times New Roman" pitchFamily="18" charset="0"/>
              </a:rPr>
              <a:t>If the code does not include call to the base-class constructor, Visual Basic implicitly calls the base class’s default or </a:t>
            </a:r>
            <a:r>
              <a:rPr lang="en-US" dirty="0" err="1">
                <a:solidFill>
                  <a:srgbClr val="000000"/>
                </a:solidFill>
                <a:latin typeface="Times New Roman" pitchFamily="18" charset="0"/>
              </a:rPr>
              <a:t>parameterless</a:t>
            </a:r>
            <a:r>
              <a:rPr lang="en-US" dirty="0">
                <a:solidFill>
                  <a:srgbClr val="000000"/>
                </a:solidFill>
                <a:latin typeface="Times New Roman" pitchFamily="18" charset="0"/>
              </a:rPr>
              <a:t> constructor</a:t>
            </a:r>
            <a:r>
              <a:rPr lang="en-US" sz="2000" dirty="0">
                <a:solidFill>
                  <a:srgbClr val="000000"/>
                </a:solidFill>
                <a:latin typeface="Times New Roman" pitchFamily="18" charset="0"/>
              </a:rPr>
              <a:t>. </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Private member</a:t>
            </a:r>
          </a:p>
        </p:txBody>
      </p:sp>
      <p:sp>
        <p:nvSpPr>
          <p:cNvPr id="12291" name="Text Placeholder 2"/>
          <p:cNvSpPr>
            <a:spLocks noGrp="1"/>
          </p:cNvSpPr>
          <p:nvPr>
            <p:ph type="body" idx="1"/>
          </p:nvPr>
        </p:nvSpPr>
        <p:spPr/>
        <p:txBody>
          <a:bodyPr/>
          <a:lstStyle/>
          <a:p>
            <a:r>
              <a:rPr lang="en-US" sz="2400" dirty="0">
                <a:solidFill>
                  <a:srgbClr val="000000"/>
                </a:solidFill>
                <a:latin typeface="Times New Roman" pitchFamily="18" charset="0"/>
              </a:rPr>
              <a:t>In inheritance,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of the base class become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of the derived class.</a:t>
            </a:r>
          </a:p>
          <a:p>
            <a:r>
              <a:rPr lang="en-US" sz="2400" dirty="0">
                <a:solidFill>
                  <a:srgbClr val="000000"/>
                </a:solidFill>
                <a:latin typeface="Times New Roman" pitchFamily="18" charset="0"/>
              </a:rPr>
              <a:t>A base class’s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members are not inherited by its derived classes. </a:t>
            </a:r>
          </a:p>
          <a:p>
            <a:pPr>
              <a:lnSpc>
                <a:spcPct val="90000"/>
              </a:lnSpc>
            </a:pPr>
            <a:r>
              <a:rPr lang="en-US" sz="2400" dirty="0">
                <a:solidFill>
                  <a:srgbClr val="000000"/>
                </a:solidFill>
                <a:latin typeface="Times New Roman" pitchFamily="18" charset="0"/>
              </a:rPr>
              <a:t>Derived-class methods can refer to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inherited from the base class simply by using the member names. </a:t>
            </a:r>
          </a:p>
          <a:p>
            <a:pPr>
              <a:lnSpc>
                <a:spcPct val="90000"/>
              </a:lnSpc>
            </a:pPr>
            <a:r>
              <a:rPr lang="en-US" sz="2400" dirty="0">
                <a:solidFill>
                  <a:srgbClr val="000000"/>
                </a:solidFill>
                <a:latin typeface="Times New Roman" pitchFamily="18" charset="0"/>
              </a:rPr>
              <a:t>Derived-class methods cannot directly access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members of their base class.</a:t>
            </a:r>
          </a:p>
          <a:p>
            <a:pPr>
              <a:lnSpc>
                <a:spcPct val="90000"/>
              </a:lnSpc>
            </a:pPr>
            <a:r>
              <a:rPr lang="en-US" sz="2400" dirty="0">
                <a:solidFill>
                  <a:srgbClr val="000000"/>
                </a:solidFill>
                <a:latin typeface="Times New Roman" pitchFamily="18" charset="0"/>
              </a:rPr>
              <a:t>A derived class can change the state of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base-class instance variables only through </a:t>
            </a:r>
            <a:r>
              <a:rPr lang="en-US" sz="2400" dirty="0">
                <a:solidFill>
                  <a:srgbClr val="000000"/>
                </a:solidFill>
                <a:latin typeface="Lucida Console" pitchFamily="49" charset="0"/>
              </a:rPr>
              <a:t>Public </a:t>
            </a:r>
            <a:r>
              <a:rPr lang="en-US" sz="2400" dirty="0">
                <a:solidFill>
                  <a:srgbClr val="000000"/>
                </a:solidFill>
                <a:latin typeface="Times New Roman" pitchFamily="18" charset="0"/>
              </a:rPr>
              <a:t>methods provided in the base class and inherited by the derived class</a:t>
            </a:r>
            <a:r>
              <a:rPr lang="en-US" sz="2000" dirty="0">
                <a:solidFill>
                  <a:srgbClr val="000000"/>
                </a:solidFill>
                <a:latin typeface="Times New Roman" pitchFamily="18" charset="0"/>
              </a:rPr>
              <a:t>. </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Private member</a:t>
            </a:r>
          </a:p>
        </p:txBody>
      </p:sp>
      <p:sp>
        <p:nvSpPr>
          <p:cNvPr id="12291" name="Text Placeholder 2"/>
          <p:cNvSpPr>
            <a:spLocks noGrp="1"/>
          </p:cNvSpPr>
          <p:nvPr>
            <p:ph type="body" idx="1"/>
          </p:nvPr>
        </p:nvSpPr>
        <p:spPr/>
        <p:txBody>
          <a:bodyPr/>
          <a:lstStyle/>
          <a:p>
            <a:r>
              <a:rPr lang="en-US" sz="2400" dirty="0">
                <a:solidFill>
                  <a:srgbClr val="000000"/>
                </a:solidFill>
                <a:latin typeface="Times New Roman" pitchFamily="18" charset="0"/>
              </a:rPr>
              <a:t>In inheritance,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of the base class become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of the derived class.</a:t>
            </a:r>
          </a:p>
          <a:p>
            <a:r>
              <a:rPr lang="en-US" sz="2400" dirty="0">
                <a:solidFill>
                  <a:srgbClr val="000000"/>
                </a:solidFill>
                <a:latin typeface="Times New Roman" pitchFamily="18" charset="0"/>
              </a:rPr>
              <a:t>A base class’s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members are not inherited by its derived classes. </a:t>
            </a:r>
          </a:p>
          <a:p>
            <a:pPr>
              <a:lnSpc>
                <a:spcPct val="90000"/>
              </a:lnSpc>
            </a:pPr>
            <a:r>
              <a:rPr lang="en-US" sz="2400" dirty="0">
                <a:solidFill>
                  <a:srgbClr val="000000"/>
                </a:solidFill>
                <a:latin typeface="Times New Roman" pitchFamily="18" charset="0"/>
              </a:rPr>
              <a:t>Derived-class methods can refer to </a:t>
            </a:r>
            <a:r>
              <a:rPr lang="en-US" sz="2400" dirty="0">
                <a:solidFill>
                  <a:srgbClr val="000000"/>
                </a:solidFill>
                <a:latin typeface="Lucida Console" pitchFamily="49" charset="0"/>
              </a:rPr>
              <a:t>Public</a:t>
            </a:r>
            <a:r>
              <a:rPr lang="en-US" sz="2400" dirty="0">
                <a:solidFill>
                  <a:srgbClr val="000000"/>
                </a:solidFill>
                <a:latin typeface="Times New Roman" pitchFamily="18" charset="0"/>
              </a:rPr>
              <a:t> members inherited from the base class simply by using the member names. </a:t>
            </a:r>
          </a:p>
          <a:p>
            <a:pPr>
              <a:lnSpc>
                <a:spcPct val="90000"/>
              </a:lnSpc>
            </a:pPr>
            <a:r>
              <a:rPr lang="en-US" sz="2400" dirty="0">
                <a:solidFill>
                  <a:srgbClr val="000000"/>
                </a:solidFill>
                <a:latin typeface="Times New Roman" pitchFamily="18" charset="0"/>
              </a:rPr>
              <a:t>Derived-class methods cannot directly access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members of their base class.</a:t>
            </a:r>
          </a:p>
          <a:p>
            <a:pPr>
              <a:lnSpc>
                <a:spcPct val="90000"/>
              </a:lnSpc>
            </a:pPr>
            <a:r>
              <a:rPr lang="en-US" sz="2400" dirty="0">
                <a:solidFill>
                  <a:srgbClr val="000000"/>
                </a:solidFill>
                <a:latin typeface="Times New Roman" pitchFamily="18" charset="0"/>
              </a:rPr>
              <a:t>A derived class can change the state of </a:t>
            </a:r>
            <a:r>
              <a:rPr lang="en-US" sz="2400" dirty="0">
                <a:solidFill>
                  <a:srgbClr val="000000"/>
                </a:solidFill>
                <a:latin typeface="Lucida Console" pitchFamily="49" charset="0"/>
              </a:rPr>
              <a:t>Private</a:t>
            </a:r>
            <a:r>
              <a:rPr lang="en-US" sz="2400" dirty="0">
                <a:solidFill>
                  <a:srgbClr val="000000"/>
                </a:solidFill>
                <a:latin typeface="Times New Roman" pitchFamily="18" charset="0"/>
              </a:rPr>
              <a:t> base-class instance variables only through </a:t>
            </a:r>
            <a:r>
              <a:rPr lang="en-US" sz="2400" dirty="0">
                <a:solidFill>
                  <a:srgbClr val="000000"/>
                </a:solidFill>
                <a:latin typeface="Lucida Console" pitchFamily="49" charset="0"/>
              </a:rPr>
              <a:t>Public </a:t>
            </a:r>
            <a:r>
              <a:rPr lang="en-US" sz="2400" dirty="0">
                <a:solidFill>
                  <a:srgbClr val="000000"/>
                </a:solidFill>
                <a:latin typeface="Times New Roman" pitchFamily="18" charset="0"/>
              </a:rPr>
              <a:t>methods provided in the base class and inherited by the derived class</a:t>
            </a:r>
            <a:r>
              <a:rPr lang="en-US" sz="2000" dirty="0">
                <a:solidFill>
                  <a:srgbClr val="000000"/>
                </a:solidFill>
                <a:latin typeface="Times New Roman" pitchFamily="18" charset="0"/>
              </a:rPr>
              <a:t>. </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3380E6"/>
                </a:solidFill>
                <a:latin typeface="Arial"/>
              </a:rPr>
              <a:t>Overriding Properties and Methods in Derived Class (Polymorphism) </a:t>
            </a:r>
            <a:endParaRPr lang="ar-SA" dirty="0"/>
          </a:p>
        </p:txBody>
      </p:sp>
      <p:sp>
        <p:nvSpPr>
          <p:cNvPr id="3" name="Text Placeholder 2"/>
          <p:cNvSpPr>
            <a:spLocks noGrp="1"/>
          </p:cNvSpPr>
          <p:nvPr>
            <p:ph type="body" idx="1"/>
          </p:nvPr>
        </p:nvSpPr>
        <p:spPr/>
        <p:txBody>
          <a:bodyPr/>
          <a:lstStyle/>
          <a:p>
            <a:r>
              <a:rPr lang="en-US" sz="2400" dirty="0">
                <a:solidFill>
                  <a:srgbClr val="000000"/>
                </a:solidFill>
                <a:latin typeface="Times New Roman" pitchFamily="18" charset="0"/>
              </a:rPr>
              <a:t>By default, a derived class inherits properties and methods from its base class.</a:t>
            </a:r>
          </a:p>
          <a:p>
            <a:r>
              <a:rPr lang="en-US" sz="2400" dirty="0">
                <a:solidFill>
                  <a:srgbClr val="000000"/>
                </a:solidFill>
                <a:latin typeface="Times New Roman" pitchFamily="18" charset="0"/>
              </a:rPr>
              <a:t>If an inherited property or method has to behave differently in the derived class it can be </a:t>
            </a:r>
            <a:r>
              <a:rPr lang="en-US" sz="2400" i="1" dirty="0">
                <a:solidFill>
                  <a:srgbClr val="000000"/>
                </a:solidFill>
                <a:latin typeface="Times New Roman" pitchFamily="18" charset="0"/>
              </a:rPr>
              <a:t>overridden</a:t>
            </a:r>
            <a:r>
              <a:rPr lang="en-US" sz="2400" dirty="0">
                <a:solidFill>
                  <a:srgbClr val="000000"/>
                </a:solidFill>
                <a:latin typeface="Times New Roman" pitchFamily="18" charset="0"/>
              </a:rPr>
              <a:t>.</a:t>
            </a:r>
          </a:p>
          <a:p>
            <a:r>
              <a:rPr lang="en-US" sz="2400" dirty="0">
                <a:solidFill>
                  <a:srgbClr val="000000"/>
                </a:solidFill>
                <a:latin typeface="Times New Roman" pitchFamily="18" charset="0"/>
              </a:rPr>
              <a:t>Overriding means define a new implementation of the method in the derived class.</a:t>
            </a:r>
            <a:endParaRPr lang="ar-SA" sz="2400" dirty="0">
              <a:solidFill>
                <a:srgbClr val="000000"/>
              </a:solidFill>
              <a:latin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3380E6"/>
                </a:solidFill>
                <a:latin typeface="Arial"/>
              </a:rPr>
              <a:t>Overriding Properties and Methods in Derived Class</a:t>
            </a:r>
            <a:endParaRPr lang="ar-SA" dirty="0"/>
          </a:p>
        </p:txBody>
      </p:sp>
      <p:sp>
        <p:nvSpPr>
          <p:cNvPr id="3" name="Text Placeholder 2"/>
          <p:cNvSpPr>
            <a:spLocks noGrp="1"/>
          </p:cNvSpPr>
          <p:nvPr>
            <p:ph type="body" idx="1"/>
          </p:nvPr>
        </p:nvSpPr>
        <p:spPr/>
        <p:txBody>
          <a:bodyPr/>
          <a:lstStyle/>
          <a:p>
            <a:r>
              <a:rPr lang="en-US" sz="2400" dirty="0">
                <a:solidFill>
                  <a:srgbClr val="000000"/>
                </a:solidFill>
                <a:latin typeface="Times New Roman" pitchFamily="18" charset="0"/>
              </a:rPr>
              <a:t>The following modifiers are used to control how properties and methods are overridden:</a:t>
            </a:r>
          </a:p>
          <a:p>
            <a:pPr lvl="1"/>
            <a:r>
              <a:rPr lang="en-US" sz="2000" b="1" dirty="0" err="1">
                <a:solidFill>
                  <a:srgbClr val="000000"/>
                </a:solidFill>
                <a:latin typeface="Times New Roman" pitchFamily="18" charset="0"/>
              </a:rPr>
              <a:t>Overridable</a:t>
            </a:r>
            <a:r>
              <a:rPr lang="en-US" sz="2000" dirty="0">
                <a:solidFill>
                  <a:srgbClr val="000000"/>
                </a:solidFill>
                <a:latin typeface="Times New Roman" pitchFamily="18" charset="0"/>
              </a:rPr>
              <a:t> — Allows a property or method in a class to be overridden in a derived class.</a:t>
            </a:r>
          </a:p>
          <a:p>
            <a:pPr lvl="1"/>
            <a:r>
              <a:rPr lang="en-US" sz="2000" b="1" dirty="0">
                <a:solidFill>
                  <a:srgbClr val="000000"/>
                </a:solidFill>
                <a:latin typeface="Times New Roman" pitchFamily="18" charset="0"/>
              </a:rPr>
              <a:t>Overrides</a:t>
            </a:r>
            <a:r>
              <a:rPr lang="en-US" sz="2000" dirty="0">
                <a:solidFill>
                  <a:srgbClr val="000000"/>
                </a:solidFill>
                <a:latin typeface="Times New Roman" pitchFamily="18" charset="0"/>
              </a:rPr>
              <a:t> — Overrides an </a:t>
            </a:r>
            <a:r>
              <a:rPr lang="en-US" sz="2000" dirty="0" err="1">
                <a:solidFill>
                  <a:srgbClr val="000000"/>
                </a:solidFill>
                <a:latin typeface="Times New Roman" pitchFamily="18" charset="0"/>
              </a:rPr>
              <a:t>Overridable</a:t>
            </a:r>
            <a:r>
              <a:rPr lang="en-US" sz="2000" dirty="0">
                <a:solidFill>
                  <a:srgbClr val="000000"/>
                </a:solidFill>
                <a:latin typeface="Times New Roman" pitchFamily="18" charset="0"/>
              </a:rPr>
              <a:t> property or method defined in the base class.</a:t>
            </a:r>
          </a:p>
          <a:p>
            <a:pPr lvl="1"/>
            <a:r>
              <a:rPr lang="en-US" sz="2000" b="1" dirty="0" err="1">
                <a:solidFill>
                  <a:srgbClr val="000000"/>
                </a:solidFill>
                <a:latin typeface="Times New Roman" pitchFamily="18" charset="0"/>
              </a:rPr>
              <a:t>NotOverridable</a:t>
            </a:r>
            <a:r>
              <a:rPr lang="en-US" sz="2000" dirty="0">
                <a:solidFill>
                  <a:srgbClr val="000000"/>
                </a:solidFill>
                <a:latin typeface="Times New Roman" pitchFamily="18" charset="0"/>
              </a:rPr>
              <a:t> — Prevents a property or method from being overridden in an inheriting class. By default, Public methods are </a:t>
            </a:r>
            <a:r>
              <a:rPr lang="en-US" sz="2000" dirty="0" err="1">
                <a:solidFill>
                  <a:srgbClr val="000000"/>
                </a:solidFill>
                <a:latin typeface="Times New Roman" pitchFamily="18" charset="0"/>
              </a:rPr>
              <a:t>NotOverridable</a:t>
            </a:r>
            <a:r>
              <a:rPr lang="en-US" sz="2000" dirty="0">
                <a:solidFill>
                  <a:srgbClr val="000000"/>
                </a:solidFill>
                <a:latin typeface="Times New Roman" pitchFamily="18" charset="0"/>
              </a:rPr>
              <a:t>.</a:t>
            </a:r>
          </a:p>
          <a:p>
            <a:pPr lvl="1"/>
            <a:r>
              <a:rPr lang="en-US" sz="2000" b="1" dirty="0" err="1">
                <a:solidFill>
                  <a:srgbClr val="000000"/>
                </a:solidFill>
                <a:latin typeface="Times New Roman" pitchFamily="18" charset="0"/>
              </a:rPr>
              <a:t>MustOverride</a:t>
            </a:r>
            <a:r>
              <a:rPr lang="en-US" sz="2000" dirty="0">
                <a:solidFill>
                  <a:srgbClr val="000000"/>
                </a:solidFill>
                <a:latin typeface="Times New Roman" pitchFamily="18" charset="0"/>
              </a:rPr>
              <a:t> — Requires that a derived class override the property or method. When the </a:t>
            </a:r>
            <a:r>
              <a:rPr lang="en-US" sz="2000" dirty="0" err="1">
                <a:solidFill>
                  <a:srgbClr val="000000"/>
                </a:solidFill>
                <a:latin typeface="Times New Roman" pitchFamily="18" charset="0"/>
              </a:rPr>
              <a:t>MustOverride</a:t>
            </a:r>
            <a:r>
              <a:rPr lang="en-US" sz="2000" dirty="0">
                <a:solidFill>
                  <a:srgbClr val="000000"/>
                </a:solidFill>
                <a:latin typeface="Times New Roman" pitchFamily="18" charset="0"/>
              </a:rPr>
              <a:t> keyword is used, the method definition consists of just the Sub, Function, or Property statement.</a:t>
            </a:r>
          </a:p>
          <a:p>
            <a:pPr lvl="1">
              <a:buNone/>
            </a:pPr>
            <a:r>
              <a:rPr lang="en-US" sz="2000" dirty="0" err="1">
                <a:solidFill>
                  <a:srgbClr val="000000"/>
                </a:solidFill>
                <a:latin typeface="Times New Roman" pitchFamily="18" charset="0"/>
              </a:rPr>
              <a:t>MustOverride</a:t>
            </a:r>
            <a:r>
              <a:rPr lang="en-US" sz="2000" dirty="0">
                <a:solidFill>
                  <a:srgbClr val="000000"/>
                </a:solidFill>
                <a:latin typeface="Times New Roman" pitchFamily="18" charset="0"/>
              </a:rPr>
              <a:t> methods must be declared in </a:t>
            </a:r>
            <a:r>
              <a:rPr lang="en-US" sz="2000" dirty="0" err="1">
                <a:solidFill>
                  <a:srgbClr val="000000"/>
                </a:solidFill>
                <a:latin typeface="Times New Roman" pitchFamily="18" charset="0"/>
              </a:rPr>
              <a:t>MustInherit</a:t>
            </a:r>
            <a:r>
              <a:rPr lang="en-US" sz="2000" dirty="0">
                <a:solidFill>
                  <a:srgbClr val="000000"/>
                </a:solidFill>
                <a:latin typeface="Times New Roman" pitchFamily="18" charset="0"/>
              </a:rPr>
              <a:t> classes.</a:t>
            </a:r>
          </a:p>
          <a:p>
            <a:pPr lvl="1">
              <a:buNone/>
            </a:pPr>
            <a:endParaRPr lang="ar-SA" sz="2000" dirty="0" err="1">
              <a:solidFill>
                <a:srgbClr val="000000"/>
              </a:solidFill>
              <a:latin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3380E6"/>
                </a:solidFill>
                <a:latin typeface="Arial"/>
              </a:rPr>
              <a:t>The </a:t>
            </a:r>
            <a:r>
              <a:rPr lang="en-US" sz="3200" dirty="0" err="1">
                <a:solidFill>
                  <a:srgbClr val="3380E6"/>
                </a:solidFill>
                <a:latin typeface="Arial"/>
              </a:rPr>
              <a:t>MyBase</a:t>
            </a:r>
            <a:r>
              <a:rPr lang="en-US" sz="3200" dirty="0">
                <a:solidFill>
                  <a:srgbClr val="3380E6"/>
                </a:solidFill>
                <a:latin typeface="Arial"/>
              </a:rPr>
              <a:t> Keyword</a:t>
            </a:r>
            <a:endParaRPr lang="ar-SA" sz="3200" dirty="0">
              <a:solidFill>
                <a:srgbClr val="3380E6"/>
              </a:solidFill>
              <a:latin typeface="Arial"/>
            </a:endParaRPr>
          </a:p>
        </p:txBody>
      </p:sp>
      <p:sp>
        <p:nvSpPr>
          <p:cNvPr id="3" name="Text Placeholder 2"/>
          <p:cNvSpPr>
            <a:spLocks noGrp="1"/>
          </p:cNvSpPr>
          <p:nvPr>
            <p:ph type="body" idx="1"/>
          </p:nvPr>
        </p:nvSpPr>
        <p:spPr/>
        <p:txBody>
          <a:bodyPr/>
          <a:lstStyle/>
          <a:p>
            <a:r>
              <a:rPr lang="en-US" sz="2400" dirty="0">
                <a:solidFill>
                  <a:srgbClr val="000000"/>
                </a:solidFill>
                <a:latin typeface="Times New Roman" pitchFamily="18" charset="0"/>
              </a:rPr>
              <a:t>The </a:t>
            </a:r>
            <a:r>
              <a:rPr lang="en-US" sz="2400" dirty="0" err="1">
                <a:solidFill>
                  <a:srgbClr val="000000"/>
                </a:solidFill>
                <a:latin typeface="Times New Roman" pitchFamily="18" charset="0"/>
              </a:rPr>
              <a:t>MyBase</a:t>
            </a:r>
            <a:r>
              <a:rPr lang="en-US" sz="2400" dirty="0">
                <a:solidFill>
                  <a:srgbClr val="000000"/>
                </a:solidFill>
                <a:latin typeface="Times New Roman" pitchFamily="18" charset="0"/>
              </a:rPr>
              <a:t> keyword behaves like an object variable that refers to the base class of the current instance of a class.</a:t>
            </a:r>
          </a:p>
          <a:p>
            <a:r>
              <a:rPr lang="en-US" sz="2400" dirty="0" err="1">
                <a:solidFill>
                  <a:srgbClr val="000000"/>
                </a:solidFill>
                <a:latin typeface="Times New Roman" pitchFamily="18" charset="0"/>
              </a:rPr>
              <a:t>MyBase</a:t>
            </a:r>
            <a:r>
              <a:rPr lang="en-US" sz="2400" dirty="0">
                <a:solidFill>
                  <a:srgbClr val="000000"/>
                </a:solidFill>
                <a:latin typeface="Times New Roman" pitchFamily="18" charset="0"/>
              </a:rPr>
              <a:t> is frequently used to access base class members that are overridden or shadowed in a derived class. </a:t>
            </a:r>
          </a:p>
          <a:p>
            <a:pPr>
              <a:buNone/>
            </a:pPr>
            <a:r>
              <a:rPr lang="en-US" sz="2400" dirty="0">
                <a:solidFill>
                  <a:srgbClr val="000000"/>
                </a:solidFill>
                <a:latin typeface="Times New Roman" pitchFamily="18" charset="0"/>
              </a:rPr>
              <a:t> </a:t>
            </a:r>
            <a:endParaRPr lang="ar-SA" sz="2400" dirty="0">
              <a:solidFill>
                <a:srgbClr val="000000"/>
              </a:solidFill>
              <a:latin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152003" y="3356992"/>
            <a:ext cx="7596461" cy="2376264"/>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3380E6"/>
                </a:solidFill>
                <a:latin typeface="Arial"/>
              </a:rPr>
              <a:t>The </a:t>
            </a:r>
            <a:r>
              <a:rPr lang="en-US" dirty="0" err="1">
                <a:solidFill>
                  <a:srgbClr val="3380E6"/>
                </a:solidFill>
                <a:latin typeface="Arial"/>
              </a:rPr>
              <a:t>MyBase</a:t>
            </a:r>
            <a:r>
              <a:rPr lang="en-US" dirty="0">
                <a:solidFill>
                  <a:srgbClr val="3380E6"/>
                </a:solidFill>
                <a:latin typeface="Arial"/>
              </a:rPr>
              <a:t> Keyword</a:t>
            </a:r>
            <a:endParaRPr lang="ar-SA" dirty="0"/>
          </a:p>
        </p:txBody>
      </p:sp>
      <p:sp>
        <p:nvSpPr>
          <p:cNvPr id="3" name="Text Placeholder 2"/>
          <p:cNvSpPr>
            <a:spLocks noGrp="1"/>
          </p:cNvSpPr>
          <p:nvPr>
            <p:ph type="body" idx="1"/>
          </p:nvPr>
        </p:nvSpPr>
        <p:spPr/>
        <p:txBody>
          <a:bodyPr/>
          <a:lstStyle/>
          <a:p>
            <a:r>
              <a:rPr lang="en-US" sz="2400" dirty="0">
                <a:solidFill>
                  <a:srgbClr val="000000"/>
                </a:solidFill>
                <a:latin typeface="Times New Roman" pitchFamily="18" charset="0"/>
              </a:rPr>
              <a:t>The following list describes restrictions on using </a:t>
            </a:r>
            <a:r>
              <a:rPr lang="en-US" sz="2400" dirty="0" err="1">
                <a:solidFill>
                  <a:srgbClr val="000000"/>
                </a:solidFill>
                <a:latin typeface="Times New Roman" pitchFamily="18" charset="0"/>
              </a:rPr>
              <a:t>MyBase</a:t>
            </a:r>
            <a:r>
              <a:rPr lang="en-US" sz="2400" dirty="0">
                <a:solidFill>
                  <a:srgbClr val="000000"/>
                </a:solidFill>
                <a:latin typeface="Times New Roman" pitchFamily="18" charset="0"/>
              </a:rPr>
              <a:t>:</a:t>
            </a:r>
          </a:p>
          <a:p>
            <a:pPr lvl="1"/>
            <a:r>
              <a:rPr lang="en-US" sz="2400" b="1" dirty="0" err="1">
                <a:solidFill>
                  <a:srgbClr val="000000"/>
                </a:solidFill>
                <a:latin typeface="Times New Roman" pitchFamily="18" charset="0"/>
              </a:rPr>
              <a:t>MyBase</a:t>
            </a:r>
            <a:r>
              <a:rPr lang="en-US" sz="2400" dirty="0">
                <a:solidFill>
                  <a:srgbClr val="000000"/>
                </a:solidFill>
                <a:latin typeface="Times New Roman" pitchFamily="18" charset="0"/>
              </a:rPr>
              <a:t> refers to the immediate base class and its inherited members. It cannot be used to access Private members in the class.</a:t>
            </a:r>
          </a:p>
          <a:p>
            <a:pPr lvl="1"/>
            <a:r>
              <a:rPr lang="en-US" sz="2400" b="1" dirty="0" err="1">
                <a:solidFill>
                  <a:srgbClr val="000000"/>
                </a:solidFill>
                <a:latin typeface="Times New Roman" pitchFamily="18" charset="0"/>
              </a:rPr>
              <a:t>MyBase</a:t>
            </a:r>
            <a:r>
              <a:rPr lang="en-US" sz="2400" dirty="0">
                <a:solidFill>
                  <a:srgbClr val="000000"/>
                </a:solidFill>
                <a:latin typeface="Times New Roman" pitchFamily="18" charset="0"/>
              </a:rPr>
              <a:t> is a keyword, not a real object. </a:t>
            </a:r>
          </a:p>
          <a:p>
            <a:pPr lvl="1"/>
            <a:r>
              <a:rPr lang="en-US" sz="2400" dirty="0">
                <a:solidFill>
                  <a:srgbClr val="000000"/>
                </a:solidFill>
                <a:latin typeface="Times New Roman" pitchFamily="18" charset="0"/>
              </a:rPr>
              <a:t>The method that </a:t>
            </a:r>
            <a:r>
              <a:rPr lang="en-US" sz="2400" b="1" dirty="0" err="1">
                <a:solidFill>
                  <a:srgbClr val="000000"/>
                </a:solidFill>
                <a:latin typeface="Times New Roman" pitchFamily="18" charset="0"/>
              </a:rPr>
              <a:t>MyBase</a:t>
            </a:r>
            <a:r>
              <a:rPr lang="en-US" sz="2400" dirty="0">
                <a:solidFill>
                  <a:srgbClr val="000000"/>
                </a:solidFill>
                <a:latin typeface="Times New Roman" pitchFamily="18" charset="0"/>
              </a:rPr>
              <a:t> qualifies does not have to be defined in the immediate base class. </a:t>
            </a:r>
          </a:p>
          <a:p>
            <a:pPr lvl="1"/>
            <a:r>
              <a:rPr lang="en-US" sz="2400" dirty="0">
                <a:solidFill>
                  <a:srgbClr val="000000"/>
                </a:solidFill>
                <a:latin typeface="Times New Roman" pitchFamily="18" charset="0"/>
              </a:rPr>
              <a:t>You cannot use </a:t>
            </a:r>
            <a:r>
              <a:rPr lang="en-US" sz="2400" b="1" dirty="0" err="1">
                <a:solidFill>
                  <a:srgbClr val="000000"/>
                </a:solidFill>
                <a:latin typeface="Times New Roman" pitchFamily="18" charset="0"/>
              </a:rPr>
              <a:t>MyBase</a:t>
            </a:r>
            <a:r>
              <a:rPr lang="en-US" sz="2400" dirty="0">
                <a:solidFill>
                  <a:srgbClr val="000000"/>
                </a:solidFill>
                <a:latin typeface="Times New Roman" pitchFamily="18" charset="0"/>
              </a:rPr>
              <a:t> to call </a:t>
            </a:r>
            <a:r>
              <a:rPr lang="en-US" sz="2400" dirty="0" err="1">
                <a:solidFill>
                  <a:srgbClr val="000000"/>
                </a:solidFill>
                <a:latin typeface="Times New Roman" pitchFamily="18" charset="0"/>
              </a:rPr>
              <a:t>MustOverride</a:t>
            </a:r>
            <a:r>
              <a:rPr lang="en-US" sz="2400" dirty="0">
                <a:solidFill>
                  <a:srgbClr val="000000"/>
                </a:solidFill>
                <a:latin typeface="Times New Roman" pitchFamily="18" charset="0"/>
              </a:rPr>
              <a:t> base class methods.</a:t>
            </a:r>
          </a:p>
          <a:p>
            <a:endParaRPr lang="ar-SA" sz="2800" dirty="0">
              <a:solidFill>
                <a:srgbClr val="000000"/>
              </a:solidFill>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Introduction</a:t>
            </a:r>
          </a:p>
        </p:txBody>
      </p:sp>
      <p:sp>
        <p:nvSpPr>
          <p:cNvPr id="12291" name="Text Placeholder 2"/>
          <p:cNvSpPr>
            <a:spLocks noGrp="1"/>
          </p:cNvSpPr>
          <p:nvPr>
            <p:ph type="body" idx="1"/>
          </p:nvPr>
        </p:nvSpPr>
        <p:spPr/>
        <p:txBody>
          <a:bodyPr/>
          <a:lstStyle/>
          <a:p>
            <a:r>
              <a:rPr lang="en-US" sz="2800" dirty="0">
                <a:latin typeface="Times New Roman" pitchFamily="18" charset="0"/>
              </a:rPr>
              <a:t>Inheritance is a form of software reuse in which a new class is created quickly and easily by absorbing an existing class’s members and customizing them with new or modified capabilities.</a:t>
            </a:r>
          </a:p>
          <a:p>
            <a:r>
              <a:rPr lang="en-US" sz="2800" dirty="0">
                <a:latin typeface="Times New Roman" pitchFamily="18" charset="0"/>
              </a:rPr>
              <a:t>With inheritance, you can save time during program development and build better software by reusing proven, high-quality classes.</a:t>
            </a:r>
          </a:p>
          <a:p>
            <a:pPr eaLnBrk="1" hangingPunct="1">
              <a:lnSpc>
                <a:spcPct val="90000"/>
              </a:lnSpc>
              <a:buNone/>
            </a:pPr>
            <a:endParaRPr lang="en-US" dirty="0">
              <a:solidFill>
                <a:srgbClr val="000000"/>
              </a:solidFill>
              <a:latin typeface="Times New Roman" pitchFamily="18" charset="0"/>
            </a:endParaRPr>
          </a:p>
          <a:p>
            <a:pPr eaLnBrk="1" hangingPunct="1">
              <a:lnSpc>
                <a:spcPct val="90000"/>
              </a:lnSpc>
            </a:pPr>
            <a:endParaRPr lang="en-US" dirty="0">
              <a:solidFill>
                <a:srgbClr val="000000"/>
              </a:solidFill>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924944"/>
            <a:ext cx="8229600" cy="1143000"/>
          </a:xfrm>
        </p:spPr>
        <p:txBody>
          <a:bodyPr/>
          <a:lstStyle/>
          <a:p>
            <a:pPr algn="ctr"/>
            <a:r>
              <a:rPr lang="en-US" dirty="0"/>
              <a:t>Examples</a:t>
            </a:r>
          </a:p>
        </p:txBody>
      </p:sp>
      <p:sp>
        <p:nvSpPr>
          <p:cNvPr id="4" name="Footer Placeholder 3"/>
          <p:cNvSpPr>
            <a:spLocks noGrp="1"/>
          </p:cNvSpPr>
          <p:nvPr>
            <p:ph type="ftr" sz="quarter" idx="11"/>
          </p:nvPr>
        </p:nvSpPr>
        <p:spPr/>
        <p:txBody>
          <a:bodyPr/>
          <a:lstStyle/>
          <a:p>
            <a:pPr>
              <a:defRPr/>
            </a:pPr>
            <a:r>
              <a:rPr lang="en-US">
                <a:solidFill>
                  <a:prstClr val="black"/>
                </a:solidFill>
              </a:rPr>
              <a:t>© 1992-2011 by Pearson Education, Inc. All Rights Reserved.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9552" y="332656"/>
            <a:ext cx="8229600" cy="6048672"/>
          </a:xfrm>
        </p:spPr>
        <p:txBody>
          <a:bodyPr/>
          <a:lstStyle/>
          <a:p>
            <a:pPr>
              <a:buNone/>
            </a:pPr>
            <a:r>
              <a:rPr lang="en-US" sz="1400" dirty="0">
                <a:latin typeface="Consolas" pitchFamily="49" charset="0"/>
                <a:cs typeface="Consolas" pitchFamily="49" charset="0"/>
              </a:rPr>
              <a:t>Public Class Form1</a:t>
            </a:r>
          </a:p>
          <a:p>
            <a:pPr>
              <a:buNone/>
            </a:pPr>
            <a:r>
              <a:rPr lang="en-US" sz="1400" dirty="0">
                <a:latin typeface="Consolas" pitchFamily="49" charset="0"/>
                <a:cs typeface="Consolas" pitchFamily="49" charset="0"/>
              </a:rPr>
              <a:t>    Private Sub Form1_Load(</a:t>
            </a:r>
            <a:r>
              <a:rPr lang="en-US" sz="1400" dirty="0" err="1">
                <a:latin typeface="Consolas" pitchFamily="49" charset="0"/>
                <a:cs typeface="Consolas" pitchFamily="49" charset="0"/>
              </a:rPr>
              <a:t>ByVal</a:t>
            </a:r>
            <a:r>
              <a:rPr lang="en-US" sz="1400" dirty="0">
                <a:latin typeface="Consolas" pitchFamily="49" charset="0"/>
                <a:cs typeface="Consolas" pitchFamily="49" charset="0"/>
              </a:rPr>
              <a:t> sender As Object, </a:t>
            </a:r>
            <a:r>
              <a:rPr lang="en-US" sz="1400" dirty="0" err="1">
                <a:latin typeface="Consolas" pitchFamily="49" charset="0"/>
                <a:cs typeface="Consolas" pitchFamily="49" charset="0"/>
              </a:rPr>
              <a:t>ByVal</a:t>
            </a:r>
            <a:r>
              <a:rPr lang="en-US" sz="1400" dirty="0">
                <a:latin typeface="Consolas" pitchFamily="49" charset="0"/>
                <a:cs typeface="Consolas" pitchFamily="49" charset="0"/>
              </a:rPr>
              <a:t> e As </a:t>
            </a:r>
            <a:r>
              <a:rPr lang="en-US" sz="1400" dirty="0" err="1">
                <a:latin typeface="Consolas" pitchFamily="49" charset="0"/>
                <a:cs typeface="Consolas" pitchFamily="49" charset="0"/>
              </a:rPr>
              <a:t>System.EventArgs</a:t>
            </a:r>
            <a:r>
              <a:rPr lang="en-US" sz="1400" dirty="0">
                <a:latin typeface="Consolas" pitchFamily="49" charset="0"/>
                <a:cs typeface="Consolas" pitchFamily="49" charset="0"/>
              </a:rPr>
              <a:t>) Handles </a:t>
            </a:r>
            <a:r>
              <a:rPr lang="en-US" sz="1400" dirty="0" err="1">
                <a:latin typeface="Consolas" pitchFamily="49" charset="0"/>
                <a:cs typeface="Consolas" pitchFamily="49" charset="0"/>
              </a:rPr>
              <a:t>Me.Load</a:t>
            </a:r>
            <a:endParaRPr lang="en-US" sz="1400" dirty="0">
              <a:latin typeface="Consolas" pitchFamily="49" charset="0"/>
              <a:cs typeface="Consolas" pitchFamily="49" charset="0"/>
            </a:endParaRPr>
          </a:p>
          <a:p>
            <a:pPr>
              <a:buNone/>
            </a:pPr>
            <a:r>
              <a:rPr lang="en-US" sz="1400" dirty="0">
                <a:latin typeface="Consolas" pitchFamily="49" charset="0"/>
                <a:cs typeface="Consolas" pitchFamily="49" charset="0"/>
              </a:rPr>
              <a:t>        Dim c As New Child</a:t>
            </a:r>
          </a:p>
          <a:p>
            <a:pPr>
              <a:buNone/>
            </a:pPr>
            <a:r>
              <a:rPr lang="en-US" sz="1400" dirty="0">
                <a:latin typeface="Consolas" pitchFamily="49" charset="0"/>
                <a:cs typeface="Consolas" pitchFamily="49" charset="0"/>
              </a:rPr>
              <a:t>        c.P1()</a:t>
            </a:r>
          </a:p>
          <a:p>
            <a:pPr>
              <a:buNone/>
            </a:pPr>
            <a:r>
              <a:rPr lang="en-US" sz="1400" dirty="0">
                <a:latin typeface="Consolas" pitchFamily="49" charset="0"/>
                <a:cs typeface="Consolas" pitchFamily="49" charset="0"/>
              </a:rPr>
              <a:t>        c.C1()</a:t>
            </a:r>
          </a:p>
          <a:p>
            <a:pPr>
              <a:buNone/>
            </a:pPr>
            <a:r>
              <a:rPr lang="en-US" sz="1400" dirty="0">
                <a:latin typeface="Consolas" pitchFamily="49" charset="0"/>
                <a:cs typeface="Consolas" pitchFamily="49" charset="0"/>
              </a:rPr>
              <a:t>    End Sub</a:t>
            </a:r>
          </a:p>
          <a:p>
            <a:pPr>
              <a:buNone/>
            </a:pPr>
            <a:r>
              <a:rPr lang="en-US" sz="1400" dirty="0">
                <a:latin typeface="Consolas" pitchFamily="49" charset="0"/>
                <a:cs typeface="Consolas" pitchFamily="49" charset="0"/>
              </a:rPr>
              <a:t>End Class</a:t>
            </a:r>
          </a:p>
          <a:p>
            <a:pPr>
              <a:buNone/>
            </a:pPr>
            <a:endParaRPr lang="en-US" sz="1400" dirty="0">
              <a:latin typeface="Consolas" pitchFamily="49" charset="0"/>
              <a:cs typeface="Consolas" pitchFamily="49" charset="0"/>
            </a:endParaRPr>
          </a:p>
          <a:p>
            <a:pPr>
              <a:buNone/>
            </a:pPr>
            <a:r>
              <a:rPr lang="en-US" sz="1400" dirty="0">
                <a:latin typeface="Consolas" pitchFamily="49" charset="0"/>
                <a:cs typeface="Consolas" pitchFamily="49" charset="0"/>
              </a:rPr>
              <a:t>Public Class Parent</a:t>
            </a:r>
          </a:p>
          <a:p>
            <a:pPr>
              <a:buNone/>
            </a:pPr>
            <a:r>
              <a:rPr lang="en-US" sz="1400" dirty="0">
                <a:latin typeface="Consolas" pitchFamily="49" charset="0"/>
                <a:cs typeface="Consolas" pitchFamily="49" charset="0"/>
              </a:rPr>
              <a:t>    Public Sub P1()</a:t>
            </a:r>
          </a:p>
          <a:p>
            <a:pPr>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MsgBox</a:t>
            </a:r>
            <a:r>
              <a:rPr lang="en-US" sz="1400" dirty="0">
                <a:latin typeface="Consolas" pitchFamily="49" charset="0"/>
                <a:cs typeface="Consolas" pitchFamily="49" charset="0"/>
              </a:rPr>
              <a:t>("Parent P1")</a:t>
            </a:r>
          </a:p>
          <a:p>
            <a:pPr>
              <a:buNone/>
            </a:pPr>
            <a:r>
              <a:rPr lang="en-US" sz="1400" dirty="0">
                <a:latin typeface="Consolas" pitchFamily="49" charset="0"/>
                <a:cs typeface="Consolas" pitchFamily="49" charset="0"/>
              </a:rPr>
              <a:t>    End Sub</a:t>
            </a:r>
          </a:p>
          <a:p>
            <a:pPr>
              <a:buNone/>
            </a:pPr>
            <a:r>
              <a:rPr lang="en-US" sz="1400" dirty="0">
                <a:latin typeface="Consolas" pitchFamily="49" charset="0"/>
                <a:cs typeface="Consolas" pitchFamily="49" charset="0"/>
              </a:rPr>
              <a:t>End Class</a:t>
            </a:r>
          </a:p>
          <a:p>
            <a:pPr>
              <a:buNone/>
            </a:pPr>
            <a:endParaRPr lang="en-US" sz="1400" dirty="0">
              <a:latin typeface="Consolas" pitchFamily="49" charset="0"/>
              <a:cs typeface="Consolas" pitchFamily="49" charset="0"/>
            </a:endParaRPr>
          </a:p>
          <a:p>
            <a:pPr>
              <a:buNone/>
            </a:pPr>
            <a:r>
              <a:rPr lang="en-US" sz="1400" dirty="0">
                <a:latin typeface="Consolas" pitchFamily="49" charset="0"/>
                <a:cs typeface="Consolas" pitchFamily="49" charset="0"/>
              </a:rPr>
              <a:t>Public Class Child</a:t>
            </a:r>
          </a:p>
          <a:p>
            <a:pPr>
              <a:buNone/>
            </a:pPr>
            <a:r>
              <a:rPr lang="en-US" sz="1400" dirty="0">
                <a:latin typeface="Consolas" pitchFamily="49" charset="0"/>
                <a:cs typeface="Consolas" pitchFamily="49" charset="0"/>
              </a:rPr>
              <a:t>    Inherits Parent</a:t>
            </a:r>
          </a:p>
          <a:p>
            <a:pPr>
              <a:buNone/>
            </a:pPr>
            <a:r>
              <a:rPr lang="en-US" sz="1400" dirty="0">
                <a:latin typeface="Consolas" pitchFamily="49" charset="0"/>
                <a:cs typeface="Consolas" pitchFamily="49" charset="0"/>
              </a:rPr>
              <a:t>    Public Sub C1()</a:t>
            </a:r>
          </a:p>
          <a:p>
            <a:pPr>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MsgBox</a:t>
            </a:r>
            <a:r>
              <a:rPr lang="en-US" sz="1400" dirty="0">
                <a:latin typeface="Consolas" pitchFamily="49" charset="0"/>
                <a:cs typeface="Consolas" pitchFamily="49" charset="0"/>
              </a:rPr>
              <a:t>("Child C1")</a:t>
            </a:r>
          </a:p>
          <a:p>
            <a:pPr>
              <a:buNone/>
            </a:pPr>
            <a:r>
              <a:rPr lang="en-US" sz="1400" dirty="0">
                <a:latin typeface="Consolas" pitchFamily="49" charset="0"/>
                <a:cs typeface="Consolas" pitchFamily="49" charset="0"/>
              </a:rPr>
              <a:t>    End Sub</a:t>
            </a:r>
          </a:p>
          <a:p>
            <a:pPr>
              <a:buNone/>
            </a:pPr>
            <a:r>
              <a:rPr lang="en-US" sz="1400" dirty="0">
                <a:latin typeface="Consolas" pitchFamily="49" charset="0"/>
                <a:cs typeface="Consolas" pitchFamily="49" charset="0"/>
              </a:rPr>
              <a:t>End Class</a:t>
            </a:r>
          </a:p>
          <a:p>
            <a:endParaRPr lang="ar-SA" sz="1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88640"/>
            <a:ext cx="8229600" cy="6120680"/>
          </a:xfrm>
        </p:spPr>
        <p:txBody>
          <a:bodyPr/>
          <a:lstStyle/>
          <a:p>
            <a:pPr>
              <a:buNone/>
            </a:pPr>
            <a:r>
              <a:rPr lang="en-US" sz="1400" dirty="0"/>
              <a:t>Public Class Form1</a:t>
            </a:r>
          </a:p>
          <a:p>
            <a:pPr>
              <a:buNone/>
            </a:pPr>
            <a:r>
              <a:rPr lang="en-US" sz="1400" dirty="0"/>
              <a:t>    Private Sub Form1_Load(</a:t>
            </a:r>
            <a:r>
              <a:rPr lang="en-US" sz="1400" dirty="0" err="1"/>
              <a:t>ByVal</a:t>
            </a:r>
            <a:r>
              <a:rPr lang="en-US" sz="1400" dirty="0"/>
              <a:t> sender As Object, </a:t>
            </a:r>
            <a:r>
              <a:rPr lang="en-US" sz="1400" dirty="0" err="1"/>
              <a:t>ByVal</a:t>
            </a:r>
            <a:r>
              <a:rPr lang="en-US" sz="1400" dirty="0"/>
              <a:t> e As </a:t>
            </a:r>
            <a:r>
              <a:rPr lang="en-US" sz="1400" dirty="0" err="1"/>
              <a:t>System.EventArgs</a:t>
            </a:r>
            <a:r>
              <a:rPr lang="en-US" sz="1400" dirty="0"/>
              <a:t>) Handles </a:t>
            </a:r>
            <a:r>
              <a:rPr lang="en-US" sz="1400" dirty="0" err="1"/>
              <a:t>Me.Load</a:t>
            </a:r>
            <a:endParaRPr lang="en-US" sz="1400" dirty="0"/>
          </a:p>
          <a:p>
            <a:pPr>
              <a:buNone/>
            </a:pPr>
            <a:r>
              <a:rPr lang="en-US" sz="1400" dirty="0"/>
              <a:t>        Dim </a:t>
            </a:r>
            <a:r>
              <a:rPr lang="en-US" sz="1400" dirty="0" err="1"/>
              <a:t>obj</a:t>
            </a:r>
            <a:r>
              <a:rPr lang="en-US" sz="1400" dirty="0"/>
              <a:t> As New </a:t>
            </a:r>
            <a:r>
              <a:rPr lang="en-US" sz="1400" dirty="0" err="1"/>
              <a:t>SubClass</a:t>
            </a:r>
            <a:endParaRPr lang="en-US" sz="1400" dirty="0"/>
          </a:p>
          <a:p>
            <a:pPr>
              <a:buNone/>
            </a:pPr>
            <a:r>
              <a:rPr lang="en-US" sz="1400" dirty="0"/>
              <a:t>        </a:t>
            </a:r>
            <a:r>
              <a:rPr lang="en-US" sz="1400" dirty="0" err="1"/>
              <a:t>obj.DoSomething</a:t>
            </a:r>
            <a:r>
              <a:rPr lang="en-US" sz="1400" dirty="0"/>
              <a:t>()</a:t>
            </a:r>
          </a:p>
          <a:p>
            <a:pPr>
              <a:buNone/>
            </a:pPr>
            <a:r>
              <a:rPr lang="en-US" sz="1400" dirty="0"/>
              <a:t>    End Sub</a:t>
            </a:r>
          </a:p>
          <a:p>
            <a:pPr>
              <a:buNone/>
            </a:pPr>
            <a:r>
              <a:rPr lang="en-US" sz="1400" dirty="0"/>
              <a:t>End Class</a:t>
            </a:r>
          </a:p>
          <a:p>
            <a:pPr>
              <a:buNone/>
            </a:pPr>
            <a:endParaRPr lang="en-US" sz="1400" dirty="0">
              <a:latin typeface="Consolas" pitchFamily="49" charset="0"/>
            </a:endParaRPr>
          </a:p>
          <a:p>
            <a:pPr>
              <a:buNone/>
            </a:pPr>
            <a:r>
              <a:rPr lang="en-US" sz="1400" dirty="0"/>
              <a:t>Public Class Parent</a:t>
            </a:r>
          </a:p>
          <a:p>
            <a:pPr>
              <a:buNone/>
            </a:pPr>
            <a:r>
              <a:rPr lang="en-US" sz="1400" dirty="0"/>
              <a:t>    Public </a:t>
            </a:r>
            <a:r>
              <a:rPr lang="en-US" sz="1400" dirty="0" err="1"/>
              <a:t>Overridable</a:t>
            </a:r>
            <a:r>
              <a:rPr lang="en-US" sz="1400" dirty="0"/>
              <a:t> Sub </a:t>
            </a:r>
            <a:r>
              <a:rPr lang="en-US" sz="1400" dirty="0" err="1"/>
              <a:t>DoSomething</a:t>
            </a:r>
            <a:r>
              <a:rPr lang="en-US" sz="1400" dirty="0"/>
              <a:t>()</a:t>
            </a:r>
          </a:p>
          <a:p>
            <a:pPr>
              <a:buNone/>
            </a:pPr>
            <a:r>
              <a:rPr lang="en-US" sz="1400" dirty="0"/>
              <a:t>        </a:t>
            </a:r>
            <a:r>
              <a:rPr lang="en-US" sz="1400" dirty="0" err="1"/>
              <a:t>MsgBox</a:t>
            </a:r>
            <a:r>
              <a:rPr lang="en-US" sz="1400" dirty="0"/>
              <a:t>("Hello from Parent")</a:t>
            </a:r>
          </a:p>
          <a:p>
            <a:pPr>
              <a:buNone/>
            </a:pPr>
            <a:r>
              <a:rPr lang="en-US" sz="1400" dirty="0"/>
              <a:t>    End Sub</a:t>
            </a:r>
          </a:p>
          <a:p>
            <a:pPr>
              <a:buNone/>
            </a:pPr>
            <a:r>
              <a:rPr lang="en-US" sz="1400" dirty="0"/>
              <a:t>End Class</a:t>
            </a:r>
          </a:p>
          <a:p>
            <a:pPr>
              <a:buNone/>
            </a:pPr>
            <a:endParaRPr lang="en-US" sz="1400" dirty="0">
              <a:latin typeface="Consolas" pitchFamily="49" charset="0"/>
            </a:endParaRPr>
          </a:p>
          <a:p>
            <a:pPr>
              <a:buNone/>
            </a:pPr>
            <a:r>
              <a:rPr lang="en-US" sz="1400" dirty="0"/>
              <a:t>Public Class </a:t>
            </a:r>
            <a:r>
              <a:rPr lang="en-US" sz="1400" dirty="0" err="1"/>
              <a:t>SubClass</a:t>
            </a:r>
            <a:endParaRPr lang="en-US" sz="1400" dirty="0"/>
          </a:p>
          <a:p>
            <a:pPr>
              <a:buNone/>
            </a:pPr>
            <a:r>
              <a:rPr lang="en-US" sz="1400" dirty="0"/>
              <a:t>    Inherits Parent</a:t>
            </a:r>
          </a:p>
          <a:p>
            <a:pPr>
              <a:buNone/>
            </a:pPr>
            <a:r>
              <a:rPr lang="en-US" sz="1400" dirty="0"/>
              <a:t>    Public Overrides Sub </a:t>
            </a:r>
            <a:r>
              <a:rPr lang="en-US" sz="1400" dirty="0" err="1"/>
              <a:t>DoSomething</a:t>
            </a:r>
            <a:r>
              <a:rPr lang="en-US" sz="1400" dirty="0"/>
              <a:t>()</a:t>
            </a:r>
          </a:p>
          <a:p>
            <a:pPr>
              <a:buNone/>
            </a:pPr>
            <a:r>
              <a:rPr lang="en-US" sz="1400" dirty="0"/>
              <a:t>        </a:t>
            </a:r>
            <a:r>
              <a:rPr lang="en-US" sz="1400" dirty="0" err="1"/>
              <a:t>MsgBox</a:t>
            </a:r>
            <a:r>
              <a:rPr lang="en-US" sz="1400" dirty="0"/>
              <a:t>("Hello from </a:t>
            </a:r>
            <a:r>
              <a:rPr lang="en-US" sz="1400" dirty="0" err="1"/>
              <a:t>SubClass</a:t>
            </a:r>
            <a:r>
              <a:rPr lang="en-US" sz="1400" dirty="0"/>
              <a:t>")</a:t>
            </a:r>
          </a:p>
          <a:p>
            <a:pPr>
              <a:buNone/>
            </a:pPr>
            <a:r>
              <a:rPr lang="en-US" sz="1400" dirty="0"/>
              <a:t>    End Sub</a:t>
            </a:r>
          </a:p>
          <a:p>
            <a:pPr>
              <a:buNone/>
            </a:pPr>
            <a:r>
              <a:rPr lang="en-US" sz="1400" dirty="0"/>
              <a:t>End Class</a:t>
            </a:r>
          </a:p>
          <a:p>
            <a:pPr>
              <a:buNone/>
            </a:pPr>
            <a:endParaRPr lang="ar-SA" sz="1400" dirty="0">
              <a:latin typeface="Consolas" pitchFamily="49"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3528" y="260648"/>
            <a:ext cx="8229600" cy="6309320"/>
          </a:xfrm>
        </p:spPr>
        <p:txBody>
          <a:bodyPr/>
          <a:lstStyle/>
          <a:p>
            <a:pPr>
              <a:buNone/>
            </a:pPr>
            <a:r>
              <a:rPr lang="en-US" sz="1200" dirty="0"/>
              <a:t>Public Class Form1</a:t>
            </a:r>
          </a:p>
          <a:p>
            <a:pPr>
              <a:buNone/>
            </a:pPr>
            <a:r>
              <a:rPr lang="en-US" sz="1200" dirty="0"/>
              <a:t>    Private Sub Form1_Load(</a:t>
            </a:r>
            <a:r>
              <a:rPr lang="en-US" sz="1200" dirty="0" err="1"/>
              <a:t>ByVal</a:t>
            </a:r>
            <a:r>
              <a:rPr lang="en-US" sz="1200" dirty="0"/>
              <a:t> sender As Object, </a:t>
            </a:r>
            <a:r>
              <a:rPr lang="en-US" sz="1200" dirty="0" err="1"/>
              <a:t>ByVal</a:t>
            </a:r>
            <a:r>
              <a:rPr lang="en-US" sz="1200" dirty="0"/>
              <a:t> e As </a:t>
            </a:r>
            <a:r>
              <a:rPr lang="en-US" sz="1200" dirty="0" err="1"/>
              <a:t>System.EventArgs</a:t>
            </a:r>
            <a:r>
              <a:rPr lang="en-US" sz="1200" dirty="0"/>
              <a:t>) Handles </a:t>
            </a:r>
            <a:r>
              <a:rPr lang="en-US" sz="1200" dirty="0" err="1"/>
              <a:t>Me.Load</a:t>
            </a:r>
            <a:endParaRPr lang="en-US" sz="1200" dirty="0"/>
          </a:p>
          <a:p>
            <a:pPr>
              <a:buNone/>
            </a:pPr>
            <a:r>
              <a:rPr lang="en-US" sz="1200" dirty="0"/>
              <a:t>        Dim emp1 As Employee</a:t>
            </a:r>
          </a:p>
          <a:p>
            <a:pPr>
              <a:buNone/>
            </a:pPr>
            <a:r>
              <a:rPr lang="en-US" sz="1200" dirty="0"/>
              <a:t>        emp1 = New Manager</a:t>
            </a:r>
          </a:p>
          <a:p>
            <a:pPr>
              <a:buNone/>
            </a:pPr>
            <a:r>
              <a:rPr lang="en-US" sz="1200" dirty="0"/>
              <a:t>        emp1.Work()</a:t>
            </a:r>
          </a:p>
          <a:p>
            <a:pPr>
              <a:buNone/>
            </a:pPr>
            <a:r>
              <a:rPr lang="en-US" sz="1200" dirty="0"/>
              <a:t>        emp1 = New Employee</a:t>
            </a:r>
          </a:p>
          <a:p>
            <a:pPr>
              <a:buNone/>
            </a:pPr>
            <a:r>
              <a:rPr lang="en-US" sz="1200" dirty="0"/>
              <a:t>        emp1.Work()</a:t>
            </a:r>
          </a:p>
          <a:p>
            <a:pPr>
              <a:buNone/>
            </a:pPr>
            <a:r>
              <a:rPr lang="en-US" sz="1200" dirty="0"/>
              <a:t>        Dim mng1 As New Manager</a:t>
            </a:r>
          </a:p>
          <a:p>
            <a:pPr>
              <a:buNone/>
            </a:pPr>
            <a:r>
              <a:rPr lang="en-US" sz="1200" dirty="0"/>
              <a:t>        mng1.Manage()</a:t>
            </a:r>
          </a:p>
          <a:p>
            <a:pPr>
              <a:buNone/>
            </a:pPr>
            <a:r>
              <a:rPr lang="en-US" sz="1200" dirty="0"/>
              <a:t>        mng1.Work()</a:t>
            </a:r>
          </a:p>
          <a:p>
            <a:pPr>
              <a:buNone/>
            </a:pPr>
            <a:r>
              <a:rPr lang="en-US" sz="1200" dirty="0"/>
              <a:t>    End Sub</a:t>
            </a:r>
          </a:p>
          <a:p>
            <a:pPr>
              <a:buNone/>
            </a:pPr>
            <a:r>
              <a:rPr lang="en-US" sz="1200" dirty="0"/>
              <a:t>End Class</a:t>
            </a:r>
            <a:endParaRPr lang="en-US" sz="1200" dirty="0">
              <a:latin typeface="Consolas" pitchFamily="49" charset="0"/>
            </a:endParaRPr>
          </a:p>
          <a:p>
            <a:pPr>
              <a:buNone/>
            </a:pPr>
            <a:r>
              <a:rPr lang="en-US" sz="1200" dirty="0"/>
              <a:t>Public Class Employee</a:t>
            </a:r>
          </a:p>
          <a:p>
            <a:pPr>
              <a:buNone/>
            </a:pPr>
            <a:r>
              <a:rPr lang="en-US" sz="1200" dirty="0"/>
              <a:t>    Public </a:t>
            </a:r>
            <a:r>
              <a:rPr lang="en-US" sz="1200" dirty="0" err="1"/>
              <a:t>Overridable</a:t>
            </a:r>
            <a:r>
              <a:rPr lang="en-US" sz="1200" dirty="0"/>
              <a:t> Sub Work()</a:t>
            </a:r>
          </a:p>
          <a:p>
            <a:pPr>
              <a:buNone/>
            </a:pPr>
            <a:r>
              <a:rPr lang="en-US" sz="1200" dirty="0"/>
              <a:t>        </a:t>
            </a:r>
            <a:r>
              <a:rPr lang="en-US" sz="1200" dirty="0" err="1"/>
              <a:t>MsgBox</a:t>
            </a:r>
            <a:r>
              <a:rPr lang="en-US" sz="1200" dirty="0"/>
              <a:t>("I am an employee")</a:t>
            </a:r>
          </a:p>
          <a:p>
            <a:pPr>
              <a:buNone/>
            </a:pPr>
            <a:r>
              <a:rPr lang="en-US" sz="1200" dirty="0"/>
              <a:t>    End Sub</a:t>
            </a:r>
          </a:p>
          <a:p>
            <a:pPr>
              <a:buNone/>
            </a:pPr>
            <a:r>
              <a:rPr lang="en-US" sz="1200" dirty="0"/>
              <a:t>End Class</a:t>
            </a:r>
            <a:endParaRPr lang="en-US" sz="1200" dirty="0">
              <a:latin typeface="Consolas" pitchFamily="49" charset="0"/>
            </a:endParaRPr>
          </a:p>
          <a:p>
            <a:pPr>
              <a:buNone/>
            </a:pPr>
            <a:r>
              <a:rPr lang="en-US" sz="1200" dirty="0"/>
              <a:t>Public Class Manager</a:t>
            </a:r>
          </a:p>
          <a:p>
            <a:pPr>
              <a:buNone/>
            </a:pPr>
            <a:r>
              <a:rPr lang="en-US" sz="1200" dirty="0"/>
              <a:t>    Inherits Employee</a:t>
            </a:r>
          </a:p>
          <a:p>
            <a:pPr>
              <a:buNone/>
            </a:pPr>
            <a:r>
              <a:rPr lang="en-US" sz="1200" dirty="0"/>
              <a:t>    Public Sub Manage()</a:t>
            </a:r>
          </a:p>
          <a:p>
            <a:pPr>
              <a:buNone/>
            </a:pPr>
            <a:r>
              <a:rPr lang="en-US" sz="1200" dirty="0"/>
              <a:t>        </a:t>
            </a:r>
            <a:r>
              <a:rPr lang="en-US" sz="1200" dirty="0" err="1"/>
              <a:t>MsgBox</a:t>
            </a:r>
            <a:r>
              <a:rPr lang="en-US" sz="1200" dirty="0"/>
              <a:t>("Managing ....")</a:t>
            </a:r>
          </a:p>
          <a:p>
            <a:pPr>
              <a:buNone/>
            </a:pPr>
            <a:r>
              <a:rPr lang="en-US" sz="1200" dirty="0"/>
              <a:t>    End Sub</a:t>
            </a:r>
          </a:p>
          <a:p>
            <a:pPr>
              <a:buNone/>
            </a:pPr>
            <a:r>
              <a:rPr lang="en-US" sz="1200" dirty="0"/>
              <a:t>    Public Overrides Sub Work()</a:t>
            </a:r>
          </a:p>
          <a:p>
            <a:pPr>
              <a:buNone/>
            </a:pPr>
            <a:r>
              <a:rPr lang="en-US" sz="1200" dirty="0"/>
              <a:t>        </a:t>
            </a:r>
            <a:r>
              <a:rPr lang="en-US" sz="1200" dirty="0" err="1"/>
              <a:t>MsgBox</a:t>
            </a:r>
            <a:r>
              <a:rPr lang="en-US" sz="1200" dirty="0"/>
              <a:t>("I am a manager")</a:t>
            </a:r>
          </a:p>
          <a:p>
            <a:pPr>
              <a:buNone/>
            </a:pPr>
            <a:r>
              <a:rPr lang="en-US" sz="1200" dirty="0"/>
              <a:t>    End Sub</a:t>
            </a:r>
          </a:p>
          <a:p>
            <a:pPr>
              <a:buNone/>
            </a:pPr>
            <a:r>
              <a:rPr lang="en-US" sz="1200" dirty="0"/>
              <a:t>End Class</a:t>
            </a:r>
          </a:p>
          <a:p>
            <a:pPr>
              <a:buNone/>
            </a:pPr>
            <a:endParaRPr lang="ar-SA" sz="1400" dirty="0">
              <a:latin typeface="Consolas"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Introduction</a:t>
            </a:r>
          </a:p>
        </p:txBody>
      </p:sp>
      <p:sp>
        <p:nvSpPr>
          <p:cNvPr id="12291" name="Text Placeholder 2"/>
          <p:cNvSpPr>
            <a:spLocks noGrp="1"/>
          </p:cNvSpPr>
          <p:nvPr>
            <p:ph type="body" idx="1"/>
          </p:nvPr>
        </p:nvSpPr>
        <p:spPr/>
        <p:txBody>
          <a:bodyPr/>
          <a:lstStyle/>
          <a:p>
            <a:r>
              <a:rPr lang="en-US" sz="2800" dirty="0">
                <a:latin typeface="Times New Roman" pitchFamily="18" charset="0"/>
              </a:rPr>
              <a:t>When creating a class, rather than declaring completely new members, you can designate that the new class inherits the members of an existing class.</a:t>
            </a:r>
          </a:p>
          <a:p>
            <a:r>
              <a:rPr lang="en-US" sz="2800" dirty="0">
                <a:latin typeface="Times New Roman" pitchFamily="18" charset="0"/>
              </a:rPr>
              <a:t>The existing class is called the base class, and the new class is the derived class.</a:t>
            </a:r>
          </a:p>
          <a:p>
            <a:pPr eaLnBrk="1" hangingPunct="1">
              <a:lnSpc>
                <a:spcPct val="90000"/>
              </a:lnSpc>
              <a:buNone/>
            </a:pPr>
            <a:endParaRPr lang="en-US" dirty="0">
              <a:solidFill>
                <a:srgbClr val="000000"/>
              </a:solidFill>
              <a:latin typeface="Times New Roman" pitchFamily="18" charset="0"/>
            </a:endParaRPr>
          </a:p>
          <a:p>
            <a:pPr eaLnBrk="1" hangingPunct="1">
              <a:lnSpc>
                <a:spcPct val="90000"/>
              </a:lnSpc>
            </a:pPr>
            <a:endParaRPr lang="en-US" dirty="0">
              <a:solidFill>
                <a:srgbClr val="000000"/>
              </a:solidFill>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Introduction</a:t>
            </a:r>
          </a:p>
        </p:txBody>
      </p:sp>
      <p:sp>
        <p:nvSpPr>
          <p:cNvPr id="12291" name="Text Placeholder 2"/>
          <p:cNvSpPr>
            <a:spLocks noGrp="1"/>
          </p:cNvSpPr>
          <p:nvPr>
            <p:ph type="body" idx="1"/>
          </p:nvPr>
        </p:nvSpPr>
        <p:spPr/>
        <p:txBody>
          <a:bodyPr/>
          <a:lstStyle/>
          <a:p>
            <a:pPr>
              <a:lnSpc>
                <a:spcPct val="90000"/>
              </a:lnSpc>
            </a:pPr>
            <a:r>
              <a:rPr lang="en-US" sz="2800" dirty="0">
                <a:solidFill>
                  <a:srgbClr val="000000"/>
                </a:solidFill>
                <a:latin typeface="Times New Roman" pitchFamily="18" charset="0"/>
              </a:rPr>
              <a:t>A derived class can add its own instance variables, Shared variables, properties and methods, and it can customize methods and properties it inherits.</a:t>
            </a:r>
          </a:p>
          <a:p>
            <a:pPr>
              <a:lnSpc>
                <a:spcPct val="90000"/>
              </a:lnSpc>
            </a:pPr>
            <a:endParaRPr lang="en-US" sz="2800" dirty="0">
              <a:solidFill>
                <a:srgbClr val="000000"/>
              </a:solidFill>
              <a:latin typeface="Times New Roman" pitchFamily="18" charset="0"/>
            </a:endParaRPr>
          </a:p>
          <a:p>
            <a:pPr>
              <a:lnSpc>
                <a:spcPct val="90000"/>
              </a:lnSpc>
            </a:pPr>
            <a:r>
              <a:rPr lang="en-US" sz="2800" dirty="0">
                <a:solidFill>
                  <a:srgbClr val="000000"/>
                </a:solidFill>
                <a:latin typeface="Times New Roman" pitchFamily="18" charset="0"/>
              </a:rPr>
              <a:t>Therefore, a derived class is more specific than its base class and represents a more specialized group of objects. </a:t>
            </a:r>
            <a:endParaRPr lang="en-US" sz="2800" dirty="0">
              <a:latin typeface="Times New Roman" pitchFamily="18" charset="0"/>
            </a:endParaRPr>
          </a:p>
          <a:p>
            <a:pPr eaLnBrk="1" hangingPunct="1">
              <a:lnSpc>
                <a:spcPct val="90000"/>
              </a:lnSpc>
              <a:buNone/>
            </a:pPr>
            <a:endParaRPr lang="en-US" dirty="0">
              <a:solidFill>
                <a:srgbClr val="000000"/>
              </a:solidFill>
              <a:latin typeface="Times New Roman" pitchFamily="18" charset="0"/>
            </a:endParaRPr>
          </a:p>
          <a:p>
            <a:pPr eaLnBrk="1" hangingPunct="1">
              <a:lnSpc>
                <a:spcPct val="90000"/>
              </a:lnSpc>
            </a:pPr>
            <a:endParaRPr lang="en-US" dirty="0">
              <a:solidFill>
                <a:srgbClr val="000000"/>
              </a:solidFill>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Base Classes and Derived Classes</a:t>
            </a:r>
          </a:p>
        </p:txBody>
      </p:sp>
      <p:sp>
        <p:nvSpPr>
          <p:cNvPr id="12291" name="Text Placeholder 2"/>
          <p:cNvSpPr>
            <a:spLocks noGrp="1"/>
          </p:cNvSpPr>
          <p:nvPr>
            <p:ph type="body" idx="1"/>
          </p:nvPr>
        </p:nvSpPr>
        <p:spPr/>
        <p:txBody>
          <a:bodyPr/>
          <a:lstStyle/>
          <a:p>
            <a:r>
              <a:rPr lang="en-US" sz="2400" dirty="0">
                <a:solidFill>
                  <a:srgbClr val="000000"/>
                </a:solidFill>
                <a:latin typeface="Times New Roman" pitchFamily="18" charset="0"/>
              </a:rPr>
              <a:t>Inheritance enables an </a:t>
            </a:r>
            <a:r>
              <a:rPr lang="en-US" sz="2400" b="1" i="1" dirty="0">
                <a:solidFill>
                  <a:srgbClr val="3380E6"/>
                </a:solidFill>
                <a:latin typeface="Times New Roman" pitchFamily="18" charset="0"/>
              </a:rPr>
              <a:t>is-a</a:t>
            </a:r>
            <a:r>
              <a:rPr lang="en-US" sz="2400" b="1" i="1" dirty="0">
                <a:solidFill>
                  <a:srgbClr val="0000FF"/>
                </a:solidFill>
                <a:latin typeface="Times New Roman" pitchFamily="18" charset="0"/>
              </a:rPr>
              <a:t> </a:t>
            </a:r>
            <a:r>
              <a:rPr lang="en-US" sz="2400" dirty="0">
                <a:latin typeface="Times New Roman" pitchFamily="18" charset="0"/>
              </a:rPr>
              <a:t>relationship</a:t>
            </a:r>
            <a:r>
              <a:rPr lang="en-US" sz="2400" dirty="0">
                <a:solidFill>
                  <a:srgbClr val="000000"/>
                </a:solidFill>
                <a:latin typeface="Times New Roman" pitchFamily="18" charset="0"/>
              </a:rPr>
              <a:t>.</a:t>
            </a:r>
          </a:p>
          <a:p>
            <a:r>
              <a:rPr lang="en-US" sz="2400" dirty="0">
                <a:solidFill>
                  <a:srgbClr val="000000"/>
                </a:solidFill>
                <a:latin typeface="Times New Roman" pitchFamily="18" charset="0"/>
              </a:rPr>
              <a:t>In an is-a relationship, an object of a derived class also can be treated as an object of its base class.</a:t>
            </a:r>
          </a:p>
          <a:p>
            <a:r>
              <a:rPr lang="en-US" sz="2400" dirty="0">
                <a:solidFill>
                  <a:srgbClr val="000000"/>
                </a:solidFill>
                <a:latin typeface="Times New Roman" pitchFamily="18" charset="0"/>
              </a:rPr>
              <a:t>For example, a car is a vehicle.</a:t>
            </a:r>
          </a:p>
          <a:p>
            <a:r>
              <a:rPr lang="en-US" sz="2400" dirty="0">
                <a:solidFill>
                  <a:srgbClr val="000000"/>
                </a:solidFill>
                <a:latin typeface="Times New Roman" pitchFamily="18" charset="0"/>
              </a:rPr>
              <a:t>The next slide lists several simple examples of base classes and derived classes—base classes tend to be more general and derived classes tend to be more specific.</a:t>
            </a:r>
          </a:p>
          <a:p>
            <a:r>
              <a:rPr lang="en-US" sz="2400" dirty="0">
                <a:solidFill>
                  <a:srgbClr val="000000"/>
                </a:solidFill>
                <a:latin typeface="Times New Roman" pitchFamily="18" charset="0"/>
              </a:rPr>
              <a:t>Base-class objects cannot be treated as objects of their derived classes—although all cars are vehicles, not all vehicles are cars (the other vehicles could be trucks, planes or bicycles, for example)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Base Classes and Derived Classes</a:t>
            </a:r>
          </a:p>
        </p:txBody>
      </p:sp>
      <p:sp>
        <p:nvSpPr>
          <p:cNvPr id="4" name="Text Placeholder 3"/>
          <p:cNvSpPr>
            <a:spLocks noGrp="1"/>
          </p:cNvSpPr>
          <p:nvPr>
            <p:ph type="body" idx="1"/>
          </p:nvPr>
        </p:nvSpPr>
        <p:spPr/>
        <p:txBody>
          <a:bodyPr/>
          <a:lstStyle/>
          <a:p>
            <a:endParaRPr lang="ar-SA"/>
          </a:p>
        </p:txBody>
      </p:sp>
      <p:pic>
        <p:nvPicPr>
          <p:cNvPr id="5" name="Picture 1" descr="vbhtp5_10_InheritanceAndPolymorphismImagwa_Page_04.png"/>
          <p:cNvPicPr>
            <a:picLocks noGrp="1" noChangeAspect="1"/>
          </p:cNvPicPr>
          <p:nvPr isPhoto="1"/>
        </p:nvPicPr>
        <p:blipFill>
          <a:blip r:embed="rId2" cstate="print"/>
          <a:srcRect r="28333" b="46510"/>
          <a:stretch>
            <a:fillRect/>
          </a:stretch>
        </p:blipFill>
        <p:spPr bwMode="auto">
          <a:xfrm>
            <a:off x="-228600" y="1566863"/>
            <a:ext cx="8717870" cy="395036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a:solidFill>
                  <a:srgbClr val="3380E6"/>
                </a:solidFill>
                <a:latin typeface="Arial"/>
              </a:rPr>
              <a:t> Example: </a:t>
            </a:r>
            <a:r>
              <a:rPr lang="en-US" dirty="0" err="1">
                <a:solidFill>
                  <a:srgbClr val="3380E6"/>
                </a:solidFill>
                <a:latin typeface="Arial"/>
              </a:rPr>
              <a:t>CommunityMember</a:t>
            </a:r>
            <a:r>
              <a:rPr lang="en-US" dirty="0">
                <a:solidFill>
                  <a:srgbClr val="3380E6"/>
                </a:solidFill>
                <a:latin typeface="Arial"/>
              </a:rPr>
              <a:t> Inheritance Hierarchy</a:t>
            </a:r>
          </a:p>
        </p:txBody>
      </p:sp>
      <p:sp>
        <p:nvSpPr>
          <p:cNvPr id="4" name="Text Placeholder 3"/>
          <p:cNvSpPr>
            <a:spLocks noGrp="1"/>
          </p:cNvSpPr>
          <p:nvPr>
            <p:ph type="body" idx="1"/>
          </p:nvPr>
        </p:nvSpPr>
        <p:spPr/>
        <p:txBody>
          <a:bodyPr/>
          <a:lstStyle/>
          <a:p>
            <a:endParaRPr lang="ar-SA"/>
          </a:p>
        </p:txBody>
      </p:sp>
      <p:pic>
        <p:nvPicPr>
          <p:cNvPr id="6" name="Picture 1" descr="vbhtp5_10_InheritanceAndPolymorphismImagwa_Page_05.png"/>
          <p:cNvPicPr>
            <a:picLocks noGrp="1" noChangeAspect="1"/>
          </p:cNvPicPr>
          <p:nvPr isPhoto="1"/>
        </p:nvPicPr>
        <p:blipFill>
          <a:blip r:embed="rId2" cstate="print"/>
          <a:srcRect r="19167" b="42178"/>
          <a:stretch>
            <a:fillRect/>
          </a:stretch>
        </p:blipFill>
        <p:spPr bwMode="auto">
          <a:xfrm>
            <a:off x="-438347" y="1587153"/>
            <a:ext cx="9546851" cy="4146103"/>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a:solidFill>
                  <a:srgbClr val="3380E6"/>
                </a:solidFill>
                <a:latin typeface="Arial"/>
              </a:rPr>
              <a:t>  Base Classes and Derived Classes</a:t>
            </a:r>
          </a:p>
        </p:txBody>
      </p:sp>
      <p:sp>
        <p:nvSpPr>
          <p:cNvPr id="12291" name="Text Placeholder 2"/>
          <p:cNvSpPr>
            <a:spLocks noGrp="1"/>
          </p:cNvSpPr>
          <p:nvPr>
            <p:ph type="body" idx="1"/>
          </p:nvPr>
        </p:nvSpPr>
        <p:spPr/>
        <p:txBody>
          <a:bodyPr/>
          <a:lstStyle/>
          <a:p>
            <a:r>
              <a:rPr lang="en-US" sz="2400" dirty="0">
                <a:solidFill>
                  <a:srgbClr val="000000"/>
                </a:solidFill>
                <a:latin typeface="Times New Roman" pitchFamily="18" charset="0"/>
              </a:rPr>
              <a:t>Each arrow in the inheritance hierarchy represents an </a:t>
            </a:r>
            <a:r>
              <a:rPr lang="en-US" sz="2400" i="1" dirty="0">
                <a:solidFill>
                  <a:srgbClr val="000000"/>
                </a:solidFill>
                <a:latin typeface="Times New Roman" pitchFamily="18" charset="0"/>
              </a:rPr>
              <a:t>is-a relationship.</a:t>
            </a:r>
          </a:p>
          <a:p>
            <a:r>
              <a:rPr lang="en-US" sz="2400" i="1" dirty="0">
                <a:solidFill>
                  <a:srgbClr val="000000"/>
                </a:solidFill>
                <a:latin typeface="Times New Roman" pitchFamily="18" charset="0"/>
              </a:rPr>
              <a:t>As we follow the arrows upward in this class hierarchy, we can state, for instance, that “an </a:t>
            </a:r>
            <a:r>
              <a:rPr lang="en-US" sz="2400" i="1" dirty="0">
                <a:solidFill>
                  <a:srgbClr val="000000"/>
                </a:solidFill>
                <a:latin typeface="Lucida Console" pitchFamily="49" charset="0"/>
              </a:rPr>
              <a:t>Employee</a:t>
            </a:r>
            <a:r>
              <a:rPr lang="en-US" sz="2400" i="1" dirty="0">
                <a:solidFill>
                  <a:srgbClr val="000000"/>
                </a:solidFill>
                <a:latin typeface="Times New Roman" pitchFamily="18" charset="0"/>
              </a:rPr>
              <a:t> is a </a:t>
            </a:r>
            <a:r>
              <a:rPr lang="en-US" sz="2400" dirty="0" err="1">
                <a:solidFill>
                  <a:srgbClr val="000000"/>
                </a:solidFill>
                <a:latin typeface="Lucida Console" pitchFamily="49" charset="0"/>
              </a:rPr>
              <a:t>CommunityMember</a:t>
            </a:r>
            <a:r>
              <a:rPr lang="en-US" sz="2400" dirty="0">
                <a:solidFill>
                  <a:srgbClr val="000000"/>
                </a:solidFill>
                <a:latin typeface="Times New Roman" pitchFamily="18" charset="0"/>
              </a:rPr>
              <a:t>” and “a </a:t>
            </a:r>
            <a:r>
              <a:rPr lang="en-US" sz="2400" dirty="0">
                <a:solidFill>
                  <a:srgbClr val="000000"/>
                </a:solidFill>
                <a:latin typeface="Lucida Console" pitchFamily="49" charset="0"/>
              </a:rPr>
              <a:t>Teacher</a:t>
            </a:r>
            <a:r>
              <a:rPr lang="en-US" sz="2400" dirty="0">
                <a:solidFill>
                  <a:srgbClr val="000000"/>
                </a:solidFill>
                <a:latin typeface="Times New Roman" pitchFamily="18" charset="0"/>
              </a:rPr>
              <a:t> </a:t>
            </a:r>
            <a:r>
              <a:rPr lang="en-US" sz="2400" i="1" dirty="0">
                <a:solidFill>
                  <a:srgbClr val="000000"/>
                </a:solidFill>
                <a:latin typeface="Times New Roman" pitchFamily="18" charset="0"/>
              </a:rPr>
              <a:t>is a </a:t>
            </a:r>
            <a:r>
              <a:rPr lang="en-US" sz="2400" dirty="0">
                <a:solidFill>
                  <a:srgbClr val="000000"/>
                </a:solidFill>
                <a:latin typeface="Lucida Console" pitchFamily="49" charset="0"/>
              </a:rPr>
              <a:t>Faculty</a:t>
            </a:r>
            <a:r>
              <a:rPr lang="en-US" sz="2400" dirty="0">
                <a:solidFill>
                  <a:srgbClr val="000000"/>
                </a:solidFill>
                <a:latin typeface="Times New Roman" pitchFamily="18" charset="0"/>
              </a:rPr>
              <a:t> member.” </a:t>
            </a:r>
          </a:p>
          <a:p>
            <a:r>
              <a:rPr lang="en-US" sz="2400" dirty="0">
                <a:solidFill>
                  <a:srgbClr val="000000"/>
                </a:solidFill>
                <a:latin typeface="Times New Roman" pitchFamily="18" charset="0"/>
              </a:rPr>
              <a:t>A </a:t>
            </a:r>
            <a:r>
              <a:rPr lang="en-US" sz="2400" dirty="0">
                <a:solidFill>
                  <a:srgbClr val="0000FF"/>
                </a:solidFill>
                <a:latin typeface="Times New Roman" pitchFamily="18" charset="0"/>
              </a:rPr>
              <a:t>direct base class</a:t>
            </a:r>
            <a:r>
              <a:rPr lang="en-US" sz="2400" dirty="0">
                <a:solidFill>
                  <a:srgbClr val="000000"/>
                </a:solidFill>
                <a:latin typeface="Times New Roman" pitchFamily="18" charset="0"/>
              </a:rPr>
              <a:t> is the class from which a derived class explicitly inherits.</a:t>
            </a:r>
          </a:p>
          <a:p>
            <a:r>
              <a:rPr lang="en-US" sz="2400" dirty="0">
                <a:solidFill>
                  <a:srgbClr val="000000"/>
                </a:solidFill>
                <a:latin typeface="Times New Roman" pitchFamily="18" charset="0"/>
              </a:rPr>
              <a:t>An </a:t>
            </a:r>
            <a:r>
              <a:rPr lang="en-US" sz="2400" dirty="0">
                <a:solidFill>
                  <a:srgbClr val="0000FF"/>
                </a:solidFill>
                <a:latin typeface="Times New Roman" pitchFamily="18" charset="0"/>
              </a:rPr>
              <a:t>indirect base class</a:t>
            </a:r>
            <a:r>
              <a:rPr lang="en-US" sz="2400" dirty="0">
                <a:solidFill>
                  <a:srgbClr val="000000"/>
                </a:solidFill>
                <a:latin typeface="Times New Roman" pitchFamily="18" charset="0"/>
              </a:rPr>
              <a:t> is inherited from two or more levels up in the </a:t>
            </a:r>
            <a:r>
              <a:rPr lang="en-US" sz="2400" dirty="0">
                <a:solidFill>
                  <a:srgbClr val="0000FF"/>
                </a:solidFill>
                <a:latin typeface="Times New Roman" pitchFamily="18" charset="0"/>
              </a:rPr>
              <a:t>class hierarchy.</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a:solidFill>
                  <a:srgbClr val="3380E6"/>
                </a:solidFill>
                <a:latin typeface="Arial"/>
              </a:rPr>
              <a:t>Declaration of Base Class and Derived Class</a:t>
            </a:r>
          </a:p>
        </p:txBody>
      </p:sp>
      <p:sp>
        <p:nvSpPr>
          <p:cNvPr id="12291" name="Text Placeholder 2"/>
          <p:cNvSpPr>
            <a:spLocks noGrp="1"/>
          </p:cNvSpPr>
          <p:nvPr>
            <p:ph type="body" idx="1"/>
          </p:nvPr>
        </p:nvSpPr>
        <p:spPr/>
        <p:txBody>
          <a:bodyPr/>
          <a:lstStyle/>
          <a:p>
            <a:pPr>
              <a:buNone/>
            </a:pPr>
            <a:r>
              <a:rPr lang="en-US" sz="2400" i="1" dirty="0">
                <a:latin typeface="Times New Roman" pitchFamily="18" charset="0"/>
                <a:cs typeface="Times New Roman" pitchFamily="18" charset="0"/>
              </a:rPr>
              <a:t>Public Class </a:t>
            </a:r>
            <a:r>
              <a:rPr lang="en-US" sz="2400" i="1" dirty="0" err="1">
                <a:latin typeface="Times New Roman" pitchFamily="18" charset="0"/>
                <a:cs typeface="Times New Roman" pitchFamily="18" charset="0"/>
              </a:rPr>
              <a:t>BaseClass</a:t>
            </a:r>
            <a:br>
              <a:rPr lang="en-US" sz="2400" i="1" dirty="0">
                <a:latin typeface="Times New Roman" pitchFamily="18" charset="0"/>
                <a:cs typeface="Times New Roman" pitchFamily="18" charset="0"/>
              </a:rPr>
            </a:br>
            <a:endParaRPr lang="en-US" sz="2400" i="1" dirty="0">
              <a:latin typeface="Times New Roman" pitchFamily="18" charset="0"/>
              <a:cs typeface="Times New Roman" pitchFamily="18" charset="0"/>
            </a:endParaRPr>
          </a:p>
          <a:p>
            <a:pPr>
              <a:buNone/>
            </a:pPr>
            <a:r>
              <a:rPr lang="en-US" sz="2400" i="1" dirty="0">
                <a:latin typeface="Times New Roman" pitchFamily="18" charset="0"/>
                <a:cs typeface="Times New Roman" pitchFamily="18" charset="0"/>
              </a:rPr>
              <a:t>End Class</a:t>
            </a:r>
          </a:p>
          <a:p>
            <a:pPr>
              <a:buNone/>
            </a:pPr>
            <a:r>
              <a:rPr lang="en-US" sz="2400" i="1" dirty="0">
                <a:latin typeface="Times New Roman" pitchFamily="18" charset="0"/>
                <a:cs typeface="Times New Roman" pitchFamily="18" charset="0"/>
              </a:rPr>
              <a:t>--------------------</a:t>
            </a:r>
          </a:p>
          <a:p>
            <a:pPr>
              <a:buNone/>
            </a:pPr>
            <a:r>
              <a:rPr lang="en-US" sz="2400" i="1" dirty="0">
                <a:latin typeface="Times New Roman" pitchFamily="18" charset="0"/>
                <a:cs typeface="Times New Roman" pitchFamily="18" charset="0"/>
              </a:rPr>
              <a:t>Public Class </a:t>
            </a:r>
            <a:r>
              <a:rPr lang="en-US" sz="2400" i="1" dirty="0" err="1">
                <a:latin typeface="Times New Roman" pitchFamily="18" charset="0"/>
                <a:cs typeface="Times New Roman" pitchFamily="18" charset="0"/>
              </a:rPr>
              <a:t>DerivedClass</a:t>
            </a:r>
            <a:br>
              <a:rPr lang="en-US" sz="2400" i="1" dirty="0">
                <a:latin typeface="Times New Roman" pitchFamily="18" charset="0"/>
                <a:cs typeface="Times New Roman" pitchFamily="18" charset="0"/>
              </a:rPr>
            </a:br>
            <a:r>
              <a:rPr lang="en-US" sz="2400" i="1" dirty="0">
                <a:latin typeface="Times New Roman" pitchFamily="18" charset="0"/>
                <a:cs typeface="Times New Roman" pitchFamily="18" charset="0"/>
              </a:rPr>
              <a:t>Inherits </a:t>
            </a:r>
            <a:r>
              <a:rPr lang="en-US" sz="2400" i="1" dirty="0" err="1">
                <a:latin typeface="Times New Roman" pitchFamily="18" charset="0"/>
                <a:cs typeface="Times New Roman" pitchFamily="18" charset="0"/>
              </a:rPr>
              <a:t>BaseClass</a:t>
            </a:r>
            <a:br>
              <a:rPr lang="en-US" sz="2400" i="1" dirty="0">
                <a:latin typeface="Times New Roman" pitchFamily="18" charset="0"/>
                <a:cs typeface="Times New Roman" pitchFamily="18" charset="0"/>
              </a:rPr>
            </a:br>
            <a:endParaRPr lang="en-US" sz="2400" i="1" dirty="0">
              <a:latin typeface="Times New Roman" pitchFamily="18" charset="0"/>
              <a:cs typeface="Times New Roman" pitchFamily="18" charset="0"/>
            </a:endParaRPr>
          </a:p>
          <a:p>
            <a:pPr>
              <a:buNone/>
            </a:pPr>
            <a:r>
              <a:rPr lang="en-US" sz="2400" i="1" dirty="0">
                <a:latin typeface="Times New Roman" pitchFamily="18" charset="0"/>
                <a:cs typeface="Times New Roman" pitchFamily="18" charset="0"/>
              </a:rPr>
              <a:t>End Class</a:t>
            </a:r>
            <a:r>
              <a:rPr lang="en-US" sz="2400" dirty="0">
                <a:solidFill>
                  <a:srgbClr val="000000"/>
                </a:solidFill>
                <a:latin typeface="Times New Roman" pitchFamily="18" charset="0"/>
              </a:rPr>
              <a:t> </a:t>
            </a:r>
            <a:endParaRPr lang="en-US" sz="2400" dirty="0">
              <a:latin typeface="Times New Roman" pitchFamily="18" charset="0"/>
            </a:endParaRPr>
          </a:p>
          <a:p>
            <a:pPr eaLnBrk="1" hangingPunct="1">
              <a:lnSpc>
                <a:spcPct val="90000"/>
              </a:lnSpc>
              <a:buNone/>
            </a:pPr>
            <a:endParaRPr lang="en-US" sz="2400" dirty="0">
              <a:solidFill>
                <a:srgbClr val="000000"/>
              </a:solidFill>
              <a:latin typeface="Times New Roman" pitchFamily="18" charset="0"/>
            </a:endParaRPr>
          </a:p>
          <a:p>
            <a:pPr eaLnBrk="1" hangingPunct="1">
              <a:lnSpc>
                <a:spcPct val="90000"/>
              </a:lnSpc>
            </a:pPr>
            <a:endParaRPr lang="en-US" sz="2400" dirty="0">
              <a:solidFill>
                <a:srgbClr val="000000"/>
              </a:solidFill>
              <a:latin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otalTime>2750</TotalTime>
  <Words>1196</Words>
  <Application>Microsoft Office PowerPoint</Application>
  <PresentationFormat>On-screen Show (4:3)</PresentationFormat>
  <Paragraphs>192</Paragraphs>
  <Slides>23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Arial</vt:lpstr>
      <vt:lpstr>Consolas</vt:lpstr>
      <vt:lpstr>Goudy Sans Medium</vt:lpstr>
      <vt:lpstr>Lucida Console</vt:lpstr>
      <vt:lpstr>Lucida Sans Unicode</vt:lpstr>
      <vt:lpstr>Times New Roman</vt:lpstr>
      <vt:lpstr>Verdana</vt:lpstr>
      <vt:lpstr>Wingdings</vt:lpstr>
      <vt:lpstr>Wingdings 2</vt:lpstr>
      <vt:lpstr>Wingdings 3</vt:lpstr>
      <vt:lpstr>Concourse</vt:lpstr>
      <vt:lpstr>Object-Oriented Programming: Inheritance       </vt:lpstr>
      <vt:lpstr> Introduction</vt:lpstr>
      <vt:lpstr> Introduction</vt:lpstr>
      <vt:lpstr> Introduction</vt:lpstr>
      <vt:lpstr>  Base Classes and Derived Classes</vt:lpstr>
      <vt:lpstr>  Base Classes and Derived Classes</vt:lpstr>
      <vt:lpstr> Example: CommunityMember Inheritance Hierarchy</vt:lpstr>
      <vt:lpstr>  Base Classes and Derived Classes</vt:lpstr>
      <vt:lpstr>Declaration of Base Class and Derived Class</vt:lpstr>
      <vt:lpstr>Example</vt:lpstr>
      <vt:lpstr>Inheritance Rules</vt:lpstr>
      <vt:lpstr>Inheritance Modifier</vt:lpstr>
      <vt:lpstr>Constructer</vt:lpstr>
      <vt:lpstr>Private member</vt:lpstr>
      <vt:lpstr>Private member</vt:lpstr>
      <vt:lpstr>Overriding Properties and Methods in Derived Class (Polymorphism) </vt:lpstr>
      <vt:lpstr>Overriding Properties and Methods in Derived Class</vt:lpstr>
      <vt:lpstr>The MyBase Keyword</vt:lpstr>
      <vt:lpstr>The MyBase Keyword</vt:lpstr>
      <vt:lpstr>Examples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Object-Oriented Programming: Inheritance</dc:title>
  <dc:creator>Nasser</dc:creator>
  <cp:lastModifiedBy>Abdulrahman Abdullah O Alomair</cp:lastModifiedBy>
  <cp:revision>9</cp:revision>
  <dcterms:created xsi:type="dcterms:W3CDTF">2012-09-23T20:14:52Z</dcterms:created>
  <dcterms:modified xsi:type="dcterms:W3CDTF">2018-09-15T15:37:32Z</dcterms:modified>
</cp:coreProperties>
</file>