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86" r:id="rId2"/>
  </p:sldMasterIdLst>
  <p:notesMasterIdLst>
    <p:notesMasterId r:id="rId41"/>
  </p:notesMasterIdLst>
  <p:sldIdLst>
    <p:sldId id="256" r:id="rId3"/>
    <p:sldId id="257" r:id="rId4"/>
    <p:sldId id="258" r:id="rId5"/>
    <p:sldId id="259" r:id="rId6"/>
    <p:sldId id="260" r:id="rId7"/>
    <p:sldId id="261" r:id="rId8"/>
    <p:sldId id="297" r:id="rId9"/>
    <p:sldId id="262" r:id="rId10"/>
    <p:sldId id="298" r:id="rId11"/>
    <p:sldId id="263" r:id="rId12"/>
    <p:sldId id="292" r:id="rId13"/>
    <p:sldId id="266" r:id="rId14"/>
    <p:sldId id="267" r:id="rId15"/>
    <p:sldId id="268" r:id="rId16"/>
    <p:sldId id="272" r:id="rId17"/>
    <p:sldId id="273" r:id="rId18"/>
    <p:sldId id="274" r:id="rId19"/>
    <p:sldId id="295" r:id="rId20"/>
    <p:sldId id="296" r:id="rId21"/>
    <p:sldId id="275" r:id="rId22"/>
    <p:sldId id="276" r:id="rId23"/>
    <p:sldId id="277" r:id="rId24"/>
    <p:sldId id="278" r:id="rId25"/>
    <p:sldId id="279" r:id="rId26"/>
    <p:sldId id="281" r:id="rId27"/>
    <p:sldId id="283" r:id="rId28"/>
    <p:sldId id="284" r:id="rId29"/>
    <p:sldId id="285" r:id="rId30"/>
    <p:sldId id="291" r:id="rId31"/>
    <p:sldId id="286" r:id="rId32"/>
    <p:sldId id="287" r:id="rId33"/>
    <p:sldId id="288" r:id="rId34"/>
    <p:sldId id="289" r:id="rId35"/>
    <p:sldId id="290" r:id="rId36"/>
    <p:sldId id="293" r:id="rId37"/>
    <p:sldId id="299" r:id="rId38"/>
    <p:sldId id="300" r:id="rId39"/>
    <p:sldId id="301" r:id="rId4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37D655-63F2-4777-A567-42A822244B3A}" type="datetimeFigureOut">
              <a:rPr lang="ar-SA" smtClean="0"/>
              <a:pPr/>
              <a:t>05/01/40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DE0B88-856A-4645-92B2-C24E006A75B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292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2CBF43-CA77-456E-9666-FB5F592878DC}" type="slidenum">
              <a:rPr lang="en-US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70881A-8FB0-4599-9D14-F7DF4B8881C5}" type="slidenum">
              <a:rPr 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2CBF43-CA77-456E-9666-FB5F592878DC}" type="slidenum">
              <a:rPr lang="en-US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2CBF43-CA77-456E-9666-FB5F592878DC}" type="slidenum">
              <a:rPr lang="en-US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5523-BA74-41D5-A17F-BDC42F4F861B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A68-1082-4E03-BFC7-BE3A00509A8F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3BBCA-2CB6-45EF-A24D-77EC6BFC31BE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368DBE-AECE-42D4-A862-32E80061FCD1}" type="datetime1">
              <a:rPr lang="en-US" smtClean="0"/>
              <a:t>9/15/2018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35AD64-D73B-4BD9-A24E-A9C0BC3F3C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E234B-C425-4451-A4A3-B39B790E8DE2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DA772-C183-4396-94CE-82A7C129D22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EBBB68-D03B-49C9-A1BB-0A9A2D077386}" type="datetime1">
              <a:rPr lang="en-US" smtClean="0">
                <a:solidFill>
                  <a:prstClr val="white"/>
                </a:solidFill>
              </a:rPr>
              <a:t>9/15/2018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EE6CE-1BD1-46EB-9D3E-747B35CFB93A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106941-0BEE-46FE-BA37-610FA884996E}" type="datetime1">
              <a:rPr lang="en-US" smtClean="0">
                <a:solidFill>
                  <a:prstClr val="white"/>
                </a:solidFill>
              </a:rPr>
              <a:t>9/15/2018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C5BE6-D638-470C-8FBB-D661F5A0236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0B020-F895-4632-AE1E-F817AFD392F4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21BC-DC48-4A42-95D5-89BAEE8A106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DFCF20-CBB9-4365-A931-B1DAC823F540}" type="datetime1">
              <a:rPr lang="en-US" smtClean="0">
                <a:solidFill>
                  <a:prstClr val="white"/>
                </a:solidFill>
              </a:rPr>
              <a:t>9/15/2018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3E144-443A-4514-BEE2-A72FAC59DF5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3FE03-7731-4E27-8071-B987AAD4A8E8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A756A-C7A6-4855-8639-C777943FAE9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578F1A47-1EA1-4B33-8235-27DA7360A6D7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5174C-ADF7-4A1C-B859-AB86FD803B6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D230-8EF9-4080-AB33-F103B200A6C7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45EAC0-5313-4A28-AB96-CCD7012F5162}" type="datetime1">
              <a:rPr lang="en-US" smtClean="0">
                <a:solidFill>
                  <a:prstClr val="white"/>
                </a:solidFill>
              </a:rPr>
              <a:t>9/15/2018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FF5282F-5656-48D6-A0C8-274050BA75E6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1A26EF-FE8C-45C7-984E-4CB877260A1D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FC7B1-6857-49C7-B153-B01839229D4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026F16-940D-47B3-8816-2A7EA5217C40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0CFC0-23BE-497D-8FC4-5FDEEBFEC2E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7D39A-5890-4A1C-B97E-94540A9496DF}" type="datetime1">
              <a:rPr lang="en-US" smtClean="0">
                <a:solidFill>
                  <a:prstClr val="black"/>
                </a:solidFill>
              </a:rPr>
              <a:t>9/15/2018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4066C-5E20-4ABD-BE68-FD6A90D82E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5A469-1347-4888-9C8E-F59A8AAF7EE9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8527-AAF7-459A-8D12-D7ABFDC019A1}" type="datetime1">
              <a:rPr lang="en-US" smtClean="0"/>
              <a:t>9/15/2018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96AA2-F93F-4B7C-BE52-786C644D6DBC}" type="datetime1">
              <a:rPr lang="en-US" smtClean="0"/>
              <a:t>9/15/2018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0C47-3DDD-4908-8CD1-B227DB3EAF82}" type="datetime1">
              <a:rPr lang="en-US" smtClean="0"/>
              <a:t>9/15/2018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388F-EA38-4E00-8AEE-CBCDDCEF369C}" type="datetime1">
              <a:rPr lang="en-US" smtClean="0"/>
              <a:t>9/15/2018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3586-BE10-4A1E-BFAC-ED2F74C57C24}" type="datetime1">
              <a:rPr lang="en-US" smtClean="0"/>
              <a:t>9/15/2018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552-D5F9-4C9A-836D-C810B83C1ADE}" type="datetime1">
              <a:rPr lang="en-US" smtClean="0"/>
              <a:t>9/15/2018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E2C3-0ECE-42E0-899C-87003741479B}" type="datetime1">
              <a:rPr lang="en-US" smtClean="0"/>
              <a:t>9/15/2018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208372-23FB-4F14-8605-BD4ACE60FA1C}" type="datetime1">
              <a:rPr lang="en-US" smtClean="0"/>
              <a:t>9/15/2018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FE3240-B916-4E52-A983-0D221F5D7CB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Goudy Sans Medium"/>
              </a:rPr>
              <a:t>Object-Oriented Programming: Classes and Objects   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Member Variable (Field)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algn="l" rtl="0" eaLnBrk="1" hangingPunct="1">
              <a:buFont typeface="Verdana" pitchFamily="34" charset="0"/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Class members declared with member access modifier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are accessible only within the class, which gives the class complete control over how those members are used.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Class members declared with member-access modifier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are accessible wherever the program has a reference to an Account object. 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Member variables declared with Dim default to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access.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62200" y="1447800"/>
            <a:ext cx="3657600" cy="1752600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Public Class Car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   Private </a:t>
            </a: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color As String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End Class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Class Scope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A class’s instance variables and methods have 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class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scope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Within this scope, a class’s members are accessible to all of the class’s other members and can be referenced simply by name.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Outside a class’s scope, class members cannot be referenced directly by name.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Those class members that are visible (such as </a:t>
            </a:r>
            <a:r>
              <a:rPr lang="en-US" sz="2300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 members) can be accessed through a variable that refers to an object of the class.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Constructor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229600" cy="4525963"/>
          </a:xfrm>
        </p:spPr>
        <p:txBody>
          <a:bodyPr/>
          <a:lstStyle/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When you create an object of a class, the class’s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constructor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is called to initialize the object.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Constructors must be named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and are generally declared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Constructors are implemented as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Sub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procedures, because they cannot return values.</a:t>
            </a: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1219200"/>
            <a:ext cx="7162800" cy="2209800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Public Class Car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   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   </a:t>
            </a: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Private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number As Integer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      </a:t>
            </a:r>
            <a:r>
              <a:rPr lang="en-US" sz="2300" dirty="0">
                <a:solidFill>
                  <a:srgbClr val="DA1F28"/>
                </a:solidFill>
                <a:latin typeface="Times New Roman" pitchFamily="18" charset="0"/>
              </a:rPr>
              <a:t>Public Sub New( </a:t>
            </a:r>
            <a:r>
              <a:rPr lang="en-US" sz="2300" dirty="0" err="1">
                <a:solidFill>
                  <a:srgbClr val="DA1F28"/>
                </a:solidFill>
                <a:latin typeface="Times New Roman" pitchFamily="18" charset="0"/>
              </a:rPr>
              <a:t>ByVal</a:t>
            </a:r>
            <a:r>
              <a:rPr lang="en-US" sz="2300" dirty="0">
                <a:solidFill>
                  <a:srgbClr val="DA1F28"/>
                </a:solidFill>
                <a:latin typeface="Times New Roman" pitchFamily="18" charset="0"/>
              </a:rPr>
              <a:t>  n As Integer)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DA1F28"/>
                </a:solidFill>
                <a:latin typeface="Times New Roman" pitchFamily="18" charset="0"/>
              </a:rPr>
              <a:t>	number = n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DA1F28"/>
                </a:solidFill>
                <a:latin typeface="Times New Roman" pitchFamily="18" charset="0"/>
              </a:rPr>
              <a:t>      End Sub  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End Class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Constructor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constructor call is required for every object that’s created.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You can provide a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</a:rPr>
              <a:t>parameterless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constructor that contains code and takes no parameters, or that takes only Optional parameters so you can call it with no arguments.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Create Object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Each object in Visual Basic is defined by a class.</a:t>
            </a: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 class describes the variables, properties, procedures, and events of an object. </a:t>
            </a: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Objects are instances of classes; you can create as many objects you need once you have defined a class.</a:t>
            </a:r>
          </a:p>
          <a:p>
            <a:pPr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You can also specify Public, Protected, Friend, Private, Shared, or Static in the declaration. 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71600" y="3733800"/>
            <a:ext cx="5943600" cy="1143000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Dim </a:t>
            </a:r>
            <a:r>
              <a:rPr lang="en-US" sz="2300" dirty="0" err="1">
                <a:solidFill>
                  <a:prstClr val="black"/>
                </a:solidFill>
                <a:latin typeface="Times New Roman" pitchFamily="18" charset="0"/>
              </a:rPr>
              <a:t>VariableName</a:t>
            </a: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 As [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New</a:t>
            </a:r>
            <a:r>
              <a:rPr lang="en-US" sz="2300" dirty="0">
                <a:solidFill>
                  <a:prstClr val="black"/>
                </a:solidFill>
                <a:latin typeface="Times New Roman" pitchFamily="18" charset="0"/>
              </a:rPr>
              <a:t>] </a:t>
            </a:r>
            <a:r>
              <a:rPr lang="en-US" sz="2300" dirty="0" err="1">
                <a:solidFill>
                  <a:prstClr val="black"/>
                </a:solidFill>
                <a:latin typeface="Times New Roman" pitchFamily="18" charset="0"/>
              </a:rPr>
              <a:t>ClassName</a:t>
            </a:r>
            <a:endParaRPr lang="en-US" sz="23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 Object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Initializers</a:t>
            </a:r>
            <a:endParaRPr lang="en-US" dirty="0">
              <a:solidFill>
                <a:srgbClr val="3380E6"/>
              </a:solidFill>
              <a:latin typeface="Arial"/>
            </a:endParaRP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Object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initializers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use the 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With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keyword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to allow you to create an object and initialize its properties in the same statement.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This is useful when a class does not provide an appropriate constructor to meet your needs.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 Object Initializers</a:t>
            </a:r>
          </a:p>
        </p:txBody>
      </p:sp>
      <p:sp>
        <p:nvSpPr>
          <p:cNvPr id="614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To use object </a:t>
            </a:r>
            <a:r>
              <a:rPr lang="en-US" sz="2100" dirty="0" err="1">
                <a:solidFill>
                  <a:srgbClr val="000000"/>
                </a:solidFill>
                <a:latin typeface="Times New Roman" pitchFamily="18" charset="0"/>
              </a:rPr>
              <a:t>initializers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, you follow the object creation expression with the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With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keyword and an 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</a:rPr>
              <a:t>object </a:t>
            </a:r>
            <a:r>
              <a:rPr lang="en-US" sz="2100" dirty="0" err="1">
                <a:solidFill>
                  <a:srgbClr val="0000FF"/>
                </a:solidFill>
                <a:latin typeface="Times New Roman" pitchFamily="18" charset="0"/>
              </a:rPr>
              <a:t>initializer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</a:rPr>
              <a:t> list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—a comma-separated list in curly braces (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{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 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}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) of properties and their values as in the following statements:</a:t>
            </a:r>
          </a:p>
          <a:p>
            <a:pPr lvl="2" algn="l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	Dim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timeObj1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As New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Time()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With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{.Minute=</a:t>
            </a:r>
            <a:r>
              <a:rPr lang="en-US" sz="1600" dirty="0">
                <a:solidFill>
                  <a:srgbClr val="128AFF"/>
                </a:solidFill>
                <a:latin typeface="Lucida Console" pitchFamily="49" charset="0"/>
              </a:rPr>
              <a:t>33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, .Second=</a:t>
            </a:r>
            <a:r>
              <a:rPr lang="en-US" sz="1600" dirty="0">
                <a:solidFill>
                  <a:srgbClr val="128AFF"/>
                </a:solidFill>
                <a:latin typeface="Lucida Console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}</a:t>
            </a:r>
            <a:b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Dim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timeObj2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As New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Time()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With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{.Minute = </a:t>
            </a:r>
            <a:r>
              <a:rPr lang="en-US" sz="1600" dirty="0">
                <a:solidFill>
                  <a:srgbClr val="128AFF"/>
                </a:solidFill>
                <a:latin typeface="Lucida Console" pitchFamily="49" charset="0"/>
              </a:rPr>
              <a:t>45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</a:pPr>
            <a:endParaRPr lang="en-US" sz="21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With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keyword indicates that the new object is used to access the properties specified in the object-</a:t>
            </a:r>
            <a:r>
              <a:rPr lang="en-US" sz="2100" dirty="0" err="1">
                <a:solidFill>
                  <a:srgbClr val="000000"/>
                </a:solidFill>
                <a:latin typeface="Times New Roman" pitchFamily="18" charset="0"/>
              </a:rPr>
              <a:t>initializer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list.</a:t>
            </a:r>
          </a:p>
          <a:p>
            <a:pPr algn="l" rtl="0" eaLnBrk="1" hangingPunct="1">
              <a:lnSpc>
                <a:spcPct val="80000"/>
              </a:lnSpc>
            </a:pPr>
            <a:endParaRPr lang="en-US" sz="21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Each property name must be preceded by the dot separator (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.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) and can appear only once in the object-</a:t>
            </a:r>
            <a:r>
              <a:rPr lang="en-US" sz="2100" dirty="0" err="1">
                <a:solidFill>
                  <a:srgbClr val="000000"/>
                </a:solidFill>
                <a:latin typeface="Times New Roman" pitchFamily="18" charset="0"/>
              </a:rPr>
              <a:t>initializer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list.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Object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Initializers</a:t>
            </a:r>
            <a:endParaRPr lang="en-US" dirty="0">
              <a:solidFill>
                <a:srgbClr val="3380E6"/>
              </a:solidFill>
              <a:latin typeface="Arial"/>
            </a:endParaRPr>
          </a:p>
        </p:txBody>
      </p:sp>
      <p:sp>
        <p:nvSpPr>
          <p:cNvPr id="624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The object-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</a:rPr>
              <a:t>initializer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list cannot be empty and cannot contain properties that are declared as 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or </a:t>
            </a:r>
            <a:r>
              <a:rPr lang="en-US" sz="2500" dirty="0" err="1">
                <a:solidFill>
                  <a:srgbClr val="000000"/>
                </a:solidFill>
                <a:latin typeface="Lucida Console" pitchFamily="49" charset="0"/>
              </a:rPr>
              <a:t>ReadOnly</a:t>
            </a:r>
            <a:endParaRPr lang="en-US" sz="25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</a:pPr>
            <a:endParaRPr lang="en-US" sz="25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The object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</a:rPr>
              <a:t>initializer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then executes the property </a:t>
            </a:r>
            <a:r>
              <a:rPr lang="en-US" sz="2500" dirty="0" err="1">
                <a:solidFill>
                  <a:srgbClr val="000000"/>
                </a:solidFill>
                <a:latin typeface="Times New Roman" pitchFamily="18" charset="0"/>
              </a:rPr>
              <a:t>initializers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in the order in which they appear.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Property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91264" cy="5166320"/>
          </a:xfrm>
        </p:spPr>
        <p:txBody>
          <a:bodyPr>
            <a:normAutofit fontScale="92500" lnSpcReduction="20000"/>
          </a:bodyPr>
          <a:lstStyle/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Use property procedure when: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Need to control when and how a value is set or retrieved.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Need to validate values.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Setting the property causes changes to other internal variables or to the values of other properties.</a:t>
            </a:r>
          </a:p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Visual Basic provides for the following property procedures: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 </a:t>
            </a:r>
            <a:r>
              <a:rPr lang="en-US" sz="2000" b="1" u="sng" dirty="0">
                <a:solidFill>
                  <a:srgbClr val="000000"/>
                </a:solidFill>
                <a:latin typeface="Times New Roman" pitchFamily="18" charset="0"/>
              </a:rPr>
              <a:t>Get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 procedure returns the value of a property. It is called when you access the property in an expression.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 </a:t>
            </a:r>
            <a:r>
              <a:rPr lang="en-US" sz="2000" b="1" u="sng" dirty="0">
                <a:solidFill>
                  <a:srgbClr val="000000"/>
                </a:solidFill>
                <a:latin typeface="Times New Roman" pitchFamily="18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 procedure sets a property to a value, including an object reference. It is called when you assign a value to the property.</a:t>
            </a:r>
          </a:p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You usually define property procedures in pairs, using the Get and Set statements, but you can define either procedure alone if the property is read-only (Get Statement) or write-only (Set Statement).</a:t>
            </a:r>
          </a:p>
          <a:p>
            <a:pPr algn="l" rtl="0"/>
            <a:r>
              <a:rPr lang="en-GB" sz="2000" dirty="0" err="1"/>
              <a:t>ReadOnly</a:t>
            </a:r>
            <a:r>
              <a:rPr lang="en-GB" sz="2000" dirty="0"/>
              <a:t> and </a:t>
            </a:r>
            <a:r>
              <a:rPr lang="en-GB" sz="2000" dirty="0" err="1"/>
              <a:t>WriteOnly</a:t>
            </a:r>
            <a:r>
              <a:rPr lang="en-GB" sz="2000" dirty="0"/>
              <a:t> : Use the </a:t>
            </a:r>
            <a:r>
              <a:rPr lang="en-GB" sz="2000" dirty="0" err="1"/>
              <a:t>ReadOnly</a:t>
            </a:r>
            <a:r>
              <a:rPr lang="en-GB" sz="2000" dirty="0"/>
              <a:t> specifier in the property declaration to create only the Get property. Use the </a:t>
            </a:r>
            <a:r>
              <a:rPr lang="en-GB" sz="2000" dirty="0" err="1"/>
              <a:t>WriteOnly</a:t>
            </a:r>
            <a:r>
              <a:rPr lang="en-GB" sz="2000" dirty="0"/>
              <a:t> specifier in the property declaration to create only the Set property. 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</a:t>
            </a:r>
            <a:br>
              <a:rPr lang="en-US" dirty="0">
                <a:solidFill>
                  <a:srgbClr val="3380E6"/>
                </a:solidFill>
                <a:latin typeface="Arial"/>
              </a:rPr>
            </a:br>
            <a:r>
              <a:rPr lang="en-US" dirty="0">
                <a:solidFill>
                  <a:srgbClr val="3380E6"/>
                </a:solidFill>
                <a:latin typeface="Arial"/>
              </a:rPr>
              <a:t> Property</a:t>
            </a: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88640"/>
            <a:ext cx="6360368" cy="584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vbhtp5_09_ClassesAndObjectsImges_Page_02.pn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2463"/>
            <a:ext cx="9144000" cy="55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Auto-Implemented Properties</a:t>
            </a:r>
          </a:p>
        </p:txBody>
      </p:sp>
      <p:sp>
        <p:nvSpPr>
          <p:cNvPr id="6349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To write properties that do not have any additional logic in their 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</a:rPr>
              <a:t>Get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accessors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, there is a new feature in Visual Basic 2010 called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auto-implemented properties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that allows you to write one line of code and have the compiler to generate the property’s code for you.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Example:</a:t>
            </a:r>
          </a:p>
          <a:p>
            <a:pPr lvl="1" algn="l" rtl="0" eaLnBrk="1" hangingPunct="1"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if the </a:t>
            </a:r>
            <a:r>
              <a:rPr lang="en-US" sz="1800" dirty="0">
                <a:solidFill>
                  <a:srgbClr val="000000"/>
                </a:solidFill>
                <a:latin typeface="Lucida Console" pitchFamily="49" charset="0"/>
              </a:rPr>
              <a:t>Hour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 property did not require validation in, we could have replaced line 5 and lines 29–41 with</a:t>
            </a:r>
          </a:p>
          <a:p>
            <a:pPr lvl="2" algn="l" rtl="0" eaLnBrk="1" hangingPunct="1">
              <a:lnSpc>
                <a:spcPct val="80000"/>
              </a:lnSpc>
            </a:pP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Public Property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Hour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The compiler would then generate a Private instance variable of type Integer named _Hour and the following property code</a:t>
            </a:r>
          </a:p>
          <a:p>
            <a:pPr lvl="2" algn="l" rtl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dirty="0">
                <a:solidFill>
                  <a:srgbClr val="0000FF"/>
                </a:solidFill>
                <a:latin typeface="Lucida Console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Public Property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Hour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b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Get</a:t>
            </a:r>
            <a:b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_Hour</a:t>
            </a:r>
            <a:b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End Get</a:t>
            </a:r>
            <a:b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</a:br>
            <a:b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Set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Lucida Console" pitchFamily="49" charset="0"/>
              </a:rPr>
              <a:t>ByVal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value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)</a:t>
            </a:r>
            <a:b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   _Hour = value</a:t>
            </a:r>
            <a:b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End Set</a:t>
            </a:r>
            <a:b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Lucida Console" pitchFamily="49" charset="0"/>
              </a:rPr>
              <a:t>End Property</a:t>
            </a:r>
            <a:endParaRPr lang="en-US" sz="1800" dirty="0">
              <a:solidFill>
                <a:srgbClr val="0000FF"/>
              </a:solidFill>
              <a:latin typeface="Lucida Console" pitchFamily="49" charset="0"/>
            </a:endParaRPr>
          </a:p>
          <a:p>
            <a:pPr algn="l" rtl="0" eaLnBrk="1" hangingPunct="1">
              <a:lnSpc>
                <a:spcPct val="80000"/>
              </a:lnSpc>
            </a:pPr>
            <a:endParaRPr lang="en-US" sz="2400" dirty="0">
              <a:solidFill>
                <a:srgbClr val="0000FF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Using </a:t>
            </a:r>
            <a:r>
              <a:rPr lang="en-US" dirty="0">
                <a:solidFill>
                  <a:srgbClr val="3380E6"/>
                </a:solidFill>
                <a:latin typeface="Lucida Console"/>
              </a:rPr>
              <a:t>Me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to Access the Current Object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Every object of a class shares one copy of the class’s method declarations.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object’s methods can manipulate the object’s data.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But how do methods know which object’s instance variables to manipulate? Every object can access itself through its </a:t>
            </a: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Me reference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On every call to a non-</a:t>
            </a:r>
            <a:r>
              <a:rPr lang="en-US" sz="23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 method, the compiler passes an object’s </a:t>
            </a:r>
            <a:r>
              <a:rPr lang="en-US" sz="2300" dirty="0">
                <a:solidFill>
                  <a:srgbClr val="000000"/>
                </a:solidFill>
                <a:latin typeface="Lucida Console" pitchFamily="49" charset="0"/>
              </a:rPr>
              <a:t>Me</a:t>
            </a:r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 reference as an implicit argument.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Using </a:t>
            </a:r>
            <a:r>
              <a:rPr lang="en-US" dirty="0">
                <a:solidFill>
                  <a:srgbClr val="3380E6"/>
                </a:solidFill>
                <a:latin typeface="Lucida Console"/>
              </a:rPr>
              <a:t>Me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to Access the Current Object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Accessing Shadowed Instance Variables with Me</a:t>
            </a:r>
          </a:p>
          <a:p>
            <a:pPr lvl="1" algn="l" rtl="0" eaLnBrk="1" hangingPunct="1"/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When a method has a parameter or local variable with the same name as one of the class’s instance variables, the instance variable is “hidden” until the method terminates execution—this is called 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</a:rPr>
              <a:t>shadowing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/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You can use the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Me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reference to access the shadowed instance variable.</a:t>
            </a:r>
          </a:p>
          <a:p>
            <a:pPr lvl="1" algn="l" rtl="0" eaLnBrk="1" hangingPunct="1"/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Assume that we have a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Time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class with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hour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minute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second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instance variables.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Using </a:t>
            </a:r>
            <a:r>
              <a:rPr lang="en-US" dirty="0">
                <a:solidFill>
                  <a:srgbClr val="3380E6"/>
                </a:solidFill>
                <a:latin typeface="Lucida Console"/>
              </a:rPr>
              <a:t>Me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to Access the Current Object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algn="l" rtl="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The following 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</a:rPr>
              <a:t>Time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class constructor’s parameters shadow (have the same name as) the class’s instance variables, so we use </a:t>
            </a:r>
            <a:r>
              <a:rPr lang="en-US" sz="2000" dirty="0">
                <a:solidFill>
                  <a:srgbClr val="000000"/>
                </a:solidFill>
                <a:latin typeface="Lucida Console" pitchFamily="49" charset="0"/>
              </a:rPr>
              <a:t>Me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to access each shadowed instance variable:</a:t>
            </a:r>
            <a:endParaRPr lang="en-US" sz="2000" dirty="0">
              <a:solidFill>
                <a:srgbClr val="0000FF"/>
              </a:solidFill>
              <a:latin typeface="Lucida Console" pitchFamily="49" charset="0"/>
            </a:endParaRPr>
          </a:p>
          <a:p>
            <a:pPr lvl="2" algn="l" rtl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	Public Sub New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ByVal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hour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,</a:t>
            </a:r>
            <a:b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ByVal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minute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ByVal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second </a:t>
            </a: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)</a:t>
            </a:r>
            <a:b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Me</a:t>
            </a:r>
            <a:r>
              <a:rPr lang="en-US" sz="1600" dirty="0" err="1">
                <a:solidFill>
                  <a:srgbClr val="000000"/>
                </a:solidFill>
                <a:latin typeface="Lucida Console" pitchFamily="49" charset="0"/>
              </a:rPr>
              <a:t>.hour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= hour 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' initialize instance </a:t>
            </a:r>
            <a:r>
              <a:rPr lang="en-US" sz="1600" dirty="0" err="1">
                <a:solidFill>
                  <a:srgbClr val="00BF00"/>
                </a:solidFill>
                <a:latin typeface="Lucida Console" pitchFamily="49" charset="0"/>
              </a:rPr>
              <a:t>var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 hour</a:t>
            </a:r>
            <a:b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Me</a:t>
            </a:r>
            <a:r>
              <a:rPr lang="en-US" sz="1600" dirty="0" err="1">
                <a:solidFill>
                  <a:srgbClr val="000000"/>
                </a:solidFill>
                <a:latin typeface="Lucida Console" pitchFamily="49" charset="0"/>
              </a:rPr>
              <a:t>.minute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= minute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 ' initialize instance </a:t>
            </a:r>
            <a:r>
              <a:rPr lang="en-US" sz="1600" dirty="0" err="1">
                <a:solidFill>
                  <a:srgbClr val="00BF00"/>
                </a:solidFill>
                <a:latin typeface="Lucida Console" pitchFamily="49" charset="0"/>
              </a:rPr>
              <a:t>var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 minute</a:t>
            </a:r>
            <a:b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Lucida Console" pitchFamily="49" charset="0"/>
              </a:rPr>
              <a:t>Me</a:t>
            </a:r>
            <a:r>
              <a:rPr lang="en-US" sz="1600" dirty="0" err="1">
                <a:solidFill>
                  <a:srgbClr val="000000"/>
                </a:solidFill>
                <a:latin typeface="Lucida Console" pitchFamily="49" charset="0"/>
              </a:rPr>
              <a:t>.second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= second 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' initialize instance </a:t>
            </a:r>
            <a:r>
              <a:rPr lang="en-US" sz="1600" dirty="0" err="1">
                <a:solidFill>
                  <a:srgbClr val="00BF00"/>
                </a:solidFill>
                <a:latin typeface="Lucida Console" pitchFamily="49" charset="0"/>
              </a:rPr>
              <a:t>var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 second</a:t>
            </a:r>
            <a:b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600" dirty="0">
                <a:solidFill>
                  <a:srgbClr val="0000FF"/>
                </a:solidFill>
                <a:latin typeface="Lucida Console" pitchFamily="49" charset="0"/>
              </a:rPr>
              <a:t>End Sub</a:t>
            </a:r>
            <a:r>
              <a:rPr lang="en-US" sz="16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600" dirty="0">
                <a:solidFill>
                  <a:srgbClr val="00BF00"/>
                </a:solidFill>
                <a:latin typeface="Lucida Console" pitchFamily="49" charset="0"/>
              </a:rPr>
              <a:t>' New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Lucida Console"/>
              </a:rPr>
              <a:t>Shared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Class Members</a:t>
            </a:r>
          </a:p>
        </p:txBody>
      </p:sp>
      <p:sp>
        <p:nvSpPr>
          <p:cNvPr id="675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Each object has its own copy of the instance variables of its class.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In certain cases, all objects of a class should share only one copy of a particular variable.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</a:rPr>
              <a:t>Shared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</a:rPr>
              <a:t>class variable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represents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</a:rPr>
              <a:t>classwide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</a:rPr>
              <a:t> information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—all objects of the class share the same variable, no matter how many objects of the class have been instantiated.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Together, a class’s instance variables and 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variables are know as the class’s 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</a:rPr>
              <a:t>fields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" descr="vbhtp5_09_ClassesAndObjectsImges_Page_38.png"/>
          <p:cNvPicPr>
            <a:picLocks noGrp="1" noChangeAspect="1"/>
          </p:cNvPicPr>
          <p:nvPr isPhoto="1"/>
        </p:nvPicPr>
        <p:blipFill>
          <a:blip r:embed="rId2" cstate="print"/>
          <a:srcRect l="8263" t="14993" r="25987" b="24044"/>
          <a:stretch>
            <a:fillRect/>
          </a:stretch>
        </p:blipFill>
        <p:spPr bwMode="auto">
          <a:xfrm>
            <a:off x="1296144" y="404664"/>
            <a:ext cx="601216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vbhtp5_09_ClassesAndObjectsImges_Page_39.png"/>
          <p:cNvPicPr>
            <a:picLocks noGrp="1" noChangeAspect="1"/>
          </p:cNvPicPr>
          <p:nvPr isPhoto="1"/>
        </p:nvPicPr>
        <p:blipFill>
          <a:blip r:embed="rId3" cstate="print"/>
          <a:srcRect l="8263" r="25200" b="46819"/>
          <a:stretch>
            <a:fillRect/>
          </a:stretch>
        </p:blipFill>
        <p:spPr bwMode="auto">
          <a:xfrm>
            <a:off x="1296144" y="3212976"/>
            <a:ext cx="608416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 rot="16200000">
            <a:off x="-473123" y="553244"/>
            <a:ext cx="216024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3380E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/>
                <a:ea typeface="+mj-ea"/>
                <a:cs typeface="+mj-cs"/>
              </a:rPr>
              <a:t>Example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Shared Class Members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Scope of </a:t>
            </a:r>
            <a:r>
              <a:rPr lang="en-US" b="1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Members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class members have class scope.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class’s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members can be accessed via the class name using the dot separator.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class’s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members can be accessed by clients only indirectly through the class’s non-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methods and properties.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Shared Class Members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500" b="1" i="1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500" b="1" i="1" dirty="0">
                <a:solidFill>
                  <a:srgbClr val="000000"/>
                </a:solidFill>
                <a:latin typeface="Times New Roman" pitchFamily="18" charset="0"/>
              </a:rPr>
              <a:t> Members and the </a:t>
            </a:r>
            <a:r>
              <a:rPr lang="en-US" sz="2500" b="1" i="1" dirty="0">
                <a:solidFill>
                  <a:srgbClr val="000000"/>
                </a:solidFill>
                <a:latin typeface="Lucida Console" pitchFamily="49" charset="0"/>
              </a:rPr>
              <a:t>Me</a:t>
            </a:r>
            <a:r>
              <a:rPr lang="en-US" sz="2500" b="1" i="1" dirty="0">
                <a:solidFill>
                  <a:srgbClr val="000000"/>
                </a:solidFill>
                <a:latin typeface="Times New Roman" pitchFamily="18" charset="0"/>
              </a:rPr>
              <a:t> Reference</a:t>
            </a:r>
          </a:p>
          <a:p>
            <a:pPr lvl="1" algn="l" rtl="0" eaLnBrk="1" hangingPunct="1"/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methods and properties do not have access to the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Me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reference, which can be used to directly access only non-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class members.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Shared Class Members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b="1" i="1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 Constructors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variables are often initialized to their default values or to other values in their declarations.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When a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variable requires initialization that cannot be accomplished in its declaration (such as complex calculations or constructor arguments), you can perform the initialization in a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Shared constructor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Shared constructor preceded by the shared modifier and must be declared public, without parameter.</a:t>
            </a:r>
          </a:p>
          <a:p>
            <a:pPr lvl="1" algn="l" rtl="0" eaLnBrk="1" hangingPunct="1"/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80E6"/>
                </a:solidFill>
                <a:latin typeface="Arial"/>
              </a:rPr>
              <a:t>Shared Methods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300" dirty="0">
                <a:solidFill>
                  <a:srgbClr val="000000"/>
                </a:solidFill>
                <a:latin typeface="Times New Roman" pitchFamily="18" charset="0"/>
              </a:rPr>
              <a:t>Example</a:t>
            </a:r>
          </a:p>
          <a:p>
            <a:pPr lvl="1" algn="l" rtl="0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Class Math provides a collection of Shared methods that enable to perform common mathematical calculations.</a:t>
            </a:r>
          </a:p>
          <a:p>
            <a:pPr lvl="1" algn="ctr" rtl="0">
              <a:buNone/>
            </a:pPr>
            <a:r>
              <a:rPr lang="en-US" sz="1800" dirty="0" err="1">
                <a:solidFill>
                  <a:srgbClr val="0000FF"/>
                </a:solidFill>
                <a:latin typeface="Lucida Console" pitchFamily="49" charset="0"/>
              </a:rPr>
              <a:t>Math.Sqrt</a:t>
            </a:r>
            <a:r>
              <a:rPr lang="en-US" sz="1800" dirty="0">
                <a:solidFill>
                  <a:srgbClr val="0000FF"/>
                </a:solidFill>
                <a:latin typeface="Lucida Console" pitchFamily="49" charset="0"/>
              </a:rPr>
              <a:t>(900.0)</a:t>
            </a:r>
            <a:endParaRPr lang="ar-SA" sz="1800" dirty="0">
              <a:solidFill>
                <a:srgbClr val="0000FF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Introduction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Many applications consist of one or more classes, each containing one or more methods.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If you become part of a development team in industry, you may work on applications that contain hundreds, or even thousands, of classes.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In this chapter, we motivate the notion of classes with real-world examples and use complete working applications to demonstrate creating your own classes and manipulating objects of those classes. </a:t>
            </a:r>
          </a:p>
          <a:p>
            <a:pPr algn="l" rtl="0" eaLnBrk="1" hangingPunct="1">
              <a:lnSpc>
                <a:spcPct val="9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Const and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ReadOnly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Fields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</a:rPr>
              <a:t>Constants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are fields whose values cannot change during program execution.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To create a constant in a class, declare an identifier as either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or </a:t>
            </a:r>
            <a:r>
              <a:rPr lang="en-US" dirty="0" err="1">
                <a:solidFill>
                  <a:srgbClr val="000000"/>
                </a:solidFill>
                <a:latin typeface="Lucida Console" pitchFamily="49" charset="0"/>
              </a:rPr>
              <a:t>ReadOnly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Neither type of constant can be modified once initialized.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Const and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ReadOnly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Fields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</a:rPr>
              <a:t>Const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identifier must be initialized at </a:t>
            </a:r>
            <a:r>
              <a:rPr lang="en-US" sz="2100" b="1" dirty="0">
                <a:solidFill>
                  <a:srgbClr val="000000"/>
                </a:solidFill>
                <a:latin typeface="Times New Roman" pitchFamily="18" charset="0"/>
              </a:rPr>
              <a:t>compile time 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in its declaration and can be initialized only to constant values.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Example :</a:t>
            </a:r>
          </a:p>
          <a:p>
            <a:pPr lvl="2" algn="l" rtl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8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800" dirty="0">
                <a:solidFill>
                  <a:srgbClr val="0000FF"/>
                </a:solidFill>
                <a:latin typeface="Lucida Console" pitchFamily="49" charset="0"/>
              </a:rPr>
              <a:t>Private Const</a:t>
            </a:r>
            <a:r>
              <a:rPr lang="en-US" sz="18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800" dirty="0">
                <a:solidFill>
                  <a:srgbClr val="128AFF"/>
                </a:solidFill>
                <a:latin typeface="Lucida Console" pitchFamily="49" charset="0"/>
              </a:rPr>
              <a:t>NUMBER_OF_CARDS</a:t>
            </a:r>
            <a:r>
              <a:rPr lang="en-US" sz="18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800" dirty="0">
                <a:solidFill>
                  <a:srgbClr val="000000"/>
                </a:solidFill>
                <a:latin typeface="Lucida Console" pitchFamily="49" charset="0"/>
              </a:rPr>
              <a:t> = </a:t>
            </a:r>
            <a:r>
              <a:rPr lang="en-US" sz="1800" dirty="0">
                <a:solidFill>
                  <a:srgbClr val="128AFF"/>
                </a:solidFill>
                <a:latin typeface="Lucida Console" pitchFamily="49" charset="0"/>
              </a:rPr>
              <a:t>52</a:t>
            </a:r>
            <a:endParaRPr lang="en-US" sz="1800" dirty="0">
              <a:solidFill>
                <a:srgbClr val="00BF00"/>
              </a:solidFill>
              <a:latin typeface="Lucida Console" pitchFamily="49" charset="0"/>
            </a:endParaRPr>
          </a:p>
          <a:p>
            <a:pPr lvl="1" algn="l" rtl="0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Const and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ReadOnly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Fields</a:t>
            </a:r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b="1" u="sng" dirty="0">
                <a:solidFill>
                  <a:srgbClr val="000000"/>
                </a:solidFill>
                <a:latin typeface="Times New Roman" pitchFamily="18" charset="0"/>
              </a:rPr>
              <a:t>ReadOnly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In some cases, a constant’s value is not known until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</a:rPr>
              <a:t>execution time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lvl="2" algn="l" rtl="0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The constant is initialized with a non-constant value (such as a variable)</a:t>
            </a:r>
          </a:p>
          <a:p>
            <a:pPr lvl="2" algn="l" rtl="0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The constant must be initialized with a (possibly) different value on a per-object basis.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2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An identifier declared as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</a:rPr>
              <a:t>ReadOnly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 can be initialized either in its declaration or in the class’s constructor(s).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Const and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ReadOnly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Fields</a:t>
            </a:r>
          </a:p>
        </p:txBody>
      </p:sp>
      <p:sp>
        <p:nvSpPr>
          <p:cNvPr id="7782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Example: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 following declaration creates an </a:t>
            </a:r>
            <a:r>
              <a:rPr lang="en-US" dirty="0" err="1">
                <a:solidFill>
                  <a:srgbClr val="000000"/>
                </a:solidFill>
                <a:latin typeface="Lucida Console" pitchFamily="49" charset="0"/>
              </a:rPr>
              <a:t>employeeID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constant that might be part of an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Employee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class:</a:t>
            </a:r>
          </a:p>
          <a:p>
            <a:pPr lvl="2" algn="l" rtl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  <a:t>	</a:t>
            </a:r>
            <a:b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900" dirty="0">
                <a:solidFill>
                  <a:srgbClr val="0000FF"/>
                </a:solidFill>
                <a:latin typeface="Lucida Console" pitchFamily="49" charset="0"/>
              </a:rPr>
              <a:t>Private </a:t>
            </a:r>
            <a:r>
              <a:rPr lang="en-US" sz="1900" dirty="0" err="1">
                <a:solidFill>
                  <a:srgbClr val="0000FF"/>
                </a:solidFill>
                <a:latin typeface="Lucida Console" pitchFamily="49" charset="0"/>
              </a:rPr>
              <a:t>ReadOnly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Lucida Console" pitchFamily="49" charset="0"/>
              </a:rPr>
              <a:t>employeeID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9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endParaRPr lang="en-US" sz="1900" dirty="0">
              <a:solidFill>
                <a:srgbClr val="00BF00"/>
              </a:solidFill>
              <a:latin typeface="Lucida Console" pitchFamily="49" charset="0"/>
            </a:endParaRPr>
          </a:p>
          <a:p>
            <a:pPr lvl="1"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To initialize the constant employee-by-employee, you can use the constructor:</a:t>
            </a:r>
          </a:p>
          <a:p>
            <a:pPr lvl="2" algn="l" rtl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dirty="0">
                <a:solidFill>
                  <a:srgbClr val="00BF00"/>
                </a:solidFill>
                <a:latin typeface="Lucida Console" pitchFamily="49" charset="0"/>
              </a:rPr>
              <a:t>	</a:t>
            </a:r>
            <a: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900" dirty="0">
                <a:solidFill>
                  <a:srgbClr val="0000FF"/>
                </a:solidFill>
                <a:latin typeface="Lucida Console" pitchFamily="49" charset="0"/>
              </a:rPr>
              <a:t>Public Sub New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(</a:t>
            </a:r>
            <a:r>
              <a:rPr lang="en-US" sz="1900" dirty="0" err="1">
                <a:solidFill>
                  <a:srgbClr val="0000FF"/>
                </a:solidFill>
                <a:latin typeface="Lucida Console" pitchFamily="49" charset="0"/>
              </a:rPr>
              <a:t>ByVal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 ID </a:t>
            </a:r>
            <a:r>
              <a:rPr lang="en-US" sz="1900" dirty="0">
                <a:solidFill>
                  <a:srgbClr val="0000FF"/>
                </a:solidFill>
                <a:latin typeface="Lucida Console" pitchFamily="49" charset="0"/>
              </a:rPr>
              <a:t>As Integer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)</a:t>
            </a:r>
            <a:b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900" dirty="0" err="1">
                <a:solidFill>
                  <a:srgbClr val="000000"/>
                </a:solidFill>
                <a:latin typeface="Lucida Console" pitchFamily="49" charset="0"/>
              </a:rPr>
              <a:t>employeeID</a:t>
            </a:r>
            <a:r>
              <a:rPr lang="en-US" sz="1900" dirty="0">
                <a:solidFill>
                  <a:srgbClr val="000000"/>
                </a:solidFill>
                <a:latin typeface="Lucida Console" pitchFamily="49" charset="0"/>
              </a:rPr>
              <a:t> = ID</a:t>
            </a:r>
            <a: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900" dirty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900" dirty="0">
                <a:solidFill>
                  <a:srgbClr val="0000FF"/>
                </a:solidFill>
                <a:latin typeface="Lucida Console" pitchFamily="49" charset="0"/>
              </a:rPr>
              <a:t>End Sub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Const and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ReadOnly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Fields</a:t>
            </a:r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Accessing </a:t>
            </a:r>
            <a:r>
              <a:rPr lang="en-US" sz="2500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 Constants from Client Code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 err="1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sz="2100" dirty="0" err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are implicitly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If you have a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value, client code can access it with the class name followed by the dot separator and the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Const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’s name.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Each object of a class with a </a:t>
            </a:r>
            <a:r>
              <a:rPr lang="en-US" sz="2100" dirty="0" err="1">
                <a:solidFill>
                  <a:srgbClr val="000000"/>
                </a:solidFill>
                <a:latin typeface="Lucida Console" pitchFamily="49" charset="0"/>
              </a:rPr>
              <a:t>ReadOnly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constant has a separate copy of the constant, unless you explicitly declare the constant as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Shared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If you have a </a:t>
            </a:r>
            <a:r>
              <a:rPr lang="en-US" sz="2100" dirty="0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Lucida Console" pitchFamily="49" charset="0"/>
              </a:rPr>
              <a:t>ReadOnly</a:t>
            </a:r>
            <a:r>
              <a:rPr lang="en-US" sz="2100" dirty="0">
                <a:solidFill>
                  <a:srgbClr val="000000"/>
                </a:solidFill>
                <a:latin typeface="Times New Roman" pitchFamily="18" charset="0"/>
              </a:rPr>
              <a:t> constant in your class, client code can access it via a reference to an object of that class.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Example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classes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Account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dirty="0" err="1">
                <a:solidFill>
                  <a:srgbClr val="000000"/>
                </a:solidFill>
                <a:latin typeface="Lucida Console" pitchFamily="49" charset="0"/>
              </a:rPr>
              <a:t>AccountTest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Account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class represents a bank account that has a balance, deposit and withdraw money transaction.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dirty="0" err="1">
                <a:solidFill>
                  <a:srgbClr val="000000"/>
                </a:solidFill>
                <a:latin typeface="Lucida Console" pitchFamily="49" charset="0"/>
              </a:rPr>
              <a:t>AccountTest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class creates and uses an object of class </a:t>
            </a:r>
            <a:r>
              <a:rPr lang="en-US" dirty="0">
                <a:solidFill>
                  <a:srgbClr val="000000"/>
                </a:solidFill>
                <a:latin typeface="Lucida Console" pitchFamily="49" charset="0"/>
              </a:rPr>
              <a:t>Account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12976"/>
            <a:ext cx="4176464" cy="338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80E6"/>
                </a:solidFill>
                <a:latin typeface="Arial"/>
              </a:rPr>
              <a:t>Example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85000" lnSpcReduction="20000"/>
          </a:bodyPr>
          <a:lstStyle/>
          <a:p>
            <a:pPr marL="514350" indent="-514350" algn="l" rtl="0">
              <a:buNone/>
            </a:pPr>
            <a:r>
              <a:rPr lang="en-GB" dirty="0"/>
              <a:t>create a </a:t>
            </a:r>
            <a:r>
              <a:rPr lang="en-GB" dirty="0" err="1"/>
              <a:t>BankAccount</a:t>
            </a:r>
            <a:r>
              <a:rPr lang="en-GB" dirty="0"/>
              <a:t> class with the following methods and properties :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 a private data member named </a:t>
            </a:r>
            <a:r>
              <a:rPr lang="en-GB" dirty="0" err="1"/>
              <a:t>customerBalance</a:t>
            </a:r>
            <a:r>
              <a:rPr lang="en-GB" dirty="0"/>
              <a:t> of type Double,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private data member named </a:t>
            </a:r>
            <a:r>
              <a:rPr lang="en-GB" dirty="0" err="1"/>
              <a:t>customerName</a:t>
            </a:r>
            <a:r>
              <a:rPr lang="en-GB" dirty="0"/>
              <a:t> of type String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public method named Deposit that takes an amount parameter of type Double by value (increment the value of the balance by adding amount to it)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public method named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withdraw </a:t>
            </a:r>
            <a:r>
              <a:rPr lang="en-GB" dirty="0"/>
              <a:t>that takes an amount parameter of type Double by value (decrement the value of the balance by subtracting amount from it)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public property called Name (Get block of the property, return </a:t>
            </a:r>
            <a:r>
              <a:rPr lang="en-GB" dirty="0" err="1"/>
              <a:t>customerName</a:t>
            </a:r>
            <a:r>
              <a:rPr lang="en-GB" dirty="0"/>
              <a:t>, Set block of the property, assign Value to </a:t>
            </a:r>
            <a:r>
              <a:rPr lang="en-GB" dirty="0" err="1"/>
              <a:t>customerName</a:t>
            </a:r>
            <a:r>
              <a:rPr lang="en-GB" dirty="0"/>
              <a:t>)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GB" dirty="0"/>
              <a:t>read-only property called Balance that returns the current balance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80E6"/>
                </a:solidFill>
                <a:latin typeface="Arial"/>
              </a:rPr>
              <a:t>Example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 algn="l" rtl="0">
              <a:buFont typeface="+mj-lt"/>
              <a:buAutoNum type="arabicPeriod" startAt="5"/>
            </a:pPr>
            <a:r>
              <a:rPr lang="en-GB" dirty="0"/>
              <a:t>Create a form to test the </a:t>
            </a:r>
            <a:r>
              <a:rPr lang="en-GB" dirty="0" err="1"/>
              <a:t>BankAccount</a:t>
            </a:r>
            <a:r>
              <a:rPr lang="en-GB" dirty="0"/>
              <a:t> class </a:t>
            </a:r>
            <a:endParaRPr lang="en-US" dirty="0"/>
          </a:p>
          <a:p>
            <a:pPr marL="514350" indent="-514350" algn="l" rtl="0">
              <a:buFont typeface="+mj-lt"/>
              <a:buAutoNum type="arabicPeriod" startAt="5"/>
            </a:pPr>
            <a:r>
              <a:rPr lang="en-GB" dirty="0"/>
              <a:t>create an instance of the </a:t>
            </a:r>
            <a:r>
              <a:rPr lang="en-GB" dirty="0" err="1"/>
              <a:t>BankAccount</a:t>
            </a:r>
            <a:r>
              <a:rPr lang="en-GB" dirty="0"/>
              <a:t> class</a:t>
            </a:r>
          </a:p>
          <a:p>
            <a:pPr marL="514350" indent="-514350" algn="l" rtl="0">
              <a:buFont typeface="+mj-lt"/>
              <a:buAutoNum type="arabicPeriod" startAt="5"/>
            </a:pPr>
            <a:r>
              <a:rPr lang="en-GB" dirty="0"/>
              <a:t>Use the Name property to assign the name to the account</a:t>
            </a:r>
          </a:p>
          <a:p>
            <a:pPr marL="514350" indent="-514350" algn="l" rtl="0">
              <a:buFont typeface="+mj-lt"/>
              <a:buAutoNum type="arabicPeriod" startAt="5"/>
            </a:pPr>
            <a:r>
              <a:rPr lang="en-GB" dirty="0"/>
              <a:t>Use the Deposit and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withdraw </a:t>
            </a:r>
            <a:r>
              <a:rPr lang="en-GB" dirty="0"/>
              <a:t>methods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7859457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 Classes and Objects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 </a:t>
            </a:r>
            <a:r>
              <a:rPr lang="en-US" sz="2400" u="sng" dirty="0">
                <a:solidFill>
                  <a:srgbClr val="000000"/>
                </a:solidFill>
                <a:latin typeface="Times New Roman" pitchFamily="18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 is an abstract representation of something.</a:t>
            </a:r>
          </a:p>
          <a:p>
            <a:pPr algn="l" rtl="0" eaLnBrk="1" hangingPunct="1"/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An </a:t>
            </a:r>
            <a:r>
              <a:rPr lang="en-US" sz="2400" u="sng" dirty="0">
                <a:solidFill>
                  <a:srgbClr val="000000"/>
                </a:solidFill>
                <a:latin typeface="Times New Roman" pitchFamily="18" charset="0"/>
              </a:rPr>
              <a:t>object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 is a usable example of the thing the class represents.</a:t>
            </a:r>
          </a:p>
          <a:p>
            <a:pPr algn="l" rtl="0" eaLnBrk="1" hangingPunct="1"/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 object is a structure containing data and methods that manipulate the data.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Fields, Properties and methods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Classes are made of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fields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properties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methods.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 rtl="0" eaLnBrk="1" hangingPunct="1"/>
            <a:r>
              <a:rPr lang="en-US" sz="2400" u="sng" dirty="0">
                <a:solidFill>
                  <a:srgbClr val="000000"/>
                </a:solidFill>
                <a:latin typeface="Times New Roman" pitchFamily="18" charset="0"/>
              </a:rPr>
              <a:t>Fields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and properties represent information that an object contains.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Fields are like variables in that they can be read or set directly.</a:t>
            </a:r>
          </a:p>
          <a:p>
            <a:pPr lvl="2" algn="l" rtl="0" eaLnBrk="1" hangingPunct="1"/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Example Car color.</a:t>
            </a:r>
          </a:p>
          <a:p>
            <a:pPr algn="l" rtl="0" eaLnBrk="1" hangingPunct="1"/>
            <a:r>
              <a:rPr lang="en-US" sz="2400" u="sng" dirty="0">
                <a:solidFill>
                  <a:srgbClr val="000000"/>
                </a:solidFill>
                <a:latin typeface="Times New Roman" pitchFamily="18" charset="0"/>
              </a:rPr>
              <a:t>Properties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are retrieved and set like fields, but are implemented using property Get and property Set procedures.</a:t>
            </a:r>
          </a:p>
          <a:p>
            <a:pPr algn="l" rtl="0" eaLnBrk="1" hangingPunct="1"/>
            <a:r>
              <a:rPr lang="en-US" sz="2400" u="sng" dirty="0">
                <a:solidFill>
                  <a:srgbClr val="000000"/>
                </a:solidFill>
                <a:latin typeface="Times New Roman" pitchFamily="18" charset="0"/>
              </a:rPr>
              <a:t>Methods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represent actions that an object can perform.</a:t>
            </a:r>
          </a:p>
          <a:p>
            <a:pPr lvl="1" algn="l" rtl="0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For example, a "Car" object could have "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StartEngine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," "Drive," and "Stop" methods.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Declaration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 rtl="0" eaLnBrk="1" hangingPunct="1">
              <a:buFont typeface="Verdana" pitchFamily="34" charset="0"/>
              <a:buNone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endParaRPr lang="en-US">
              <a:solidFill>
                <a:srgbClr val="000000"/>
              </a:solidFill>
              <a:latin typeface="Times New Roman" pitchFamily="18" charset="0"/>
            </a:endParaRPr>
          </a:p>
          <a:p>
            <a:pPr lvl="1" algn="l" rtl="0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The keyword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is an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access modifier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 algn="l" rtl="0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Only </a:t>
            </a:r>
            <a:r>
              <a:rPr lang="en-US">
                <a:solidFill>
                  <a:srgbClr val="000000"/>
                </a:solidFill>
                <a:latin typeface="Lucida Console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classes can be reused in other projects.</a:t>
            </a:r>
          </a:p>
          <a:p>
            <a:pPr lvl="1" algn="l" rtl="0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Every class declaration contains keyword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Class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followed immediately by the class’s name.</a:t>
            </a:r>
          </a:p>
          <a:p>
            <a:pPr lvl="1" algn="l" rtl="0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Every class’s body ends with the keywords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End Class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62200" y="1447800"/>
            <a:ext cx="3200400" cy="1752600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Public Class </a:t>
            </a:r>
            <a:r>
              <a:rPr lang="en-US" dirty="0">
                <a:solidFill>
                  <a:prstClr val="black"/>
                </a:solidFill>
              </a:rPr>
              <a:t>Car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End Class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Class Declaration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 rtl="0">
              <a:buNone/>
            </a:pPr>
            <a:r>
              <a:rPr lang="en-GB" dirty="0"/>
              <a:t>To create a new class </a:t>
            </a:r>
          </a:p>
          <a:p>
            <a:pPr marL="731520" lvl="1" indent="-457200" algn="l" rtl="0">
              <a:buAutoNum type="arabicPeriod"/>
            </a:pPr>
            <a:r>
              <a:rPr lang="en-GB" dirty="0"/>
              <a:t>Open a project (if one is not already open). </a:t>
            </a:r>
          </a:p>
          <a:p>
            <a:pPr marL="731520" lvl="1" indent="-457200" algn="l" rtl="0">
              <a:buAutoNum type="arabicPeriod"/>
            </a:pPr>
            <a:r>
              <a:rPr lang="en-GB" dirty="0"/>
              <a:t>2. On the Project menu, click Add Class. </a:t>
            </a:r>
          </a:p>
          <a:p>
            <a:pPr marL="731520" lvl="1" indent="-457200" algn="l" rtl="0">
              <a:buAutoNum type="arabicPeriod"/>
            </a:pPr>
            <a:r>
              <a:rPr lang="en-GB" dirty="0"/>
              <a:t>3. In the Name box, type the name of your new class, and then click Open. </a:t>
            </a:r>
          </a:p>
          <a:p>
            <a:pPr marL="731520" lvl="1" indent="-457200" algn="l" rtl="0">
              <a:buAutoNum type="arabicPeriod"/>
            </a:pPr>
            <a:endParaRPr lang="en-GB" dirty="0"/>
          </a:p>
          <a:p>
            <a:pPr marL="731520" lvl="1" indent="-457200" algn="l" rtl="0">
              <a:buAutoNum type="arabicPeriod"/>
            </a:pPr>
            <a:r>
              <a:rPr lang="en-GB" dirty="0"/>
              <a:t>The Code Editor provides programming statements that mark the beginning and ending statements for your class, as follows: </a:t>
            </a:r>
          </a:p>
          <a:p>
            <a:pPr marL="731520" lvl="1" indent="-457200" algn="l" rtl="0"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44008" y="4581128"/>
            <a:ext cx="3200400" cy="1752600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Public Class </a:t>
            </a:r>
            <a:r>
              <a:rPr lang="en-GB" dirty="0" err="1"/>
              <a:t>ClassName</a:t>
            </a:r>
            <a:endParaRPr lang="en-US" dirty="0">
              <a:solidFill>
                <a:prstClr val="black"/>
              </a:solidFill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300" dirty="0">
                <a:solidFill>
                  <a:srgbClr val="0000FF"/>
                </a:solidFill>
                <a:latin typeface="Times New Roman" pitchFamily="18" charset="0"/>
              </a:rPr>
              <a:t>End Class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3380E6"/>
                </a:solidFill>
                <a:latin typeface="Arial"/>
              </a:rPr>
              <a:t>Access Levels 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 access level of a declared element is the extent of the ability to access it, that is, what code has permission to read it or write to it.</a:t>
            </a:r>
          </a:p>
          <a:p>
            <a:pPr lvl="1" algn="l" rtl="0" eaLnBrk="1" hangingPunct="1"/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- elements are accessible from code anywhere within the same project, from other projects that reference the project.</a:t>
            </a:r>
          </a:p>
          <a:p>
            <a:pPr lvl="1" algn="l" rtl="0" eaLnBrk="1" hangingPunct="1"/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Protected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- elements are accessible only from within the same class, or from a class derived from this class. </a:t>
            </a:r>
          </a:p>
          <a:p>
            <a:pPr lvl="1" algn="l" rtl="0" eaLnBrk="1" hangingPunct="1"/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- elements are accessible only from within the same module, class, or structure.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80E6"/>
                </a:solidFill>
                <a:latin typeface="Arial"/>
              </a:rPr>
              <a:t>Composition</a:t>
            </a:r>
            <a:endParaRPr lang="ar-SA" dirty="0">
              <a:solidFill>
                <a:srgbClr val="3380E6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 class can have references to objects of other classes as members.</a:t>
            </a:r>
          </a:p>
          <a:p>
            <a:pPr algn="l" rtl="0" eaLnBrk="1" hangingPunct="1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This is called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composition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and is sometimes referred to as a </a:t>
            </a:r>
            <a:r>
              <a:rPr lang="en-US" b="1" i="1" dirty="0">
                <a:solidFill>
                  <a:srgbClr val="3380E6"/>
                </a:solidFill>
                <a:latin typeface="Times New Roman" pitchFamily="18" charset="0"/>
              </a:rPr>
              <a:t>has-a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relationship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1716</Words>
  <Application>Microsoft Office PowerPoint</Application>
  <PresentationFormat>On-screen Show (4:3)</PresentationFormat>
  <Paragraphs>218</Paragraphs>
  <Slides>38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Arial</vt:lpstr>
      <vt:lpstr>Calibri</vt:lpstr>
      <vt:lpstr>Goudy Sans Medium</vt:lpstr>
      <vt:lpstr>Lucida Console</vt:lpstr>
      <vt:lpstr>Lucida Sans Unicode</vt:lpstr>
      <vt:lpstr>Times New Roman</vt:lpstr>
      <vt:lpstr>Verdana</vt:lpstr>
      <vt:lpstr>Wingdings 2</vt:lpstr>
      <vt:lpstr>Wingdings 3</vt:lpstr>
      <vt:lpstr>Office Theme</vt:lpstr>
      <vt:lpstr>Concourse</vt:lpstr>
      <vt:lpstr>Object-Oriented Programming: Classes and Objects       </vt:lpstr>
      <vt:lpstr>PowerPoint Presentation</vt:lpstr>
      <vt:lpstr> Introduction</vt:lpstr>
      <vt:lpstr> Classes and Objects</vt:lpstr>
      <vt:lpstr>Fields, Properties and methods</vt:lpstr>
      <vt:lpstr>Class Declaration</vt:lpstr>
      <vt:lpstr>Class Declaration</vt:lpstr>
      <vt:lpstr>Access Levels </vt:lpstr>
      <vt:lpstr>Composition</vt:lpstr>
      <vt:lpstr>Class Member Variable (Field)</vt:lpstr>
      <vt:lpstr> Class Scope</vt:lpstr>
      <vt:lpstr>Class Constructor</vt:lpstr>
      <vt:lpstr>Class Constructor</vt:lpstr>
      <vt:lpstr>Create Object</vt:lpstr>
      <vt:lpstr>  Object Initializers</vt:lpstr>
      <vt:lpstr>  Object Initializers</vt:lpstr>
      <vt:lpstr> Object Initializers</vt:lpstr>
      <vt:lpstr>Class Property</vt:lpstr>
      <vt:lpstr>Class  Property</vt:lpstr>
      <vt:lpstr> Auto-Implemented Properties</vt:lpstr>
      <vt:lpstr>Using Me to Access the Current Object</vt:lpstr>
      <vt:lpstr>Using Me to Access the Current Object</vt:lpstr>
      <vt:lpstr>Using Me to Access the Current Object</vt:lpstr>
      <vt:lpstr>Shared Class Members</vt:lpstr>
      <vt:lpstr>PowerPoint Presentation</vt:lpstr>
      <vt:lpstr>Shared Class Members</vt:lpstr>
      <vt:lpstr> Shared Class Members</vt:lpstr>
      <vt:lpstr> Shared Class Members</vt:lpstr>
      <vt:lpstr>Shared Methods</vt:lpstr>
      <vt:lpstr>Const and ReadOnly Fields</vt:lpstr>
      <vt:lpstr>Const and ReadOnly Fields</vt:lpstr>
      <vt:lpstr>Const and ReadOnly Fields</vt:lpstr>
      <vt:lpstr>Const and ReadOnly Fields</vt:lpstr>
      <vt:lpstr>Const and ReadOnly Fields</vt:lpstr>
      <vt:lpstr>Example</vt:lpstr>
      <vt:lpstr>Example</vt:lpstr>
      <vt:lpstr>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Programming: Classes and Objects</dc:title>
  <dc:creator>Nasser</dc:creator>
  <cp:lastModifiedBy>Abdulrahman Abdullah O Alomair</cp:lastModifiedBy>
  <cp:revision>29</cp:revision>
  <dcterms:created xsi:type="dcterms:W3CDTF">2012-09-11T20:00:59Z</dcterms:created>
  <dcterms:modified xsi:type="dcterms:W3CDTF">2018-09-15T15:35:51Z</dcterms:modified>
</cp:coreProperties>
</file>