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notesMasterIdLst>
    <p:notesMasterId r:id="rId41"/>
  </p:notesMasterIdLst>
  <p:sldIdLst>
    <p:sldId id="256" r:id="rId5"/>
    <p:sldId id="259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5" r:id="rId18"/>
    <p:sldId id="296" r:id="rId19"/>
    <p:sldId id="297" r:id="rId20"/>
    <p:sldId id="299" r:id="rId21"/>
    <p:sldId id="300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281" r:id="rId4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FBE801-00C8-4602-89D6-000B120378B9}" type="datetimeFigureOut">
              <a:rPr lang="ar-SA" smtClean="0"/>
              <a:pPr/>
              <a:t>05/01/40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D2D0E8-9C12-4ED6-A7A0-5C4345C2872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8795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049040-0CBF-4690-AD23-D23D96441C89}" type="slidenum">
              <a:rPr lang="en-US" smtClean="0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22615-236B-41C8-B3AA-F4AA5C988F8C}" type="slidenum">
              <a:rPr lang="en-US" smtClean="0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D0F4E-C9E0-4218-8B3A-1F60502556A8}" type="slidenum">
              <a:rPr lang="en-US" smtClean="0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D32BC-AD64-495B-B16A-465C53B4D90E}" type="slidenum">
              <a:rPr lang="en-US" smtClean="0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D7744-46BA-4067-982D-F480BD3FD918}" type="slidenum">
              <a:rPr lang="en-US" smtClean="0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873C6A-F4DF-4EDE-A13A-AD5C2687D0D4}" type="slidenum">
              <a:rPr lang="en-US" smtClean="0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CC8E83-24E8-4832-9FA5-9206734B7DEB}" type="slidenum">
              <a:rPr lang="en-US" smtClean="0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23BB28-B1A0-43E5-9071-51B5ECF0D4E7}" type="slidenum">
              <a:rPr lang="en-US" smtClean="0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9E982E-20B5-4F78-A868-47E745C84485}" type="slidenum">
              <a:rPr lang="en-US" smtClean="0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E0D32-5A8C-4AE1-AEF3-F2CB070AF807}" type="slidenum">
              <a:rPr lang="en-US" smtClean="0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>
              <a:latin typeface="Arial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23E659-A261-441F-AD97-460F301C793C}" type="slidenum">
              <a:rPr lang="en-US" smtClean="0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2DF1A-DA31-4686-80F7-2E73A9B63D32}" type="slidenum">
              <a:rPr lang="en-US" smtClean="0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84F09E-7D38-4C31-BD11-F7617354AF96}" type="slidenum">
              <a:rPr lang="en-US" smtClean="0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81E2E7-7AC7-475D-872C-C7059A806174}" type="slidenum">
              <a:rPr lang="en-US" smtClean="0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236E3-5388-4CC5-992C-C553A4A41676}" type="slidenum">
              <a:rPr lang="en-US" smtClean="0">
                <a:latin typeface="Arial" pitchFamily="34" charset="0"/>
              </a:rPr>
              <a:pPr/>
              <a:t>33</a:t>
            </a:fld>
            <a:endParaRPr lang="en-US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9DB64B-9D40-4CB6-BF77-9053B767A965}" type="slidenum">
              <a:rPr lang="en-US" smtClean="0">
                <a:latin typeface="Arial" pitchFamily="34" charset="0"/>
              </a:rPr>
              <a:pPr/>
              <a:t>34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9A0D16-E195-4EEE-83C4-FAD01C6CDA7D}" type="slidenum">
              <a:rPr lang="en-US" smtClean="0">
                <a:latin typeface="Arial" pitchFamily="34" charset="0"/>
              </a:rPr>
              <a:pPr/>
              <a:t>35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11D0B-0E74-45BB-8A89-60CAF4151BFF}" type="slidenum">
              <a:rPr lang="en-US" smtClean="0">
                <a:latin typeface="Arial" pitchFamily="34" charset="0"/>
              </a:rPr>
              <a:pPr/>
              <a:t>36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44BEA-C9CD-411C-AED1-C0EE794A4406}" type="slidenum">
              <a:rPr lang="en-US" smtClean="0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21A36-DDDC-4057-8EB2-D4E8B982C336}" type="slidenum">
              <a:rPr lang="en-US" smtClean="0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E614DD-EDB8-47C6-9DCE-0FC85D917BCC}" type="slidenum">
              <a:rPr lang="en-US" smtClean="0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755C43-7FCF-4FED-8981-C30510A89B99}" type="slidenum">
              <a:rPr lang="en-US" smtClean="0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D9D260-6B63-4A35-A267-7F0A89B089CD}" type="slidenum">
              <a:rPr lang="en-US" smtClean="0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329D7-D450-4ED1-8BD5-F77882C7BE1C}" type="slidenum">
              <a:rPr lang="en-US" smtClean="0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34BBD-7AF6-4EBB-8062-1B25C71335B8}" type="slidenum">
              <a:rPr lang="en-US" smtClean="0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A24A-1BC8-459E-9DA4-256E60802957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F110-134D-4F3A-9FC4-34792C8EA720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D1C12-1D5D-4A7F-94F4-050582FDB378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6AA5-AF3C-4AE8-8D8B-AEBCD68B4CEE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254F-E639-41D7-BB4B-749DE5EA90D0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89FB-8F16-450D-BD0A-90FC9341D69F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8E5-8ADB-4B44-9481-6354D04AAF00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E65-44BF-4F0E-BA6A-283116427684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54D-4D1F-4C99-84FB-4835A0608CCB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BCBA-5CF2-4694-AE30-C84DBAD3B1F4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C06F-4196-432E-A891-99DA56C8AB57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7A52D4-258B-4F60-8360-B95BAE379D2B}" type="datetime1">
              <a:rPr lang="ar-SA" smtClean="0"/>
              <a:pPr/>
              <a:t>05/01/40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/>
              <a:t>Edited By </a:t>
            </a:r>
            <a:r>
              <a:rPr lang="en-US" dirty="0" err="1"/>
              <a:t>Maysoon</a:t>
            </a:r>
            <a:r>
              <a:rPr lang="en-US" dirty="0"/>
              <a:t> Al-Duwais</a:t>
            </a:r>
            <a:endParaRPr lang="ar-S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83419B-C31F-461D-9DC4-22B2E460DBF4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/>
              <a:t>Chapter#8 </a:t>
            </a:r>
            <a:r>
              <a:rPr lang="en-US" sz="4800" dirty="0"/>
              <a:t>General Procedures</a:t>
            </a:r>
            <a:endParaRPr lang="ar-SA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3419B-C31F-461D-9DC4-22B2E460DBF4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C22132-15B1-45A3-9639-64EC90A30771}" type="slidenum">
              <a:rPr lang="en-US" smtClean="0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Variables and Expressions as Arguments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824"/>
            <a:ext cx="8915400" cy="526422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000" b="1" dirty="0">
                <a:latin typeface="Courier New" pitchFamily="49" charset="0"/>
              </a:rPr>
              <a:t> s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String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>
                <a:solidFill>
                  <a:srgbClr val="A31515"/>
                </a:solidFill>
                <a:latin typeface="Courier New" pitchFamily="49" charset="0"/>
              </a:rPr>
              <a:t>"CA"</a:t>
            </a:r>
            <a:r>
              <a:rPr lang="en-US" sz="2000" b="1" dirty="0">
                <a:latin typeface="Courier New" pitchFamily="49" charset="0"/>
              </a:rPr>
              <a:t>	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000" b="1" dirty="0">
                <a:latin typeface="Courier New" pitchFamily="49" charset="0"/>
              </a:rPr>
              <a:t> p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>
                <a:solidFill>
                  <a:srgbClr val="A31515"/>
                </a:solidFill>
                <a:latin typeface="Courier New" pitchFamily="49" charset="0"/>
              </a:rPr>
              <a:t>19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latin typeface="Courier New" pitchFamily="49" charset="0"/>
              </a:rPr>
              <a:t>Demo(s, 2 * p)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Sub </a:t>
            </a:r>
            <a:r>
              <a:rPr lang="en-US" sz="2000" b="1" dirty="0">
                <a:latin typeface="Courier New" pitchFamily="49" charset="0"/>
              </a:rPr>
              <a:t>Demo(</a:t>
            </a:r>
            <a:r>
              <a:rPr lang="en-US" sz="20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000" b="1" dirty="0">
                <a:latin typeface="Courier New" pitchFamily="49" charset="0"/>
              </a:rPr>
              <a:t> state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String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000" b="1" dirty="0">
                <a:latin typeface="Courier New" pitchFamily="49" charset="0"/>
              </a:rPr>
              <a:t> pop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000" b="1" dirty="0">
                <a:latin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GB" sz="2000" dirty="0"/>
              <a:t>TextBox1.Text</a:t>
            </a:r>
            <a:r>
              <a:rPr lang="en-US" sz="2000" b="1" dirty="0">
                <a:latin typeface="Courier New" pitchFamily="49" charset="0"/>
              </a:rPr>
              <a:t> = state &amp;</a:t>
            </a:r>
            <a:r>
              <a:rPr lang="en-US" sz="2000" b="1" dirty="0">
                <a:solidFill>
                  <a:srgbClr val="A31515"/>
                </a:solidFill>
                <a:latin typeface="Courier New" pitchFamily="49" charset="0"/>
              </a:rPr>
              <a:t>" has population "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&amp; pop &amp; </a:t>
            </a:r>
            <a:r>
              <a:rPr lang="en-US" sz="2000" b="1" dirty="0">
                <a:solidFill>
                  <a:srgbClr val="A31515"/>
                </a:solidFill>
                <a:latin typeface="Courier New" pitchFamily="49" charset="0"/>
              </a:rPr>
              <a:t>"million."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en-US" sz="2400" b="1" dirty="0"/>
              <a:t>Note</a:t>
            </a:r>
            <a:r>
              <a:rPr lang="en-US" sz="2400" dirty="0"/>
              <a:t>: The argument names need not match the parameter names. For instance, </a:t>
            </a:r>
            <a:r>
              <a:rPr lang="en-US" sz="2400" i="1" dirty="0"/>
              <a:t>s</a:t>
            </a:r>
            <a:r>
              <a:rPr lang="en-US" sz="2400" dirty="0"/>
              <a:t> versus </a:t>
            </a:r>
            <a:r>
              <a:rPr lang="en-US" sz="2400" i="1" dirty="0"/>
              <a:t>state</a:t>
            </a:r>
            <a:r>
              <a:rPr lang="en-US" sz="2400" dirty="0"/>
              <a:t>.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Sub Procedure Having No Parameters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26488" cy="4151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Sub </a:t>
            </a:r>
            <a:r>
              <a:rPr lang="en-US" sz="2400" b="1" dirty="0" err="1">
                <a:latin typeface="Courier New" pitchFamily="49" charset="0"/>
              </a:rPr>
              <a:t>DescribeTask</a:t>
            </a:r>
            <a:r>
              <a:rPr lang="en-US" sz="2400" b="1" dirty="0">
                <a:latin typeface="Courier New" pitchFamily="49" charset="0"/>
              </a:rPr>
              <a:t>()</a:t>
            </a:r>
          </a:p>
          <a:p>
            <a:pPr eaLnBrk="1" hangingPunct="1">
              <a:buFontTx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lstBox.Items.Clear</a:t>
            </a:r>
            <a:r>
              <a:rPr lang="en-US" sz="2400" b="1" dirty="0">
                <a:latin typeface="Courier New" pitchFamily="49" charset="0"/>
              </a:rPr>
              <a:t>()</a:t>
            </a:r>
          </a:p>
          <a:p>
            <a:pPr eaLnBrk="1" hangingPunct="1">
              <a:buFontTx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msgbox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"This program displays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the name and population of a state."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5812F2-9EA4-43C5-8AD0-2AA816B6963D}" type="slidenum">
              <a:rPr lang="en-US" smtClean="0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2EEFB3-AF6A-48EB-AB93-D2966386C8E1}" type="slidenum">
              <a:rPr lang="en-US" smtClean="0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300"/>
              <a:t>Sub Procedure Calling Another Sub Procedure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26488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Private Sub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</a:rPr>
              <a:t>btnDisplay_Click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...</a:t>
            </a:r>
            <a:r>
              <a:rPr lang="en-US" sz="2400" b="1" dirty="0">
                <a:latin typeface="Courier New" pitchFamily="49" charset="0"/>
              </a:rPr>
              <a:t>)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Handles</a:t>
            </a:r>
            <a:r>
              <a:rPr lang="en-US" sz="2400" b="1" dirty="0">
                <a:latin typeface="Courier New" pitchFamily="49" charset="0"/>
              </a:rPr>
              <a:t> _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dirty="0">
                <a:latin typeface="Courier New" pitchFamily="49" charset="0"/>
              </a:rPr>
              <a:t>                              </a:t>
            </a:r>
            <a:r>
              <a:rPr lang="en-US" sz="2400" b="1" dirty="0" err="1">
                <a:latin typeface="Courier New" pitchFamily="49" charset="0"/>
              </a:rPr>
              <a:t>btnDisplay.Click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latin typeface="Courier New" pitchFamily="49" charset="0"/>
              </a:rPr>
              <a:t>  Demo(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"CA"</a:t>
            </a:r>
            <a:r>
              <a:rPr lang="en-US" sz="2400" b="1" dirty="0">
                <a:latin typeface="Courier New" pitchFamily="49" charset="0"/>
              </a:rPr>
              <a:t>, 37)              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 eaLnBrk="1" hangingPunct="1">
              <a:spcBef>
                <a:spcPts val="2400"/>
              </a:spcBef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Sub </a:t>
            </a:r>
            <a:r>
              <a:rPr lang="en-US" sz="2400" b="1" dirty="0">
                <a:latin typeface="Courier New" pitchFamily="49" charset="0"/>
              </a:rPr>
              <a:t>Demo(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state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String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pop _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dirty="0">
                <a:latin typeface="Courier New" pitchFamily="49" charset="0"/>
              </a:rPr>
              <a:t>                                   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</a:rPr>
              <a:t>DescribeTask</a:t>
            </a:r>
            <a:r>
              <a:rPr lang="en-US" sz="2400" b="1" dirty="0">
                <a:latin typeface="Courier New" pitchFamily="49" charset="0"/>
              </a:rPr>
              <a:t>()</a:t>
            </a:r>
          </a:p>
          <a:p>
            <a:pPr>
              <a:buNone/>
              <a:defRPr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GB" sz="2400" dirty="0"/>
              <a:t>TextBox1.Text</a:t>
            </a:r>
            <a:r>
              <a:rPr lang="en-US" sz="2400" b="1" dirty="0">
                <a:latin typeface="Courier New" pitchFamily="49" charset="0"/>
              </a:rPr>
              <a:t> = state &amp;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 has population "</a:t>
            </a:r>
            <a:r>
              <a:rPr lang="en-US" sz="24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&amp; pop &amp;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"million."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2600" b="1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This program displays</a:t>
            </a:r>
          </a:p>
          <a:p>
            <a:pPr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the name and population</a:t>
            </a:r>
          </a:p>
          <a:p>
            <a:pPr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of a state.</a:t>
            </a:r>
          </a:p>
          <a:p>
            <a:pPr>
              <a:buFontTx/>
              <a:buNone/>
            </a:pPr>
            <a:endParaRPr lang="en-US" sz="2400" b="1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CA has population 37 million.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20124E-267D-4C6E-A2B9-B0DBCC34A8E4}" type="slidenum">
              <a:rPr lang="en-US" smtClean="0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3BA657-9DB6-44F8-94BC-01FED93DF43F}" type="slidenum">
              <a:rPr lang="en-US" smtClean="0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ByVal and ByRef 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49488"/>
            <a:ext cx="7964488" cy="4151312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/>
              <a:t>Parameters in Sub procedure headers are proceeded by ByVal or ByRef</a:t>
            </a:r>
          </a:p>
          <a:p>
            <a:pPr eaLnBrk="1" hangingPunct="1">
              <a:buClr>
                <a:schemeClr val="tx2"/>
              </a:buClr>
            </a:pPr>
            <a:r>
              <a:rPr lang="en-US"/>
              <a:t>ByVal stands for By Value</a:t>
            </a:r>
          </a:p>
          <a:p>
            <a:pPr eaLnBrk="1" hangingPunct="1">
              <a:buClr>
                <a:schemeClr val="tx2"/>
              </a:buClr>
            </a:pPr>
            <a:r>
              <a:rPr lang="en-US"/>
              <a:t>ByRef stands for By Reference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5BC773-E882-43C9-8891-0C6E517E0402}" type="slidenum">
              <a:rPr lang="en-US" smtClean="0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Passing by Value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9913" y="1981200"/>
            <a:ext cx="7964487" cy="4151313"/>
          </a:xfrm>
        </p:spPr>
        <p:txBody>
          <a:bodyPr/>
          <a:lstStyle/>
          <a:p>
            <a:pPr algn="just" eaLnBrk="1" hangingPunct="1">
              <a:buClr>
                <a:schemeClr val="tx2"/>
              </a:buClr>
            </a:pPr>
            <a:r>
              <a:rPr lang="en-US" dirty="0"/>
              <a:t>When a variable argument is passed to a </a:t>
            </a:r>
            <a:r>
              <a:rPr lang="en-US" dirty="0" err="1"/>
              <a:t>ByVal</a:t>
            </a:r>
            <a:r>
              <a:rPr lang="en-US" dirty="0"/>
              <a:t> parameter, </a:t>
            </a:r>
            <a:r>
              <a:rPr lang="en-US" u="sng" dirty="0"/>
              <a:t>just the value of the argument is passed</a:t>
            </a:r>
            <a:r>
              <a:rPr lang="en-US" dirty="0"/>
              <a:t>. </a:t>
            </a:r>
          </a:p>
          <a:p>
            <a:pPr algn="just" eaLnBrk="1" hangingPunct="1">
              <a:buClr>
                <a:schemeClr val="tx2"/>
              </a:buClr>
            </a:pPr>
            <a:endParaRPr lang="en-US" dirty="0"/>
          </a:p>
          <a:p>
            <a:pPr algn="just" eaLnBrk="1" hangingPunct="1">
              <a:buClr>
                <a:schemeClr val="tx2"/>
              </a:buClr>
            </a:pPr>
            <a:r>
              <a:rPr lang="en-US" dirty="0"/>
              <a:t>After the Sub procedure ends, the variable has its original value.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1B14D0-34AF-4B7D-8EDA-526AB8A7A5CE}" type="slidenum">
              <a:rPr lang="en-US" smtClean="0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Example 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323528" y="1340768"/>
            <a:ext cx="8496944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ts val="1200"/>
              </a:spcBef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Public Sub </a:t>
            </a:r>
            <a:r>
              <a:rPr lang="en-US" sz="2000" b="1" dirty="0" err="1">
                <a:latin typeface="Courier New" pitchFamily="49" charset="0"/>
              </a:rPr>
              <a:t>btnOne_Click</a:t>
            </a:r>
            <a:r>
              <a:rPr lang="en-US" sz="2000" b="1" dirty="0">
                <a:latin typeface="Courier New" pitchFamily="49" charset="0"/>
              </a:rPr>
              <a:t> (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...</a:t>
            </a:r>
            <a:r>
              <a:rPr lang="en-US" sz="2000" b="1" dirty="0">
                <a:latin typeface="Courier New" pitchFamily="49" charset="0"/>
              </a:rPr>
              <a:t>)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Handles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_</a:t>
            </a:r>
            <a:r>
              <a:rPr lang="en-US" sz="2000" b="1" dirty="0" err="1">
                <a:latin typeface="Courier New" pitchFamily="49" charset="0"/>
              </a:rPr>
              <a:t>btnOne.Click</a:t>
            </a:r>
            <a:endParaRPr lang="en-US" sz="2000" b="1" dirty="0">
              <a:latin typeface="Courier New" pitchFamily="49" charset="0"/>
            </a:endParaRPr>
          </a:p>
          <a:p>
            <a:pPr algn="l" rtl="0">
              <a:spcBef>
                <a:spcPts val="1200"/>
              </a:spcBef>
            </a:pPr>
            <a:endParaRPr lang="en-US" sz="2000" b="1" dirty="0">
              <a:latin typeface="Courier New" pitchFamily="49" charset="0"/>
            </a:endParaRPr>
          </a:p>
          <a:p>
            <a:pPr algn="l" rtl="0"/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Dim</a:t>
            </a:r>
            <a:r>
              <a:rPr lang="en-US" sz="2000" b="1" dirty="0">
                <a:latin typeface="Courier New" pitchFamily="49" charset="0"/>
              </a:rPr>
              <a:t> 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As Double </a:t>
            </a:r>
            <a:r>
              <a:rPr lang="en-US" sz="2000" b="1" dirty="0">
                <a:latin typeface="Courier New" pitchFamily="49" charset="0"/>
              </a:rPr>
              <a:t>= 4</a:t>
            </a:r>
          </a:p>
          <a:p>
            <a:pPr algn="l" rtl="0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  Triple(n)</a:t>
            </a:r>
          </a:p>
          <a:p>
            <a:pPr algn="l" rtl="0">
              <a:spcBef>
                <a:spcPct val="20000"/>
              </a:spcBef>
            </a:pPr>
            <a:r>
              <a:rPr lang="en-US" sz="1600" dirty="0"/>
              <a:t>     </a:t>
            </a:r>
            <a:r>
              <a:rPr lang="en-US" sz="2000" b="1" dirty="0">
                <a:latin typeface="Courier New" pitchFamily="49" charset="0"/>
              </a:rPr>
              <a:t>txtBox1.Text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“n = “ </a:t>
            </a:r>
            <a:r>
              <a:rPr lang="en-US" sz="2000" b="1" dirty="0">
                <a:latin typeface="Courier New" pitchFamily="49" charset="0"/>
              </a:rPr>
              <a:t>&amp; n</a:t>
            </a:r>
          </a:p>
          <a:p>
            <a:pPr algn="l" rtl="0">
              <a:spcBef>
                <a:spcPct val="20000"/>
              </a:spcBef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End Sub</a:t>
            </a:r>
          </a:p>
          <a:p>
            <a:pPr algn="l" rtl="0">
              <a:spcBef>
                <a:spcPts val="1800"/>
              </a:spcBef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Sub</a:t>
            </a:r>
            <a:r>
              <a:rPr lang="en-US" sz="2000" b="1" dirty="0">
                <a:latin typeface="Courier New" pitchFamily="49" charset="0"/>
              </a:rPr>
              <a:t> Triple(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ByVal</a:t>
            </a:r>
            <a:r>
              <a:rPr lang="en-US" sz="2000" b="1" dirty="0">
                <a:latin typeface="Courier New" pitchFamily="49" charset="0"/>
              </a:rPr>
              <a:t> num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As Double</a:t>
            </a:r>
            <a:r>
              <a:rPr lang="en-US" sz="2000" b="1" dirty="0">
                <a:latin typeface="Courier New" pitchFamily="49" charset="0"/>
              </a:rPr>
              <a:t>)</a:t>
            </a:r>
          </a:p>
          <a:p>
            <a:pPr algn="l" rtl="0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  num = 3 * num</a:t>
            </a:r>
          </a:p>
          <a:p>
            <a:pPr algn="l" rtl="0">
              <a:spcBef>
                <a:spcPct val="20000"/>
              </a:spcBef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</a:rPr>
              <a:t>txtBox2.Text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“num = “ </a:t>
            </a:r>
            <a:r>
              <a:rPr lang="en-US" sz="2000" b="1" dirty="0">
                <a:latin typeface="Courier New" pitchFamily="49" charset="0"/>
              </a:rPr>
              <a:t>&amp; num</a:t>
            </a:r>
          </a:p>
          <a:p>
            <a:pPr algn="l" rtl="0">
              <a:spcBef>
                <a:spcPct val="20000"/>
              </a:spcBef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 algn="l" rtl="0">
              <a:spcBef>
                <a:spcPct val="50000"/>
              </a:spcBef>
            </a:pPr>
            <a:r>
              <a:rPr lang="en-US" sz="2800" dirty="0"/>
              <a:t>Output:</a:t>
            </a:r>
            <a:r>
              <a:rPr lang="en-US" sz="2000" i="1" dirty="0"/>
              <a:t>  </a:t>
            </a:r>
          </a:p>
          <a:p>
            <a:pPr algn="l" rtl="0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</a:rPr>
              <a:t>num = 12</a:t>
            </a:r>
          </a:p>
          <a:p>
            <a:pPr algn="l" rtl="0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</a:rPr>
              <a:t>n = 4</a:t>
            </a:r>
          </a:p>
          <a:p>
            <a:pPr algn="l" rtl="0">
              <a:spcBef>
                <a:spcPct val="50000"/>
              </a:spcBef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051720" y="2636912"/>
            <a:ext cx="360040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419872" y="2636912"/>
            <a:ext cx="223224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52120" y="2348880"/>
            <a:ext cx="309634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Argument name (n) is different than parameter name (num)</a:t>
            </a:r>
            <a:endParaRPr lang="ar-S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4208" y="5301208"/>
            <a:ext cx="72008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12</a:t>
            </a:r>
            <a:endParaRPr lang="ar-SA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80312" y="5301208"/>
            <a:ext cx="72008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4</a:t>
            </a:r>
            <a:endParaRPr lang="ar-SA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566124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dirty="0">
                <a:solidFill>
                  <a:schemeClr val="accent2"/>
                </a:solidFill>
              </a:rPr>
              <a:t>num</a:t>
            </a:r>
            <a:endParaRPr lang="ar-SA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2200" y="4859868"/>
            <a:ext cx="2016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b="1" dirty="0">
                <a:solidFill>
                  <a:srgbClr val="7030A0"/>
                </a:solidFill>
              </a:rPr>
              <a:t>Memory (RAM):</a:t>
            </a:r>
            <a:endParaRPr lang="ar-SA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80312" y="566124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dirty="0">
                <a:solidFill>
                  <a:schemeClr val="accent2"/>
                </a:solidFill>
              </a:rPr>
              <a:t>n</a:t>
            </a:r>
            <a:endParaRPr lang="ar-SA" dirty="0">
              <a:solidFill>
                <a:schemeClr val="accent2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3FBECE-EAB9-486C-883D-C3D56F27CA4B}" type="slidenum">
              <a:rPr lang="en-US" smtClean="0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Passing by Reference 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64488" cy="4151313"/>
          </a:xfrm>
        </p:spPr>
        <p:txBody>
          <a:bodyPr/>
          <a:lstStyle/>
          <a:p>
            <a:pPr algn="just" eaLnBrk="1" hangingPunct="1">
              <a:buClr>
                <a:schemeClr val="tx2"/>
              </a:buClr>
            </a:pPr>
            <a:r>
              <a:rPr lang="en-US" dirty="0"/>
              <a:t>When a variable argument is passed to a </a:t>
            </a:r>
            <a:r>
              <a:rPr lang="en-US" dirty="0" err="1"/>
              <a:t>ByRef</a:t>
            </a:r>
            <a:r>
              <a:rPr lang="en-US" dirty="0"/>
              <a:t> parameter, the parameter is given the same memory location as the argument.</a:t>
            </a:r>
          </a:p>
          <a:p>
            <a:pPr algn="just" eaLnBrk="1" hangingPunct="1">
              <a:buClr>
                <a:schemeClr val="tx2"/>
              </a:buClr>
            </a:pPr>
            <a:endParaRPr lang="en-US" dirty="0"/>
          </a:p>
          <a:p>
            <a:pPr algn="just" eaLnBrk="1" hangingPunct="1">
              <a:buClr>
                <a:schemeClr val="tx2"/>
              </a:buClr>
            </a:pPr>
            <a:r>
              <a:rPr lang="en-US" dirty="0"/>
              <a:t>After the Sub procedure terminates, the variable has the value of the parameter.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09BD20-EA40-4775-82CF-965B4563DAC3}" type="slidenum">
              <a:rPr lang="en-US" smtClean="0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Example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457200" y="1340768"/>
            <a:ext cx="822960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Public Sub </a:t>
            </a:r>
            <a:r>
              <a:rPr lang="en-US" sz="2000" b="1" dirty="0" err="1">
                <a:latin typeface="Courier New" pitchFamily="49" charset="0"/>
              </a:rPr>
              <a:t>btnOne_Click</a:t>
            </a:r>
            <a:r>
              <a:rPr lang="en-US" sz="2000" b="1" dirty="0">
                <a:latin typeface="Courier New" pitchFamily="49" charset="0"/>
              </a:rPr>
              <a:t> (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...</a:t>
            </a:r>
            <a:r>
              <a:rPr lang="en-US" sz="2000" b="1" dirty="0">
                <a:latin typeface="Courier New" pitchFamily="49" charset="0"/>
              </a:rPr>
              <a:t>)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 Handles </a:t>
            </a:r>
            <a:r>
              <a:rPr lang="en-US" sz="2000" b="1" dirty="0">
                <a:latin typeface="Courier New" pitchFamily="49" charset="0"/>
              </a:rPr>
              <a:t>_</a:t>
            </a:r>
          </a:p>
          <a:p>
            <a:pPr algn="l" rtl="0">
              <a:spcBef>
                <a:spcPct val="20000"/>
              </a:spcBef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                                </a:t>
            </a:r>
            <a:r>
              <a:rPr lang="en-US" sz="2000" b="1" dirty="0" err="1">
                <a:latin typeface="Courier New" pitchFamily="49" charset="0"/>
              </a:rPr>
              <a:t>btnOne.Click</a:t>
            </a:r>
            <a:endParaRPr lang="en-US" sz="2000" b="1" dirty="0">
              <a:latin typeface="Courier New" pitchFamily="49" charset="0"/>
            </a:endParaRPr>
          </a:p>
          <a:p>
            <a:pPr algn="l" rtl="0"/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  Dim</a:t>
            </a:r>
            <a:r>
              <a:rPr lang="en-US" sz="2000" b="1" dirty="0">
                <a:latin typeface="Courier New" pitchFamily="49" charset="0"/>
              </a:rPr>
              <a:t> num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000" b="1" dirty="0">
                <a:latin typeface="Courier New" pitchFamily="49" charset="0"/>
              </a:rPr>
              <a:t> = 4</a:t>
            </a:r>
          </a:p>
          <a:p>
            <a:pPr algn="l" rtl="0">
              <a:spcBef>
                <a:spcPts val="400"/>
              </a:spcBef>
            </a:pPr>
            <a:r>
              <a:rPr lang="en-US" sz="2000" b="1" dirty="0">
                <a:latin typeface="Courier New" pitchFamily="49" charset="0"/>
              </a:rPr>
              <a:t>  Triple(num)</a:t>
            </a:r>
          </a:p>
          <a:p>
            <a:pPr algn="l" rtl="0">
              <a:spcBef>
                <a:spcPts val="4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</a:rPr>
              <a:t>  txtBox2.Text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“2. num = “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</a:rPr>
              <a:t>&amp; num </a:t>
            </a:r>
          </a:p>
          <a:p>
            <a:pPr algn="l" rtl="0">
              <a:spcBef>
                <a:spcPts val="400"/>
              </a:spcBef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 algn="l" rtl="0">
              <a:spcBef>
                <a:spcPts val="1200"/>
              </a:spcBef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Sub</a:t>
            </a:r>
            <a:r>
              <a:rPr lang="en-US" sz="2000" b="1" dirty="0">
                <a:latin typeface="Courier New" pitchFamily="49" charset="0"/>
              </a:rPr>
              <a:t> Triple(</a:t>
            </a:r>
            <a:r>
              <a:rPr lang="en-US" sz="2000" b="1" dirty="0" err="1">
                <a:solidFill>
                  <a:schemeClr val="folHlink"/>
                </a:solidFill>
                <a:latin typeface="Courier New" pitchFamily="49" charset="0"/>
              </a:rPr>
              <a:t>ByRef</a:t>
            </a:r>
            <a:r>
              <a:rPr lang="en-US" sz="2000" b="1" dirty="0">
                <a:latin typeface="Courier New" pitchFamily="49" charset="0"/>
              </a:rPr>
              <a:t> num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000" b="1" dirty="0">
                <a:latin typeface="Courier New" pitchFamily="49" charset="0"/>
              </a:rPr>
              <a:t>)</a:t>
            </a:r>
          </a:p>
          <a:p>
            <a:pPr algn="l" rtl="0">
              <a:spcBef>
                <a:spcPts val="400"/>
              </a:spcBef>
            </a:pPr>
            <a:r>
              <a:rPr lang="en-US" sz="2000" b="1" dirty="0">
                <a:latin typeface="Courier New" pitchFamily="49" charset="0"/>
              </a:rPr>
              <a:t>  num = 3 * num</a:t>
            </a:r>
          </a:p>
          <a:p>
            <a:pPr algn="l" rtl="0">
              <a:spcBef>
                <a:spcPts val="4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</a:rPr>
              <a:t>  txtBox1.Text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“1. num = “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</a:rPr>
              <a:t>&amp; num</a:t>
            </a:r>
            <a:endParaRPr lang="en-US" sz="2000" b="1" dirty="0">
              <a:latin typeface="Courier New" pitchFamily="49" charset="0"/>
            </a:endParaRPr>
          </a:p>
          <a:p>
            <a:pPr algn="l" rtl="0">
              <a:spcBef>
                <a:spcPts val="400"/>
              </a:spcBef>
            </a:pP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 algn="l" rtl="0">
              <a:spcBef>
                <a:spcPct val="50000"/>
              </a:spcBef>
            </a:pPr>
            <a:r>
              <a:rPr lang="en-US" sz="2800" dirty="0"/>
              <a:t>Output:</a:t>
            </a:r>
          </a:p>
          <a:p>
            <a:pPr lvl="0" algn="l" rtl="0">
              <a:spcBef>
                <a:spcPct val="5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</a:rPr>
              <a:t>1. num = 12</a:t>
            </a:r>
          </a:p>
          <a:p>
            <a:pPr lvl="0" algn="l" rtl="0">
              <a:spcBef>
                <a:spcPct val="5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</a:rPr>
              <a:t>2. num = 12</a:t>
            </a:r>
          </a:p>
          <a:p>
            <a:pPr algn="l" rtl="0">
              <a:spcBef>
                <a:spcPct val="50000"/>
              </a:spcBef>
            </a:pPr>
            <a:endParaRPr lang="en-US" sz="2800" dirty="0"/>
          </a:p>
          <a:p>
            <a:pPr algn="l" rtl="0">
              <a:spcBef>
                <a:spcPct val="50000"/>
              </a:spcBef>
            </a:pPr>
            <a:endParaRPr lang="en-US" sz="2000" b="1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555776" y="2564904"/>
            <a:ext cx="352839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3491880" y="3183359"/>
            <a:ext cx="2520280" cy="389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2160" y="2721694"/>
            <a:ext cx="309634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Argument name (num) is the same as parameter name (num)</a:t>
            </a:r>
            <a:endParaRPr lang="ar-S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88224" y="5271591"/>
            <a:ext cx="108012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4      12</a:t>
            </a:r>
            <a:endParaRPr lang="ar-SA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804248" y="5733256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dirty="0">
                <a:solidFill>
                  <a:schemeClr val="accent2"/>
                </a:solidFill>
              </a:rPr>
              <a:t>num</a:t>
            </a:r>
            <a:endParaRPr lang="ar-SA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72200" y="4859868"/>
            <a:ext cx="2016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b="1" dirty="0">
                <a:solidFill>
                  <a:srgbClr val="7030A0"/>
                </a:solidFill>
              </a:rPr>
              <a:t>Memory (RAM):</a:t>
            </a:r>
            <a:endParaRPr lang="ar-SA" b="1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0232" y="5363924"/>
            <a:ext cx="1008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ar-SA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948264" y="55172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Most Common Use of </a:t>
            </a:r>
            <a:r>
              <a:rPr lang="en-US" sz="4000" dirty="0" err="1"/>
              <a:t>ByRef</a:t>
            </a:r>
            <a:r>
              <a:rPr lang="en-US" sz="4000" dirty="0"/>
              <a:t>: Get Input (Read Input)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45488" cy="4151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buFontTx/>
              <a:buNone/>
            </a:pPr>
            <a:endParaRPr lang="en-US" sz="2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InputData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ByRef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wage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b="1" dirty="0">
                <a:latin typeface="Courier New" pitchFamily="49" charset="0"/>
              </a:rPr>
              <a:t>              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ByRef</a:t>
            </a:r>
            <a:r>
              <a:rPr lang="en-US" sz="2400" b="1" dirty="0">
                <a:latin typeface="Courier New" pitchFamily="49" charset="0"/>
              </a:rPr>
              <a:t> hrs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</a:rPr>
              <a:t>wage = </a:t>
            </a:r>
            <a:r>
              <a:rPr lang="en-US" sz="2400" b="1" dirty="0" err="1">
                <a:latin typeface="Courier New" pitchFamily="49" charset="0"/>
              </a:rPr>
              <a:t>txtWage.Text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b="1" dirty="0">
                <a:latin typeface="Courier New" pitchFamily="49" charset="0"/>
              </a:rPr>
              <a:t>  hrs = </a:t>
            </a:r>
            <a:r>
              <a:rPr lang="en-US" sz="2400" b="1" dirty="0" err="1">
                <a:latin typeface="Courier New" pitchFamily="49" charset="0"/>
              </a:rPr>
              <a:t>txtHours.Text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End Sub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20B3C9-2BB9-4773-AC6D-70D86F9F7582}" type="slidenum">
              <a:rPr lang="en-US" smtClean="0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2247A9-3ADC-4F0F-9A08-417171EE2A46}" type="slidenum">
              <a:rPr lang="en-US" smtClean="0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Devices for Modularity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64488" cy="4151313"/>
          </a:xfrm>
        </p:spPr>
        <p:txBody>
          <a:bodyPr/>
          <a:lstStyle/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dirty="0"/>
              <a:t>Visual Basic has two ways for breaking problems into smaller pieces: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sz="3200" dirty="0"/>
              <a:t>Sub procedures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sz="3200" dirty="0"/>
              <a:t>Function procedures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AA479F-2902-48B3-8529-1FF71700AB9C}" type="slidenum">
              <a:rPr lang="en-US" smtClean="0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Function Procedures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4196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/>
              <a:t>User-Defined Functions Having One Parameter</a:t>
            </a:r>
          </a:p>
          <a:p>
            <a:pPr eaLnBrk="1" hangingPunct="1">
              <a:buClr>
                <a:schemeClr val="tx2"/>
              </a:buClr>
            </a:pPr>
            <a:r>
              <a:rPr lang="en-US"/>
              <a:t>User-Defined Functions Having Several Parameters </a:t>
            </a:r>
          </a:p>
          <a:p>
            <a:pPr eaLnBrk="1" hangingPunct="1">
              <a:buClr>
                <a:schemeClr val="tx2"/>
              </a:buClr>
            </a:pPr>
            <a:r>
              <a:rPr lang="en-US"/>
              <a:t>User-Defined Functions Having No Parameters </a:t>
            </a:r>
          </a:p>
          <a:p>
            <a:pPr eaLnBrk="1" hangingPunct="1">
              <a:buClr>
                <a:schemeClr val="tx2"/>
              </a:buClr>
            </a:pPr>
            <a:r>
              <a:rPr lang="en-US"/>
              <a:t>User-Defined Boolean-Valued Functions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2DA29A-7F2D-4BD6-A43A-FBB2B29F0977}" type="slidenum">
              <a:rPr lang="en-US" smtClean="0">
                <a:latin typeface="Arial" pitchFamily="34" charset="0"/>
              </a:rPr>
              <a:pPr/>
              <a:t>21</a:t>
            </a:fld>
            <a:endParaRPr lang="en-US">
              <a:latin typeface="Arial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Some Built-In Functions</a:t>
            </a:r>
          </a:p>
        </p:txBody>
      </p:sp>
      <p:sp>
        <p:nvSpPr>
          <p:cNvPr id="6148" name="TextBox 66"/>
          <p:cNvSpPr txBox="1">
            <a:spLocks noChangeArrowheads="1"/>
          </p:cNvSpPr>
          <p:nvPr/>
        </p:nvSpPr>
        <p:spPr bwMode="auto">
          <a:xfrm>
            <a:off x="381000" y="1828800"/>
            <a:ext cx="69342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/>
              <a:t>Function:</a:t>
            </a:r>
            <a:r>
              <a:rPr lang="en-US" sz="3200"/>
              <a:t> Int</a:t>
            </a:r>
          </a:p>
          <a:p>
            <a:pPr algn="l"/>
            <a:r>
              <a:rPr lang="en-US" sz="3200" b="1"/>
              <a:t>Example: </a:t>
            </a:r>
            <a:r>
              <a:rPr lang="en-US" sz="3200"/>
              <a:t>Int(2.6) is 2</a:t>
            </a:r>
          </a:p>
          <a:p>
            <a:pPr algn="l"/>
            <a:r>
              <a:rPr lang="en-US" sz="3200" b="1"/>
              <a:t>Input: </a:t>
            </a:r>
            <a:r>
              <a:rPr lang="en-US" sz="3200"/>
              <a:t>number</a:t>
            </a:r>
          </a:p>
          <a:p>
            <a:pPr algn="l"/>
            <a:r>
              <a:rPr lang="en-US" sz="3200" b="1"/>
              <a:t>Output: </a:t>
            </a:r>
            <a:r>
              <a:rPr lang="en-US" sz="3200"/>
              <a:t>number</a:t>
            </a:r>
          </a:p>
          <a:p>
            <a:pPr algn="l"/>
            <a:endParaRPr lang="en-US" sz="3200"/>
          </a:p>
          <a:p>
            <a:pPr algn="l"/>
            <a:r>
              <a:rPr lang="en-US" sz="3200" b="1">
                <a:solidFill>
                  <a:srgbClr val="663300"/>
                </a:solidFill>
              </a:rPr>
              <a:t>Function</a:t>
            </a:r>
            <a:r>
              <a:rPr lang="en-US" sz="3200">
                <a:solidFill>
                  <a:srgbClr val="663300"/>
                </a:solidFill>
              </a:rPr>
              <a:t>: </a:t>
            </a:r>
            <a:r>
              <a:rPr lang="en-US" sz="3200">
                <a:solidFill>
                  <a:srgbClr val="663300"/>
                </a:solidFill>
                <a:cs typeface="Arial" pitchFamily="34" charset="0"/>
              </a:rPr>
              <a:t>Math.Round</a:t>
            </a:r>
            <a:endParaRPr lang="en-US" sz="3200">
              <a:solidFill>
                <a:srgbClr val="663300"/>
              </a:solidFill>
            </a:endParaRPr>
          </a:p>
          <a:p>
            <a:pPr algn="l"/>
            <a:r>
              <a:rPr lang="en-US" sz="3200" b="1">
                <a:solidFill>
                  <a:srgbClr val="663300"/>
                </a:solidFill>
              </a:rPr>
              <a:t>Example: </a:t>
            </a:r>
            <a:r>
              <a:rPr lang="en-US" sz="3200">
                <a:solidFill>
                  <a:srgbClr val="663300"/>
                </a:solidFill>
                <a:cs typeface="Arial" pitchFamily="34" charset="0"/>
              </a:rPr>
              <a:t>Math.Round(1.23, 1) is 1.2 </a:t>
            </a:r>
          </a:p>
          <a:p>
            <a:pPr algn="l"/>
            <a:r>
              <a:rPr lang="en-US" sz="3200" b="1">
                <a:solidFill>
                  <a:srgbClr val="663300"/>
                </a:solidFill>
              </a:rPr>
              <a:t>Input: </a:t>
            </a:r>
            <a:r>
              <a:rPr lang="en-US" sz="3200">
                <a:solidFill>
                  <a:srgbClr val="663300"/>
                </a:solidFill>
              </a:rPr>
              <a:t>number, number</a:t>
            </a:r>
          </a:p>
          <a:p>
            <a:pPr algn="l"/>
            <a:r>
              <a:rPr lang="en-US" sz="3200" b="1"/>
              <a:t>Output: </a:t>
            </a:r>
            <a:r>
              <a:rPr lang="en-US" sz="3200"/>
              <a:t>number</a:t>
            </a:r>
          </a:p>
          <a:p>
            <a:pPr algn="l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54D779-D616-447E-9B2A-CCE48C1F1FE2}" type="slidenum">
              <a:rPr lang="en-US" smtClean="0">
                <a:latin typeface="Arial" pitchFamily="34" charset="0"/>
              </a:rPr>
              <a:pPr/>
              <a:t>22</a:t>
            </a:fld>
            <a:endParaRPr lang="en-US">
              <a:latin typeface="Arial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Some Built-In Functions (continued)</a:t>
            </a:r>
          </a:p>
        </p:txBody>
      </p:sp>
      <p:sp>
        <p:nvSpPr>
          <p:cNvPr id="7172" name="TextBox 66"/>
          <p:cNvSpPr txBox="1">
            <a:spLocks noChangeArrowheads="1"/>
          </p:cNvSpPr>
          <p:nvPr/>
        </p:nvSpPr>
        <p:spPr bwMode="auto">
          <a:xfrm>
            <a:off x="0" y="1981200"/>
            <a:ext cx="88392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rgbClr val="663300"/>
                </a:solidFill>
              </a:rPr>
              <a:t>Function:</a:t>
            </a:r>
            <a:r>
              <a:rPr lang="en-US" sz="3200" dirty="0">
                <a:solidFill>
                  <a:srgbClr val="663300"/>
                </a:solidFill>
              </a:rPr>
              <a:t> </a:t>
            </a:r>
            <a:r>
              <a:rPr lang="en-US" sz="3200" dirty="0" err="1">
                <a:solidFill>
                  <a:srgbClr val="663300"/>
                </a:solidFill>
                <a:cs typeface="Arial" pitchFamily="34" charset="0"/>
              </a:rPr>
              <a:t>FormatPercent</a:t>
            </a:r>
            <a:endParaRPr lang="en-US" sz="3200" dirty="0">
              <a:solidFill>
                <a:srgbClr val="663300"/>
              </a:solidFill>
            </a:endParaRPr>
          </a:p>
          <a:p>
            <a:pPr algn="l"/>
            <a:r>
              <a:rPr lang="en-US" sz="3200" b="1" dirty="0">
                <a:solidFill>
                  <a:srgbClr val="663300"/>
                </a:solidFill>
              </a:rPr>
              <a:t>Example: </a:t>
            </a:r>
            <a:r>
              <a:rPr lang="en-US" sz="3200" dirty="0" err="1">
                <a:solidFill>
                  <a:srgbClr val="663300"/>
                </a:solidFill>
                <a:cs typeface="Arial" pitchFamily="34" charset="0"/>
              </a:rPr>
              <a:t>FormatPercent</a:t>
            </a:r>
            <a:r>
              <a:rPr lang="en-US" sz="3200" dirty="0">
                <a:solidFill>
                  <a:srgbClr val="663300"/>
                </a:solidFill>
                <a:cs typeface="Arial" pitchFamily="34" charset="0"/>
              </a:rPr>
              <a:t>(0.12, 2) is 12.00%</a:t>
            </a:r>
          </a:p>
          <a:p>
            <a:pPr algn="l"/>
            <a:r>
              <a:rPr lang="en-US" sz="3200" b="1" dirty="0">
                <a:solidFill>
                  <a:srgbClr val="663300"/>
                </a:solidFill>
              </a:rPr>
              <a:t>Input: </a:t>
            </a:r>
            <a:r>
              <a:rPr lang="en-US" sz="3200" dirty="0">
                <a:solidFill>
                  <a:srgbClr val="663300"/>
                </a:solidFill>
              </a:rPr>
              <a:t>number, number</a:t>
            </a:r>
          </a:p>
          <a:p>
            <a:pPr algn="l"/>
            <a:r>
              <a:rPr lang="en-US" sz="3200" b="1" dirty="0">
                <a:solidFill>
                  <a:srgbClr val="663300"/>
                </a:solidFill>
              </a:rPr>
              <a:t>Output: </a:t>
            </a:r>
            <a:r>
              <a:rPr lang="en-US" sz="3200" dirty="0">
                <a:solidFill>
                  <a:srgbClr val="663300"/>
                </a:solidFill>
              </a:rPr>
              <a:t>string</a:t>
            </a:r>
          </a:p>
          <a:p>
            <a:pPr algn="l"/>
            <a:endParaRPr lang="en-US" sz="3200" dirty="0">
              <a:solidFill>
                <a:srgbClr val="663300"/>
              </a:solidFill>
            </a:endParaRPr>
          </a:p>
          <a:p>
            <a:pPr algn="l"/>
            <a:r>
              <a:rPr lang="en-US" sz="3200" b="1" dirty="0">
                <a:solidFill>
                  <a:srgbClr val="663300"/>
                </a:solidFill>
              </a:rPr>
              <a:t>Function</a:t>
            </a:r>
            <a:r>
              <a:rPr lang="en-US" sz="3200" dirty="0">
                <a:solidFill>
                  <a:srgbClr val="663300"/>
                </a:solidFill>
              </a:rPr>
              <a:t>: </a:t>
            </a:r>
            <a:r>
              <a:rPr lang="en-US" sz="3200" dirty="0" err="1">
                <a:solidFill>
                  <a:srgbClr val="663300"/>
                </a:solidFill>
                <a:cs typeface="Arial" pitchFamily="34" charset="0"/>
              </a:rPr>
              <a:t>FormatNumber</a:t>
            </a:r>
            <a:endParaRPr lang="en-US" sz="3200" dirty="0">
              <a:solidFill>
                <a:srgbClr val="663300"/>
              </a:solidFill>
            </a:endParaRPr>
          </a:p>
          <a:p>
            <a:pPr algn="l"/>
            <a:r>
              <a:rPr lang="en-US" sz="3200" b="1" dirty="0">
                <a:solidFill>
                  <a:srgbClr val="663300"/>
                </a:solidFill>
              </a:rPr>
              <a:t>Example: </a:t>
            </a:r>
            <a:r>
              <a:rPr lang="en-US" sz="3200" dirty="0" err="1">
                <a:solidFill>
                  <a:srgbClr val="663300"/>
                </a:solidFill>
                <a:cs typeface="Arial" pitchFamily="34" charset="0"/>
              </a:rPr>
              <a:t>FormatNumber</a:t>
            </a:r>
            <a:r>
              <a:rPr lang="en-US" sz="3200" dirty="0">
                <a:solidFill>
                  <a:srgbClr val="663300"/>
                </a:solidFill>
                <a:cs typeface="Arial" pitchFamily="34" charset="0"/>
              </a:rPr>
              <a:t>(12.62, 1) is 12.6 </a:t>
            </a:r>
          </a:p>
          <a:p>
            <a:pPr algn="l"/>
            <a:r>
              <a:rPr lang="en-US" sz="3200" b="1" dirty="0">
                <a:solidFill>
                  <a:srgbClr val="663300"/>
                </a:solidFill>
              </a:rPr>
              <a:t>Input: </a:t>
            </a:r>
            <a:r>
              <a:rPr lang="en-US" sz="3200" dirty="0">
                <a:solidFill>
                  <a:srgbClr val="663300"/>
                </a:solidFill>
              </a:rPr>
              <a:t>number, number</a:t>
            </a:r>
          </a:p>
          <a:p>
            <a:pPr algn="l"/>
            <a:r>
              <a:rPr lang="en-US" sz="3200" b="1" dirty="0">
                <a:solidFill>
                  <a:srgbClr val="663300"/>
                </a:solidFill>
              </a:rPr>
              <a:t>Output: </a:t>
            </a:r>
            <a:r>
              <a:rPr lang="en-US" sz="3200" dirty="0">
                <a:solidFill>
                  <a:srgbClr val="663300"/>
                </a:solidFill>
              </a:rPr>
              <a:t>string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00C4F5-64EF-4D41-814B-25099E93CC8D}" type="slidenum">
              <a:rPr lang="en-US" smtClean="0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Function Procedures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97888" cy="4151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/>
              <a:t>Function procedures (aka user-defined functions) always return one value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dirty="0"/>
              <a:t>Syntax: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Function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 err="1">
                <a:latin typeface="Courier New" pitchFamily="49" charset="0"/>
              </a:rPr>
              <a:t>FunctionNam</a:t>
            </a:r>
            <a:r>
              <a:rPr lang="en-US" sz="2400" b="1" dirty="0" err="1">
                <a:latin typeface="Courier New" pitchFamily="49" charset="0"/>
              </a:rPr>
              <a:t>e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</a:rPr>
              <a:t>var1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As </a:t>
            </a:r>
            <a:r>
              <a:rPr lang="en-US" sz="2400" b="1" i="1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</a:rPr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                      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</a:rPr>
              <a:t>var2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As </a:t>
            </a:r>
            <a:r>
              <a:rPr lang="en-US" sz="2400" b="1" i="1" dirty="0">
                <a:solidFill>
                  <a:srgbClr val="0000FF"/>
                </a:solidFill>
                <a:latin typeface="Courier New" pitchFamily="49" charset="0"/>
              </a:rPr>
              <a:t>Type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</a:rPr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                    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...</a:t>
            </a:r>
            <a:r>
              <a:rPr lang="en-US" sz="2400" b="1" dirty="0">
                <a:latin typeface="Courier New" pitchFamily="49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As 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</a:rPr>
              <a:t>ReturnD</a:t>
            </a:r>
            <a:r>
              <a:rPr lang="en-US" sz="2400" b="1" i="1" dirty="0" err="1">
                <a:solidFill>
                  <a:srgbClr val="0000FF"/>
                </a:solidFill>
                <a:latin typeface="Courier New" pitchFamily="49" charset="0"/>
              </a:rPr>
              <a:t>ataType</a:t>
            </a:r>
            <a:endParaRPr lang="en-US" sz="2400" b="1" i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i="1" dirty="0">
                <a:latin typeface="Courier New" pitchFamily="49" charset="0"/>
              </a:rPr>
              <a:t>  statement(s)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</a:rPr>
              <a:t>expression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End Function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With One Parameter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50288" cy="415131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FtoC(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>
              <a:buFontTx/>
              <a:buNone/>
            </a:pPr>
            <a:r>
              <a:rPr lang="en-US" sz="2400" b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'Convert Fahrenheit temp to Celsius</a:t>
            </a:r>
          </a:p>
          <a:p>
            <a:pPr>
              <a:buFontTx/>
              <a:buNone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Return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(5 / 9) * (t - 32)</a:t>
            </a:r>
          </a:p>
          <a:p>
            <a:pPr>
              <a:buFontTx/>
              <a:buNone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endParaRPr lang="en-US" sz="240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31E767-2985-415D-810F-E702362B6BC6}" type="slidenum">
              <a:rPr lang="en-US" smtClean="0">
                <a:latin typeface="Arial" pitchFamily="34" charset="0"/>
              </a:rPr>
              <a:pPr/>
              <a:t>24</a:t>
            </a:fld>
            <a:endParaRPr lang="en-US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50938" y="457200"/>
            <a:ext cx="6697662" cy="1303338"/>
          </a:xfrm>
        </p:spPr>
        <p:txBody>
          <a:bodyPr>
            <a:normAutofit fontScale="90000"/>
          </a:bodyPr>
          <a:lstStyle/>
          <a:p>
            <a:r>
              <a:rPr lang="en-US"/>
              <a:t>Header of the FtoC Function Procedure</a:t>
            </a:r>
          </a:p>
        </p:txBody>
      </p:sp>
      <p:pic>
        <p:nvPicPr>
          <p:cNvPr id="10243" name="Content Placeholder 5" descr="fig5-1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275" y="2895600"/>
            <a:ext cx="9026525" cy="2025650"/>
          </a:xfrm>
        </p:spPr>
      </p:pic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E6D21C-C88A-4E6A-977A-7870A23A94E1}" type="slidenum">
              <a:rPr lang="en-US" smtClean="0">
                <a:latin typeface="Arial" pitchFamily="34" charset="0"/>
              </a:rPr>
              <a:pPr/>
              <a:t>25</a:t>
            </a:fld>
            <a:endParaRPr lang="en-US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4879D0-A07C-4A21-A618-B548C7D4A004}" type="slidenum">
              <a:rPr lang="en-US" smtClean="0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1: Form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7086600" y="319563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txtTempF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7086600" y="4872038"/>
            <a:ext cx="182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txtTempC</a:t>
            </a:r>
          </a:p>
        </p:txBody>
      </p:sp>
      <p:pic>
        <p:nvPicPr>
          <p:cNvPr id="11270" name="Content Placeholder 10" descr="5-1-1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2286000"/>
            <a:ext cx="6616700" cy="3429000"/>
          </a:xfrm>
        </p:spPr>
      </p:pic>
      <p:sp>
        <p:nvSpPr>
          <p:cNvPr id="10247" name="Line 6"/>
          <p:cNvSpPr>
            <a:spLocks noChangeShapeType="1"/>
          </p:cNvSpPr>
          <p:nvPr/>
        </p:nvSpPr>
        <p:spPr bwMode="auto">
          <a:xfrm flipH="1">
            <a:off x="6019800" y="3424238"/>
            <a:ext cx="1219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6096000" y="5100638"/>
            <a:ext cx="1219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Example 1: Code Using Function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97888" cy="41513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Private Sub</a:t>
            </a:r>
            <a:r>
              <a:rPr lang="en-US" sz="1800" b="1" dirty="0">
                <a:latin typeface="Courier New" pitchFamily="49" charset="0"/>
              </a:rPr>
              <a:t> Convert _Click(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...</a:t>
            </a:r>
            <a:r>
              <a:rPr lang="en-US" sz="1800" b="1" dirty="0">
                <a:latin typeface="Courier New" pitchFamily="49" charset="0"/>
              </a:rPr>
              <a:t>) 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Handles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btnCnvrt.Click</a:t>
            </a: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fTemp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cTemp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fTemp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txtTempF.Text</a:t>
            </a: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cTemp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FtoC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fTemp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txtTempC.Text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cTemp</a:t>
            </a: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>
              <a:spcBef>
                <a:spcPts val="2400"/>
              </a:spcBef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FtoC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>
              <a:buFontTx/>
              <a:buNone/>
            </a:pP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(5 / 9) * (t - 32)</a:t>
            </a:r>
          </a:p>
          <a:p>
            <a:pPr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endParaRPr lang="en-US" sz="18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800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D7B-ED34-4C00-B644-41BAC7C4C235}" type="slidenum">
              <a:rPr lang="en-US" smtClean="0">
                <a:latin typeface="Arial" pitchFamily="34" charset="0"/>
              </a:rPr>
              <a:pPr/>
              <a:t>27</a:t>
            </a:fld>
            <a:endParaRPr lang="en-US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17538"/>
            <a:ext cx="8526462" cy="1143000"/>
          </a:xfrm>
        </p:spPr>
        <p:txBody>
          <a:bodyPr/>
          <a:lstStyle/>
          <a:p>
            <a:r>
              <a:rPr lang="en-US" sz="3600" dirty="0"/>
              <a:t>Example 1: Code </a:t>
            </a:r>
            <a:r>
              <a:rPr lang="en-US" sz="3200" dirty="0"/>
              <a:t>Without Using Function</a:t>
            </a:r>
            <a:endParaRPr lang="ar-SA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71869-3617-44D1-849E-7A60DA32053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381000" y="1981200"/>
            <a:ext cx="8574088" cy="4151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Private Sub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btnConvert_Click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...</a:t>
            </a:r>
            <a:r>
              <a:rPr lang="en-US" sz="1800" b="1" dirty="0">
                <a:latin typeface="Courier New" pitchFamily="49" charset="0"/>
              </a:rPr>
              <a:t>) _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Handles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btnConvert.Click</a:t>
            </a:r>
            <a:endParaRPr lang="en-US" sz="1800" b="1" dirty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fTemp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cTemp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fTemp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txtTempF.Text</a:t>
            </a: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cTemp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(5 / 9) * (</a:t>
            </a:r>
            <a:r>
              <a:rPr lang="en-US" sz="1800" b="1" dirty="0" err="1">
                <a:latin typeface="Courier New" pitchFamily="49" charset="0"/>
              </a:rPr>
              <a:t>fTemp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- 32)</a:t>
            </a: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txtTempC.Text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cTemp</a:t>
            </a: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  <a:endParaRPr lang="ar-SA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10EAFA-0922-419D-B521-B96EEC387DDD}" type="slidenum">
              <a:rPr lang="en-US" smtClean="0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1: Output</a:t>
            </a:r>
          </a:p>
        </p:txBody>
      </p:sp>
      <p:pic>
        <p:nvPicPr>
          <p:cNvPr id="13316" name="Content Placeholder 6" descr="5-1-1R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08100" y="2514600"/>
            <a:ext cx="6616700" cy="34290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5DCA6B-8D9E-4884-928B-108A120A7E7E}" type="slidenum">
              <a:rPr lang="en-US" smtClean="0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General Form of Sub Procedure</a:t>
            </a:r>
          </a:p>
        </p:txBody>
      </p:sp>
      <p:pic>
        <p:nvPicPr>
          <p:cNvPr id="25604" name="Picture 5" descr="DefineSub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1" y="2438400"/>
            <a:ext cx="6842720" cy="250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7CEA1-6662-4C06-827F-51F3607D8680}" type="slidenum">
              <a:rPr lang="en-US" smtClean="0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User-Defined Function Having Several Parameters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4151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Function</a:t>
            </a:r>
            <a:r>
              <a:rPr lang="en-US" sz="2000" b="1" dirty="0">
                <a:latin typeface="Courier New" pitchFamily="49" charset="0"/>
              </a:rPr>
              <a:t> Pay(</a:t>
            </a:r>
            <a:r>
              <a:rPr lang="en-US" sz="20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000" b="1" dirty="0">
                <a:latin typeface="Courier New" pitchFamily="49" charset="0"/>
              </a:rPr>
              <a:t> wage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 dirty="0">
                <a:latin typeface="Courier New" pitchFamily="49" charset="0"/>
              </a:rPr>
              <a:t>             </a:t>
            </a:r>
            <a:r>
              <a:rPr lang="en-US" sz="20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000" b="1" dirty="0">
                <a:latin typeface="Courier New" pitchFamily="49" charset="0"/>
              </a:rPr>
              <a:t> hrs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000" b="1" dirty="0">
                <a:latin typeface="Courier New" pitchFamily="49" charset="0"/>
              </a:rPr>
              <a:t>)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As Double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000" b="1" dirty="0">
                <a:latin typeface="Courier New" pitchFamily="49" charset="0"/>
              </a:rPr>
              <a:t> amt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As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Double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‘ Total amount of salary 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Select Case </a:t>
            </a:r>
            <a:r>
              <a:rPr lang="en-US" sz="2000" b="1" dirty="0">
                <a:latin typeface="Courier New" pitchFamily="49" charset="0"/>
              </a:rPr>
              <a:t>hrs 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  Case Is </a:t>
            </a:r>
            <a:r>
              <a:rPr lang="en-US" sz="2000" b="1" dirty="0">
                <a:latin typeface="Courier New" pitchFamily="49" charset="0"/>
              </a:rPr>
              <a:t>&lt;= 40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      amt = wage * hrs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  Case Is </a:t>
            </a:r>
            <a:r>
              <a:rPr lang="en-US" sz="2000" b="1" dirty="0">
                <a:latin typeface="Courier New" pitchFamily="49" charset="0"/>
              </a:rPr>
              <a:t>&gt; 40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‘the wage (salary/hour) increases 50% per every extra hour (extra hours &gt;40)</a:t>
            </a:r>
            <a:endParaRPr lang="en-US" sz="20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latin typeface="Courier New" pitchFamily="49" charset="0"/>
              </a:rPr>
              <a:t>      amt = wage * 40 +(0.5 * wage * (hrs – 40))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End Select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</a:rPr>
              <a:t>amt 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End Function</a:t>
            </a:r>
            <a:endParaRPr lang="en-US" sz="20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2B70F2-34FD-4BEA-B418-E2B11A1B2780}" type="slidenum">
              <a:rPr lang="en-US" smtClean="0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3: Form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5638800" y="31242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txtWage</a:t>
            </a: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5791200" y="3805238"/>
            <a:ext cx="182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txtHours</a:t>
            </a:r>
          </a:p>
        </p:txBody>
      </p:sp>
      <p:pic>
        <p:nvPicPr>
          <p:cNvPr id="19462" name="Content Placeholder 10" descr="5-1-3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17550" y="2209800"/>
            <a:ext cx="4692650" cy="3960813"/>
          </a:xfrm>
        </p:spPr>
      </p:pic>
      <p:sp>
        <p:nvSpPr>
          <p:cNvPr id="18439" name="Line 8"/>
          <p:cNvSpPr>
            <a:spLocks noChangeShapeType="1"/>
          </p:cNvSpPr>
          <p:nvPr/>
        </p:nvSpPr>
        <p:spPr bwMode="auto">
          <a:xfrm flipH="1">
            <a:off x="4800600" y="4038600"/>
            <a:ext cx="1219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440" name="Line 6"/>
          <p:cNvSpPr>
            <a:spLocks noChangeShapeType="1"/>
          </p:cNvSpPr>
          <p:nvPr/>
        </p:nvSpPr>
        <p:spPr bwMode="auto">
          <a:xfrm flipH="1">
            <a:off x="4800600" y="3357563"/>
            <a:ext cx="1219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465" name="TextBox 11"/>
          <p:cNvSpPr txBox="1">
            <a:spLocks noChangeArrowheads="1"/>
          </p:cNvSpPr>
          <p:nvPr/>
        </p:nvSpPr>
        <p:spPr bwMode="auto">
          <a:xfrm>
            <a:off x="5867400" y="532923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txtEarnings </a:t>
            </a:r>
          </a:p>
        </p:txBody>
      </p:sp>
      <p:sp>
        <p:nvSpPr>
          <p:cNvPr id="18442" name="Line 8"/>
          <p:cNvSpPr>
            <a:spLocks noChangeShapeType="1"/>
          </p:cNvSpPr>
          <p:nvPr/>
        </p:nvSpPr>
        <p:spPr bwMode="auto">
          <a:xfrm flipH="1">
            <a:off x="4800600" y="5562600"/>
            <a:ext cx="1219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3: Partial Code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51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300" b="1" dirty="0">
                <a:solidFill>
                  <a:schemeClr val="folHlink"/>
                </a:solidFill>
                <a:latin typeface="Courier New" pitchFamily="49" charset="0"/>
              </a:rPr>
              <a:t>Private Sub</a:t>
            </a:r>
            <a:r>
              <a:rPr lang="en-US" sz="2300" b="1" dirty="0">
                <a:latin typeface="Courier New" pitchFamily="49" charset="0"/>
              </a:rPr>
              <a:t> </a:t>
            </a:r>
            <a:r>
              <a:rPr lang="en-US" sz="2300" b="1" dirty="0" err="1">
                <a:latin typeface="Courier New" pitchFamily="49" charset="0"/>
              </a:rPr>
              <a:t>btnCalculate_Click</a:t>
            </a:r>
            <a:r>
              <a:rPr lang="en-US" sz="2300" b="1" dirty="0">
                <a:latin typeface="Courier New" pitchFamily="49" charset="0"/>
              </a:rPr>
              <a:t>(</a:t>
            </a:r>
            <a:r>
              <a:rPr lang="en-US" sz="2300" b="1" dirty="0">
                <a:solidFill>
                  <a:schemeClr val="folHlink"/>
                </a:solidFill>
                <a:latin typeface="Courier New" pitchFamily="49" charset="0"/>
              </a:rPr>
              <a:t>...</a:t>
            </a:r>
            <a:r>
              <a:rPr lang="en-US" sz="2300" b="1" dirty="0">
                <a:latin typeface="Courier New" pitchFamily="49" charset="0"/>
              </a:rPr>
              <a:t>) _</a:t>
            </a:r>
          </a:p>
          <a:p>
            <a:pPr eaLnBrk="1" hangingPunct="1">
              <a:buFontTx/>
              <a:buNone/>
            </a:pPr>
            <a:r>
              <a:rPr lang="en-US" sz="2300" b="1" dirty="0">
                <a:latin typeface="Courier New" pitchFamily="49" charset="0"/>
              </a:rPr>
              <a:t>                       </a:t>
            </a:r>
            <a:r>
              <a:rPr lang="en-US" sz="2300" b="1" dirty="0">
                <a:solidFill>
                  <a:schemeClr val="folHlink"/>
                </a:solidFill>
                <a:latin typeface="Courier New" pitchFamily="49" charset="0"/>
              </a:rPr>
              <a:t>Handles</a:t>
            </a:r>
            <a:r>
              <a:rPr lang="en-US" sz="2300" b="1" dirty="0">
                <a:latin typeface="Courier New" pitchFamily="49" charset="0"/>
              </a:rPr>
              <a:t> </a:t>
            </a:r>
            <a:r>
              <a:rPr lang="en-US" sz="2300" b="1" dirty="0" err="1">
                <a:latin typeface="Courier New" pitchFamily="49" charset="0"/>
              </a:rPr>
              <a:t>btnCalculate.Click</a:t>
            </a:r>
            <a:endParaRPr lang="en-US" sz="23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300" b="1" dirty="0">
                <a:latin typeface="Courier New" pitchFamily="49" charset="0"/>
              </a:rPr>
              <a:t>  </a:t>
            </a:r>
            <a:r>
              <a:rPr lang="en-US" sz="23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300" b="1" dirty="0">
                <a:latin typeface="Courier New" pitchFamily="49" charset="0"/>
              </a:rPr>
              <a:t> </a:t>
            </a:r>
            <a:r>
              <a:rPr lang="en-US" sz="2300" b="1" dirty="0" err="1">
                <a:latin typeface="Courier New" pitchFamily="49" charset="0"/>
              </a:rPr>
              <a:t>hourlyWage</a:t>
            </a:r>
            <a:r>
              <a:rPr lang="en-US" sz="2300" b="1" dirty="0">
                <a:latin typeface="Courier New" pitchFamily="49" charset="0"/>
              </a:rPr>
              <a:t>, </a:t>
            </a:r>
            <a:r>
              <a:rPr lang="en-US" sz="2300" b="1" dirty="0" err="1">
                <a:latin typeface="Courier New" pitchFamily="49" charset="0"/>
              </a:rPr>
              <a:t>hoursWorkded</a:t>
            </a:r>
            <a:r>
              <a:rPr lang="en-US" sz="2300" b="1" dirty="0">
                <a:latin typeface="Courier New" pitchFamily="49" charset="0"/>
              </a:rPr>
              <a:t> </a:t>
            </a:r>
            <a:r>
              <a:rPr lang="en-US" sz="23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</a:p>
          <a:p>
            <a:pPr eaLnBrk="1" hangingPunct="1">
              <a:buFontTx/>
              <a:buNone/>
            </a:pPr>
            <a:r>
              <a:rPr lang="en-US" sz="2300" b="1" dirty="0">
                <a:latin typeface="Courier New" pitchFamily="49" charset="0"/>
              </a:rPr>
              <a:t>  </a:t>
            </a:r>
            <a:r>
              <a:rPr lang="en-US" sz="2300" b="1" dirty="0" err="1">
                <a:latin typeface="Courier New" pitchFamily="49" charset="0"/>
              </a:rPr>
              <a:t>hourlyWage</a:t>
            </a:r>
            <a:r>
              <a:rPr lang="en-US" sz="2300" b="1" dirty="0">
                <a:latin typeface="Courier New" pitchFamily="49" charset="0"/>
              </a:rPr>
              <a:t> = </a:t>
            </a:r>
            <a:r>
              <a:rPr lang="en-US" sz="2300" b="1" dirty="0" err="1">
                <a:latin typeface="Courier New" pitchFamily="49" charset="0"/>
              </a:rPr>
              <a:t>txtWage.Text</a:t>
            </a:r>
            <a:endParaRPr lang="en-US" sz="23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300" b="1" dirty="0">
                <a:latin typeface="Courier New" pitchFamily="49" charset="0"/>
              </a:rPr>
              <a:t>  </a:t>
            </a:r>
            <a:r>
              <a:rPr lang="en-US" sz="2300" b="1" dirty="0" err="1">
                <a:latin typeface="Courier New" pitchFamily="49" charset="0"/>
              </a:rPr>
              <a:t>hoursWorked</a:t>
            </a:r>
            <a:r>
              <a:rPr lang="en-US" sz="2300" b="1" dirty="0">
                <a:latin typeface="Courier New" pitchFamily="49" charset="0"/>
              </a:rPr>
              <a:t> = </a:t>
            </a:r>
            <a:r>
              <a:rPr lang="en-US" sz="2300" b="1" dirty="0" err="1">
                <a:latin typeface="Courier New" pitchFamily="49" charset="0"/>
              </a:rPr>
              <a:t>txtHours.Text</a:t>
            </a:r>
            <a:endParaRPr lang="en-US" sz="23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300" b="1" dirty="0">
                <a:latin typeface="Courier New" pitchFamily="49" charset="0"/>
              </a:rPr>
              <a:t>  </a:t>
            </a:r>
            <a:r>
              <a:rPr lang="en-US" sz="2300" b="1" dirty="0" err="1">
                <a:latin typeface="Courier New" pitchFamily="49" charset="0"/>
              </a:rPr>
              <a:t>txtEarnings.Text</a:t>
            </a:r>
            <a:r>
              <a:rPr lang="en-US" sz="2300" b="1" dirty="0">
                <a:latin typeface="Courier New" pitchFamily="49" charset="0"/>
              </a:rPr>
              <a:t> = Pay(</a:t>
            </a:r>
            <a:r>
              <a:rPr lang="en-US" sz="2300" b="1" dirty="0" err="1">
                <a:latin typeface="Courier New" pitchFamily="49" charset="0"/>
              </a:rPr>
              <a:t>hourlyWage</a:t>
            </a:r>
            <a:r>
              <a:rPr lang="en-US" sz="2300" b="1" dirty="0">
                <a:latin typeface="Courier New" pitchFamily="49" charset="0"/>
              </a:rPr>
              <a:t>, </a:t>
            </a:r>
            <a:r>
              <a:rPr lang="en-US" sz="2300" b="1" dirty="0" err="1">
                <a:latin typeface="Courier New" pitchFamily="49" charset="0"/>
              </a:rPr>
              <a:t>hoursWorked</a:t>
            </a:r>
            <a:r>
              <a:rPr lang="en-US" sz="2300" b="1" dirty="0">
                <a:latin typeface="Courier New" pitchFamily="49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23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endParaRPr lang="en-US" dirty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51041-546C-4B6F-A028-29A75F9D8EAE}" type="slidenum">
              <a:rPr lang="en-US" smtClean="0">
                <a:latin typeface="Arial" pitchFamily="34" charset="0"/>
              </a:rPr>
              <a:pPr/>
              <a:t>32</a:t>
            </a:fld>
            <a:endParaRPr lang="en-US">
              <a:latin typeface="Arial" pitchFamily="34" charset="0"/>
            </a:endParaRP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3352800" y="54864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Function call</a:t>
            </a:r>
          </a:p>
        </p:txBody>
      </p:sp>
      <p:sp>
        <p:nvSpPr>
          <p:cNvPr id="20486" name="Up Arrow 6"/>
          <p:cNvSpPr>
            <a:spLocks noChangeArrowheads="1"/>
          </p:cNvSpPr>
          <p:nvPr/>
        </p:nvSpPr>
        <p:spPr bwMode="auto">
          <a:xfrm>
            <a:off x="3886200" y="4953000"/>
            <a:ext cx="4572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3B0A4A-9442-468A-B38D-92C573D16F26}" type="slidenum">
              <a:rPr lang="en-US" smtClean="0">
                <a:latin typeface="Arial" pitchFamily="34" charset="0"/>
              </a:rPr>
              <a:pPr/>
              <a:t>33</a:t>
            </a:fld>
            <a:endParaRPr lang="en-US">
              <a:latin typeface="Arial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3: Output</a:t>
            </a:r>
          </a:p>
        </p:txBody>
      </p:sp>
      <p:sp>
        <p:nvSpPr>
          <p:cNvPr id="21508" name="Text Box 13"/>
          <p:cNvSpPr txBox="1">
            <a:spLocks noChangeArrowheads="1"/>
          </p:cNvSpPr>
          <p:nvPr/>
        </p:nvSpPr>
        <p:spPr bwMode="auto">
          <a:xfrm>
            <a:off x="5410200" y="5105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pic>
        <p:nvPicPr>
          <p:cNvPr id="21509" name="Content Placeholder 7" descr="5-1-3R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0" y="2286000"/>
            <a:ext cx="4335463" cy="3657600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B4D0D6-FF08-43F4-8543-A9D2C1F9DEB1}" type="slidenum">
              <a:rPr lang="en-US" smtClean="0">
                <a:latin typeface="Arial" pitchFamily="34" charset="0"/>
              </a:rPr>
              <a:pPr/>
              <a:t>34</a:t>
            </a:fld>
            <a:endParaRPr lang="en-US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User-Defined Function Having No Parameters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97088"/>
            <a:ext cx="8686800" cy="4151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Function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</a:rPr>
              <a:t>CostOfItem</a:t>
            </a:r>
            <a:r>
              <a:rPr lang="en-US" sz="2400" b="1" dirty="0">
                <a:latin typeface="Courier New" pitchFamily="49" charset="0"/>
              </a:rPr>
              <a:t>()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 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400" b="1" dirty="0">
                <a:latin typeface="Courier New" pitchFamily="49" charset="0"/>
              </a:rPr>
              <a:t> price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As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</a:rPr>
              <a:t> = </a:t>
            </a:r>
            <a:r>
              <a:rPr lang="en-US" sz="2400" b="1" dirty="0" err="1">
                <a:latin typeface="Courier New" pitchFamily="49" charset="0"/>
              </a:rPr>
              <a:t>txtPrice.Text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400" b="1" dirty="0">
                <a:latin typeface="Courier New" pitchFamily="49" charset="0"/>
              </a:rPr>
              <a:t> quantity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As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Integer</a:t>
            </a:r>
            <a:r>
              <a:rPr lang="en-US" sz="2400" b="1" dirty="0">
                <a:latin typeface="Courier New" pitchFamily="49" charset="0"/>
              </a:rPr>
              <a:t> =</a:t>
            </a:r>
            <a:r>
              <a:rPr lang="en-US" sz="2400" b="1" dirty="0" err="1">
                <a:latin typeface="Courier New" pitchFamily="49" charset="0"/>
              </a:rPr>
              <a:t>txtQuantity.Text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400" b="1" dirty="0">
                <a:latin typeface="Courier New" pitchFamily="49" charset="0"/>
              </a:rPr>
              <a:t> cost = price * quantity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  Return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cost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Function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E189A9-689A-4AA0-ABB4-A5BC557B72F0}" type="slidenum">
              <a:rPr lang="en-US" smtClean="0">
                <a:latin typeface="Arial" pitchFamily="34" charset="0"/>
              </a:rPr>
              <a:pPr/>
              <a:t>35</a:t>
            </a:fld>
            <a:endParaRPr lang="en-US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User-Defined Boolean-Valued Function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51313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Function</a:t>
            </a:r>
            <a:r>
              <a:rPr lang="en-US" sz="4400" b="1" dirty="0">
                <a:latin typeface="Courier New" pitchFamily="49" charset="0"/>
              </a:rPr>
              <a:t> </a:t>
            </a:r>
            <a:r>
              <a:rPr lang="en-US" sz="4400" b="1" dirty="0" err="1">
                <a:latin typeface="Courier New" pitchFamily="49" charset="0"/>
              </a:rPr>
              <a:t>IsVowelWord</a:t>
            </a:r>
            <a:r>
              <a:rPr lang="en-US" sz="4400" b="1" dirty="0">
                <a:latin typeface="Courier New" pitchFamily="49" charset="0"/>
              </a:rPr>
              <a:t>(</a:t>
            </a:r>
            <a:r>
              <a:rPr lang="en-US" sz="4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4400" b="1" dirty="0">
                <a:latin typeface="Courier New" pitchFamily="49" charset="0"/>
              </a:rPr>
              <a:t> word </a:t>
            </a: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As String</a:t>
            </a:r>
            <a:r>
              <a:rPr lang="en-US" sz="4400" b="1" dirty="0">
                <a:latin typeface="Courier New" pitchFamily="49" charset="0"/>
              </a:rPr>
              <a:t>) </a:t>
            </a: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As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                                     Boolean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latin typeface="Courier New" pitchFamily="49" charset="0"/>
              </a:rPr>
              <a:t>  </a:t>
            </a: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If </a:t>
            </a:r>
            <a:r>
              <a:rPr lang="en-US" sz="4400" b="1" dirty="0" err="1">
                <a:latin typeface="Courier New" pitchFamily="49" charset="0"/>
              </a:rPr>
              <a:t>word.IndexOf</a:t>
            </a:r>
            <a:r>
              <a:rPr lang="en-US" sz="4400" b="1" dirty="0">
                <a:latin typeface="Courier New" pitchFamily="49" charset="0"/>
              </a:rPr>
              <a:t>(</a:t>
            </a:r>
            <a:r>
              <a:rPr lang="en-US" sz="4400" b="1" dirty="0">
                <a:solidFill>
                  <a:srgbClr val="A31515"/>
                </a:solidFill>
                <a:latin typeface="Courier New" pitchFamily="49" charset="0"/>
              </a:rPr>
              <a:t>"A"</a:t>
            </a:r>
            <a:r>
              <a:rPr lang="en-US" sz="4400" b="1" dirty="0">
                <a:latin typeface="Courier New" pitchFamily="49" charset="0"/>
              </a:rPr>
              <a:t>) = -1 </a:t>
            </a: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Then</a:t>
            </a: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4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  Return</a:t>
            </a: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False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End If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  If </a:t>
            </a:r>
            <a:r>
              <a:rPr lang="en-US" sz="4400" b="1" dirty="0" err="1">
                <a:latin typeface="Courier New" pitchFamily="49" charset="0"/>
              </a:rPr>
              <a:t>word.IndexOf</a:t>
            </a:r>
            <a:r>
              <a:rPr lang="en-US" sz="4400" b="1" dirty="0">
                <a:latin typeface="Courier New" pitchFamily="49" charset="0"/>
              </a:rPr>
              <a:t>(</a:t>
            </a:r>
            <a:r>
              <a:rPr lang="en-US" sz="4400" b="1" dirty="0">
                <a:solidFill>
                  <a:srgbClr val="A31515"/>
                </a:solidFill>
                <a:latin typeface="Courier New" pitchFamily="49" charset="0"/>
              </a:rPr>
              <a:t>"U"</a:t>
            </a:r>
            <a:r>
              <a:rPr lang="en-US" sz="4400" b="1" dirty="0">
                <a:latin typeface="Courier New" pitchFamily="49" charset="0"/>
              </a:rPr>
              <a:t>) = -1 </a:t>
            </a: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Then</a:t>
            </a: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4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  Return</a:t>
            </a: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False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End If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  Return</a:t>
            </a:r>
            <a:r>
              <a:rPr lang="en-US" sz="4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True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dirty="0">
                <a:solidFill>
                  <a:srgbClr val="0000FF"/>
                </a:solidFill>
                <a:latin typeface="Courier New" pitchFamily="49" charset="0"/>
              </a:rPr>
              <a:t>End Function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925A80-E471-4E93-9084-F49526ADFB04}" type="slidenum">
              <a:rPr lang="en-US" smtClean="0">
                <a:latin typeface="Arial" pitchFamily="34" charset="0"/>
              </a:rPr>
              <a:pPr/>
              <a:t>36</a:t>
            </a:fld>
            <a:endParaRPr lang="en-US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Functions vs. Sub procedures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64488" cy="4151313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/>
              <a:t>Both can perform similar tasks</a:t>
            </a:r>
          </a:p>
          <a:p>
            <a:pPr eaLnBrk="1" hangingPunct="1">
              <a:buClr>
                <a:schemeClr val="tx2"/>
              </a:buClr>
            </a:pPr>
            <a:r>
              <a:rPr lang="en-US"/>
              <a:t>Both can call other procedures</a:t>
            </a:r>
          </a:p>
          <a:p>
            <a:pPr eaLnBrk="1" hangingPunct="1">
              <a:buClr>
                <a:schemeClr val="tx2"/>
              </a:buClr>
            </a:pPr>
            <a:r>
              <a:rPr lang="en-US"/>
              <a:t>Use a function when you want to return one and only one value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3FCFCE-4275-4C22-B060-FD49199FF81B}" type="slidenum">
              <a:rPr lang="en-US" smtClean="0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Calling a Sub Procedure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421688" cy="4151313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dirty="0"/>
              <a:t>The statement that invokes /calls a Sub procedure is referred to as a </a:t>
            </a:r>
            <a:r>
              <a:rPr lang="en-US" b="1" dirty="0"/>
              <a:t>calling statement</a:t>
            </a:r>
            <a:r>
              <a:rPr lang="en-US" dirty="0"/>
              <a:t>.</a:t>
            </a:r>
          </a:p>
          <a:p>
            <a:pPr eaLnBrk="1" hangingPunct="1">
              <a:buClr>
                <a:schemeClr val="tx2"/>
              </a:buClr>
            </a:pPr>
            <a:r>
              <a:rPr lang="en-US" dirty="0"/>
              <a:t>A calling statement looks like this:</a:t>
            </a:r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i="1" dirty="0" err="1">
                <a:latin typeface="Courier New" pitchFamily="49" charset="0"/>
                <a:cs typeface="Courier New" pitchFamily="49" charset="0"/>
              </a:rPr>
              <a:t>ProcedureName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(arg1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arg2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,..., </a:t>
            </a:r>
            <a:r>
              <a:rPr lang="en-US" sz="2400" b="1" i="1" dirty="0" err="1">
                <a:latin typeface="Courier New" pitchFamily="49" charset="0"/>
                <a:cs typeface="Courier New" pitchFamily="49" charset="0"/>
              </a:rPr>
              <a:t>argN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0C9673-1620-409E-9719-C8E3EC8E31C6}" type="slidenum">
              <a:rPr lang="en-US" smtClean="0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Naming Sub Procedures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9913" y="1981200"/>
            <a:ext cx="7964487" cy="41513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/>
              <a:t>The rules for naming Sub procedures are the same as the rules for naming variables.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EDB615-FC27-411C-8B7A-2949624C191E}" type="slidenum">
              <a:rPr lang="en-US" smtClean="0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Passing Values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513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                                     </a:t>
            </a:r>
            <a:r>
              <a:rPr lang="en-US" sz="2400" b="1" dirty="0" err="1">
                <a:latin typeface="Courier New" pitchFamily="49" charset="0"/>
              </a:rPr>
              <a:t>DisplaySum</a:t>
            </a:r>
            <a:r>
              <a:rPr lang="en-US" sz="2400" b="1" dirty="0">
                <a:latin typeface="Courier New" pitchFamily="49" charset="0"/>
              </a:rPr>
              <a:t>( 2, 3 )</a:t>
            </a:r>
          </a:p>
          <a:p>
            <a:pPr marL="274320" eaLnBrk="1" hangingPunct="1">
              <a:lnSpc>
                <a:spcPct val="9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Sub </a:t>
            </a:r>
            <a:r>
              <a:rPr lang="en-US" sz="2400" b="1" dirty="0" err="1">
                <a:latin typeface="Courier New" pitchFamily="49" charset="0"/>
              </a:rPr>
              <a:t>DisplaySum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num1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num2 _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                                      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 Dim</a:t>
            </a:r>
            <a:r>
              <a:rPr lang="en-US" sz="2400" b="1" dirty="0">
                <a:latin typeface="Courier New" pitchFamily="49" charset="0"/>
              </a:rPr>
              <a:t> z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</a:p>
          <a:p>
            <a:pPr eaLnBrk="1" hangingPunct="1"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  z = num1 + num2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GB" sz="2400" dirty="0"/>
              <a:t>TextBox1.Text=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"The sum of "</a:t>
            </a:r>
            <a:r>
              <a:rPr lang="en-US" sz="24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&amp; num1 &amp;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             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 and "</a:t>
            </a:r>
            <a:r>
              <a:rPr lang="en-US" sz="2400" b="1" dirty="0">
                <a:latin typeface="Courier New" pitchFamily="49" charset="0"/>
              </a:rPr>
              <a:t> &amp; num2 &amp;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 is " </a:t>
            </a:r>
            <a:r>
              <a:rPr lang="en-US" sz="2400" b="1" dirty="0">
                <a:latin typeface="Courier New" pitchFamily="49" charset="0"/>
              </a:rPr>
              <a:t>&amp; z &amp;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"."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In the Sub procedure, 2 will be stored in </a:t>
            </a:r>
            <a:r>
              <a:rPr lang="en-US" i="1" dirty="0"/>
              <a:t>num1</a:t>
            </a:r>
            <a:r>
              <a:rPr lang="en-US" dirty="0"/>
              <a:t> and 3 will be stored in </a:t>
            </a:r>
            <a:r>
              <a:rPr lang="en-US" i="1" dirty="0"/>
              <a:t>num2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 flipH="1">
            <a:off x="4648944" y="2276872"/>
            <a:ext cx="859160" cy="2880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6300192" y="2276872"/>
            <a:ext cx="1700808" cy="28803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0E0A59-8D06-4C36-A749-50921587B04F}" type="slidenum">
              <a:rPr lang="en-US" smtClean="0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Arguments and Parameters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51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    	</a:t>
            </a:r>
            <a:r>
              <a:rPr lang="en-US" sz="2400" dirty="0"/>
              <a:t>                  </a:t>
            </a:r>
            <a:r>
              <a:rPr lang="en-US" sz="2400" b="1" dirty="0">
                <a:latin typeface="Courier New" pitchFamily="49" charset="0"/>
              </a:rPr>
              <a:t>Sum(2, 3)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Sub </a:t>
            </a:r>
            <a:r>
              <a:rPr lang="en-US" sz="2400" b="1" dirty="0" err="1">
                <a:latin typeface="Courier New" pitchFamily="49" charset="0"/>
              </a:rPr>
              <a:t>DisplaySum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num1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num2 _</a:t>
            </a:r>
          </a:p>
          <a:p>
            <a:pPr eaLnBrk="1" hangingPunct="1">
              <a:buFontTx/>
              <a:buNone/>
            </a:pPr>
            <a:r>
              <a:rPr lang="en-US" sz="2400" b="1" dirty="0">
                <a:latin typeface="Courier New" pitchFamily="49" charset="0"/>
              </a:rPr>
              <a:t>                                      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)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                                           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800" b="1" dirty="0">
                <a:latin typeface="Courier New" pitchFamily="49" charset="0"/>
              </a:rPr>
              <a:t>  </a:t>
            </a:r>
            <a:endParaRPr lang="en-US" i="1" dirty="0"/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 flipV="1">
            <a:off x="3352800" y="2438400"/>
            <a:ext cx="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78" name="Line 7"/>
          <p:cNvSpPr>
            <a:spLocks noChangeShapeType="1"/>
          </p:cNvSpPr>
          <p:nvPr/>
        </p:nvSpPr>
        <p:spPr bwMode="auto">
          <a:xfrm flipV="1">
            <a:off x="3886200" y="2438400"/>
            <a:ext cx="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>
            <a:off x="3352800" y="2743200"/>
            <a:ext cx="13716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4572000" y="25146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arguments</a:t>
            </a:r>
          </a:p>
        </p:txBody>
      </p:sp>
      <p:sp>
        <p:nvSpPr>
          <p:cNvPr id="29705" name="Text Box 10"/>
          <p:cNvSpPr txBox="1">
            <a:spLocks noChangeArrowheads="1"/>
          </p:cNvSpPr>
          <p:nvPr/>
        </p:nvSpPr>
        <p:spPr bwMode="auto">
          <a:xfrm>
            <a:off x="5181600" y="3212976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parameters</a:t>
            </a:r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>
            <a:off x="2895600" y="3962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4267200" y="3645024"/>
            <a:ext cx="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8229600" y="3645024"/>
            <a:ext cx="0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4267200" y="3645024"/>
            <a:ext cx="914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86" name="Line 15"/>
          <p:cNvSpPr>
            <a:spLocks noChangeShapeType="1"/>
          </p:cNvSpPr>
          <p:nvPr/>
        </p:nvSpPr>
        <p:spPr bwMode="auto">
          <a:xfrm>
            <a:off x="7086600" y="3645024"/>
            <a:ext cx="11430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11" name="Text Box 16"/>
          <p:cNvSpPr txBox="1">
            <a:spLocks noChangeArrowheads="1"/>
          </p:cNvSpPr>
          <p:nvPr/>
        </p:nvSpPr>
        <p:spPr bwMode="auto">
          <a:xfrm>
            <a:off x="4038600" y="5037138"/>
            <a:ext cx="2209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displayed</a:t>
            </a:r>
            <a:r>
              <a:rPr lang="en-US" sz="2400"/>
              <a:t> </a:t>
            </a:r>
            <a:r>
              <a:rPr lang="en-US" sz="2400" b="1"/>
              <a:t>automatically</a:t>
            </a:r>
          </a:p>
        </p:txBody>
      </p:sp>
      <p:sp>
        <p:nvSpPr>
          <p:cNvPr id="28688" name="Line 17"/>
          <p:cNvSpPr>
            <a:spLocks noChangeShapeType="1"/>
          </p:cNvSpPr>
          <p:nvPr/>
        </p:nvSpPr>
        <p:spPr bwMode="auto">
          <a:xfrm flipV="1">
            <a:off x="3352800" y="4656138"/>
            <a:ext cx="0" cy="609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89" name="Line 18"/>
          <p:cNvSpPr>
            <a:spLocks noChangeShapeType="1"/>
          </p:cNvSpPr>
          <p:nvPr/>
        </p:nvSpPr>
        <p:spPr bwMode="auto">
          <a:xfrm flipV="1">
            <a:off x="7086600" y="4656138"/>
            <a:ext cx="0" cy="685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90" name="Line 19"/>
          <p:cNvSpPr>
            <a:spLocks noChangeShapeType="1"/>
          </p:cNvSpPr>
          <p:nvPr/>
        </p:nvSpPr>
        <p:spPr bwMode="auto">
          <a:xfrm>
            <a:off x="3352800" y="5265738"/>
            <a:ext cx="914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91" name="Line 21"/>
          <p:cNvSpPr>
            <a:spLocks noChangeShapeType="1"/>
          </p:cNvSpPr>
          <p:nvPr/>
        </p:nvSpPr>
        <p:spPr bwMode="auto">
          <a:xfrm>
            <a:off x="6019800" y="5341938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51EBC2-3893-4B29-91E0-C9AE85627AB6}" type="slidenum">
              <a:rPr lang="en-US" smtClean="0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Several Calling Statements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50288" cy="4151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DisplaySum(2, 3)</a:t>
            </a:r>
          </a:p>
          <a:p>
            <a:pPr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DisplaySum(4, 6)</a:t>
            </a:r>
          </a:p>
          <a:p>
            <a:pPr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DisplaySum(7, 8)</a:t>
            </a:r>
          </a:p>
          <a:p>
            <a:pPr eaLnBrk="1" hangingPunct="1">
              <a:buFontTx/>
              <a:buNone/>
            </a:pPr>
            <a:endParaRPr lang="en-US" sz="2400" b="1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>
                <a:solidFill>
                  <a:srgbClr val="663300"/>
                </a:solidFill>
              </a:rPr>
              <a:t>Output:</a:t>
            </a:r>
          </a:p>
          <a:p>
            <a:pPr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The sum of 2 and 3 is 5.</a:t>
            </a:r>
          </a:p>
          <a:p>
            <a:pPr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The sum of 4 and 6 is 10</a:t>
            </a:r>
          </a:p>
          <a:p>
            <a:pPr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The sum of 7 and 8 is 15.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33B844-FBD5-4678-B743-F1EC2B596184}" type="slidenum">
              <a:rPr lang="en-US" smtClean="0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Passing Strings and Numbers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419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            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Demo(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"CA"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38)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Sub </a:t>
            </a:r>
            <a:r>
              <a:rPr lang="en-US" sz="2400" b="1" dirty="0">
                <a:latin typeface="Courier New" pitchFamily="49" charset="0"/>
              </a:rPr>
              <a:t>Demo(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state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String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 err="1">
                <a:solidFill>
                  <a:schemeClr val="folHlink"/>
                </a:solidFill>
                <a:latin typeface="Courier New" pitchFamily="49" charset="0"/>
              </a:rPr>
              <a:t>ByVal</a:t>
            </a:r>
            <a:r>
              <a:rPr lang="en-US" sz="2400" b="1" dirty="0">
                <a:latin typeface="Courier New" pitchFamily="49" charset="0"/>
              </a:rPr>
              <a:t> pop _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                                       </a:t>
            </a: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As Double</a:t>
            </a:r>
            <a:r>
              <a:rPr lang="en-US" sz="2400" b="1" dirty="0">
                <a:latin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GB" sz="2400" dirty="0"/>
              <a:t>TextBox1.Text</a:t>
            </a:r>
            <a:r>
              <a:rPr lang="en-US" sz="2400" b="1" dirty="0">
                <a:latin typeface="Courier New" pitchFamily="49" charset="0"/>
              </a:rPr>
              <a:t> = state &amp;</a:t>
            </a:r>
          </a:p>
          <a:p>
            <a:pPr eaLnBrk="1" hangingPunct="1"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         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 has population "</a:t>
            </a:r>
            <a:r>
              <a:rPr lang="en-US" sz="24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&amp; pop &amp;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 million."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Courier New" pitchFamily="49" charset="0"/>
              </a:rPr>
              <a:t>End Sub</a:t>
            </a:r>
          </a:p>
          <a:p>
            <a:pPr eaLnBrk="1" hangingPunct="1">
              <a:buFontTx/>
              <a:buNone/>
              <a:defRPr/>
            </a:pPr>
            <a:endParaRPr lang="en-US" sz="2000" b="1" dirty="0">
              <a:solidFill>
                <a:schemeClr val="folHlink"/>
              </a:solidFill>
              <a:latin typeface="Courier New" pitchFamily="49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b="1" dirty="0"/>
              <a:t>Note</a:t>
            </a:r>
            <a:r>
              <a:rPr lang="en-US" dirty="0"/>
              <a:t>: The statement </a:t>
            </a:r>
            <a:r>
              <a:rPr lang="en-US" sz="2400" b="1" dirty="0">
                <a:latin typeface="Courier New" pitchFamily="49" charset="0"/>
              </a:rPr>
              <a:t>Demo(38,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"CA"</a:t>
            </a:r>
            <a:r>
              <a:rPr lang="en-US" sz="2400" b="1" dirty="0">
                <a:latin typeface="Courier New" pitchFamily="49" charset="0"/>
              </a:rPr>
              <a:t>) </a:t>
            </a:r>
            <a:r>
              <a:rPr lang="en-US" dirty="0"/>
              <a:t>would not be valid. The types of the arguments must be in the same order as the types of the parameters.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 flipH="1">
            <a:off x="3419872" y="2362200"/>
            <a:ext cx="1075928" cy="20270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>
            <a:off x="5562600" y="2362200"/>
            <a:ext cx="1600200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Edited By Maysoon Al-Duwais</a:t>
            </a:r>
            <a:endParaRPr lang="ar-SA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30AFAA5D399E489E1819B440698DE2" ma:contentTypeVersion="0" ma:contentTypeDescription="Create a new document." ma:contentTypeScope="" ma:versionID="d2e5e4ccdb149d2076a9830fd3e7492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2E12D7-AB63-4064-9528-7F6E49D380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AB2B21-643F-45EF-B272-7E26A15236DC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919E4B5-2E2B-447E-B6AA-D3475185B3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1166</TotalTime>
  <Words>1479</Words>
  <Application>Microsoft Office PowerPoint</Application>
  <PresentationFormat>On-screen Show (4:3)</PresentationFormat>
  <Paragraphs>366</Paragraphs>
  <Slides>36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Constantia</vt:lpstr>
      <vt:lpstr>Courier New</vt:lpstr>
      <vt:lpstr>Majalla UI</vt:lpstr>
      <vt:lpstr>Traditional Arabic</vt:lpstr>
      <vt:lpstr>Wingdings 2</vt:lpstr>
      <vt:lpstr>Flow</vt:lpstr>
      <vt:lpstr>Chapter#8 General Procedures</vt:lpstr>
      <vt:lpstr>Devices for Modularity</vt:lpstr>
      <vt:lpstr>General Form of Sub Procedure</vt:lpstr>
      <vt:lpstr>Calling a Sub Procedure</vt:lpstr>
      <vt:lpstr>Naming Sub Procedures</vt:lpstr>
      <vt:lpstr>Passing Values</vt:lpstr>
      <vt:lpstr>Arguments and Parameters</vt:lpstr>
      <vt:lpstr>Several Calling Statements</vt:lpstr>
      <vt:lpstr>Passing Strings and Numbers</vt:lpstr>
      <vt:lpstr>Variables and Expressions as Arguments</vt:lpstr>
      <vt:lpstr>Sub Procedure Having No Parameters</vt:lpstr>
      <vt:lpstr>Sub Procedure Calling Another Sub Procedure</vt:lpstr>
      <vt:lpstr>Output</vt:lpstr>
      <vt:lpstr>ByVal and ByRef </vt:lpstr>
      <vt:lpstr>Passing by Value </vt:lpstr>
      <vt:lpstr>Example </vt:lpstr>
      <vt:lpstr>Passing by Reference </vt:lpstr>
      <vt:lpstr>Example</vt:lpstr>
      <vt:lpstr>Most Common Use of ByRef: Get Input (Read Input)</vt:lpstr>
      <vt:lpstr> Function Procedures</vt:lpstr>
      <vt:lpstr>Some Built-In Functions</vt:lpstr>
      <vt:lpstr>Some Built-In Functions (continued)</vt:lpstr>
      <vt:lpstr>Function Procedures</vt:lpstr>
      <vt:lpstr>Example With One Parameter</vt:lpstr>
      <vt:lpstr>Header of the FtoC Function Procedure</vt:lpstr>
      <vt:lpstr>Example 1: Form</vt:lpstr>
      <vt:lpstr>Example 1: Code Using Function</vt:lpstr>
      <vt:lpstr>Example 1: Code Without Using Function</vt:lpstr>
      <vt:lpstr>Example 1: Output</vt:lpstr>
      <vt:lpstr>User-Defined Function Having Several Parameters</vt:lpstr>
      <vt:lpstr>Example 3: Form</vt:lpstr>
      <vt:lpstr>Example 3: Partial Code</vt:lpstr>
      <vt:lpstr>Example 3: Output</vt:lpstr>
      <vt:lpstr>User-Defined Function Having No Parameters</vt:lpstr>
      <vt:lpstr>User-Defined Boolean-Valued Function</vt:lpstr>
      <vt:lpstr>Functions vs. Sub procedures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Maysoon</dc:creator>
  <cp:lastModifiedBy>Abdulrahman Abdullah O Alomair</cp:lastModifiedBy>
  <cp:revision>24</cp:revision>
  <dcterms:created xsi:type="dcterms:W3CDTF">2012-04-02T22:39:50Z</dcterms:created>
  <dcterms:modified xsi:type="dcterms:W3CDTF">2018-09-15T15:34:09Z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0x0101005130AFAA5D399E489E1819B440698DE2</vt:lpwstr>
  </property>
</Properties>
</file>