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5"/>
  </p:sldMasterIdLst>
  <p:notesMasterIdLst>
    <p:notesMasterId r:id="rId37"/>
  </p:notesMasterIdLst>
  <p:handoutMasterIdLst>
    <p:handoutMasterId r:id="rId38"/>
  </p:handoutMasterIdLst>
  <p:sldIdLst>
    <p:sldId id="577" r:id="rId6"/>
    <p:sldId id="672" r:id="rId7"/>
    <p:sldId id="675" r:id="rId8"/>
    <p:sldId id="676" r:id="rId9"/>
    <p:sldId id="670" r:id="rId10"/>
    <p:sldId id="673" r:id="rId11"/>
    <p:sldId id="677" r:id="rId12"/>
    <p:sldId id="678" r:id="rId13"/>
    <p:sldId id="679" r:id="rId14"/>
    <p:sldId id="680" r:id="rId15"/>
    <p:sldId id="682" r:id="rId16"/>
    <p:sldId id="683" r:id="rId17"/>
    <p:sldId id="711" r:id="rId18"/>
    <p:sldId id="684" r:id="rId19"/>
    <p:sldId id="685" r:id="rId20"/>
    <p:sldId id="686" r:id="rId21"/>
    <p:sldId id="687" r:id="rId22"/>
    <p:sldId id="688" r:id="rId23"/>
    <p:sldId id="689" r:id="rId24"/>
    <p:sldId id="710" r:id="rId25"/>
    <p:sldId id="691" r:id="rId26"/>
    <p:sldId id="692" r:id="rId27"/>
    <p:sldId id="693" r:id="rId28"/>
    <p:sldId id="719" r:id="rId29"/>
    <p:sldId id="695" r:id="rId30"/>
    <p:sldId id="690" r:id="rId31"/>
    <p:sldId id="696" r:id="rId32"/>
    <p:sldId id="712" r:id="rId33"/>
    <p:sldId id="716" r:id="rId34"/>
    <p:sldId id="717" r:id="rId35"/>
    <p:sldId id="718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b="1" u="sng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CC33"/>
    <a:srgbClr val="FFFFCC"/>
    <a:srgbClr val="006699"/>
    <a:srgbClr val="666699"/>
    <a:srgbClr val="CC1704"/>
    <a:srgbClr val="FF006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B9631B5-78F2-41C9-869B-9F39066F8104}" styleName="نمط متوسط 3 - تميي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8" autoAdjust="0"/>
    <p:restoredTop sz="82867" autoAdjust="0"/>
  </p:normalViewPr>
  <p:slideViewPr>
    <p:cSldViewPr>
      <p:cViewPr varScale="1">
        <p:scale>
          <a:sx n="54" d="100"/>
          <a:sy n="54" d="100"/>
        </p:scale>
        <p:origin x="1493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presProps" Target="presProp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u="none"/>
            </a:lvl1pPr>
          </a:lstStyle>
          <a:p>
            <a:pPr>
              <a:defRPr/>
            </a:pPr>
            <a:fld id="{46A22B2A-BF5C-4B03-85C5-931556F3CD81}" type="datetimeFigureOut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4331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31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u="none"/>
            </a:lvl1pPr>
          </a:lstStyle>
          <a:p>
            <a:pPr>
              <a:defRPr/>
            </a:pPr>
            <a:fld id="{D5763D6E-B9F3-4845-84BB-61528C0E4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11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b="0" u="none">
                <a:latin typeface="+mn-lt"/>
                <a:cs typeface="+mn-cs"/>
              </a:defRPr>
            </a:lvl1pPr>
          </a:lstStyle>
          <a:p>
            <a:pPr>
              <a:defRPr/>
            </a:pPr>
            <a:fld id="{1066F9D8-A8BA-4842-8930-79FFF0DAB320}" type="datetimeFigureOut">
              <a:rPr lang="en-US"/>
              <a:pPr>
                <a:defRPr/>
              </a:pPr>
              <a:t>9/15/2018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 b="0" u="none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u="none">
                <a:latin typeface="Calibri" pitchFamily="34" charset="0"/>
              </a:defRPr>
            </a:lvl1pPr>
          </a:lstStyle>
          <a:p>
            <a:pPr>
              <a:defRPr/>
            </a:pPr>
            <a:fld id="{85815094-16C2-4394-9ADE-E8A0516E90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891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KW"/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DDD2E8-7B26-4E9A-945B-D8301DAF925A}" type="slidenum">
              <a:rPr lang="ar-SA" sz="1200" b="0" u="none">
                <a:latin typeface="Calibri" pitchFamily="34" charset="0"/>
              </a:rPr>
              <a:pPr algn="r"/>
              <a:t>1</a:t>
            </a:fld>
            <a:endParaRPr lang="en-US" sz="1200" b="0" u="none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5815094-16C2-4394-9ADE-E8A0516E901A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2C2AD6-F03F-4D54-A4F3-1759C12777B6}" type="slidenum">
              <a:rPr lang="en-US" smtClean="0">
                <a:latin typeface="Arial" pitchFamily="34" charset="0"/>
              </a:rPr>
              <a:pPr/>
              <a:t>29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2A0022-C4BB-4F01-B7E6-F2EE26EC9AF9}" type="slidenum">
              <a:rPr lang="en-US" smtClean="0">
                <a:latin typeface="Arial" pitchFamily="34" charset="0"/>
              </a:rPr>
              <a:pPr/>
              <a:t>30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SA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829DF6-C349-479D-96A2-587D1AE96B05}" type="slidenum">
              <a:rPr lang="en-US" smtClean="0">
                <a:latin typeface="Arial" pitchFamily="34" charset="0"/>
              </a:rPr>
              <a:pPr/>
              <a:t>31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fld id="{E01C81D7-73DA-48B5-BB9F-280CF3E1C561}" type="datetime1">
              <a:rPr lang="en-US" smtClean="0"/>
              <a:t>9/15/2018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4BDDDC-49E2-4A1C-9D38-83E286537B5C}" type="datetime1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8BCAFF-6460-4FA8-B7E5-AB7B1613D59D}" type="datetime1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0FCD3-B1EF-45A6-AEAB-4CED3D2D657A}" type="datetime1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249D94-08E5-4EA1-ACF1-D3A7AF746FDF}" type="datetime1">
              <a:rPr lang="en-US" smtClean="0"/>
              <a:t>9/15/2018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D26936-C238-41DE-8CB7-E82088ABBD67}" type="datetime1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4882B81D-F78E-45A0-A331-401807FA4CF3}" type="datetime1">
              <a:rPr lang="en-US" smtClean="0"/>
              <a:t>9/15/2018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fld id="{A1B6C9D7-8F77-4734-A067-89C31FDF95F3}" type="datetime1">
              <a:rPr lang="en-US" smtClean="0"/>
              <a:t>9/15/2018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365AF2-A65F-4DFE-BD45-16C6FD9EFC80}" type="datetime1">
              <a:rPr lang="en-US" smtClean="0"/>
              <a:t>9/15/2018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A6F6DA-8AE8-4341-B0A3-93B4AF5568B0}" type="datetime1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6FBAE-E994-46D7-8CCB-6F940134A310}" type="datetime1">
              <a:rPr lang="en-US" smtClean="0"/>
              <a:t>9/15/2018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78FB33C2-5B37-412B-92EB-2A599EFA3397}" type="datetime1">
              <a:rPr lang="en-US" smtClean="0"/>
              <a:t>9/15/2018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ar-SA"/>
              <a:t> 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04800" y="48006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rtl="1">
              <a:defRPr/>
            </a:pPr>
            <a:br>
              <a:rPr lang="ar-SA" sz="2400" u="none" dirty="0">
                <a:solidFill>
                  <a:srgbClr val="7030A0"/>
                </a:solidFill>
                <a:latin typeface="+mj-lt"/>
                <a:ea typeface="+mj-ea"/>
                <a:cs typeface="+mj-cs"/>
              </a:rPr>
            </a:br>
            <a:endParaRPr lang="en-US" sz="2400" u="none" dirty="0">
              <a:solidFill>
                <a:srgbClr val="7030A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147" name="Picture 3" descr="VB_co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154807">
            <a:off x="838200" y="83820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2661" name="Rectangle 5"/>
          <p:cNvSpPr>
            <a:spLocks noChangeArrowheads="1"/>
          </p:cNvSpPr>
          <p:nvPr/>
        </p:nvSpPr>
        <p:spPr bwMode="auto">
          <a:xfrm>
            <a:off x="533400" y="281940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0" hangingPunct="0">
              <a:defRPr/>
            </a:pPr>
            <a:br>
              <a:rPr lang="en-US" sz="5400" u="none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</a:br>
            <a:r>
              <a:rPr lang="en-US" sz="5400" u="none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String Manipulation</a:t>
            </a:r>
          </a:p>
          <a:p>
            <a:pPr algn="ctr" eaLnBrk="0" hangingPunct="0">
              <a:defRPr/>
            </a:pPr>
            <a:endParaRPr lang="en-US" sz="5400" u="none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en-US" sz="2000" b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Reference:</a:t>
            </a:r>
          </a:p>
          <a:p>
            <a:pPr eaLnBrk="0" hangingPunct="0">
              <a:defRPr/>
            </a:pPr>
            <a:r>
              <a:rPr lang="en-US" sz="2000" b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Lecturer </a:t>
            </a:r>
            <a:r>
              <a:rPr lang="en-US" sz="2000" b="0" u="none" dirty="0" err="1"/>
              <a:t>Reham</a:t>
            </a:r>
            <a:r>
              <a:rPr lang="en-US" sz="2000" b="0" u="none" dirty="0"/>
              <a:t> O. Al-Abdul </a:t>
            </a:r>
            <a:r>
              <a:rPr lang="en-US" sz="2000" b="0" u="none" dirty="0" err="1"/>
              <a:t>Jabba</a:t>
            </a:r>
            <a:r>
              <a:rPr lang="en-US" sz="2000" b="0" u="none" dirty="0"/>
              <a:t> lectures for cap211 </a:t>
            </a:r>
            <a:r>
              <a:rPr lang="en-US" sz="2000" b="0" u="none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Times New Roman" pitchFamily="18" charset="0"/>
              </a:rPr>
              <a:t>  </a:t>
            </a:r>
            <a:endParaRPr lang="en-US" sz="1600" b="0" u="none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666" name="Rectangle 2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>
                <a:solidFill>
                  <a:schemeClr val="accent2"/>
                </a:solidFill>
                <a:cs typeface="+mj-cs"/>
              </a:rPr>
              <a:t>Substring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09667" name="Rectangle 3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4800600"/>
          </a:xfrm>
        </p:spPr>
        <p:txBody>
          <a:bodyPr>
            <a:normAutofit/>
          </a:bodyPr>
          <a:lstStyle/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This allows you to grab one string within another. (For example, if you wanted to grab the “.com” from the email address “me@me.com.”)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In between the round brackets of Substring( ), you specify a starting position and then how many characters you want to grab (the count starts at zero again). Like this: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Email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Email = “me@me.com”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 = </a:t>
            </a:r>
            <a:r>
              <a:rPr lang="en-US" sz="2400" b="1" dirty="0" err="1">
                <a:cs typeface="+mn-cs"/>
              </a:rPr>
              <a:t>Email.</a:t>
            </a:r>
            <a:r>
              <a:rPr lang="en-US" sz="2400" b="1" dirty="0" err="1">
                <a:solidFill>
                  <a:srgbClr val="FF0066"/>
                </a:solidFill>
                <a:cs typeface="+mn-cs"/>
              </a:rPr>
              <a:t>Substring</a:t>
            </a:r>
            <a:r>
              <a:rPr lang="en-US" sz="2400" b="1" dirty="0">
                <a:cs typeface="+mn-cs"/>
              </a:rPr>
              <a:t>(5, 4)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7" name="Rectangle 5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>
                <a:solidFill>
                  <a:schemeClr val="accent2"/>
                </a:solidFill>
                <a:cs typeface="+mj-cs"/>
              </a:rPr>
              <a:t>Substring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11715" name="Rectangle 3"/>
          <p:cNvSpPr>
            <a:spLocks noGrp="1"/>
          </p:cNvSpPr>
          <p:nvPr>
            <p:ph type="subTitle" idx="1"/>
          </p:nvPr>
        </p:nvSpPr>
        <p:spPr>
          <a:xfrm>
            <a:off x="533400" y="1295400"/>
            <a:ext cx="8001000" cy="51054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You could also do a check to see if the email address ended in “.com” like this. Here’s some code to do the job: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Email As String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 As String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Email = "me@me.com"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 = </a:t>
            </a:r>
            <a:r>
              <a:rPr lang="en-US" sz="2400" b="1" dirty="0" err="1">
                <a:cs typeface="+mn-cs"/>
              </a:rPr>
              <a:t>Email.</a:t>
            </a:r>
            <a:r>
              <a:rPr lang="en-US" sz="2400" b="1" dirty="0" err="1">
                <a:solidFill>
                  <a:srgbClr val="FF0066"/>
                </a:solidFill>
                <a:cs typeface="+mn-cs"/>
              </a:rPr>
              <a:t>Substring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Email.Length</a:t>
            </a:r>
            <a:r>
              <a:rPr lang="en-US" sz="2400" b="1" dirty="0">
                <a:cs typeface="+mn-cs"/>
              </a:rPr>
              <a:t> - 4, 4)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If </a:t>
            </a:r>
            <a:r>
              <a:rPr lang="en-US" sz="2400" b="1" dirty="0" err="1">
                <a:cs typeface="+mn-cs"/>
              </a:rPr>
              <a:t>DotCom</a:t>
            </a:r>
            <a:r>
              <a:rPr lang="en-US" sz="2400" b="1" dirty="0">
                <a:cs typeface="+mn-cs"/>
              </a:rPr>
              <a:t> = ".com" Then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   </a:t>
            </a: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("Ends in Dot Com")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Else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   </a:t>
            </a: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("Doesn't End in Dot Com")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End If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741" name="Rectangle 5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>
                <a:solidFill>
                  <a:schemeClr val="accent2"/>
                </a:solidFill>
                <a:cs typeface="+mj-cs"/>
              </a:rPr>
              <a:t>Substring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12739" name="Rectangle 3"/>
          <p:cNvSpPr>
            <a:spLocks noGrp="1"/>
          </p:cNvSpPr>
          <p:nvPr>
            <p:ph type="subTitle" idx="1"/>
          </p:nvPr>
        </p:nvSpPr>
        <p:spPr>
          <a:xfrm>
            <a:off x="381000" y="1371600"/>
            <a:ext cx="8305800" cy="5029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Substring method  could do the same function as Chars() method and the result would be the same. Like this: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cs typeface="+mn-cs"/>
            </a:endParaRP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For </a:t>
            </a:r>
            <a:r>
              <a:rPr lang="en-US" sz="2800" b="1" dirty="0" err="1">
                <a:cs typeface="+mn-cs"/>
              </a:rPr>
              <a:t>i</a:t>
            </a:r>
            <a:r>
              <a:rPr lang="en-US" sz="2800" b="1" dirty="0">
                <a:cs typeface="+mn-cs"/>
              </a:rPr>
              <a:t> = 0 To </a:t>
            </a:r>
            <a:r>
              <a:rPr lang="en-US" sz="2800" b="1" dirty="0" err="1">
                <a:cs typeface="+mn-cs"/>
              </a:rPr>
              <a:t>TextLength</a:t>
            </a:r>
            <a:r>
              <a:rPr lang="en-US" sz="2800" b="1" dirty="0">
                <a:cs typeface="+mn-cs"/>
              </a:rPr>
              <a:t> - 1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</a:t>
            </a:r>
            <a:r>
              <a:rPr lang="en-US" sz="2800" b="1" dirty="0" err="1">
                <a:cs typeface="+mn-cs"/>
              </a:rPr>
              <a:t>OneCharacter</a:t>
            </a:r>
            <a:r>
              <a:rPr lang="en-US" sz="2800" b="1" dirty="0">
                <a:cs typeface="+mn-cs"/>
              </a:rPr>
              <a:t> = </a:t>
            </a:r>
            <a:r>
              <a:rPr lang="en-US" sz="2800" b="1" dirty="0" err="1">
                <a:cs typeface="+mn-cs"/>
              </a:rPr>
              <a:t>FirstName.</a:t>
            </a:r>
            <a:r>
              <a:rPr lang="en-US" sz="2800" b="1" dirty="0" err="1">
                <a:solidFill>
                  <a:srgbClr val="FF0066"/>
                </a:solidFill>
                <a:cs typeface="+mn-cs"/>
              </a:rPr>
              <a:t>Substring</a:t>
            </a:r>
            <a:r>
              <a:rPr lang="en-US" sz="2800" b="1" dirty="0">
                <a:cs typeface="+mn-cs"/>
              </a:rPr>
              <a:t>(</a:t>
            </a:r>
            <a:r>
              <a:rPr lang="en-US" sz="2800" b="1" dirty="0" err="1">
                <a:cs typeface="+mn-cs"/>
              </a:rPr>
              <a:t>i</a:t>
            </a:r>
            <a:r>
              <a:rPr lang="en-US" sz="2800" b="1" dirty="0">
                <a:cs typeface="+mn-cs"/>
              </a:rPr>
              <a:t>, 1)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</a:t>
            </a:r>
            <a:r>
              <a:rPr lang="en-US" sz="2800" b="1" dirty="0" err="1">
                <a:cs typeface="+mn-cs"/>
              </a:rPr>
              <a:t>MsgBox</a:t>
            </a:r>
            <a:r>
              <a:rPr lang="en-US" sz="2800" b="1" dirty="0">
                <a:cs typeface="+mn-cs"/>
              </a:rPr>
              <a:t> </a:t>
            </a:r>
            <a:r>
              <a:rPr lang="en-US" sz="2800" b="1" dirty="0" err="1">
                <a:cs typeface="+mn-cs"/>
              </a:rPr>
              <a:t>OneCharacter</a:t>
            </a:r>
            <a:endParaRPr lang="en-US" sz="2800" b="1" dirty="0">
              <a:cs typeface="+mn-cs"/>
            </a:endParaRP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Next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63" name="Rectangle 7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>
                <a:solidFill>
                  <a:schemeClr val="accent2"/>
                </a:solidFill>
                <a:cs typeface="+mj-cs"/>
              </a:rPr>
              <a:t>Substring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43461" name="Rectangle 5"/>
          <p:cNvSpPr>
            <a:spLocks noGrp="1"/>
          </p:cNvSpPr>
          <p:nvPr>
            <p:ph type="subTitle" idx="1"/>
          </p:nvPr>
        </p:nvSpPr>
        <p:spPr>
          <a:xfrm>
            <a:off x="304800" y="1371600"/>
            <a:ext cx="8458200" cy="4267200"/>
          </a:xfrm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cs typeface="+mn-cs"/>
              </a:rPr>
              <a:t>Dim s As String = "Welcome to the world"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cs typeface="+mn-cs"/>
              </a:rPr>
              <a:t>s = </a:t>
            </a:r>
            <a:r>
              <a:rPr lang="en-US" dirty="0" err="1">
                <a:cs typeface="+mn-cs"/>
              </a:rPr>
              <a:t>s.</a:t>
            </a:r>
            <a:r>
              <a:rPr lang="en-US" dirty="0" err="1">
                <a:solidFill>
                  <a:srgbClr val="FF0066"/>
                </a:solidFill>
                <a:cs typeface="+mn-cs"/>
              </a:rPr>
              <a:t>Substring</a:t>
            </a:r>
            <a:r>
              <a:rPr lang="en-US" dirty="0">
                <a:cs typeface="+mn-cs"/>
              </a:rPr>
              <a:t>(8)                </a:t>
            </a:r>
            <a:r>
              <a:rPr lang="en-US" dirty="0">
                <a:solidFill>
                  <a:srgbClr val="33CC33"/>
                </a:solidFill>
                <a:cs typeface="+mn-cs"/>
              </a:rPr>
              <a:t>‘ “to the world ”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cs typeface="+mn-cs"/>
            </a:endParaRP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cs typeface="+mn-cs"/>
              </a:rPr>
              <a:t>Dim r As String = "Welcome to the world"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cs typeface="+mn-cs"/>
              </a:rPr>
              <a:t>r = </a:t>
            </a:r>
            <a:r>
              <a:rPr lang="en-US" dirty="0" err="1">
                <a:cs typeface="+mn-cs"/>
              </a:rPr>
              <a:t>r.</a:t>
            </a:r>
            <a:r>
              <a:rPr lang="en-US" dirty="0" err="1">
                <a:solidFill>
                  <a:srgbClr val="FF0066"/>
                </a:solidFill>
                <a:cs typeface="+mn-cs"/>
              </a:rPr>
              <a:t>SubString</a:t>
            </a:r>
            <a:r>
              <a:rPr lang="en-US" dirty="0">
                <a:cs typeface="+mn-cs"/>
              </a:rPr>
              <a:t>(8, 6)                   </a:t>
            </a:r>
            <a:r>
              <a:rPr lang="en-US" dirty="0">
                <a:solidFill>
                  <a:srgbClr val="33CC33"/>
                </a:solidFill>
                <a:cs typeface="+mn-cs"/>
              </a:rPr>
              <a:t>‘ “to the”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Replace</a:t>
            </a:r>
          </a:p>
        </p:txBody>
      </p:sp>
      <p:sp>
        <p:nvSpPr>
          <p:cNvPr id="1013763" name="Rectangle 3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153400" cy="4724400"/>
          </a:xfrm>
        </p:spPr>
        <p:txBody>
          <a:bodyPr>
            <a:normAutofit/>
          </a:bodyPr>
          <a:lstStyle/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You can replace text in one string with some other text.</a:t>
            </a:r>
            <a:endParaRPr lang="en-US" sz="2400" b="1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b="1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OldText</a:t>
            </a:r>
            <a:r>
              <a:rPr lang="en-US" sz="2400" b="1" dirty="0">
                <a:cs typeface="+mn-cs"/>
              </a:rPr>
              <a:t>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NewText</a:t>
            </a:r>
            <a:r>
              <a:rPr lang="en-US" sz="2400" b="1" dirty="0">
                <a:cs typeface="+mn-cs"/>
              </a:rPr>
              <a:t>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OldText</a:t>
            </a:r>
            <a:r>
              <a:rPr lang="en-US" sz="2400" b="1" dirty="0">
                <a:cs typeface="+mn-cs"/>
              </a:rPr>
              <a:t> = "This is some test"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NewText</a:t>
            </a:r>
            <a:r>
              <a:rPr lang="en-US" sz="2400" b="1" dirty="0">
                <a:cs typeface="+mn-cs"/>
              </a:rPr>
              <a:t> = </a:t>
            </a:r>
            <a:r>
              <a:rPr lang="en-US" sz="2400" b="1" dirty="0" err="1">
                <a:cs typeface="+mn-cs"/>
              </a:rPr>
              <a:t>OldText.</a:t>
            </a:r>
            <a:r>
              <a:rPr lang="en-US" sz="2400" b="1" dirty="0" err="1">
                <a:solidFill>
                  <a:srgbClr val="FF0066"/>
                </a:solidFill>
                <a:cs typeface="+mn-cs"/>
              </a:rPr>
              <a:t>Replace</a:t>
            </a:r>
            <a:r>
              <a:rPr lang="en-US" sz="2400" b="1" dirty="0">
                <a:cs typeface="+mn-cs"/>
              </a:rPr>
              <a:t>("test", "text")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OldText</a:t>
            </a:r>
            <a:r>
              <a:rPr lang="en-US" sz="2400" b="1" dirty="0">
                <a:cs typeface="+mn-cs"/>
              </a:rPr>
              <a:t>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NewText</a:t>
            </a:r>
            <a:r>
              <a:rPr lang="en-US" sz="2400" b="1" dirty="0">
                <a:cs typeface="+mn-cs"/>
              </a:rPr>
              <a:t>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When you run the program, the first message box will say </a:t>
            </a:r>
            <a:r>
              <a:rPr lang="en-US" sz="2400" b="1" dirty="0">
                <a:cs typeface="+mn-cs"/>
              </a:rPr>
              <a:t>"This is some test" </a:t>
            </a:r>
            <a:r>
              <a:rPr lang="en-US" sz="2400" dirty="0">
                <a:cs typeface="+mn-cs"/>
              </a:rPr>
              <a:t>and the second box will say </a:t>
            </a:r>
            <a:r>
              <a:rPr lang="en-US" sz="2400" b="1" dirty="0">
                <a:cs typeface="+mn-cs"/>
              </a:rPr>
              <a:t>"This is some text"</a:t>
            </a:r>
            <a:r>
              <a:rPr lang="en-US" sz="2400" dirty="0">
                <a:cs typeface="+mn-cs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/>
          </p:cNvSpPr>
          <p:nvPr>
            <p:ph type="ctrTitle"/>
          </p:nvPr>
        </p:nvSpPr>
        <p:spPr>
          <a:xfrm>
            <a:off x="228600" y="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Insert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305800" cy="53340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l" rtl="0" eaLnBrk="1" hangingPunct="1"/>
            <a:r>
              <a:rPr lang="en-US" sz="2800" dirty="0"/>
              <a:t>You can also insert some new text into an string.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>
                <a:solidFill>
                  <a:schemeClr val="tx2"/>
                </a:solidFill>
              </a:rPr>
              <a:t>Dim </a:t>
            </a:r>
            <a:r>
              <a:rPr lang="en-US" b="1" dirty="0" err="1">
                <a:solidFill>
                  <a:schemeClr val="tx2"/>
                </a:solidFill>
              </a:rPr>
              <a:t>SomeText</a:t>
            </a:r>
            <a:r>
              <a:rPr lang="en-US" b="1" dirty="0">
                <a:solidFill>
                  <a:schemeClr val="tx2"/>
                </a:solidFill>
              </a:rPr>
              <a:t> As String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>
                <a:solidFill>
                  <a:schemeClr val="tx2"/>
                </a:solidFill>
              </a:rPr>
              <a:t>Dim </a:t>
            </a:r>
            <a:r>
              <a:rPr lang="en-US" b="1" dirty="0" err="1">
                <a:solidFill>
                  <a:schemeClr val="tx2"/>
                </a:solidFill>
              </a:rPr>
              <a:t>NewText</a:t>
            </a:r>
            <a:r>
              <a:rPr lang="en-US" b="1" dirty="0">
                <a:solidFill>
                  <a:schemeClr val="tx2"/>
                </a:solidFill>
              </a:rPr>
              <a:t> As String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 err="1">
                <a:solidFill>
                  <a:schemeClr val="tx2"/>
                </a:solidFill>
              </a:rPr>
              <a:t>SomeText</a:t>
            </a:r>
            <a:r>
              <a:rPr lang="en-US" b="1" dirty="0">
                <a:solidFill>
                  <a:schemeClr val="tx2"/>
                </a:solidFill>
              </a:rPr>
              <a:t> = "This some text"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 err="1">
                <a:solidFill>
                  <a:schemeClr val="tx2"/>
                </a:solidFill>
              </a:rPr>
              <a:t>NewText</a:t>
            </a:r>
            <a:r>
              <a:rPr lang="en-US" b="1" dirty="0">
                <a:solidFill>
                  <a:schemeClr val="tx2"/>
                </a:solidFill>
              </a:rPr>
              <a:t> = </a:t>
            </a:r>
            <a:r>
              <a:rPr lang="en-US" b="1" dirty="0" err="1">
                <a:solidFill>
                  <a:schemeClr val="tx2"/>
                </a:solidFill>
              </a:rPr>
              <a:t>SomeText.</a:t>
            </a:r>
            <a:r>
              <a:rPr lang="en-US" b="1" dirty="0" err="1">
                <a:solidFill>
                  <a:srgbClr val="FF0066"/>
                </a:solidFill>
              </a:rPr>
              <a:t>Insert</a:t>
            </a:r>
            <a:r>
              <a:rPr lang="en-US" b="1" dirty="0">
                <a:solidFill>
                  <a:schemeClr val="tx2"/>
                </a:solidFill>
              </a:rPr>
              <a:t>(5, "is ")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 err="1">
                <a:solidFill>
                  <a:schemeClr val="tx2"/>
                </a:solidFill>
              </a:rPr>
              <a:t>MsgBox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en-US" b="1" dirty="0" err="1">
                <a:solidFill>
                  <a:schemeClr val="tx2"/>
                </a:solidFill>
              </a:rPr>
              <a:t>SomeText</a:t>
            </a:r>
            <a:r>
              <a:rPr lang="en-US" b="1" dirty="0">
                <a:solidFill>
                  <a:schemeClr val="tx2"/>
                </a:solidFill>
              </a:rPr>
              <a:t>)</a:t>
            </a:r>
          </a:p>
          <a:p>
            <a:pPr lvl="2" algn="l" rtl="0" eaLnBrk="1" hangingPunct="1">
              <a:buFont typeface="Arial" pitchFamily="34" charset="0"/>
              <a:buNone/>
            </a:pPr>
            <a:r>
              <a:rPr lang="en-US" b="1" dirty="0" err="1">
                <a:solidFill>
                  <a:schemeClr val="tx2"/>
                </a:solidFill>
              </a:rPr>
              <a:t>MsgBox</a:t>
            </a:r>
            <a:r>
              <a:rPr lang="en-US" b="1" dirty="0">
                <a:solidFill>
                  <a:schemeClr val="tx2"/>
                </a:solidFill>
              </a:rPr>
              <a:t>(</a:t>
            </a:r>
            <a:r>
              <a:rPr lang="en-US" b="1" dirty="0" err="1">
                <a:solidFill>
                  <a:schemeClr val="tx2"/>
                </a:solidFill>
              </a:rPr>
              <a:t>NewText</a:t>
            </a:r>
            <a:r>
              <a:rPr lang="en-US" b="1" dirty="0">
                <a:solidFill>
                  <a:schemeClr val="tx2"/>
                </a:solidFill>
              </a:rPr>
              <a:t>)</a:t>
            </a:r>
          </a:p>
          <a:p>
            <a:pPr algn="l" rtl="0" eaLnBrk="1" hangingPunct="1"/>
            <a:r>
              <a:rPr lang="en-US" sz="2800" dirty="0"/>
              <a:t>The 5 in round brackets means start at position 5 in the string variable </a:t>
            </a:r>
            <a:r>
              <a:rPr lang="en-US" sz="2800" b="1" dirty="0" err="1"/>
              <a:t>SomeText</a:t>
            </a:r>
            <a:r>
              <a:rPr lang="en-US" sz="2800" b="1" dirty="0"/>
              <a:t> </a:t>
            </a:r>
            <a:r>
              <a:rPr lang="en-US" sz="2800" dirty="0"/>
              <a:t>(the count starts at zero). You then type the text that you want inserted.</a:t>
            </a:r>
          </a:p>
          <a:p>
            <a:pPr algn="l" rtl="0" eaLnBrk="1" hangingPunct="1"/>
            <a:r>
              <a:rPr lang="en-US" sz="2800" dirty="0"/>
              <a:t>The first message box </a:t>
            </a:r>
            <a:r>
              <a:rPr lang="en-US" sz="2800" dirty="0">
                <a:sym typeface="Wingdings" pitchFamily="2" charset="2"/>
              </a:rPr>
              <a:t> This some text</a:t>
            </a:r>
          </a:p>
          <a:p>
            <a:pPr algn="l" rtl="0" eaLnBrk="1" hangingPunct="1"/>
            <a:r>
              <a:rPr lang="en-US" sz="2800" dirty="0"/>
              <a:t>The second message box </a:t>
            </a:r>
            <a:r>
              <a:rPr lang="en-US" sz="2800" dirty="0">
                <a:sym typeface="Wingdings" pitchFamily="2" charset="2"/>
              </a:rPr>
              <a:t> This is some text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Split and Join</a:t>
            </a:r>
            <a:br>
              <a:rPr b="1">
                <a:solidFill>
                  <a:schemeClr val="accent2"/>
                </a:solidFill>
              </a:rPr>
            </a:br>
            <a:endParaRPr b="1">
              <a:solidFill>
                <a:schemeClr val="accent2"/>
              </a:solidFill>
            </a:endParaRPr>
          </a:p>
        </p:txBody>
      </p:sp>
      <p:sp>
        <p:nvSpPr>
          <p:cNvPr id="1015811" name="Rectangle 3"/>
          <p:cNvSpPr>
            <a:spLocks noGrp="1"/>
          </p:cNvSpPr>
          <p:nvPr>
            <p:ph type="subTitle" idx="1"/>
          </p:nvPr>
        </p:nvSpPr>
        <p:spPr>
          <a:xfrm>
            <a:off x="1295400" y="1219200"/>
            <a:ext cx="6400800" cy="38862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cs typeface="+mn-cs"/>
              </a:rPr>
              <a:t>Split allows you to split a line of text and put each element (word or phrase) into an array;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cs typeface="+mn-cs"/>
            </a:endParaRP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>
                <a:cs typeface="+mn-cs"/>
              </a:rPr>
              <a:t>Join allows you to join elements of an array into one line of text.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Split</a:t>
            </a:r>
          </a:p>
        </p:txBody>
      </p:sp>
      <p:sp>
        <p:nvSpPr>
          <p:cNvPr id="1016835" name="Rectangle 3"/>
          <p:cNvSpPr>
            <a:spLocks noGrp="1"/>
          </p:cNvSpPr>
          <p:nvPr>
            <p:ph type="subTitle" idx="1"/>
          </p:nvPr>
        </p:nvSpPr>
        <p:spPr>
          <a:xfrm>
            <a:off x="685800" y="1295400"/>
            <a:ext cx="7772400" cy="4953000"/>
          </a:xfrm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You can read the text file line by line, and each line might be something like this: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“UserName1, Password1, UserName2, Password2, UserName3, Password3”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The programming problem is to separate each word. You can use Split for this.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Each word would then be separated, ready for you to place into an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5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Split</a:t>
            </a:r>
          </a:p>
        </p:txBody>
      </p:sp>
      <p:sp>
        <p:nvSpPr>
          <p:cNvPr id="1017859" name="Rectangle 3"/>
          <p:cNvSpPr>
            <a:spLocks noGrp="1"/>
          </p:cNvSpPr>
          <p:nvPr>
            <p:ph type="subTitle" idx="1"/>
          </p:nvPr>
        </p:nvSpPr>
        <p:spPr>
          <a:xfrm>
            <a:off x="457200" y="990600"/>
            <a:ext cx="8458200" cy="54102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LineOfText</a:t>
            </a:r>
            <a:r>
              <a:rPr lang="en-US" sz="2400" b="1" dirty="0">
                <a:cs typeface="+mn-cs"/>
              </a:rPr>
              <a:t>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i</a:t>
            </a:r>
            <a:r>
              <a:rPr lang="en-US" sz="2400" b="1" dirty="0">
                <a:cs typeface="+mn-cs"/>
              </a:rPr>
              <a:t> As Integer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Dim </a:t>
            </a: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() As String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LineOfText</a:t>
            </a:r>
            <a:r>
              <a:rPr lang="en-US" sz="2400" b="1" dirty="0">
                <a:cs typeface="+mn-cs"/>
              </a:rPr>
              <a:t> = "UserName1, Password1, UserName2, Password2"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 = </a:t>
            </a:r>
            <a:r>
              <a:rPr lang="en-US" sz="2400" b="1" dirty="0" err="1">
                <a:cs typeface="+mn-cs"/>
              </a:rPr>
              <a:t>LineOfText.</a:t>
            </a:r>
            <a:r>
              <a:rPr lang="en-US" sz="2400" b="1" dirty="0" err="1">
                <a:solidFill>
                  <a:srgbClr val="FF0066"/>
                </a:solidFill>
                <a:cs typeface="+mn-cs"/>
              </a:rPr>
              <a:t>Split</a:t>
            </a:r>
            <a:r>
              <a:rPr lang="en-US" sz="2400" b="1" dirty="0">
                <a:cs typeface="+mn-cs"/>
              </a:rPr>
              <a:t>(",")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For </a:t>
            </a:r>
            <a:r>
              <a:rPr lang="en-US" sz="2400" b="1" dirty="0" err="1">
                <a:cs typeface="+mn-cs"/>
              </a:rPr>
              <a:t>i</a:t>
            </a:r>
            <a:r>
              <a:rPr lang="en-US" sz="2400" b="1" dirty="0">
                <a:cs typeface="+mn-cs"/>
              </a:rPr>
              <a:t> = 0 To </a:t>
            </a:r>
            <a:r>
              <a:rPr lang="en-US" sz="2400" b="1" dirty="0" err="1">
                <a:cs typeface="+mn-cs"/>
              </a:rPr>
              <a:t>UBound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     </a:t>
            </a: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cs typeface="+mn-cs"/>
              </a:rPr>
              <a:t>i</a:t>
            </a:r>
            <a:r>
              <a:rPr lang="en-US" sz="2400" b="1" dirty="0">
                <a:cs typeface="+mn-cs"/>
              </a:rPr>
              <a:t>))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Next I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b="1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When VB finishes the splitting, it fills up your array. Each element will occupy one slot in your array. 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400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>
                <a:cs typeface="+mn-cs"/>
              </a:rPr>
              <a:t>So in our example, </a:t>
            </a: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(0) </a:t>
            </a:r>
            <a:r>
              <a:rPr lang="en-US" sz="2400" dirty="0">
                <a:cs typeface="+mn-cs"/>
              </a:rPr>
              <a:t>will hold a value of </a:t>
            </a:r>
            <a:r>
              <a:rPr lang="en-US" sz="2400" b="1" dirty="0">
                <a:cs typeface="+mn-cs"/>
              </a:rPr>
              <a:t>UserName1</a:t>
            </a:r>
            <a:r>
              <a:rPr lang="en-US" sz="2400" dirty="0">
                <a:cs typeface="+mn-cs"/>
              </a:rPr>
              <a:t>, </a:t>
            </a:r>
            <a:r>
              <a:rPr lang="en-US" sz="2400" b="1" dirty="0" err="1">
                <a:cs typeface="+mn-cs"/>
              </a:rPr>
              <a:t>aryTextFile</a:t>
            </a:r>
            <a:r>
              <a:rPr lang="en-US" sz="2400" b="1" dirty="0">
                <a:cs typeface="+mn-cs"/>
              </a:rPr>
              <a:t>(1) </a:t>
            </a:r>
            <a:r>
              <a:rPr lang="en-US" sz="2400" dirty="0">
                <a:cs typeface="+mn-cs"/>
              </a:rPr>
              <a:t>will hold a value of </a:t>
            </a:r>
            <a:r>
              <a:rPr lang="en-US" sz="2400" b="1" dirty="0">
                <a:cs typeface="+mn-cs"/>
              </a:rPr>
              <a:t>Password1, </a:t>
            </a:r>
            <a:r>
              <a:rPr lang="en-US" sz="2400" dirty="0">
                <a:cs typeface="+mn-cs"/>
              </a:rPr>
              <a:t>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/>
          </p:cNvSpPr>
          <p:nvPr>
            <p:ph type="ctrTitle"/>
          </p:nvPr>
        </p:nvSpPr>
        <p:spPr>
          <a:xfrm>
            <a:off x="228600" y="-7620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Join</a:t>
            </a:r>
            <a:br>
              <a:rPr b="1">
                <a:solidFill>
                  <a:schemeClr val="accent2"/>
                </a:solidFill>
              </a:rPr>
            </a:br>
            <a:endParaRPr b="1">
              <a:solidFill>
                <a:schemeClr val="accent2"/>
              </a:solidFill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229600" cy="5486400"/>
          </a:xfrm>
          <a:solidFill>
            <a:schemeClr val="bg1"/>
          </a:solidFill>
        </p:spPr>
        <p:txBody>
          <a:bodyPr/>
          <a:lstStyle/>
          <a:p>
            <a:pPr algn="l" rtl="0" eaLnBrk="1" hangingPunct="1">
              <a:lnSpc>
                <a:spcPct val="80000"/>
              </a:lnSpc>
            </a:pPr>
            <a:r>
              <a:rPr lang="en-US" sz="2000"/>
              <a:t>The Join method is used when you want to join the elements of an array back together again. Here’s some code which does exactly that: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Dim LineOfText As String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Dim i As Integer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Dim aryTextFile(3) As String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aryTextFile(0) = "UserName1"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aryTextFile(1) = "Password1"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aryTextFile(2) = "UserName2"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aryTextFile(3) = "Password2"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LineOfText = LineOfText.</a:t>
            </a:r>
            <a:r>
              <a:rPr lang="en-US" sz="2000" b="1">
                <a:solidFill>
                  <a:srgbClr val="FF0066"/>
                </a:solidFill>
              </a:rPr>
              <a:t>Join</a:t>
            </a:r>
            <a:r>
              <a:rPr lang="en-US" sz="2000" b="1"/>
              <a:t>("-", aryTextFile)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MsgBox(LineOfText)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endParaRPr lang="en-US" sz="2000" b="1"/>
          </a:p>
          <a:p>
            <a:pPr algn="l" rtl="0" eaLnBrk="1" hangingPunct="1">
              <a:lnSpc>
                <a:spcPct val="80000"/>
              </a:lnSpc>
            </a:pPr>
            <a:r>
              <a:rPr lang="en-US" sz="2000"/>
              <a:t>you first type what you want to use as a separator. Here, we’re using an hyphen as a separator. Next, you put the name of your array. The variable </a:t>
            </a:r>
            <a:r>
              <a:rPr lang="en-US" sz="2000" b="1"/>
              <a:t>LineOfText </a:t>
            </a:r>
            <a:r>
              <a:rPr lang="en-US" sz="2000"/>
              <a:t>will hold the following:</a:t>
            </a:r>
          </a:p>
          <a:p>
            <a:pPr algn="l" rtl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 sz="2000" b="1"/>
              <a:t>                   "UserName1-Password1-UserName2-Password2"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3886200" cy="4953000"/>
          </a:xfrm>
        </p:spPr>
        <p:txBody>
          <a:bodyPr/>
          <a:lstStyle/>
          <a:p>
            <a:pPr algn="l" rtl="0" eaLnBrk="1" hangingPunct="1"/>
            <a:endParaRPr lang="ar-SA">
              <a:cs typeface="Tahoma" pitchFamily="34" charset="0"/>
            </a:endParaRPr>
          </a:p>
        </p:txBody>
      </p:sp>
      <p:sp>
        <p:nvSpPr>
          <p:cNvPr id="7170" name="Rectangle 7"/>
          <p:cNvSpPr>
            <a:spLocks noGrp="1"/>
          </p:cNvSpPr>
          <p:nvPr>
            <p:ph type="subTitle" idx="1"/>
          </p:nvPr>
        </p:nvSpPr>
        <p:spPr>
          <a:xfrm>
            <a:off x="381000" y="1524000"/>
            <a:ext cx="3124200" cy="4525963"/>
          </a:xfrm>
          <a:noFill/>
        </p:spPr>
        <p:txBody>
          <a:bodyPr/>
          <a:lstStyle/>
          <a:p>
            <a:pPr eaLnBrk="1" hangingPunct="1"/>
            <a:r>
              <a:rPr lang="en-US"/>
              <a:t>Strings have their own properties and methods, just like a textbox or label or form does.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 l="8463" t="2832" r="27063" b="24492"/>
          <a:stretch>
            <a:fillRect/>
          </a:stretch>
        </p:blipFill>
        <p:spPr bwMode="auto">
          <a:xfrm>
            <a:off x="4191000" y="533400"/>
            <a:ext cx="1741488" cy="586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 cstate="print"/>
          <a:srcRect l="12038" r="18745" b="8176"/>
          <a:stretch>
            <a:fillRect/>
          </a:stretch>
        </p:blipFill>
        <p:spPr bwMode="auto">
          <a:xfrm>
            <a:off x="6096000" y="533400"/>
            <a:ext cx="1847850" cy="586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/>
          </p:cNvSpPr>
          <p:nvPr>
            <p:ph type="ctrTitle"/>
          </p:nvPr>
        </p:nvSpPr>
        <p:spPr>
          <a:xfrm>
            <a:off x="228600" y="-7620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ToCharArray</a:t>
            </a:r>
          </a:p>
        </p:txBody>
      </p:sp>
      <p:sp>
        <p:nvSpPr>
          <p:cNvPr id="1042435" name="Rectangle 3"/>
          <p:cNvSpPr>
            <a:spLocks noGrp="1"/>
          </p:cNvSpPr>
          <p:nvPr>
            <p:ph type="subTitle" idx="1"/>
          </p:nvPr>
        </p:nvSpPr>
        <p:spPr>
          <a:xfrm>
            <a:off x="304800" y="1676400"/>
            <a:ext cx="8534400" cy="3657600"/>
          </a:xfrm>
        </p:spPr>
        <p:txBody>
          <a:bodyPr>
            <a:normAutofit fontScale="92500"/>
          </a:bodyPr>
          <a:lstStyle/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>
                <a:cs typeface="+mn-cs"/>
              </a:rPr>
              <a:t>        </a:t>
            </a:r>
            <a:r>
              <a:rPr lang="en-US" sz="2800" noProof="1">
                <a:cs typeface="+mn-cs"/>
              </a:rPr>
              <a:t>Dim string1 As String = "hello"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Dim charArray() As Char = string1.</a:t>
            </a:r>
            <a:r>
              <a:rPr lang="en-US" sz="2800" noProof="1">
                <a:solidFill>
                  <a:srgbClr val="FF0066"/>
                </a:solidFill>
                <a:cs typeface="+mn-cs"/>
              </a:rPr>
              <a:t>ToCharArray</a:t>
            </a:r>
            <a:r>
              <a:rPr lang="en-US" sz="2800" noProof="1">
                <a:cs typeface="+mn-cs"/>
              </a:rPr>
              <a:t>()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Dim i As Integer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noProof="1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Console.WriteLine("string1 = " &amp; string1)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Console.Write("string1 as an array of character =")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For i = 0 To charArray.Length - 1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    Console.Write(" " &amp; charArray(i))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noProof="1">
                <a:cs typeface="+mn-cs"/>
              </a:rPr>
              <a:t>        Next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914400" y="5791200"/>
            <a:ext cx="7010400" cy="83185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none">
                <a:solidFill>
                  <a:schemeClr val="bg1"/>
                </a:solidFill>
              </a:rPr>
              <a:t>string1 = hello</a:t>
            </a:r>
          </a:p>
          <a:p>
            <a:r>
              <a:rPr lang="en-US" sz="2400" u="none">
                <a:solidFill>
                  <a:schemeClr val="bg1"/>
                </a:solidFill>
              </a:rPr>
              <a:t>string1 as an array of character = h e l l 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0930" name="Rectangle 2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>
                <a:solidFill>
                  <a:schemeClr val="accent2"/>
                </a:solidFill>
                <a:cs typeface="+mj-cs"/>
              </a:rPr>
              <a:t>Equals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20931" name="Rectangle 3"/>
          <p:cNvSpPr>
            <a:spLocks noGrp="1"/>
          </p:cNvSpPr>
          <p:nvPr>
            <p:ph type="subTitle" idx="1"/>
          </p:nvPr>
        </p:nvSpPr>
        <p:spPr>
          <a:xfrm>
            <a:off x="457200" y="1447800"/>
            <a:ext cx="8382000" cy="4724400"/>
          </a:xfrm>
        </p:spPr>
        <p:txBody>
          <a:bodyPr>
            <a:normAutofit/>
          </a:bodyPr>
          <a:lstStyle/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In code previously, we had this: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If </a:t>
            </a:r>
            <a:r>
              <a:rPr lang="en-US" sz="2800" b="1" dirty="0" err="1">
                <a:cs typeface="+mn-cs"/>
              </a:rPr>
              <a:t>DotCom</a:t>
            </a:r>
            <a:r>
              <a:rPr lang="en-US" sz="2800" b="1" dirty="0">
                <a:cs typeface="+mn-cs"/>
              </a:rPr>
              <a:t> = ".com" Then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   </a:t>
            </a:r>
            <a:r>
              <a:rPr lang="en-US" sz="2800" b="1" dirty="0" err="1">
                <a:cs typeface="+mn-cs"/>
              </a:rPr>
              <a:t>MsgBox</a:t>
            </a:r>
            <a:r>
              <a:rPr lang="en-US" sz="2800" b="1" dirty="0">
                <a:cs typeface="+mn-cs"/>
              </a:rPr>
              <a:t>("Ends in Dot Com")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Else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   </a:t>
            </a:r>
            <a:r>
              <a:rPr lang="en-US" sz="2800" b="1" dirty="0" err="1">
                <a:cs typeface="+mn-cs"/>
              </a:rPr>
              <a:t>MsgBox</a:t>
            </a:r>
            <a:r>
              <a:rPr lang="en-US" sz="2800" b="1" dirty="0">
                <a:cs typeface="+mn-cs"/>
              </a:rPr>
              <a:t>("Doesn't End in Dot Com")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End If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You can use the </a:t>
            </a:r>
            <a:r>
              <a:rPr lang="en-US" sz="2800" b="1" dirty="0">
                <a:cs typeface="+mn-cs"/>
              </a:rPr>
              <a:t>Equals </a:t>
            </a:r>
            <a:r>
              <a:rPr lang="en-US" sz="2800" dirty="0">
                <a:cs typeface="+mn-cs"/>
              </a:rPr>
              <a:t>method of string variables in the first line, instead of an equals sign: 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If </a:t>
            </a:r>
            <a:r>
              <a:rPr lang="en-US" sz="2800" b="1" dirty="0" err="1">
                <a:cs typeface="+mn-cs"/>
              </a:rPr>
              <a:t>DotCom.</a:t>
            </a:r>
            <a:r>
              <a:rPr lang="en-US" sz="2800" b="1" dirty="0" err="1">
                <a:solidFill>
                  <a:srgbClr val="FF0066"/>
                </a:solidFill>
                <a:cs typeface="+mn-cs"/>
              </a:rPr>
              <a:t>Equals</a:t>
            </a:r>
            <a:r>
              <a:rPr lang="en-US" sz="2800" b="1" dirty="0">
                <a:cs typeface="+mn-cs"/>
              </a:rPr>
              <a:t>(“.com”) Then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954" name="Rectangle 2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Equals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subTitle" idx="1"/>
          </p:nvPr>
        </p:nvSpPr>
        <p:spPr>
          <a:xfrm>
            <a:off x="304800" y="2332038"/>
            <a:ext cx="8229600" cy="4525962"/>
          </a:xfrm>
        </p:spPr>
        <p:txBody>
          <a:bodyPr/>
          <a:lstStyle/>
          <a:p>
            <a:pPr algn="l" rtl="0" eaLnBrk="1" hangingPunct="1"/>
            <a:r>
              <a:rPr lang="en-US" sz="3800"/>
              <a:t>Str1.</a:t>
            </a:r>
            <a:r>
              <a:rPr lang="en-US" sz="3800">
                <a:solidFill>
                  <a:srgbClr val="FF0066"/>
                </a:solidFill>
              </a:rPr>
              <a:t>Equals</a:t>
            </a:r>
            <a:r>
              <a:rPr lang="en-US" sz="3800"/>
              <a:t>(Str2)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3800"/>
              <a:t>      </a:t>
            </a:r>
            <a:r>
              <a:rPr lang="en-US" sz="3800">
                <a:solidFill>
                  <a:srgbClr val="00CC99"/>
                </a:solidFill>
              </a:rPr>
              <a:t>variable</a:t>
            </a:r>
            <a:endParaRPr lang="ar-SA" sz="3800">
              <a:solidFill>
                <a:srgbClr val="00CC99"/>
              </a:solidFill>
              <a:cs typeface="Times New Roman" pitchFamily="18" charset="0"/>
            </a:endParaRPr>
          </a:p>
          <a:p>
            <a:pPr algn="l" rtl="0" eaLnBrk="1" hangingPunct="1"/>
            <a:r>
              <a:rPr lang="en-US" sz="3800"/>
              <a:t>String.</a:t>
            </a:r>
            <a:r>
              <a:rPr lang="en-US" sz="3800">
                <a:solidFill>
                  <a:srgbClr val="FF0066"/>
                </a:solidFill>
              </a:rPr>
              <a:t>Equals</a:t>
            </a:r>
            <a:r>
              <a:rPr lang="en-US" sz="3800"/>
              <a:t>(Str1,Str2) 	  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sz="3800">
                <a:solidFill>
                  <a:srgbClr val="00CC99"/>
                </a:solidFill>
              </a:rPr>
              <a:t>      namespace</a:t>
            </a:r>
            <a:endParaRPr lang="ar-SA" sz="3800">
              <a:solidFill>
                <a:srgbClr val="00CC99"/>
              </a:solidFill>
              <a:cs typeface="Times New Roman" pitchFamily="18" charset="0"/>
            </a:endParaRPr>
          </a:p>
          <a:p>
            <a:pPr algn="l" rtl="0" eaLnBrk="1" hangingPunct="1">
              <a:buFont typeface="Arial" pitchFamily="34" charset="0"/>
              <a:buNone/>
            </a:pPr>
            <a:endParaRPr lang="en-US" sz="3800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H="1" flipV="1">
            <a:off x="1143000" y="4267200"/>
            <a:ext cx="152400" cy="3048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 flipH="1" flipV="1">
            <a:off x="990600" y="2819400"/>
            <a:ext cx="152400" cy="304800"/>
          </a:xfrm>
          <a:prstGeom prst="line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ar-SA"/>
          </a:p>
        </p:txBody>
      </p:sp>
      <p:sp>
        <p:nvSpPr>
          <p:cNvPr id="27654" name="AutoShape 6"/>
          <p:cNvSpPr>
            <a:spLocks/>
          </p:cNvSpPr>
          <p:nvPr/>
        </p:nvSpPr>
        <p:spPr bwMode="auto">
          <a:xfrm>
            <a:off x="5638800" y="2362200"/>
            <a:ext cx="533400" cy="2590800"/>
          </a:xfrm>
          <a:prstGeom prst="rightBrace">
            <a:avLst>
              <a:gd name="adj1" fmla="val 40476"/>
              <a:gd name="adj2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u="none">
                <a:solidFill>
                  <a:srgbClr val="FF0066"/>
                </a:solidFill>
              </a:rPr>
              <a:t>          Both returns true or false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978" name="Rectangle 2"/>
          <p:cNvSpPr>
            <a:spLocks noGrp="1"/>
          </p:cNvSpPr>
          <p:nvPr>
            <p:ph type="ctrTitle"/>
          </p:nvPr>
        </p:nvSpPr>
        <p:spPr>
          <a:xfrm>
            <a:off x="457200" y="0"/>
            <a:ext cx="82296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CompareTo</a:t>
            </a:r>
            <a:endParaRPr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subTitle" idx="1"/>
          </p:nvPr>
        </p:nvSpPr>
        <p:spPr>
          <a:xfrm>
            <a:off x="152400" y="1600200"/>
            <a:ext cx="8991600" cy="4525963"/>
          </a:xfrm>
        </p:spPr>
        <p:txBody>
          <a:bodyPr/>
          <a:lstStyle/>
          <a:p>
            <a:pPr algn="l" rtl="0" eaLnBrk="1" hangingPunct="1"/>
            <a:r>
              <a:rPr lang="en-US" sz="4000" b="1"/>
              <a:t>Str1.</a:t>
            </a:r>
            <a:r>
              <a:rPr lang="en-US" sz="4000" b="1">
                <a:solidFill>
                  <a:srgbClr val="FF0066"/>
                </a:solidFill>
              </a:rPr>
              <a:t>compareTo</a:t>
            </a:r>
            <a:r>
              <a:rPr lang="en-US" sz="4000" b="1"/>
              <a:t> (str2)</a:t>
            </a:r>
          </a:p>
          <a:p>
            <a:pPr algn="l" rtl="0" eaLnBrk="1" hangingPunct="1"/>
            <a:r>
              <a:rPr lang="en-US" sz="4000" b="1"/>
              <a:t>Returns:</a:t>
            </a:r>
          </a:p>
          <a:p>
            <a:pPr lvl="1" algn="l" rtl="0" eaLnBrk="1" hangingPunct="1">
              <a:buFont typeface="Wingdings" pitchFamily="2" charset="2"/>
              <a:buChar char="à"/>
            </a:pPr>
            <a:r>
              <a:rPr lang="en-US" sz="3600" b="1">
                <a:solidFill>
                  <a:schemeClr val="tx2"/>
                </a:solidFill>
                <a:sym typeface="Wingdings" pitchFamily="2" charset="2"/>
              </a:rPr>
              <a:t>0         if equal</a:t>
            </a:r>
          </a:p>
          <a:p>
            <a:pPr lvl="1" algn="l" rtl="0" eaLnBrk="1" hangingPunct="1">
              <a:buFont typeface="Wingdings" pitchFamily="2" charset="2"/>
              <a:buChar char="à"/>
            </a:pPr>
            <a:r>
              <a:rPr lang="en-US" sz="3600" b="1">
                <a:solidFill>
                  <a:schemeClr val="tx2"/>
                </a:solidFill>
              </a:rPr>
              <a:t>-1 	  if str1 &lt; str2  …. ASCII codes</a:t>
            </a:r>
          </a:p>
          <a:p>
            <a:pPr lvl="1" algn="l" rtl="0" eaLnBrk="1" hangingPunct="1">
              <a:buFont typeface="Wingdings" pitchFamily="2" charset="2"/>
              <a:buChar char="à"/>
            </a:pPr>
            <a:r>
              <a:rPr lang="en-US" sz="3600" b="1">
                <a:solidFill>
                  <a:schemeClr val="tx2"/>
                </a:solidFill>
              </a:rPr>
              <a:t>1         if str1 &gt; str2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Dim a As String = "Ahmad"</a:t>
            </a:r>
          </a:p>
          <a:p>
            <a:r>
              <a:rPr lang="pt-BR" dirty="0"/>
              <a:t>        Dim b As String = "Ali"</a:t>
            </a:r>
          </a:p>
          <a:p>
            <a:r>
              <a:rPr lang="en-US" dirty="0"/>
              <a:t>        If (</a:t>
            </a:r>
            <a:r>
              <a:rPr lang="en-US" dirty="0" err="1"/>
              <a:t>a.CompareTo</a:t>
            </a:r>
            <a:r>
              <a:rPr lang="en-US" dirty="0"/>
              <a:t>(b) = 0) Then</a:t>
            </a:r>
          </a:p>
          <a:p>
            <a:r>
              <a:rPr lang="en-US" dirty="0"/>
              <a:t>            Label1.Text = "equals"</a:t>
            </a:r>
          </a:p>
          <a:p>
            <a:r>
              <a:rPr lang="en-US" dirty="0"/>
              <a:t>        End If</a:t>
            </a:r>
          </a:p>
          <a:p>
            <a:r>
              <a:rPr lang="en-US" dirty="0"/>
              <a:t>        If (</a:t>
            </a:r>
            <a:r>
              <a:rPr lang="en-US" dirty="0" err="1"/>
              <a:t>a.CompareTo</a:t>
            </a:r>
            <a:r>
              <a:rPr lang="en-US" dirty="0"/>
              <a:t>(b) = -1) Then</a:t>
            </a:r>
          </a:p>
          <a:p>
            <a:r>
              <a:rPr lang="en-US" dirty="0"/>
              <a:t>            Label1.Text = "</a:t>
            </a:r>
            <a:r>
              <a:rPr lang="en-US" dirty="0" err="1"/>
              <a:t>ahmad</a:t>
            </a:r>
            <a:r>
              <a:rPr lang="en-US" dirty="0"/>
              <a:t> &lt;</a:t>
            </a:r>
            <a:r>
              <a:rPr lang="en-US" dirty="0" err="1"/>
              <a:t>ali</a:t>
            </a:r>
            <a:r>
              <a:rPr lang="en-US" dirty="0"/>
              <a:t>"</a:t>
            </a:r>
          </a:p>
          <a:p>
            <a:r>
              <a:rPr lang="en-US" dirty="0"/>
              <a:t>        End If</a:t>
            </a:r>
          </a:p>
          <a:p>
            <a:r>
              <a:rPr lang="en-US" dirty="0"/>
              <a:t>        If (</a:t>
            </a:r>
            <a:r>
              <a:rPr lang="en-US" dirty="0" err="1"/>
              <a:t>a.CompareTo</a:t>
            </a:r>
            <a:r>
              <a:rPr lang="en-US" dirty="0"/>
              <a:t>(b) = 1) Then</a:t>
            </a:r>
          </a:p>
          <a:p>
            <a:r>
              <a:rPr lang="en-US" dirty="0"/>
              <a:t>            Label1.Text = "</a:t>
            </a:r>
            <a:r>
              <a:rPr lang="en-US" dirty="0" err="1"/>
              <a:t>ahmad</a:t>
            </a:r>
            <a:r>
              <a:rPr lang="en-US" dirty="0"/>
              <a:t>&gt;</a:t>
            </a:r>
            <a:r>
              <a:rPr lang="en-US" dirty="0" err="1"/>
              <a:t>ali</a:t>
            </a:r>
            <a:r>
              <a:rPr lang="en-US" dirty="0"/>
              <a:t>"</a:t>
            </a:r>
          </a:p>
          <a:p>
            <a:r>
              <a:rPr lang="en-US" dirty="0"/>
              <a:t>        End If</a:t>
            </a:r>
            <a:endParaRPr lang="ar-S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D1A8AA-46A7-4BD3-BA40-E95C08008B95}" type="slidenum">
              <a:rPr lang="ar-SA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026" name="Rectangle 2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StrReverse</a:t>
            </a:r>
            <a:endParaRPr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cs typeface="+mj-cs"/>
            </a:endParaRPr>
          </a:p>
        </p:txBody>
      </p:sp>
      <p:sp>
        <p:nvSpPr>
          <p:cNvPr id="1025027" name="Rectangle 3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077200" cy="48006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cs typeface="+mn-cs"/>
              </a:rPr>
              <a:t>If you wish to flip around the front and back end of a string, then the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StrReverse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(string)</a:t>
            </a:r>
            <a:r>
              <a:rPr lang="en-US" b="1" dirty="0">
                <a:cs typeface="+mn-cs"/>
              </a:rPr>
              <a:t> is for you.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cs typeface="+mn-cs"/>
              </a:rPr>
              <a:t> It is used in the following way. This would pop up a message saying ‘</a:t>
            </a:r>
            <a:r>
              <a:rPr lang="en-US" b="1" dirty="0" err="1">
                <a:cs typeface="+mn-cs"/>
              </a:rPr>
              <a:t>looc</a:t>
            </a:r>
            <a:r>
              <a:rPr lang="en-US" b="1" dirty="0">
                <a:cs typeface="+mn-cs"/>
              </a:rPr>
              <a:t> </a:t>
            </a:r>
            <a:r>
              <a:rPr lang="en-US" b="1" dirty="0" err="1">
                <a:cs typeface="+mn-cs"/>
              </a:rPr>
              <a:t>si</a:t>
            </a:r>
            <a:r>
              <a:rPr lang="en-US" b="1" dirty="0">
                <a:cs typeface="+mn-cs"/>
              </a:rPr>
              <a:t> 112pac’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>
                <a:cs typeface="+mn-cs"/>
              </a:rPr>
              <a:t>                  </a:t>
            </a:r>
            <a:r>
              <a:rPr lang="en-US" sz="2400" b="1" dirty="0" err="1">
                <a:cs typeface="+mn-cs"/>
              </a:rPr>
              <a:t>MsgBox</a:t>
            </a:r>
            <a:r>
              <a:rPr lang="en-US" sz="2400" b="1" dirty="0">
                <a:cs typeface="+mn-cs"/>
              </a:rPr>
              <a:t>(</a:t>
            </a:r>
            <a:r>
              <a:rPr lang="en-US" sz="2400" b="1" dirty="0" err="1">
                <a:solidFill>
                  <a:srgbClr val="FF0066"/>
                </a:solidFill>
                <a:cs typeface="+mn-cs"/>
              </a:rPr>
              <a:t>StrReverse</a:t>
            </a:r>
            <a:r>
              <a:rPr lang="en-US" sz="2400" b="1" dirty="0">
                <a:cs typeface="+mn-cs"/>
              </a:rPr>
              <a:t>(“cap211 is cool"))</a:t>
            </a:r>
            <a:r>
              <a:rPr lang="en-US" sz="2400" dirty="0">
                <a:cs typeface="+mn-cs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9906" name="Rectangle 2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j-cs"/>
              </a:rPr>
              <a:t>String Methods</a:t>
            </a:r>
          </a:p>
        </p:txBody>
      </p:sp>
      <p:sp>
        <p:nvSpPr>
          <p:cNvPr id="1019907" name="Rectangle 3"/>
          <p:cNvSpPr>
            <a:spLocks noGrp="1"/>
          </p:cNvSpPr>
          <p:nvPr>
            <p:ph type="subTitle" idx="1"/>
          </p:nvPr>
        </p:nvSpPr>
        <p:spPr>
          <a:xfrm>
            <a:off x="838200" y="1752600"/>
            <a:ext cx="8001000" cy="4038600"/>
          </a:xfrm>
        </p:spPr>
        <p:txBody>
          <a:bodyPr>
            <a:normAutofit lnSpcReduction="10000"/>
          </a:bodyPr>
          <a:lstStyle/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ar-SA" dirty="0">
              <a:cs typeface="+mn-cs"/>
            </a:endParaRP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ar-SA" dirty="0">
              <a:cs typeface="+mn-cs"/>
            </a:endParaRP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>
                <a:cs typeface="+mn-cs"/>
              </a:rPr>
              <a:t> </a:t>
            </a:r>
            <a:r>
              <a:rPr lang="en-US" sz="4000" dirty="0" err="1">
                <a:solidFill>
                  <a:srgbClr val="FF0066"/>
                </a:solidFill>
                <a:cs typeface="+mn-cs"/>
              </a:rPr>
              <a:t>Chr</a:t>
            </a:r>
            <a:r>
              <a:rPr lang="en-US" sz="4000" dirty="0">
                <a:cs typeface="+mn-cs"/>
              </a:rPr>
              <a:t> (65)  </a:t>
            </a:r>
            <a:r>
              <a:rPr lang="en-US" sz="4000" dirty="0">
                <a:cs typeface="+mn-cs"/>
                <a:sym typeface="Wingdings" pitchFamily="2" charset="2"/>
              </a:rPr>
              <a:t>            </a:t>
            </a:r>
            <a:r>
              <a:rPr lang="en-US" sz="4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A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>
                <a:cs typeface="+mn-cs"/>
                <a:sym typeface="Wingdings" pitchFamily="2" charset="2"/>
              </a:rPr>
              <a:t> </a:t>
            </a:r>
            <a:r>
              <a:rPr lang="en-US" sz="4000" dirty="0" err="1">
                <a:solidFill>
                  <a:srgbClr val="FF0066"/>
                </a:solidFill>
                <a:cs typeface="+mn-cs"/>
                <a:sym typeface="Wingdings" pitchFamily="2" charset="2"/>
              </a:rPr>
              <a:t>Asc</a:t>
            </a:r>
            <a:r>
              <a:rPr lang="en-US" sz="4000" dirty="0">
                <a:cs typeface="+mn-cs"/>
                <a:sym typeface="Wingdings" pitchFamily="2" charset="2"/>
              </a:rPr>
              <a:t> (“Apple”)   </a:t>
            </a:r>
            <a:r>
              <a:rPr lang="en-US" sz="4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65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err="1">
                <a:solidFill>
                  <a:srgbClr val="FF0066"/>
                </a:solidFill>
                <a:cs typeface="+mn-cs"/>
                <a:sym typeface="Wingdings" pitchFamily="2" charset="2"/>
              </a:rPr>
              <a:t>Asc</a:t>
            </a:r>
            <a:r>
              <a:rPr lang="en-US" sz="4000" dirty="0">
                <a:cs typeface="+mn-cs"/>
                <a:sym typeface="Wingdings" pitchFamily="2" charset="2"/>
              </a:rPr>
              <a:t>(“Ahmad”)   </a:t>
            </a:r>
            <a:r>
              <a:rPr lang="en-US" sz="4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65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>
                <a:cs typeface="+mn-cs"/>
                <a:sym typeface="Wingdings" pitchFamily="2" charset="2"/>
              </a:rPr>
              <a:t>“32”  &amp;  </a:t>
            </a:r>
            <a:r>
              <a:rPr lang="en-US" sz="4000" dirty="0" err="1">
                <a:solidFill>
                  <a:srgbClr val="FF0066"/>
                </a:solidFill>
                <a:cs typeface="+mn-cs"/>
                <a:sym typeface="Wingdings" pitchFamily="2" charset="2"/>
              </a:rPr>
              <a:t>chr</a:t>
            </a:r>
            <a:r>
              <a:rPr lang="en-US" sz="4000" dirty="0">
                <a:solidFill>
                  <a:srgbClr val="FF0066"/>
                </a:solidFill>
                <a:cs typeface="+mn-cs"/>
                <a:sym typeface="Wingdings" pitchFamily="2" charset="2"/>
              </a:rPr>
              <a:t>(176</a:t>
            </a:r>
            <a:r>
              <a:rPr lang="en-US" sz="4000" dirty="0">
                <a:cs typeface="+mn-cs"/>
                <a:sym typeface="Wingdings" pitchFamily="2" charset="2"/>
              </a:rPr>
              <a:t>) &amp; “Fahrenheit” </a:t>
            </a:r>
          </a:p>
          <a:p>
            <a:pPr algn="l" rtl="0" eaLnBrk="1" fontAlgn="auto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cs typeface="+mn-cs"/>
                <a:sym typeface="Wingdings" pitchFamily="2" charset="2"/>
              </a:rPr>
              <a:t>                                          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32°Fahrenheit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/>
          </p:cNvSpPr>
          <p:nvPr/>
        </p:nvSpPr>
        <p:spPr bwMode="auto">
          <a:xfrm>
            <a:off x="228600" y="1447800"/>
            <a:ext cx="38862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600" b="0" u="none">
                <a:solidFill>
                  <a:schemeClr val="tx2"/>
                </a:solidFill>
                <a:latin typeface="Calibri" pitchFamily="34" charset="0"/>
              </a:rPr>
              <a:t> Test characters to determine whether they are of specific character type  and that  perform case conversions on characters. </a:t>
            </a:r>
          </a:p>
        </p:txBody>
      </p:sp>
      <p:sp>
        <p:nvSpPr>
          <p:cNvPr id="32771" name="Rectangle 6"/>
          <p:cNvSpPr>
            <a:spLocks/>
          </p:cNvSpPr>
          <p:nvPr/>
        </p:nvSpPr>
        <p:spPr bwMode="auto">
          <a:xfrm>
            <a:off x="4724400" y="1676400"/>
            <a:ext cx="3429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IsDigit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IsLetter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IsLetterOrDigit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IsLower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IsUpper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ToUpper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3200" u="none">
                <a:solidFill>
                  <a:srgbClr val="FF0066"/>
                </a:solidFill>
                <a:latin typeface="Calibri" pitchFamily="34" charset="0"/>
              </a:rPr>
              <a:t>ToLower</a:t>
            </a:r>
          </a:p>
          <a:p>
            <a:pPr eaLnBrk="0" hangingPunct="0">
              <a:spcBef>
                <a:spcPct val="20000"/>
              </a:spcBef>
              <a:buFont typeface="Arial" pitchFamily="34" charset="0"/>
              <a:buNone/>
            </a:pPr>
            <a:endParaRPr lang="en-US" sz="3200" u="none">
              <a:solidFill>
                <a:srgbClr val="FF0066"/>
              </a:solidFill>
              <a:latin typeface="Calibri" pitchFamily="34" charset="0"/>
            </a:endParaRPr>
          </a:p>
        </p:txBody>
      </p:sp>
      <p:sp>
        <p:nvSpPr>
          <p:cNvPr id="32772" name="Rectangle 8"/>
          <p:cNvSpPr>
            <a:spLocks/>
          </p:cNvSpPr>
          <p:nvPr/>
        </p:nvSpPr>
        <p:spPr bwMode="auto">
          <a:xfrm>
            <a:off x="914400" y="3810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4400" u="none" noProof="1">
                <a:solidFill>
                  <a:schemeClr val="accent2"/>
                </a:solidFill>
                <a:latin typeface="Calibri" pitchFamily="34" charset="0"/>
              </a:rPr>
              <a:t>Char</a:t>
            </a:r>
            <a:r>
              <a:rPr lang="en-US" sz="4400" u="none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4400" u="none" noProof="1">
                <a:solidFill>
                  <a:schemeClr val="accent2"/>
                </a:solidFill>
                <a:latin typeface="Calibri" pitchFamily="34" charset="0"/>
              </a:rPr>
              <a:t>Methods</a:t>
            </a:r>
            <a:endParaRPr lang="en-US" sz="4400" u="none">
              <a:solidFill>
                <a:schemeClr val="accent2"/>
              </a:solidFill>
              <a:latin typeface="Calibri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 typeface="Arial" pitchFamily="34" charset="0"/>
              <a:buNone/>
            </a:pPr>
            <a:endParaRPr lang="en-US" sz="4400" u="none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ChangeArrowheads="1"/>
          </p:cNvSpPr>
          <p:nvPr/>
        </p:nvSpPr>
        <p:spPr bwMode="auto">
          <a:xfrm>
            <a:off x="457200" y="1752600"/>
            <a:ext cx="7848600" cy="3540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u="none">
                <a:solidFill>
                  <a:schemeClr val="tx2"/>
                </a:solidFill>
              </a:rPr>
              <a:t>Dim ch As Char = Console.ReadLine</a:t>
            </a:r>
          </a:p>
          <a:p>
            <a:r>
              <a:rPr lang="en-US" sz="3200" u="none">
                <a:solidFill>
                  <a:schemeClr val="tx2"/>
                </a:solidFill>
              </a:rPr>
              <a:t>If Char.</a:t>
            </a:r>
            <a:r>
              <a:rPr lang="en-US" sz="3200" u="none">
                <a:solidFill>
                  <a:srgbClr val="FF0066"/>
                </a:solidFill>
              </a:rPr>
              <a:t>IsDigit</a:t>
            </a:r>
            <a:r>
              <a:rPr lang="en-US" sz="3200" u="none">
                <a:solidFill>
                  <a:schemeClr val="tx2"/>
                </a:solidFill>
              </a:rPr>
              <a:t>( ch ) then</a:t>
            </a:r>
          </a:p>
          <a:p>
            <a:r>
              <a:rPr lang="en-US" sz="3200" u="none">
                <a:solidFill>
                  <a:schemeClr val="tx2"/>
                </a:solidFill>
              </a:rPr>
              <a:t>     Console.WriteLine(“Digit”)</a:t>
            </a:r>
          </a:p>
          <a:p>
            <a:r>
              <a:rPr lang="en-US" sz="3200" u="none">
                <a:solidFill>
                  <a:schemeClr val="tx2"/>
                </a:solidFill>
              </a:rPr>
              <a:t>Else</a:t>
            </a:r>
          </a:p>
          <a:p>
            <a:r>
              <a:rPr lang="en-US" sz="3200" u="none">
                <a:solidFill>
                  <a:schemeClr val="tx2"/>
                </a:solidFill>
              </a:rPr>
              <a:t>    Console.WriteLine(“Not Digit”)</a:t>
            </a:r>
          </a:p>
          <a:p>
            <a:r>
              <a:rPr lang="en-US" sz="3200" u="none">
                <a:solidFill>
                  <a:schemeClr val="tx2"/>
                </a:solidFill>
              </a:rPr>
              <a:t>End If</a:t>
            </a:r>
          </a:p>
          <a:p>
            <a:endParaRPr lang="en-US" sz="3200" u="none">
              <a:solidFill>
                <a:schemeClr val="tx2"/>
              </a:solidFill>
            </a:endParaRPr>
          </a:p>
        </p:txBody>
      </p:sp>
      <p:sp>
        <p:nvSpPr>
          <p:cNvPr id="33795" name="Rectangle 5"/>
          <p:cNvSpPr>
            <a:spLocks/>
          </p:cNvSpPr>
          <p:nvPr/>
        </p:nvSpPr>
        <p:spPr bwMode="auto">
          <a:xfrm>
            <a:off x="914400" y="381000"/>
            <a:ext cx="6400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Font typeface="Arial" pitchFamily="34" charset="0"/>
              <a:buNone/>
            </a:pPr>
            <a:r>
              <a:rPr lang="en-US" sz="4400" u="none" noProof="1">
                <a:solidFill>
                  <a:schemeClr val="accent2"/>
                </a:solidFill>
                <a:latin typeface="Calibri" pitchFamily="34" charset="0"/>
              </a:rPr>
              <a:t>Char</a:t>
            </a:r>
            <a:r>
              <a:rPr lang="en-US" sz="4400" u="none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n-US" sz="4400" u="none" noProof="1">
                <a:solidFill>
                  <a:schemeClr val="accent2"/>
                </a:solidFill>
                <a:latin typeface="Calibri" pitchFamily="34" charset="0"/>
              </a:rPr>
              <a:t>Methods</a:t>
            </a:r>
            <a:endParaRPr lang="en-US" sz="4400" u="none">
              <a:solidFill>
                <a:schemeClr val="accent2"/>
              </a:solidFill>
              <a:latin typeface="Calibri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Font typeface="Arial" pitchFamily="34" charset="0"/>
              <a:buNone/>
            </a:pPr>
            <a:endParaRPr lang="en-US" sz="4400" u="none">
              <a:solidFill>
                <a:schemeClr val="accent2"/>
              </a:solidFill>
              <a:latin typeface="Calibri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/>
              <a:t>IndexOf Method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 eaLnBrk="1" hangingPunct="1">
              <a:buFontTx/>
              <a:buNone/>
            </a:pPr>
            <a:r>
              <a:rPr lang="en-US" sz="2900"/>
              <a:t>Let </a:t>
            </a:r>
            <a:r>
              <a:rPr lang="en-US" sz="2900" i="1"/>
              <a:t>str1</a:t>
            </a:r>
            <a:r>
              <a:rPr lang="en-US" sz="2900"/>
              <a:t> and </a:t>
            </a:r>
            <a:r>
              <a:rPr lang="en-US" sz="2900" i="1"/>
              <a:t>str2</a:t>
            </a:r>
            <a:r>
              <a:rPr lang="en-US" sz="2900"/>
              <a:t> be strings.</a:t>
            </a:r>
          </a:p>
          <a:p>
            <a:pPr algn="l" rtl="0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sz="2800" b="1">
                <a:latin typeface="Courier New" pitchFamily="49" charset="0"/>
              </a:rPr>
              <a:t>str1.IndexOf(str2)</a:t>
            </a:r>
          </a:p>
          <a:p>
            <a:pPr algn="l" rtl="0" eaLnBrk="1" hangingPunct="1">
              <a:buFontTx/>
              <a:buNone/>
            </a:pPr>
            <a:r>
              <a:rPr lang="en-US" sz="2900"/>
              <a:t>is the position of the first occurrence of </a:t>
            </a:r>
            <a:r>
              <a:rPr lang="en-US" sz="2900" i="1"/>
              <a:t>str2</a:t>
            </a:r>
            <a:r>
              <a:rPr lang="en-US" sz="2900"/>
              <a:t> in </a:t>
            </a:r>
            <a:r>
              <a:rPr lang="en-US" sz="2900" i="1"/>
              <a:t>str1</a:t>
            </a:r>
            <a:r>
              <a:rPr lang="en-US" sz="2900"/>
              <a:t>.</a:t>
            </a:r>
          </a:p>
          <a:p>
            <a:pPr algn="l" rtl="0" eaLnBrk="1" hangingPunct="1">
              <a:buFontTx/>
              <a:buNone/>
            </a:pPr>
            <a:r>
              <a:rPr lang="en-US" sz="2900"/>
              <a:t>(</a:t>
            </a:r>
            <a:r>
              <a:rPr lang="en-US" sz="2900" b="1"/>
              <a:t>Note:</a:t>
            </a:r>
            <a:r>
              <a:rPr lang="en-US" sz="2900"/>
              <a:t> Has value -1 if </a:t>
            </a:r>
            <a:r>
              <a:rPr lang="en-US" sz="2900" i="1"/>
              <a:t>str2 </a:t>
            </a:r>
            <a:r>
              <a:rPr lang="en-US" sz="2900"/>
              <a:t>is not a substring of </a:t>
            </a:r>
            <a:r>
              <a:rPr lang="en-US" sz="2900" i="1"/>
              <a:t>str1</a:t>
            </a:r>
            <a:r>
              <a:rPr lang="en-US" sz="2900"/>
              <a:t>.)</a:t>
            </a:r>
          </a:p>
          <a:p>
            <a:pPr algn="l" rtl="0" eaLnBrk="1" hangingPunct="1">
              <a:spcBef>
                <a:spcPct val="50000"/>
              </a:spcBef>
              <a:buFontTx/>
              <a:buNone/>
            </a:pPr>
            <a:r>
              <a:rPr lang="en-US" sz="2400" b="1">
                <a:latin typeface="Courier New" pitchFamily="49" charset="0"/>
              </a:rPr>
              <a:t>"Visual Basic".IndexOf("is")</a:t>
            </a:r>
            <a:r>
              <a:rPr lang="en-US" sz="2800"/>
              <a:t> is 1.</a:t>
            </a:r>
            <a:endParaRPr lang="en-US" sz="2800" b="1"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"Visual Basic".IndexOf("si")</a:t>
            </a:r>
            <a:r>
              <a:rPr lang="en-US" sz="2400"/>
              <a:t> </a:t>
            </a:r>
            <a:r>
              <a:rPr lang="en-US" sz="2800"/>
              <a:t>is </a:t>
            </a:r>
            <a:r>
              <a:rPr lang="en-US" sz="2400"/>
              <a:t>9</a:t>
            </a:r>
            <a:r>
              <a:rPr lang="en-US" sz="2800"/>
              <a:t>.</a:t>
            </a:r>
          </a:p>
          <a:p>
            <a:pPr algn="l" rtl="0" eaLnBrk="1" hangingPunct="1">
              <a:buFontTx/>
              <a:buNone/>
            </a:pPr>
            <a:r>
              <a:rPr lang="en-US" sz="2400" b="1">
                <a:latin typeface="Courier New" pitchFamily="49" charset="0"/>
              </a:rPr>
              <a:t>"Visual Basic".IndexOf("ab")</a:t>
            </a:r>
            <a:r>
              <a:rPr lang="en-US" sz="2400"/>
              <a:t> </a:t>
            </a:r>
            <a:r>
              <a:rPr lang="en-US" sz="2800"/>
              <a:t>is </a:t>
            </a:r>
            <a:r>
              <a:rPr lang="en-US" sz="2400"/>
              <a:t>-1</a:t>
            </a:r>
            <a:r>
              <a:rPr lang="en-US" sz="2800"/>
              <a:t>.</a:t>
            </a:r>
            <a:endParaRPr lang="en-US" sz="2800" b="1"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endParaRPr lang="en-US" sz="2800" b="1">
              <a:latin typeface="Courier New" pitchFamily="49" charset="0"/>
            </a:endParaRPr>
          </a:p>
          <a:p>
            <a:pPr algn="l" rtl="0" eaLnBrk="1" hangingPunct="1">
              <a:buFontTx/>
              <a:buNone/>
            </a:pPr>
            <a:endParaRPr lang="en-US" sz="2800"/>
          </a:p>
          <a:p>
            <a:pPr algn="l" rtl="0" eaLnBrk="1" hangingPunct="1">
              <a:buFontTx/>
              <a:buNone/>
            </a:pPr>
            <a:endParaRPr lang="en-US" sz="2800"/>
          </a:p>
          <a:p>
            <a:pPr algn="l" rtl="0" eaLnBrk="1" hangingPunct="1">
              <a:buFontTx/>
              <a:buNone/>
            </a:pPr>
            <a:endParaRPr lang="en-US" sz="2800"/>
          </a:p>
          <a:p>
            <a:pPr algn="l" rtl="0" eaLnBrk="1" hangingPunct="1">
              <a:buFontTx/>
              <a:buNone/>
            </a:pPr>
            <a:endParaRPr lang="en-US" sz="2800" i="1"/>
          </a:p>
        </p:txBody>
      </p:sp>
      <p:sp>
        <p:nvSpPr>
          <p:cNvPr id="501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3A359DBF-4323-465D-BCD3-3BD4ACE67FBF}" type="slidenum">
              <a:rPr lang="en-US" smtClean="0">
                <a:latin typeface="Arial" pitchFamily="34" charset="0"/>
              </a:rPr>
              <a:pPr>
                <a:defRPr/>
              </a:pPr>
              <a:t>29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rtl="0" eaLnBrk="1" hangingPunct="1"/>
            <a:r>
              <a:rPr b="1">
                <a:solidFill>
                  <a:schemeClr val="accent2"/>
                </a:solidFill>
              </a:rPr>
              <a:t>Length</a:t>
            </a:r>
          </a:p>
        </p:txBody>
      </p:sp>
      <p:sp>
        <p:nvSpPr>
          <p:cNvPr id="8194" name="Rectang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rtl="0" eaLnBrk="1" hangingPunct="1"/>
            <a:r>
              <a:rPr lang="en-US"/>
              <a:t>To get the length of a string: </a:t>
            </a:r>
          </a:p>
          <a:p>
            <a:pPr algn="l" rtl="0" eaLnBrk="1" hangingPunct="1">
              <a:buFont typeface="Arial" pitchFamily="34" charset="0"/>
              <a:buNone/>
            </a:pPr>
            <a:r>
              <a:rPr lang="en-US" b="1"/>
              <a:t>    TextLength = FirstName.</a:t>
            </a:r>
            <a:r>
              <a:rPr lang="en-US" b="1">
                <a:solidFill>
                  <a:srgbClr val="FF0066"/>
                </a:solidFill>
              </a:rPr>
              <a:t>Length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 eaLnBrk="1" hangingPunct="1"/>
            <a:r>
              <a:rPr lang="en-US"/>
              <a:t>The Empty String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8686800" cy="4151313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buClr>
                <a:schemeClr val="tx2"/>
              </a:buClr>
            </a:pPr>
            <a:r>
              <a:rPr lang="en-US" dirty="0"/>
              <a:t>The string </a:t>
            </a:r>
            <a:r>
              <a:rPr lang="en-US" sz="2400" b="1" dirty="0"/>
              <a:t>""</a:t>
            </a:r>
            <a:r>
              <a:rPr lang="en-US" dirty="0"/>
              <a:t>, which has no characters, is called the </a:t>
            </a:r>
            <a:r>
              <a:rPr lang="en-US" b="1" dirty="0"/>
              <a:t>empty string </a:t>
            </a:r>
            <a:r>
              <a:rPr lang="en-US" dirty="0"/>
              <a:t>or the </a:t>
            </a:r>
            <a:r>
              <a:rPr lang="en-US" b="1" dirty="0"/>
              <a:t>zero-length string.</a:t>
            </a:r>
          </a:p>
          <a:p>
            <a:pPr algn="l" rtl="0" eaLnBrk="1" hangingPunct="1">
              <a:lnSpc>
                <a:spcPct val="80000"/>
              </a:lnSpc>
              <a:buClr>
                <a:schemeClr val="tx2"/>
              </a:buClr>
            </a:pPr>
            <a:r>
              <a:rPr lang="en-US" dirty="0"/>
              <a:t>The contents of a text box can be cleared with either the statement</a:t>
            </a:r>
          </a:p>
          <a:p>
            <a:pPr algn="l" rtl="0" eaLnBrk="1" hangingPunct="1">
              <a:lnSpc>
                <a:spcPct val="80000"/>
              </a:lnSpc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sz="2800" b="1" dirty="0">
                <a:latin typeface="Courier New" pitchFamily="49" charset="0"/>
              </a:rPr>
              <a:t>      </a:t>
            </a:r>
            <a:r>
              <a:rPr lang="en-US" sz="2400" b="1" dirty="0" err="1">
                <a:latin typeface="Courier New" pitchFamily="49" charset="0"/>
              </a:rPr>
              <a:t>txtBox.Clear</a:t>
            </a:r>
            <a:r>
              <a:rPr lang="en-US" sz="2400" b="1" dirty="0">
                <a:latin typeface="Courier New" pitchFamily="49" charset="0"/>
              </a:rPr>
              <a:t>()</a:t>
            </a:r>
          </a:p>
          <a:p>
            <a:pPr algn="l" rtl="0" eaLnBrk="1" hangingPunct="1">
              <a:lnSpc>
                <a:spcPct val="80000"/>
              </a:lnSpc>
              <a:buFontTx/>
              <a:buNone/>
            </a:pPr>
            <a:r>
              <a:rPr lang="en-US" sz="2800" dirty="0"/>
              <a:t>    </a:t>
            </a:r>
            <a:r>
              <a:rPr lang="en-US" sz="3000" dirty="0"/>
              <a:t>or the statement</a:t>
            </a:r>
          </a:p>
          <a:p>
            <a:pPr algn="l" rtl="0" eaLnBrk="1" hangingPunct="1">
              <a:lnSpc>
                <a:spcPct val="80000"/>
              </a:lnSpc>
              <a:spcBef>
                <a:spcPts val="1200"/>
              </a:spcBef>
              <a:buFontTx/>
              <a:buNone/>
            </a:pPr>
            <a:r>
              <a:rPr lang="en-US" sz="2800" b="1" dirty="0">
                <a:latin typeface="Courier New" pitchFamily="49" charset="0"/>
              </a:rPr>
              <a:t>      </a:t>
            </a:r>
            <a:r>
              <a:rPr lang="en-US" sz="2400" b="1" dirty="0" err="1">
                <a:latin typeface="Courier New" pitchFamily="49" charset="0"/>
              </a:rPr>
              <a:t>txtBox.Text</a:t>
            </a:r>
            <a:r>
              <a:rPr lang="en-US" sz="2400" b="1" dirty="0">
                <a:latin typeface="Courier New" pitchFamily="49" charset="0"/>
              </a:rPr>
              <a:t> = </a:t>
            </a:r>
            <a:r>
              <a:rPr lang="en-US" sz="2400" b="1" dirty="0">
                <a:solidFill>
                  <a:srgbClr val="A31515"/>
                </a:solidFill>
                <a:latin typeface="Courier New" pitchFamily="49" charset="0"/>
              </a:rPr>
              <a:t>""</a:t>
            </a:r>
            <a:endParaRPr lang="en-US" sz="2400" dirty="0">
              <a:solidFill>
                <a:srgbClr val="A31515"/>
              </a:solidFill>
            </a:endParaRPr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E5B21454-589B-4950-AB14-9F37C78655EB}" type="slidenum">
              <a:rPr lang="en-US" smtClean="0">
                <a:latin typeface="Arial" pitchFamily="34" charset="0"/>
              </a:rPr>
              <a:pPr>
                <a:defRPr/>
              </a:pPr>
              <a:t>30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60350"/>
            <a:ext cx="7840663" cy="1143000"/>
          </a:xfrm>
        </p:spPr>
        <p:txBody>
          <a:bodyPr/>
          <a:lstStyle/>
          <a:p>
            <a:pPr eaLnBrk="1" hangingPunct="1"/>
            <a:r>
              <a:rPr lang="en-US"/>
              <a:t>Initial Value of a String Variable 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rtl="0" eaLnBrk="1" hangingPunct="1">
              <a:buClr>
                <a:schemeClr val="tx2"/>
              </a:buClr>
            </a:pPr>
            <a:r>
              <a:rPr lang="en-US"/>
              <a:t>By default the initial value is the keyword </a:t>
            </a:r>
            <a:r>
              <a:rPr lang="en-US" b="1"/>
              <a:t>Nothing</a:t>
            </a:r>
          </a:p>
          <a:p>
            <a:pPr algn="l" rtl="0" eaLnBrk="1" hangingPunct="1">
              <a:buClr>
                <a:schemeClr val="tx2"/>
              </a:buClr>
            </a:pPr>
            <a:r>
              <a:rPr lang="en-US"/>
              <a:t>Strings can be given a different initial value as follows:</a:t>
            </a:r>
          </a:p>
          <a:p>
            <a:pPr algn="l" rtl="0" eaLnBrk="1" hangingPunct="1">
              <a:buFontTx/>
              <a:buNone/>
            </a:pPr>
            <a:endParaRPr lang="en-US" b="1"/>
          </a:p>
          <a:p>
            <a:pPr algn="l" rtl="0" eaLnBrk="1" hangingPunct="1">
              <a:buFontTx/>
              <a:buNone/>
            </a:pPr>
            <a:r>
              <a:rPr lang="en-US" b="1">
                <a:latin typeface="Courier New" pitchFamily="49" charset="0"/>
              </a:rPr>
              <a:t> </a:t>
            </a: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Dim</a:t>
            </a:r>
            <a:r>
              <a:rPr lang="en-US" sz="2400" b="1">
                <a:latin typeface="Courier New" pitchFamily="49" charset="0"/>
              </a:rPr>
              <a:t> name </a:t>
            </a:r>
            <a:r>
              <a:rPr lang="en-US" sz="2400" b="1">
                <a:solidFill>
                  <a:schemeClr val="folHlink"/>
                </a:solidFill>
                <a:latin typeface="Courier New" pitchFamily="49" charset="0"/>
              </a:rPr>
              <a:t>As String</a:t>
            </a:r>
            <a:r>
              <a:rPr lang="en-US" sz="2400" b="1">
                <a:latin typeface="Courier New" pitchFamily="49" charset="0"/>
              </a:rPr>
              <a:t> = </a:t>
            </a:r>
            <a:r>
              <a:rPr lang="en-US" sz="2400" b="1">
                <a:solidFill>
                  <a:srgbClr val="A31515"/>
                </a:solidFill>
                <a:latin typeface="Courier New" pitchFamily="49" charset="0"/>
              </a:rPr>
              <a:t>"Fred"</a:t>
            </a:r>
            <a:endParaRPr lang="en-US" sz="2400" b="1">
              <a:solidFill>
                <a:srgbClr val="A31515"/>
              </a:solidFill>
            </a:endParaRPr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defRPr/>
            </a:pPr>
            <a:fld id="{C773DC42-12C3-47B7-9AE1-7845B01E23FF}" type="slidenum">
              <a:rPr lang="en-US" smtClean="0">
                <a:latin typeface="Arial" pitchFamily="34" charset="0"/>
              </a:rPr>
              <a:pPr>
                <a:defRPr/>
              </a:pPr>
              <a:t>31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570" name="Rectangle 2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229600" cy="1470025"/>
          </a:xfrm>
        </p:spPr>
        <p:txBody>
          <a:bodyPr>
            <a:normAutofit fontScale="90000"/>
          </a:bodyPr>
          <a:lstStyle/>
          <a:p>
            <a:pPr rtl="0"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>
                <a:solidFill>
                  <a:schemeClr val="accent2"/>
                </a:solidFill>
                <a:cs typeface="+mj-cs"/>
              </a:rPr>
              <a:t>Chars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05571" name="Rectangle 3"/>
          <p:cNvSpPr>
            <a:spLocks noGrp="1"/>
          </p:cNvSpPr>
          <p:nvPr>
            <p:ph type="subTitle" idx="1"/>
          </p:nvPr>
        </p:nvSpPr>
        <p:spPr>
          <a:xfrm>
            <a:off x="533400" y="1922463"/>
            <a:ext cx="7924800" cy="4325937"/>
          </a:xfrm>
        </p:spPr>
        <p:txBody>
          <a:bodyPr>
            <a:normAutofit/>
          </a:bodyPr>
          <a:lstStyle/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cs typeface="+mn-cs"/>
              </a:rPr>
              <a:t>To get the character at a specified position.  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b="1" dirty="0">
              <a:cs typeface="+mn-cs"/>
            </a:endParaRP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cs typeface="+mn-cs"/>
              </a:rPr>
              <a:t>Dim </a:t>
            </a:r>
            <a:r>
              <a:rPr lang="en-US" b="1" dirty="0" err="1">
                <a:cs typeface="+mn-cs"/>
              </a:rPr>
              <a:t>OneCharacter</a:t>
            </a:r>
            <a:r>
              <a:rPr lang="en-US" b="1" dirty="0">
                <a:cs typeface="+mn-cs"/>
              </a:rPr>
              <a:t> As Char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cs typeface="+mn-cs"/>
              </a:rPr>
              <a:t>   For </a:t>
            </a:r>
            <a:r>
              <a:rPr lang="en-US" b="1" dirty="0" err="1">
                <a:cs typeface="+mn-cs"/>
              </a:rPr>
              <a:t>i</a:t>
            </a:r>
            <a:r>
              <a:rPr lang="en-US" b="1" dirty="0">
                <a:cs typeface="+mn-cs"/>
              </a:rPr>
              <a:t> = 0 To </a:t>
            </a:r>
            <a:r>
              <a:rPr lang="en-US" b="1" dirty="0" err="1">
                <a:cs typeface="+mn-cs"/>
              </a:rPr>
              <a:t>TextLength</a:t>
            </a:r>
            <a:r>
              <a:rPr lang="en-US" b="1" dirty="0">
                <a:cs typeface="+mn-cs"/>
              </a:rPr>
              <a:t> - 1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cs typeface="+mn-cs"/>
              </a:rPr>
              <a:t>      </a:t>
            </a:r>
            <a:r>
              <a:rPr lang="en-US" b="1" dirty="0" err="1">
                <a:cs typeface="+mn-cs"/>
              </a:rPr>
              <a:t>OneCharacter</a:t>
            </a:r>
            <a:r>
              <a:rPr lang="en-US" b="1" dirty="0">
                <a:cs typeface="+mn-cs"/>
              </a:rPr>
              <a:t> = </a:t>
            </a:r>
            <a:r>
              <a:rPr lang="en-US" b="1" dirty="0" err="1">
                <a:cs typeface="+mn-cs"/>
              </a:rPr>
              <a:t>FirstName.</a:t>
            </a:r>
            <a:r>
              <a:rPr lang="en-US" b="1" dirty="0" err="1">
                <a:solidFill>
                  <a:srgbClr val="FF0066"/>
                </a:solidFill>
                <a:cs typeface="+mn-cs"/>
              </a:rPr>
              <a:t>Chars</a:t>
            </a:r>
            <a:r>
              <a:rPr lang="en-US" b="1" dirty="0">
                <a:cs typeface="+mn-cs"/>
              </a:rPr>
              <a:t>(</a:t>
            </a:r>
            <a:r>
              <a:rPr lang="en-US" b="1" dirty="0" err="1">
                <a:cs typeface="+mn-cs"/>
              </a:rPr>
              <a:t>i</a:t>
            </a:r>
            <a:r>
              <a:rPr lang="en-US" b="1" dirty="0">
                <a:cs typeface="+mn-cs"/>
              </a:rPr>
              <a:t>)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cs typeface="+mn-cs"/>
              </a:rPr>
              <a:t>     </a:t>
            </a:r>
            <a:r>
              <a:rPr lang="en-US" b="1" dirty="0" err="1">
                <a:cs typeface="+mn-cs"/>
              </a:rPr>
              <a:t>MsgBox</a:t>
            </a:r>
            <a:r>
              <a:rPr lang="en-US" b="1" dirty="0">
                <a:cs typeface="+mn-cs"/>
              </a:rPr>
              <a:t>(</a:t>
            </a:r>
            <a:r>
              <a:rPr lang="en-US" b="1" dirty="0" err="1">
                <a:cs typeface="+mn-cs"/>
              </a:rPr>
              <a:t>OneCharacter</a:t>
            </a:r>
            <a:r>
              <a:rPr lang="en-US" b="1" dirty="0">
                <a:cs typeface="+mn-cs"/>
              </a:rPr>
              <a:t>)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cs typeface="+mn-cs"/>
              </a:rPr>
              <a:t>   Next </a:t>
            </a:r>
          </a:p>
          <a:p>
            <a:pPr algn="l" rtl="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/>
          </p:cNvSpPr>
          <p:nvPr>
            <p:ph type="ctrTitle"/>
          </p:nvPr>
        </p:nvSpPr>
        <p:spPr>
          <a:xfrm>
            <a:off x="0" y="-304800"/>
            <a:ext cx="8229600" cy="1470025"/>
          </a:xfrm>
        </p:spPr>
        <p:txBody>
          <a:bodyPr/>
          <a:lstStyle/>
          <a:p>
            <a:pPr eaLnBrk="1" hangingPunct="1"/>
            <a:r>
              <a:rPr b="1" dirty="0" err="1">
                <a:solidFill>
                  <a:schemeClr val="accent2"/>
                </a:solidFill>
              </a:rPr>
              <a:t>ToUpper</a:t>
            </a:r>
            <a:r>
              <a:rPr b="1" dirty="0">
                <a:solidFill>
                  <a:schemeClr val="accent2"/>
                </a:solidFill>
              </a:rPr>
              <a:t>, </a:t>
            </a:r>
            <a:r>
              <a:rPr b="1" dirty="0" err="1">
                <a:solidFill>
                  <a:schemeClr val="accent2"/>
                </a:solidFill>
              </a:rPr>
              <a:t>ToLower</a:t>
            </a:r>
            <a:endParaRPr b="1" dirty="0">
              <a:solidFill>
                <a:schemeClr val="accent2"/>
              </a:solidFill>
            </a:endParaRPr>
          </a:p>
        </p:txBody>
      </p:sp>
      <p:sp>
        <p:nvSpPr>
          <p:cNvPr id="10242" name="Rectangle 3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8229600" cy="2438400"/>
          </a:xfrm>
        </p:spPr>
        <p:txBody>
          <a:bodyPr/>
          <a:lstStyle/>
          <a:p>
            <a:pPr algn="l" eaLnBrk="1" hangingPunct="1">
              <a:buFont typeface="Arial" pitchFamily="34" charset="0"/>
              <a:buNone/>
            </a:pPr>
            <a:r>
              <a:rPr lang="en-US" b="1"/>
              <a:t>Dim strUpper As String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b="1"/>
              <a:t>strUpper = TextBox1.Text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b="1"/>
              <a:t>TextBox2.Text = strUpper.</a:t>
            </a:r>
            <a:r>
              <a:rPr lang="en-US" b="1">
                <a:solidFill>
                  <a:srgbClr val="FF0066"/>
                </a:solidFill>
              </a:rPr>
              <a:t>ToUpper</a:t>
            </a:r>
          </a:p>
          <a:p>
            <a:pPr algn="l" eaLnBrk="1" hangingPunct="1">
              <a:buFont typeface="Arial" pitchFamily="34" charset="0"/>
              <a:buNone/>
            </a:pPr>
            <a:r>
              <a:rPr lang="en-US" b="1"/>
              <a:t>TextBox3.Text = strUpper.</a:t>
            </a:r>
            <a:r>
              <a:rPr lang="en-US" b="1">
                <a:solidFill>
                  <a:srgbClr val="FF0066"/>
                </a:solidFill>
              </a:rPr>
              <a:t>ToLower</a:t>
            </a:r>
          </a:p>
          <a:p>
            <a:pPr algn="l" eaLnBrk="1" hangingPunct="1">
              <a:buFont typeface="Arial" pitchFamily="34" charset="0"/>
              <a:buNone/>
            </a:pPr>
            <a:endParaRPr lang="en-US" b="1"/>
          </a:p>
        </p:txBody>
      </p:sp>
      <p:sp>
        <p:nvSpPr>
          <p:cNvPr id="10244" name="Rectangle 4"/>
          <p:cNvSpPr>
            <a:spLocks/>
          </p:cNvSpPr>
          <p:nvPr/>
        </p:nvSpPr>
        <p:spPr bwMode="auto">
          <a:xfrm>
            <a:off x="228600" y="3657600"/>
            <a:ext cx="5257800" cy="1752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b="0" u="none" dirty="0">
                <a:solidFill>
                  <a:srgbClr val="FF0066"/>
                </a:solidFill>
                <a:latin typeface="Calibri" pitchFamily="34" charset="0"/>
              </a:rPr>
              <a:t>Notice that the name of the variable you want to do something with comes first. Then, after the full stop(dot), you add the name of the method.</a:t>
            </a:r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733800"/>
            <a:ext cx="2238375" cy="262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229600" cy="1470025"/>
          </a:xfrm>
        </p:spPr>
        <p:txBody>
          <a:bodyPr/>
          <a:lstStyle/>
          <a:p>
            <a:pPr eaLnBrk="1" hangingPunct="1"/>
            <a:r>
              <a:rPr b="1">
                <a:solidFill>
                  <a:schemeClr val="accent2"/>
                </a:solidFill>
              </a:rPr>
              <a:t>Trim</a:t>
            </a:r>
          </a:p>
        </p:txBody>
      </p:sp>
      <p:sp>
        <p:nvSpPr>
          <p:cNvPr id="1002499" name="Rectangle 3"/>
          <p:cNvSpPr>
            <a:spLocks noGrp="1"/>
          </p:cNvSpPr>
          <p:nvPr>
            <p:ph type="subTitle" idx="1"/>
          </p:nvPr>
        </p:nvSpPr>
        <p:spPr>
          <a:xfrm>
            <a:off x="609600" y="1752600"/>
            <a:ext cx="7086600" cy="44196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dirty="0">
              <a:cs typeface="+mn-cs"/>
            </a:endParaRP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One of the methods on our list is Trim. What this does is to trim any </a:t>
            </a:r>
            <a:r>
              <a:rPr lang="en-US" sz="2800" u="sng" dirty="0">
                <a:cs typeface="+mn-cs"/>
              </a:rPr>
              <a:t>leading</a:t>
            </a:r>
            <a:r>
              <a:rPr lang="en-US" sz="2800" dirty="0">
                <a:cs typeface="+mn-cs"/>
              </a:rPr>
              <a:t> or </a:t>
            </a:r>
            <a:r>
              <a:rPr lang="en-US" sz="2800" u="sng" dirty="0">
                <a:cs typeface="+mn-cs"/>
              </a:rPr>
              <a:t>trailing</a:t>
            </a:r>
            <a:r>
              <a:rPr lang="en-US" sz="2800" dirty="0">
                <a:cs typeface="+mn-cs"/>
              </a:rPr>
              <a:t> blank spaces from a string. 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So if the string was “ Text  ”, then Trim would delete those spaces for you, leaving just “Text”.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You use it in your code like this:</a:t>
            </a:r>
          </a:p>
          <a:p>
            <a:pPr lvl="1" algn="l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solidFill>
                  <a:schemeClr val="tx2"/>
                </a:solidFill>
                <a:cs typeface="+mn-cs"/>
              </a:rPr>
              <a:t>FirstName</a:t>
            </a:r>
            <a:r>
              <a:rPr lang="en-US" dirty="0">
                <a:solidFill>
                  <a:schemeClr val="tx2"/>
                </a:solidFill>
                <a:cs typeface="+mn-cs"/>
              </a:rPr>
              <a:t> = </a:t>
            </a:r>
            <a:r>
              <a:rPr lang="en-US" dirty="0" err="1">
                <a:solidFill>
                  <a:schemeClr val="tx2"/>
                </a:solidFill>
                <a:cs typeface="+mn-cs"/>
              </a:rPr>
              <a:t>txtFirst.Text</a:t>
            </a:r>
            <a:endParaRPr lang="en-US" dirty="0">
              <a:solidFill>
                <a:schemeClr val="tx2"/>
              </a:solidFill>
              <a:cs typeface="+mn-cs"/>
            </a:endParaRPr>
          </a:p>
          <a:p>
            <a:pPr lvl="1" algn="l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>
                <a:solidFill>
                  <a:schemeClr val="tx2"/>
                </a:solidFill>
                <a:cs typeface="+mn-cs"/>
              </a:rPr>
              <a:t>FirstName</a:t>
            </a:r>
            <a:r>
              <a:rPr lang="en-US" dirty="0">
                <a:solidFill>
                  <a:schemeClr val="tx2"/>
                </a:solidFill>
                <a:cs typeface="+mn-cs"/>
              </a:rPr>
              <a:t> = </a:t>
            </a:r>
            <a:r>
              <a:rPr lang="en-US" dirty="0" err="1">
                <a:solidFill>
                  <a:schemeClr val="tx2"/>
                </a:solidFill>
                <a:cs typeface="+mn-cs"/>
              </a:rPr>
              <a:t>FirstName.</a:t>
            </a:r>
            <a:r>
              <a:rPr lang="en-US" b="1" dirty="0" err="1">
                <a:solidFill>
                  <a:srgbClr val="FF0066"/>
                </a:solidFill>
                <a:cs typeface="+mn-cs"/>
              </a:rPr>
              <a:t>Trim</a:t>
            </a:r>
            <a:endParaRPr lang="en-US" b="1" dirty="0">
              <a:solidFill>
                <a:srgbClr val="FF0066"/>
              </a:solidFill>
              <a:cs typeface="+mn-cs"/>
            </a:endParaRP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b="1" dirty="0"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594" name="Rectangle 2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 err="1">
                <a:solidFill>
                  <a:schemeClr val="accent2"/>
                </a:solidFill>
                <a:cs typeface="+mj-cs"/>
              </a:rPr>
              <a:t>InStr</a:t>
            </a:r>
            <a:r>
              <a:rPr b="1">
                <a:solidFill>
                  <a:schemeClr val="accent2"/>
                </a:solidFill>
                <a:cs typeface="+mj-cs"/>
              </a:rPr>
              <a:t>( )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06595" name="Rectangle 3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077200" cy="48768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The </a:t>
            </a:r>
            <a:r>
              <a:rPr lang="en-US" sz="2800" b="1" dirty="0" err="1">
                <a:cs typeface="+mn-cs"/>
              </a:rPr>
              <a:t>InStr</a:t>
            </a:r>
            <a:r>
              <a:rPr lang="en-US" sz="2800" b="1" dirty="0">
                <a:cs typeface="+mn-cs"/>
              </a:rPr>
              <a:t>( ) </a:t>
            </a:r>
            <a:r>
              <a:rPr lang="en-US" sz="2800" dirty="0">
                <a:cs typeface="+mn-cs"/>
              </a:rPr>
              <a:t>method of string variables tells you what the position of one string is inside another. 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For example, if your string was “me@me.com” and you wanted to know if the string contained the @ symbol, you could use </a:t>
            </a:r>
            <a:r>
              <a:rPr lang="en-US" sz="2800" dirty="0" err="1">
                <a:cs typeface="+mn-cs"/>
              </a:rPr>
              <a:t>InStr</a:t>
            </a:r>
            <a:r>
              <a:rPr lang="en-US" sz="2800" dirty="0">
                <a:cs typeface="+mn-cs"/>
              </a:rPr>
              <a:t>( ) Method. 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You would use it like this:</a:t>
            </a:r>
          </a:p>
          <a:p>
            <a:pPr lvl="1" algn="l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>
                <a:solidFill>
                  <a:schemeClr val="tx2"/>
                </a:solidFill>
                <a:cs typeface="+mn-cs"/>
              </a:rPr>
              <a:t>FirstString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 = “</a:t>
            </a:r>
            <a:r>
              <a:rPr lang="en-US" dirty="0">
                <a:solidFill>
                  <a:schemeClr val="tx2"/>
                </a:solidFill>
                <a:cs typeface="+mn-cs"/>
              </a:rPr>
              <a:t>me@me.com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”</a:t>
            </a:r>
          </a:p>
          <a:p>
            <a:pPr lvl="1" algn="l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>
                <a:solidFill>
                  <a:schemeClr val="tx2"/>
                </a:solidFill>
                <a:cs typeface="+mn-cs"/>
              </a:rPr>
              <a:t>SecondString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 = “@”</a:t>
            </a:r>
          </a:p>
          <a:p>
            <a:pPr lvl="1" algn="l" eaLnBrk="1" fontAlgn="auto" hangingPunct="1">
              <a:spcBef>
                <a:spcPts val="37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>
                <a:solidFill>
                  <a:schemeClr val="tx2"/>
                </a:solidFill>
                <a:cs typeface="+mn-cs"/>
              </a:rPr>
              <a:t>position = </a:t>
            </a:r>
            <a:r>
              <a:rPr lang="en-US" b="1" dirty="0" err="1">
                <a:solidFill>
                  <a:srgbClr val="FF0066"/>
                </a:solidFill>
                <a:cs typeface="+mn-cs"/>
              </a:rPr>
              <a:t>InStr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(</a:t>
            </a:r>
            <a:r>
              <a:rPr lang="en-US" b="1" dirty="0" err="1">
                <a:solidFill>
                  <a:schemeClr val="tx2"/>
                </a:solidFill>
                <a:cs typeface="+mn-cs"/>
              </a:rPr>
              <a:t>FirstString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, </a:t>
            </a:r>
            <a:r>
              <a:rPr lang="en-US" b="1" dirty="0" err="1">
                <a:solidFill>
                  <a:schemeClr val="tx2"/>
                </a:solidFill>
                <a:cs typeface="+mn-cs"/>
              </a:rPr>
              <a:t>SecondString</a:t>
            </a:r>
            <a:r>
              <a:rPr lang="en-US" b="1" dirty="0">
                <a:solidFill>
                  <a:schemeClr val="tx2"/>
                </a:solidFill>
                <a:cs typeface="+mn-cs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21" name="Rectangle 5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 err="1">
                <a:solidFill>
                  <a:schemeClr val="accent2"/>
                </a:solidFill>
                <a:cs typeface="+mj-cs"/>
              </a:rPr>
              <a:t>InStr</a:t>
            </a:r>
            <a:r>
              <a:rPr b="1">
                <a:solidFill>
                  <a:schemeClr val="accent2"/>
                </a:solidFill>
                <a:cs typeface="+mj-cs"/>
              </a:rPr>
              <a:t>( )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07619" name="Rectangle 3"/>
          <p:cNvSpPr>
            <a:spLocks noGrp="1"/>
          </p:cNvSpPr>
          <p:nvPr>
            <p:ph type="subTitle" idx="1"/>
          </p:nvPr>
        </p:nvSpPr>
        <p:spPr>
          <a:xfrm>
            <a:off x="762000" y="1676400"/>
            <a:ext cx="7772400" cy="4724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The variable </a:t>
            </a:r>
            <a:r>
              <a:rPr lang="en-US" sz="2800" b="1" dirty="0" err="1">
                <a:cs typeface="+mn-cs"/>
              </a:rPr>
              <a:t>FirstString</a:t>
            </a:r>
            <a:r>
              <a:rPr lang="en-US" sz="2800" b="1" dirty="0">
                <a:cs typeface="+mn-cs"/>
              </a:rPr>
              <a:t> </a:t>
            </a:r>
            <a:r>
              <a:rPr lang="en-US" sz="2800" dirty="0">
                <a:cs typeface="+mn-cs"/>
              </a:rPr>
              <a:t>is the string we want to search; </a:t>
            </a:r>
            <a:r>
              <a:rPr lang="en-US" sz="2800" b="1" dirty="0" err="1">
                <a:cs typeface="+mn-cs"/>
              </a:rPr>
              <a:t>SecondString</a:t>
            </a:r>
            <a:r>
              <a:rPr lang="en-US" sz="2800" b="1" dirty="0">
                <a:cs typeface="+mn-cs"/>
              </a:rPr>
              <a:t> </a:t>
            </a:r>
            <a:r>
              <a:rPr lang="en-US" sz="2800" dirty="0">
                <a:cs typeface="+mn-cs"/>
              </a:rPr>
              <a:t>is what we want to search for.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You can specify a starting position for the search to begin. If you do, this number goes at the start (the default is zero):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    position = </a:t>
            </a:r>
            <a:r>
              <a:rPr lang="en-US" sz="2800" b="1" dirty="0" err="1">
                <a:solidFill>
                  <a:srgbClr val="FF0066"/>
                </a:solidFill>
                <a:cs typeface="+mn-cs"/>
              </a:rPr>
              <a:t>InStr</a:t>
            </a:r>
            <a:r>
              <a:rPr lang="en-US" sz="2800" b="1" dirty="0">
                <a:cs typeface="+mn-cs"/>
              </a:rPr>
              <a:t>(1, </a:t>
            </a:r>
            <a:r>
              <a:rPr lang="en-US" sz="2800" b="1" dirty="0" err="1">
                <a:cs typeface="+mn-cs"/>
              </a:rPr>
              <a:t>FirstString</a:t>
            </a:r>
            <a:r>
              <a:rPr lang="en-US" sz="2800" b="1" dirty="0">
                <a:cs typeface="+mn-cs"/>
              </a:rPr>
              <a:t>, </a:t>
            </a:r>
            <a:r>
              <a:rPr lang="en-US" sz="2800" b="1" dirty="0" err="1">
                <a:cs typeface="+mn-cs"/>
              </a:rPr>
              <a:t>SecondString</a:t>
            </a:r>
            <a:r>
              <a:rPr lang="en-US" sz="2800" b="1" dirty="0">
                <a:cs typeface="+mn-cs"/>
              </a:rPr>
              <a:t>)</a:t>
            </a:r>
          </a:p>
          <a:p>
            <a:pPr algn="l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In the code above, </a:t>
            </a:r>
            <a:r>
              <a:rPr lang="en-US" sz="2800" b="1" dirty="0">
                <a:cs typeface="+mn-cs"/>
              </a:rPr>
              <a:t>position </a:t>
            </a:r>
            <a:r>
              <a:rPr lang="en-US" sz="2800" dirty="0">
                <a:cs typeface="+mn-cs"/>
              </a:rPr>
              <a:t>would have a value of 3. That’s because the @ symbols starts at the third letter of “me@me.com”.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45" name="Rectangle 5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1470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b="1">
                <a:solidFill>
                  <a:schemeClr val="accent2"/>
                </a:solidFill>
                <a:cs typeface="+mj-cs"/>
              </a:rPr>
            </a:br>
            <a:r>
              <a:rPr b="1" err="1">
                <a:solidFill>
                  <a:schemeClr val="accent2"/>
                </a:solidFill>
                <a:cs typeface="+mj-cs"/>
              </a:rPr>
              <a:t>InStr</a:t>
            </a:r>
            <a:r>
              <a:rPr b="1">
                <a:solidFill>
                  <a:schemeClr val="accent2"/>
                </a:solidFill>
                <a:cs typeface="+mj-cs"/>
              </a:rPr>
              <a:t>( )</a:t>
            </a:r>
            <a:br>
              <a:rPr b="1">
                <a:solidFill>
                  <a:schemeClr val="accent2"/>
                </a:solidFill>
                <a:cs typeface="+mj-cs"/>
              </a:rPr>
            </a:br>
            <a:endParaRPr b="1">
              <a:solidFill>
                <a:schemeClr val="accent2"/>
              </a:solidFill>
              <a:cs typeface="+mj-cs"/>
            </a:endParaRPr>
          </a:p>
        </p:txBody>
      </p:sp>
      <p:sp>
        <p:nvSpPr>
          <p:cNvPr id="1008643" name="Rectangle 3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7772400" cy="47244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>
                <a:cs typeface="+mn-cs"/>
              </a:rPr>
              <a:t>Note: </a:t>
            </a:r>
            <a:r>
              <a:rPr lang="en-US" sz="2800" dirty="0">
                <a:cs typeface="+mn-cs"/>
              </a:rPr>
              <a:t>the </a:t>
            </a:r>
            <a:r>
              <a:rPr lang="en-US" sz="2800" dirty="0" err="1">
                <a:cs typeface="+mn-cs"/>
              </a:rPr>
              <a:t>InStr</a:t>
            </a:r>
            <a:r>
              <a:rPr lang="en-US" sz="2800" dirty="0">
                <a:cs typeface="+mn-cs"/>
              </a:rPr>
              <a:t>() Method starts counting at 1, and not zero like Chars(), which is very confusing!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sz="2800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2800" dirty="0">
                <a:cs typeface="+mn-cs"/>
              </a:rPr>
              <a:t>If the string you’re searching for is not found, then the value placed inside of your integer variable (</a:t>
            </a:r>
            <a:r>
              <a:rPr lang="en-US" sz="2800" b="1" dirty="0">
                <a:cs typeface="+mn-cs"/>
              </a:rPr>
              <a:t>position </a:t>
            </a:r>
            <a:r>
              <a:rPr lang="en-US" sz="2800" dirty="0">
                <a:cs typeface="+mn-cs"/>
              </a:rPr>
              <a:t>in our case) is zero. That enables you to code something like this: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2800" dirty="0">
              <a:cs typeface="+mn-cs"/>
            </a:endParaRP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If position = 0 Then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   </a:t>
            </a:r>
            <a:r>
              <a:rPr lang="en-US" sz="2000" b="1" dirty="0" err="1">
                <a:cs typeface="+mn-cs"/>
              </a:rPr>
              <a:t>MsgBox</a:t>
            </a:r>
            <a:r>
              <a:rPr lang="en-US" sz="2000" b="1" dirty="0">
                <a:cs typeface="+mn-cs"/>
              </a:rPr>
              <a:t> (“Not a Valid email address: There was No @ Sign”)</a:t>
            </a:r>
          </a:p>
          <a:p>
            <a:pPr algn="l" rtl="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cs typeface="+mn-cs"/>
              </a:rPr>
              <a:t>    End If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5402BF-1AF3-4771-897C-5ACFD7A5B2ED}" type="slidenum">
              <a:rPr lang="ar-SA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130AFAA5D399E489E1819B440698DE2" ma:contentTypeVersion="0" ma:contentTypeDescription="Create a new document." ma:contentTypeScope="" ma:versionID="d2e5e4ccdb149d2076a9830fd3e7492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A3C71D-61B8-4202-B1C1-1EA8EDD900A5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EFE60645-4C00-411C-8957-5724D4D45E91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5DF31E7-C464-47F7-B27B-D3443457FA1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0C16C22-062B-448E-804A-691E30B3EB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5848</TotalTime>
  <Words>1889</Words>
  <Application>Microsoft Office PowerPoint</Application>
  <PresentationFormat>On-screen Show (4:3)</PresentationFormat>
  <Paragraphs>271</Paragraphs>
  <Slides>31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1" baseType="lpstr">
      <vt:lpstr>Arial</vt:lpstr>
      <vt:lpstr>Calibri</vt:lpstr>
      <vt:lpstr>Courier New</vt:lpstr>
      <vt:lpstr>Georgia</vt:lpstr>
      <vt:lpstr>Tahoma</vt:lpstr>
      <vt:lpstr>Times New Roman</vt:lpstr>
      <vt:lpstr>Trebuchet MS</vt:lpstr>
      <vt:lpstr>Wingdings</vt:lpstr>
      <vt:lpstr>Wingdings 2</vt:lpstr>
      <vt:lpstr>Urban</vt:lpstr>
      <vt:lpstr>PowerPoint Presentation</vt:lpstr>
      <vt:lpstr>PowerPoint Presentation</vt:lpstr>
      <vt:lpstr>Length</vt:lpstr>
      <vt:lpstr> Chars </vt:lpstr>
      <vt:lpstr>ToUpper, ToLower</vt:lpstr>
      <vt:lpstr>Trim</vt:lpstr>
      <vt:lpstr> InStr( ) </vt:lpstr>
      <vt:lpstr> InStr( ) </vt:lpstr>
      <vt:lpstr> InStr( ) </vt:lpstr>
      <vt:lpstr> Substring </vt:lpstr>
      <vt:lpstr> Substring </vt:lpstr>
      <vt:lpstr> Substring </vt:lpstr>
      <vt:lpstr> Substring </vt:lpstr>
      <vt:lpstr>Replace</vt:lpstr>
      <vt:lpstr>Insert</vt:lpstr>
      <vt:lpstr>Split and Join </vt:lpstr>
      <vt:lpstr>Split</vt:lpstr>
      <vt:lpstr>Split</vt:lpstr>
      <vt:lpstr>Join </vt:lpstr>
      <vt:lpstr>ToCharArray</vt:lpstr>
      <vt:lpstr>Equals </vt:lpstr>
      <vt:lpstr>Equals</vt:lpstr>
      <vt:lpstr>CompareTo</vt:lpstr>
      <vt:lpstr>PowerPoint Presentation</vt:lpstr>
      <vt:lpstr>StrReverse</vt:lpstr>
      <vt:lpstr>String Methods</vt:lpstr>
      <vt:lpstr>PowerPoint Presentation</vt:lpstr>
      <vt:lpstr>PowerPoint Presentation</vt:lpstr>
      <vt:lpstr>IndexOf Method </vt:lpstr>
      <vt:lpstr>The Empty String </vt:lpstr>
      <vt:lpstr>Initial Value of a String Variable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wagait</dc:creator>
  <cp:lastModifiedBy>Abdulrahman Abdullah O Alomair</cp:lastModifiedBy>
  <cp:revision>492</cp:revision>
  <dcterms:created xsi:type="dcterms:W3CDTF">2008-01-13T19:04:19Z</dcterms:created>
  <dcterms:modified xsi:type="dcterms:W3CDTF">2018-09-15T15:32:55Z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مستند</vt:lpwstr>
  </property>
  <property fmtid="{D5CDD505-2E9C-101B-9397-08002B2CF9AE}" pid="3" name="Subject">
    <vt:lpwstr/>
  </property>
  <property fmtid="{D5CDD505-2E9C-101B-9397-08002B2CF9AE}" pid="4" name="Keywords">
    <vt:lpwstr/>
  </property>
  <property fmtid="{D5CDD505-2E9C-101B-9397-08002B2CF9AE}" pid="5" name="_Author">
    <vt:lpwstr>wagait</vt:lpwstr>
  </property>
  <property fmtid="{D5CDD505-2E9C-101B-9397-08002B2CF9AE}" pid="6" name="_Category">
    <vt:lpwstr/>
  </property>
  <property fmtid="{D5CDD505-2E9C-101B-9397-08002B2CF9AE}" pid="7" name="Slides">
    <vt:lpwstr>28</vt:lpwstr>
  </property>
  <property fmtid="{D5CDD505-2E9C-101B-9397-08002B2CF9AE}" pid="8" name="Categories">
    <vt:lpwstr/>
  </property>
  <property fmtid="{D5CDD505-2E9C-101B-9397-08002B2CF9AE}" pid="9" name="Approval Level">
    <vt:lpwstr/>
  </property>
  <property fmtid="{D5CDD505-2E9C-101B-9397-08002B2CF9AE}" pid="10" name="_Comments">
    <vt:lpwstr/>
  </property>
  <property fmtid="{D5CDD505-2E9C-101B-9397-08002B2CF9AE}" pid="11" name="Assigned To">
    <vt:lpwstr/>
  </property>
  <property fmtid="{D5CDD505-2E9C-101B-9397-08002B2CF9AE}" pid="12" name="PublishingExpirationDate">
    <vt:lpwstr/>
  </property>
  <property fmtid="{D5CDD505-2E9C-101B-9397-08002B2CF9AE}" pid="13" name="PublishingStartDate">
    <vt:lpwstr/>
  </property>
  <property fmtid="{D5CDD505-2E9C-101B-9397-08002B2CF9AE}" pid="14" name="ContentTypeId">
    <vt:lpwstr>0x0101005130AFAA5D399E489E1819B440698DE2</vt:lpwstr>
  </property>
</Properties>
</file>