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4"/>
  </p:sldMasterIdLst>
  <p:notesMasterIdLst>
    <p:notesMasterId r:id="rId36"/>
  </p:notesMasterIdLst>
  <p:sldIdLst>
    <p:sldId id="256" r:id="rId5"/>
    <p:sldId id="257" r:id="rId6"/>
    <p:sldId id="260" r:id="rId7"/>
    <p:sldId id="261" r:id="rId8"/>
    <p:sldId id="262" r:id="rId9"/>
    <p:sldId id="267" r:id="rId10"/>
    <p:sldId id="268" r:id="rId11"/>
    <p:sldId id="269" r:id="rId12"/>
    <p:sldId id="270" r:id="rId13"/>
    <p:sldId id="271" r:id="rId14"/>
    <p:sldId id="272" r:id="rId15"/>
    <p:sldId id="274" r:id="rId16"/>
    <p:sldId id="277" r:id="rId17"/>
    <p:sldId id="275" r:id="rId18"/>
    <p:sldId id="276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89" r:id="rId31"/>
    <p:sldId id="290" r:id="rId32"/>
    <p:sldId id="292" r:id="rId33"/>
    <p:sldId id="293" r:id="rId34"/>
    <p:sldId id="294" r:id="rId35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61" d="100"/>
          <a:sy n="61" d="100"/>
        </p:scale>
        <p:origin x="1430" y="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B87A6469-8C52-49F0-BA4E-B26CE599FAFA}" type="datetimeFigureOut">
              <a:rPr lang="ar-SA" smtClean="0"/>
              <a:pPr/>
              <a:t>05/01/40</a:t>
            </a:fld>
            <a:endParaRPr lang="ar-S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C1A48D6D-1BAF-495D-A21D-501B4315A9E9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979031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ar-S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ar-S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84958-ABD0-486D-9550-927FC8B26087}" type="datetime1">
              <a:rPr lang="ar-SA" smtClean="0"/>
              <a:pPr/>
              <a:t>05/01/40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1992-2011 by Pearson Education, Inc. All Rights Reserved. -Edited By Maysoon Al-Duwais</a:t>
            </a:r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5FB35-F630-43C5-ACF6-0EC747D31FA5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DC4C8-0160-4D33-8432-D9E6EA97961A}" type="datetime1">
              <a:rPr lang="ar-SA" smtClean="0"/>
              <a:pPr/>
              <a:t>05/01/40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1992-2011 by Pearson Education, Inc. All Rights Reserved. -Edited By Maysoon Al-Duwais</a:t>
            </a:r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5FB35-F630-43C5-ACF6-0EC747D31FA5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D15D8-94F6-4309-9FF8-548BE2328936}" type="datetime1">
              <a:rPr lang="ar-SA" smtClean="0"/>
              <a:pPr/>
              <a:t>05/01/40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1992-2011 by Pearson Education, Inc. All Rights Reserved. -Edited By Maysoon Al-Duwais</a:t>
            </a:r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5FB35-F630-43C5-ACF6-0EC747D31FA5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1EB6BB-0637-40DD-938C-B8D9036BB0B5}" type="datetime1">
              <a:rPr lang="ar-SA" smtClean="0"/>
              <a:pPr>
                <a:defRPr/>
              </a:pPr>
              <a:t>05/01/40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>
          <a:xfrm>
            <a:off x="2627784" y="6381328"/>
            <a:ext cx="6048672" cy="24100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1992-2011 by Pearson Education, Inc. All Rights Reserved. -Edited By Maysoon Al-Duwais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9BDFA4-06CD-4900-87C3-6A70F71EA6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ar-S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9AD75-0F47-4953-8B55-97F511C0AF32}" type="datetime1">
              <a:rPr lang="ar-SA" smtClean="0"/>
              <a:pPr/>
              <a:t>05/01/40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1992-2011 by Pearson Education, Inc. All Rights Reserved. -Edited By Maysoon Al-Duwais</a:t>
            </a:r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5FB35-F630-43C5-ACF6-0EC747D31FA5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D7018-B51A-4CEE-A3B1-4C53B59E6144}" type="datetime1">
              <a:rPr lang="ar-SA" smtClean="0"/>
              <a:pPr/>
              <a:t>05/01/40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1992-2011 by Pearson Education, Inc. All Rights Reserved. -Edited By Maysoon Al-Duwais</a:t>
            </a:r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5FB35-F630-43C5-ACF6-0EC747D31FA5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E1310-1762-4286-BC4C-19804BE0B732}" type="datetime1">
              <a:rPr lang="ar-SA" smtClean="0"/>
              <a:pPr/>
              <a:t>05/01/40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1992-2011 by Pearson Education, Inc. All Rights Reserved. -Edited By Maysoon Al-Duwais</a:t>
            </a:r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5FB35-F630-43C5-ACF6-0EC747D31FA5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48642-3E9E-4233-AFE1-FC041C28F3A1}" type="datetime1">
              <a:rPr lang="ar-SA" smtClean="0"/>
              <a:pPr/>
              <a:t>05/01/40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1992-2011 by Pearson Education, Inc. All Rights Reserved. -Edited By Maysoon Al-Duwais</a:t>
            </a:r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5FB35-F630-43C5-ACF6-0EC747D31FA5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C70C8-11D2-4E7F-AC56-AFED02994608}" type="datetime1">
              <a:rPr lang="ar-SA" smtClean="0"/>
              <a:pPr/>
              <a:t>05/01/40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1992-2011 by Pearson Education, Inc. All Rights Reserved. -Edited By Maysoon Al-Duwais</a:t>
            </a:r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5FB35-F630-43C5-ACF6-0EC747D31FA5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769D6-2628-40F0-9612-FE98402F5A56}" type="datetime1">
              <a:rPr lang="ar-SA" smtClean="0"/>
              <a:pPr/>
              <a:t>05/01/40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1992-2011 by Pearson Education, Inc. All Rights Reserved. -Edited By Maysoon Al-Duwais</a:t>
            </a:r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5FB35-F630-43C5-ACF6-0EC747D31FA5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ECBBA-9D77-4FB5-9017-25F1A2DF4EFB}" type="datetime1">
              <a:rPr lang="ar-SA" smtClean="0"/>
              <a:pPr/>
              <a:t>05/01/40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1992-2011 by Pearson Education, Inc. All Rights Reserved. -Edited By Maysoon Al-Duwais</a:t>
            </a:r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5FB35-F630-43C5-ACF6-0EC747D31FA5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271A3-6F8B-4FB3-A6A4-20A450D9EA9F}" type="datetime1">
              <a:rPr lang="ar-SA" smtClean="0"/>
              <a:pPr/>
              <a:t>05/01/40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1992-2011 by Pearson Education, Inc. All Rights Reserved. -Edited By Maysoon Al-Duwais</a:t>
            </a:r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5FB35-F630-43C5-ACF6-0EC747D31FA5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ar-S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ar-S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F81FEE-6CD9-4C6A-9B8F-7D43BE01533F}" type="datetime1">
              <a:rPr lang="ar-SA" smtClean="0"/>
              <a:pPr/>
              <a:t>05/01/40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© 1992-2011 by Pearson Education, Inc. All Rights Reserved. -Edited By Maysoon Al-Duwais</a:t>
            </a:r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C5FB35-F630-43C5-ACF6-0EC747D31FA5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1" dirty="0">
                <a:solidFill>
                  <a:srgbClr val="3380E6"/>
                </a:solidFill>
                <a:latin typeface="Lucida Console"/>
              </a:rPr>
              <a:t>Chapter 4 </a:t>
            </a:r>
            <a:br>
              <a:rPr lang="en-US" sz="3600" dirty="0">
                <a:solidFill>
                  <a:srgbClr val="3380E6"/>
                </a:solidFill>
                <a:latin typeface="Lucida Console"/>
              </a:rPr>
            </a:br>
            <a:r>
              <a:rPr lang="en-US" sz="3600" dirty="0">
                <a:solidFill>
                  <a:srgbClr val="3380E6"/>
                </a:solidFill>
                <a:latin typeface="Lucida Console"/>
              </a:rPr>
              <a:t>Select</a:t>
            </a:r>
            <a:r>
              <a:rPr lang="en-US" sz="3600" dirty="0">
                <a:solidFill>
                  <a:srgbClr val="3380E6"/>
                </a:solidFill>
                <a:latin typeface="Arial"/>
              </a:rPr>
              <a:t>…</a:t>
            </a:r>
            <a:r>
              <a:rPr lang="en-US" sz="3600" dirty="0">
                <a:solidFill>
                  <a:srgbClr val="3380E6"/>
                </a:solidFill>
                <a:latin typeface="Lucida Console"/>
              </a:rPr>
              <a:t>Case</a:t>
            </a:r>
            <a:r>
              <a:rPr lang="en-US" sz="3600" dirty="0">
                <a:solidFill>
                  <a:srgbClr val="3380E6"/>
                </a:solidFill>
                <a:latin typeface="Arial"/>
              </a:rPr>
              <a:t> Multiple-Selection Statement &amp; Logical Operators</a:t>
            </a:r>
            <a:endParaRPr lang="ar-SA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5FB35-F630-43C5-ACF6-0EC747D31FA5}" type="slidenum">
              <a:rPr lang="ar-SA" smtClean="0"/>
              <a:pPr/>
              <a:t>1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1992-2011 by Pearson Education, Inc. All Rights Reserved. -Edited By Maysoon Al-Duwais</a:t>
            </a:r>
            <a:endParaRPr lang="ar-SA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79512" y="274638"/>
            <a:ext cx="8507288" cy="1143000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rgbClr val="3380E6"/>
                </a:solidFill>
                <a:latin typeface="Lucida Console"/>
              </a:rPr>
              <a:t>Select</a:t>
            </a:r>
            <a:r>
              <a:rPr lang="en-US" sz="3200" dirty="0">
                <a:solidFill>
                  <a:srgbClr val="3380E6"/>
                </a:solidFill>
                <a:latin typeface="Arial"/>
              </a:rPr>
              <a:t>…</a:t>
            </a:r>
            <a:r>
              <a:rPr lang="en-US" sz="3200" dirty="0">
                <a:solidFill>
                  <a:srgbClr val="3380E6"/>
                </a:solidFill>
                <a:latin typeface="Lucida Console"/>
              </a:rPr>
              <a:t>Case</a:t>
            </a:r>
            <a:r>
              <a:rPr lang="en-US" sz="3200" dirty="0">
                <a:solidFill>
                  <a:srgbClr val="3380E6"/>
                </a:solidFill>
                <a:latin typeface="Arial"/>
              </a:rPr>
              <a:t> Multiple-Selection Statement</a:t>
            </a:r>
            <a:endParaRPr lang="ar-SA" sz="32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95536" y="1700808"/>
            <a:ext cx="8229600" cy="4248472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Lucida Console" pitchFamily="49" charset="0"/>
              </a:rPr>
              <a:t>Case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Lucida Console" pitchFamily="49" charset="0"/>
              </a:rPr>
              <a:t>Else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 commonly is used to deal with invalid values.</a:t>
            </a:r>
          </a:p>
          <a:p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  <a:p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In this example, we assume all values entered by the user are in the range 0–100.</a:t>
            </a:r>
          </a:p>
          <a:p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  <a:p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When used, the </a:t>
            </a:r>
            <a:r>
              <a:rPr lang="en-US" sz="2400" dirty="0">
                <a:solidFill>
                  <a:srgbClr val="000000"/>
                </a:solidFill>
                <a:latin typeface="Lucida Console" pitchFamily="49" charset="0"/>
              </a:rPr>
              <a:t>Case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Lucida Console" pitchFamily="49" charset="0"/>
              </a:rPr>
              <a:t>Else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 must be the last </a:t>
            </a:r>
            <a:r>
              <a:rPr lang="en-US" sz="2400" dirty="0">
                <a:solidFill>
                  <a:srgbClr val="000000"/>
                </a:solidFill>
                <a:latin typeface="Lucida Console" pitchFamily="49" charset="0"/>
              </a:rPr>
              <a:t>Case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.</a:t>
            </a:r>
          </a:p>
          <a:p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  <a:p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The required 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End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Select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 keywords terminate the </a:t>
            </a:r>
            <a:r>
              <a:rPr lang="en-US" sz="2400" dirty="0">
                <a:solidFill>
                  <a:srgbClr val="000000"/>
                </a:solidFill>
                <a:latin typeface="Lucida Console" pitchFamily="49" charset="0"/>
              </a:rPr>
              <a:t>Select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…</a:t>
            </a:r>
            <a:r>
              <a:rPr lang="en-US" sz="2400" dirty="0">
                <a:solidFill>
                  <a:srgbClr val="000000"/>
                </a:solidFill>
                <a:latin typeface="Lucida Console" pitchFamily="49" charset="0"/>
              </a:rPr>
              <a:t>Case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 statement.</a:t>
            </a:r>
          </a:p>
          <a:p>
            <a:endParaRPr lang="ar-SA" sz="2400" dirty="0"/>
          </a:p>
        </p:txBody>
      </p:sp>
      <p:sp>
        <p:nvSpPr>
          <p:cNvPr id="87043" name="Footer Placeholder 2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/>
              <a:t>© 1992-2011 by Pearson Education, Inc. All Rights Reserved. -Edited By Maysoon Al-Duwais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5FB35-F630-43C5-ACF6-0EC747D31FA5}" type="slidenum">
              <a:rPr lang="ar-SA" smtClean="0"/>
              <a:pPr/>
              <a:t>10</a:t>
            </a:fld>
            <a:endParaRPr lang="ar-SA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1" descr="vbhtp5_05images_Page_25.png"/>
          <p:cNvPicPr>
            <a:picLocks noGrp="1" noChangeAspect="1"/>
          </p:cNvPicPr>
          <p:nvPr isPhoto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8640"/>
            <a:ext cx="9144000" cy="555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8067" name="Footer Placeholder 2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/>
              <a:t>© 1992-2011 by Pearson Education, Inc. All Rights Reserved. -Edited By Maysoon Al-Duwais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5FB35-F630-43C5-ACF6-0EC747D31FA5}" type="slidenum">
              <a:rPr lang="ar-SA" smtClean="0"/>
              <a:pPr/>
              <a:t>11</a:t>
            </a:fld>
            <a:endParaRPr lang="ar-SA"/>
          </a:p>
        </p:txBody>
      </p:sp>
      <p:pic>
        <p:nvPicPr>
          <p:cNvPr id="5" name="Picture 1" descr="vbhtp5_05images_Page_24.png"/>
          <p:cNvPicPr>
            <a:picLocks noGrp="1" noChangeAspect="1"/>
          </p:cNvPicPr>
          <p:nvPr isPhoto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916832"/>
            <a:ext cx="9144000" cy="555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" descr="vbhtp5_05images_Page_26.png"/>
          <p:cNvPicPr>
            <a:picLocks noGrp="1" noChangeAspect="1"/>
          </p:cNvPicPr>
          <p:nvPr isPhoto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356992"/>
            <a:ext cx="9144000" cy="555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800" dirty="0">
                <a:solidFill>
                  <a:srgbClr val="3380E6"/>
                </a:solidFill>
                <a:latin typeface="Lucida Console"/>
              </a:rPr>
              <a:t>Select</a:t>
            </a:r>
            <a:r>
              <a:rPr lang="en-US" sz="2800" dirty="0">
                <a:solidFill>
                  <a:srgbClr val="3380E6"/>
                </a:solidFill>
                <a:latin typeface="Arial"/>
              </a:rPr>
              <a:t>…</a:t>
            </a:r>
            <a:r>
              <a:rPr lang="en-US" sz="2800" dirty="0">
                <a:solidFill>
                  <a:srgbClr val="3380E6"/>
                </a:solidFill>
                <a:latin typeface="Lucida Console"/>
              </a:rPr>
              <a:t>Case</a:t>
            </a:r>
            <a:r>
              <a:rPr lang="en-US" sz="2800" dirty="0">
                <a:solidFill>
                  <a:srgbClr val="3380E6"/>
                </a:solidFill>
                <a:latin typeface="Arial"/>
              </a:rPr>
              <a:t> Multiple-Selection Statement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11256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b="1" i="1" dirty="0">
                <a:solidFill>
                  <a:srgbClr val="000000"/>
                </a:solidFill>
                <a:latin typeface="AGaramond" pitchFamily="50" charset="0"/>
              </a:rPr>
              <a:t>Types of </a:t>
            </a:r>
            <a:r>
              <a:rPr lang="en-US" b="1" i="1" dirty="0">
                <a:solidFill>
                  <a:srgbClr val="000000"/>
                </a:solidFill>
                <a:latin typeface="Lucida Console" pitchFamily="49" charset="0"/>
              </a:rPr>
              <a:t>Case</a:t>
            </a:r>
            <a:r>
              <a:rPr lang="en-US" b="1" i="1" dirty="0">
                <a:solidFill>
                  <a:srgbClr val="000000"/>
                </a:solidFill>
                <a:latin typeface="AGaramond" pitchFamily="50" charset="0"/>
              </a:rPr>
              <a:t> Statements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rgbClr val="000000"/>
                </a:solidFill>
                <a:latin typeface="Lucida Console" pitchFamily="49" charset="0"/>
              </a:rPr>
              <a:t>Case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 statements also can use relational operators to determine whether the controlling expression satisfies a condition.</a:t>
            </a:r>
          </a:p>
          <a:p>
            <a:pPr lvl="2">
              <a:lnSpc>
                <a:spcPct val="90000"/>
              </a:lnSpc>
            </a:pP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For example:</a:t>
            </a:r>
          </a:p>
          <a:p>
            <a:pPr lvl="2">
              <a:lnSpc>
                <a:spcPct val="90000"/>
              </a:lnSpc>
            </a:pPr>
            <a:endParaRPr lang="en-US" dirty="0">
              <a:solidFill>
                <a:srgbClr val="000000"/>
              </a:solidFill>
              <a:latin typeface="Times New Roman" pitchFamily="18" charset="0"/>
            </a:endParaRPr>
          </a:p>
          <a:p>
            <a:pPr lvl="2">
              <a:lnSpc>
                <a:spcPct val="90000"/>
              </a:lnSpc>
            </a:pPr>
            <a:endParaRPr lang="en-US" dirty="0">
              <a:solidFill>
                <a:srgbClr val="000000"/>
              </a:solidFill>
              <a:latin typeface="Times New Roman" pitchFamily="18" charset="0"/>
            </a:endParaRPr>
          </a:p>
          <a:p>
            <a:pPr lvl="1">
              <a:lnSpc>
                <a:spcPct val="90000"/>
              </a:lnSpc>
              <a:buFont typeface="Verdana" pitchFamily="34" charset="0"/>
              <a:buNone/>
            </a:pP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	</a:t>
            </a:r>
          </a:p>
          <a:p>
            <a:pPr lvl="1">
              <a:lnSpc>
                <a:spcPct val="90000"/>
              </a:lnSpc>
              <a:buFont typeface="Verdana" pitchFamily="34" charset="0"/>
              <a:buNone/>
            </a:pP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uses keyword 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</a:rPr>
              <a:t>Is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 along with the relational operator, </a:t>
            </a:r>
            <a:r>
              <a:rPr lang="en-US" dirty="0">
                <a:solidFill>
                  <a:srgbClr val="000000"/>
                </a:solidFill>
                <a:latin typeface="Lucida Console" pitchFamily="49" charset="0"/>
              </a:rPr>
              <a:t>&lt;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, to test for values less than 0.</a:t>
            </a:r>
          </a:p>
        </p:txBody>
      </p:sp>
      <p:sp>
        <p:nvSpPr>
          <p:cNvPr id="90116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/>
              <a:t>© 1992-2011 by Pearson Education, Inc. All Rights Reserved. -Edited By Maysoon Al-Duwais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9BDFA4-06CD-4900-87C3-6A70F71EA659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403648" y="3630157"/>
            <a:ext cx="2664296" cy="5909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just" rtl="0">
              <a:lnSpc>
                <a:spcPct val="90000"/>
              </a:lnSpc>
            </a:pPr>
            <a:r>
              <a:rPr lang="en-US" dirty="0">
                <a:solidFill>
                  <a:srgbClr val="0000FF"/>
                </a:solidFill>
                <a:latin typeface="Lucida Console" pitchFamily="49" charset="0"/>
              </a:rPr>
              <a:t>Select Case 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grade</a:t>
            </a:r>
          </a:p>
          <a:p>
            <a:pPr algn="just" rtl="0">
              <a:lnSpc>
                <a:spcPct val="90000"/>
              </a:lnSpc>
            </a:pPr>
            <a:r>
              <a:rPr lang="en-US" dirty="0">
                <a:solidFill>
                  <a:srgbClr val="0000FF"/>
                </a:solidFill>
                <a:latin typeface="Lucida Console" pitchFamily="49" charset="0"/>
              </a:rPr>
              <a:t>	Case</a:t>
            </a:r>
            <a:r>
              <a:rPr lang="en-US" dirty="0">
                <a:solidFill>
                  <a:srgbClr val="000000"/>
                </a:solidFill>
                <a:latin typeface="Lucida Console" pitchFamily="49" charset="0"/>
              </a:rPr>
              <a:t> </a:t>
            </a:r>
            <a:r>
              <a:rPr lang="en-US" dirty="0">
                <a:solidFill>
                  <a:srgbClr val="0000FF"/>
                </a:solidFill>
                <a:latin typeface="Lucida Console" pitchFamily="49" charset="0"/>
              </a:rPr>
              <a:t>Is</a:t>
            </a:r>
            <a:r>
              <a:rPr lang="en-US" dirty="0">
                <a:solidFill>
                  <a:srgbClr val="000000"/>
                </a:solidFill>
                <a:latin typeface="Lucida Console" pitchFamily="49" charset="0"/>
              </a:rPr>
              <a:t> &lt; </a:t>
            </a:r>
            <a:r>
              <a:rPr lang="en-US" dirty="0">
                <a:solidFill>
                  <a:srgbClr val="128AFF"/>
                </a:solidFill>
                <a:latin typeface="Lucida Console" pitchFamily="49" charset="0"/>
              </a:rPr>
              <a:t>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64088" y="3774173"/>
            <a:ext cx="2736304" cy="3416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l" rtl="0">
              <a:lnSpc>
                <a:spcPct val="90000"/>
              </a:lnSpc>
            </a:pPr>
            <a:r>
              <a:rPr lang="en-US" dirty="0">
                <a:solidFill>
                  <a:srgbClr val="0000FF"/>
                </a:solidFill>
                <a:latin typeface="Lucida Console" pitchFamily="49" charset="0"/>
              </a:rPr>
              <a:t>If </a:t>
            </a:r>
            <a:r>
              <a:rPr lang="en-US" dirty="0">
                <a:latin typeface="Lucida Console" pitchFamily="49" charset="0"/>
              </a:rPr>
              <a:t>grade &lt; </a:t>
            </a:r>
            <a:r>
              <a:rPr lang="en-US" dirty="0">
                <a:solidFill>
                  <a:srgbClr val="00B0F0"/>
                </a:solidFill>
                <a:latin typeface="Lucida Console" pitchFamily="49" charset="0"/>
              </a:rPr>
              <a:t>0</a:t>
            </a:r>
            <a:r>
              <a:rPr lang="en-US" dirty="0">
                <a:latin typeface="Lucida Console" pitchFamily="49" charset="0"/>
              </a:rPr>
              <a:t> </a:t>
            </a:r>
            <a:r>
              <a:rPr lang="en-US" dirty="0">
                <a:solidFill>
                  <a:srgbClr val="0000FF"/>
                </a:solidFill>
                <a:latin typeface="Lucida Console" pitchFamily="49" charset="0"/>
              </a:rPr>
              <a:t>Then</a:t>
            </a:r>
          </a:p>
        </p:txBody>
      </p:sp>
      <p:cxnSp>
        <p:nvCxnSpPr>
          <p:cNvPr id="9" name="Straight Arrow Connector 8"/>
          <p:cNvCxnSpPr>
            <a:stCxn id="6" idx="3"/>
            <a:endCxn id="7" idx="1"/>
          </p:cNvCxnSpPr>
          <p:nvPr/>
        </p:nvCxnSpPr>
        <p:spPr>
          <a:xfrm>
            <a:off x="4067944" y="3925623"/>
            <a:ext cx="1296144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067944" y="3630157"/>
            <a:ext cx="1080120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600" b="1" dirty="0">
                <a:solidFill>
                  <a:schemeClr val="accent2"/>
                </a:solidFill>
              </a:rPr>
              <a:t>Equivalent</a:t>
            </a:r>
            <a:endParaRPr lang="ar-SA" sz="1600" b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solidFill>
                  <a:srgbClr val="3380E6"/>
                </a:solidFill>
                <a:latin typeface="Lucida Console"/>
              </a:rPr>
              <a:t>Select</a:t>
            </a:r>
            <a:r>
              <a:rPr lang="en-US" sz="2800" dirty="0">
                <a:solidFill>
                  <a:srgbClr val="3380E6"/>
                </a:solidFill>
                <a:latin typeface="Arial"/>
              </a:rPr>
              <a:t>…</a:t>
            </a:r>
            <a:r>
              <a:rPr lang="en-US" sz="2800" dirty="0">
                <a:solidFill>
                  <a:srgbClr val="3380E6"/>
                </a:solidFill>
                <a:latin typeface="Lucida Console"/>
              </a:rPr>
              <a:t>Case</a:t>
            </a:r>
            <a:r>
              <a:rPr lang="en-US" sz="2800" dirty="0">
                <a:solidFill>
                  <a:srgbClr val="3380E6"/>
                </a:solidFill>
                <a:latin typeface="Arial"/>
              </a:rPr>
              <a:t> Multiple-Selection Statement </a:t>
            </a:r>
            <a:endParaRPr lang="ar-SA" sz="2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b="1" i="1" dirty="0">
                <a:solidFill>
                  <a:srgbClr val="000000"/>
                </a:solidFill>
                <a:latin typeface="AGaramond" pitchFamily="50" charset="0"/>
              </a:rPr>
              <a:t>Types of </a:t>
            </a:r>
            <a:r>
              <a:rPr lang="en-US" b="1" i="1" dirty="0">
                <a:solidFill>
                  <a:srgbClr val="000000"/>
                </a:solidFill>
                <a:latin typeface="Lucida Console" pitchFamily="49" charset="0"/>
              </a:rPr>
              <a:t>Case</a:t>
            </a:r>
            <a:r>
              <a:rPr lang="en-US" b="1" i="1" dirty="0">
                <a:solidFill>
                  <a:srgbClr val="000000"/>
                </a:solidFill>
                <a:latin typeface="AGaramond" pitchFamily="50" charset="0"/>
              </a:rPr>
              <a:t> Statements</a:t>
            </a:r>
            <a:endParaRPr lang="en-US" dirty="0">
              <a:solidFill>
                <a:srgbClr val="000000"/>
              </a:solidFill>
              <a:latin typeface="Times New Roman" pitchFamily="18" charset="0"/>
            </a:endParaRP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Multiple values can be tested in a </a:t>
            </a:r>
            <a:r>
              <a:rPr lang="en-US" dirty="0">
                <a:solidFill>
                  <a:srgbClr val="000000"/>
                </a:solidFill>
                <a:latin typeface="Lucida Console" pitchFamily="49" charset="0"/>
              </a:rPr>
              <a:t>Case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 statement by separating the values with </a:t>
            </a:r>
            <a:r>
              <a:rPr lang="en-US" dirty="0">
                <a:solidFill>
                  <a:srgbClr val="0033CC"/>
                </a:solidFill>
                <a:latin typeface="Times New Roman" pitchFamily="18" charset="0"/>
              </a:rPr>
              <a:t>commas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 ( </a:t>
            </a:r>
            <a:r>
              <a:rPr lang="en-US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) as in</a:t>
            </a:r>
          </a:p>
          <a:p>
            <a:pPr lvl="3">
              <a:lnSpc>
                <a:spcPct val="90000"/>
              </a:lnSpc>
            </a:pPr>
            <a:r>
              <a:rPr lang="en-US" dirty="0">
                <a:solidFill>
                  <a:srgbClr val="0000FF"/>
                </a:solidFill>
                <a:latin typeface="Lucida Console" pitchFamily="49" charset="0"/>
              </a:rPr>
              <a:t>Case</a:t>
            </a:r>
            <a:r>
              <a:rPr lang="en-US" dirty="0">
                <a:solidFill>
                  <a:srgbClr val="000000"/>
                </a:solidFill>
                <a:latin typeface="Lucida Console" pitchFamily="49" charset="0"/>
              </a:rPr>
              <a:t> </a:t>
            </a:r>
            <a:r>
              <a:rPr lang="en-US" dirty="0">
                <a:solidFill>
                  <a:srgbClr val="128AFF"/>
                </a:solidFill>
                <a:latin typeface="Lucida Console" pitchFamily="49" charset="0"/>
              </a:rPr>
              <a:t>0</a:t>
            </a:r>
            <a:r>
              <a:rPr lang="en-US" sz="2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Console" pitchFamily="49" charset="0"/>
              </a:rPr>
              <a:t>,</a:t>
            </a:r>
            <a:r>
              <a:rPr lang="en-US" dirty="0">
                <a:solidFill>
                  <a:srgbClr val="000000"/>
                </a:solidFill>
                <a:latin typeface="Lucida Console" pitchFamily="49" charset="0"/>
              </a:rPr>
              <a:t> </a:t>
            </a:r>
            <a:r>
              <a:rPr lang="en-US" dirty="0">
                <a:solidFill>
                  <a:srgbClr val="128AFF"/>
                </a:solidFill>
                <a:latin typeface="Lucida Console" pitchFamily="49" charset="0"/>
              </a:rPr>
              <a:t>5</a:t>
            </a:r>
            <a:r>
              <a:rPr lang="en-US" dirty="0">
                <a:solidFill>
                  <a:srgbClr val="000000"/>
                </a:solidFill>
                <a:latin typeface="Lucida Console" pitchFamily="49" charset="0"/>
              </a:rPr>
              <a:t> </a:t>
            </a:r>
            <a:r>
              <a:rPr lang="en-US" dirty="0">
                <a:solidFill>
                  <a:srgbClr val="0000FF"/>
                </a:solidFill>
                <a:latin typeface="Lucida Console" pitchFamily="49" charset="0"/>
              </a:rPr>
              <a:t>To</a:t>
            </a:r>
            <a:r>
              <a:rPr lang="en-US" dirty="0">
                <a:solidFill>
                  <a:srgbClr val="000000"/>
                </a:solidFill>
                <a:latin typeface="Lucida Console" pitchFamily="49" charset="0"/>
              </a:rPr>
              <a:t> </a:t>
            </a:r>
            <a:r>
              <a:rPr lang="en-US" dirty="0">
                <a:solidFill>
                  <a:srgbClr val="128AFF"/>
                </a:solidFill>
                <a:latin typeface="Lucida Console" pitchFamily="49" charset="0"/>
              </a:rPr>
              <a:t>9</a:t>
            </a:r>
          </a:p>
          <a:p>
            <a:pPr lvl="1">
              <a:lnSpc>
                <a:spcPct val="90000"/>
              </a:lnSpc>
              <a:buFont typeface="Verdana" pitchFamily="34" charset="0"/>
              <a:buNone/>
            </a:pP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	which tests for the value 0 </a:t>
            </a:r>
            <a:r>
              <a:rPr lang="en-US" b="1" dirty="0">
                <a:solidFill>
                  <a:srgbClr val="0033CC"/>
                </a:solidFill>
                <a:latin typeface="Times New Roman" pitchFamily="18" charset="0"/>
              </a:rPr>
              <a:t>or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 values in the range 5–9.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Also, </a:t>
            </a:r>
            <a:r>
              <a:rPr lang="en-US" dirty="0">
                <a:solidFill>
                  <a:srgbClr val="000000"/>
                </a:solidFill>
                <a:latin typeface="Lucida Console" pitchFamily="49" charset="0"/>
              </a:rPr>
              <a:t>Case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s can be used to test </a:t>
            </a:r>
            <a:r>
              <a:rPr lang="en-US" dirty="0">
                <a:solidFill>
                  <a:srgbClr val="000000"/>
                </a:solidFill>
                <a:latin typeface="Lucida Console" pitchFamily="49" charset="0"/>
              </a:rPr>
              <a:t>String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 values</a:t>
            </a:r>
            <a:endParaRPr lang="ar-S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1992-2011 by Pearson Education, Inc. All Rights Reserved. -Edited By Maysoon Al-Duwais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9BDFA4-06CD-4900-87C3-6A70F71EA659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435280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rgbClr val="3380E6"/>
                </a:solidFill>
                <a:latin typeface="Lucida Console"/>
              </a:rPr>
              <a:t>Select</a:t>
            </a:r>
            <a:r>
              <a:rPr lang="en-US" dirty="0">
                <a:solidFill>
                  <a:srgbClr val="3380E6"/>
                </a:solidFill>
                <a:latin typeface="Arial"/>
              </a:rPr>
              <a:t>…</a:t>
            </a:r>
            <a:r>
              <a:rPr lang="en-US" dirty="0">
                <a:solidFill>
                  <a:srgbClr val="3380E6"/>
                </a:solidFill>
                <a:latin typeface="Lucida Console"/>
              </a:rPr>
              <a:t>Case</a:t>
            </a:r>
            <a:r>
              <a:rPr lang="en-US" dirty="0">
                <a:solidFill>
                  <a:srgbClr val="3380E6"/>
                </a:solidFill>
                <a:latin typeface="Arial"/>
              </a:rPr>
              <a:t> Multiple-Selection Statement</a:t>
            </a:r>
          </a:p>
        </p:txBody>
      </p:sp>
      <p:sp>
        <p:nvSpPr>
          <p:cNvPr id="91139" name="Text Placeholder 2"/>
          <p:cNvSpPr>
            <a:spLocks noGrp="1"/>
          </p:cNvSpPr>
          <p:nvPr>
            <p:ph type="body" idx="1"/>
          </p:nvPr>
        </p:nvSpPr>
        <p:spPr>
          <a:xfrm>
            <a:off x="0" y="1268760"/>
            <a:ext cx="9144000" cy="4525963"/>
          </a:xfrm>
        </p:spPr>
        <p:txBody>
          <a:bodyPr>
            <a:normAutofit/>
          </a:bodyPr>
          <a:lstStyle/>
          <a:p>
            <a:r>
              <a:rPr lang="en-US" sz="2400" b="1" i="1" dirty="0">
                <a:solidFill>
                  <a:srgbClr val="000000"/>
                </a:solidFill>
                <a:latin typeface="Lucida Console" pitchFamily="49" charset="0"/>
              </a:rPr>
              <a:t>Select</a:t>
            </a:r>
            <a:r>
              <a:rPr lang="en-US" sz="2400" b="1" i="1" dirty="0">
                <a:solidFill>
                  <a:srgbClr val="000000"/>
                </a:solidFill>
                <a:latin typeface="AGaramond" pitchFamily="50" charset="0"/>
              </a:rPr>
              <a:t>…</a:t>
            </a:r>
            <a:r>
              <a:rPr lang="en-US" sz="2400" b="1" i="1" dirty="0">
                <a:solidFill>
                  <a:srgbClr val="000000"/>
                </a:solidFill>
                <a:latin typeface="Lucida Console" pitchFamily="49" charset="0"/>
              </a:rPr>
              <a:t>Case</a:t>
            </a:r>
            <a:r>
              <a:rPr lang="en-US" sz="2400" b="1" i="1" dirty="0">
                <a:solidFill>
                  <a:srgbClr val="000000"/>
                </a:solidFill>
                <a:latin typeface="AGaramond" pitchFamily="50" charset="0"/>
              </a:rPr>
              <a:t> Statement to test </a:t>
            </a:r>
            <a:r>
              <a:rPr lang="en-US" sz="2400" b="1" i="1" dirty="0">
                <a:solidFill>
                  <a:srgbClr val="000000"/>
                </a:solidFill>
                <a:latin typeface="Lucida Console" pitchFamily="49" charset="0"/>
              </a:rPr>
              <a:t>String values</a:t>
            </a:r>
          </a:p>
          <a:p>
            <a:pPr lvl="1" algn="just"/>
            <a:r>
              <a:rPr lang="en-US" sz="2000" b="1" i="1" dirty="0">
                <a:solidFill>
                  <a:srgbClr val="000000"/>
                </a:solidFill>
                <a:latin typeface="Lucida Console" pitchFamily="49" charset="0"/>
              </a:rPr>
              <a:t>Example: (The Select Color Example) </a:t>
            </a:r>
            <a:r>
              <a:rPr lang="en-US" sz="2400" dirty="0">
                <a:cs typeface="+mj-cs"/>
              </a:rPr>
              <a:t>A program that asks the user to enter one of the three basic colors (</a:t>
            </a:r>
            <a:r>
              <a:rPr lang="en-US" sz="2400" dirty="0" err="1">
                <a:cs typeface="+mj-cs"/>
              </a:rPr>
              <a:t>red,green,blue</a:t>
            </a:r>
            <a:r>
              <a:rPr lang="en-US" sz="2400" dirty="0">
                <a:cs typeface="+mj-cs"/>
              </a:rPr>
              <a:t>) if the input is correct the label change its color to the entered color.</a:t>
            </a:r>
            <a:endParaRPr lang="en-US" sz="2000" b="1" i="1" dirty="0">
              <a:solidFill>
                <a:srgbClr val="000000"/>
              </a:solidFill>
              <a:latin typeface="Lucida Console" pitchFamily="49" charset="0"/>
              <a:cs typeface="+mj-cs"/>
            </a:endParaRPr>
          </a:p>
        </p:txBody>
      </p:sp>
      <p:sp>
        <p:nvSpPr>
          <p:cNvPr id="91140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/>
              <a:t>© 1992-2011 by Pearson Education, Inc. All Rights Reserved. -Edited By Maysoon Al-Duwais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9BDFA4-06CD-4900-87C3-6A70F71EA659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08304" y="4653136"/>
            <a:ext cx="2700000" cy="16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94820" y="2924944"/>
            <a:ext cx="2700000" cy="16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9672" y="2924944"/>
            <a:ext cx="2700000" cy="16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19672" y="4653136"/>
            <a:ext cx="2700000" cy="16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3380E6"/>
                </a:solidFill>
                <a:latin typeface="Lucida Console"/>
              </a:rPr>
              <a:t>Select</a:t>
            </a:r>
            <a:r>
              <a:rPr lang="en-US" dirty="0">
                <a:solidFill>
                  <a:srgbClr val="3380E6"/>
                </a:solidFill>
                <a:latin typeface="Arial"/>
              </a:rPr>
              <a:t>…</a:t>
            </a:r>
            <a:r>
              <a:rPr lang="en-US" dirty="0">
                <a:solidFill>
                  <a:srgbClr val="3380E6"/>
                </a:solidFill>
                <a:latin typeface="Lucida Console"/>
              </a:rPr>
              <a:t>Case</a:t>
            </a:r>
            <a:r>
              <a:rPr lang="en-US" dirty="0">
                <a:solidFill>
                  <a:srgbClr val="3380E6"/>
                </a:solidFill>
                <a:latin typeface="Arial"/>
              </a:rPr>
              <a:t> Multiple-Selection Statement</a:t>
            </a:r>
            <a:endParaRPr lang="ar-S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340768"/>
            <a:ext cx="8229600" cy="111298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000" b="1" i="1" dirty="0">
                <a:solidFill>
                  <a:srgbClr val="000000"/>
                </a:solidFill>
                <a:latin typeface="Lucida Console" pitchFamily="49" charset="0"/>
              </a:rPr>
              <a:t>(The Select Color Example Program)</a:t>
            </a:r>
            <a:endParaRPr lang="ar-SA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1992-2011 by Pearson Education, Inc. All Rights Reserved. -Edited By Maysoon Al-Duwais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9BDFA4-06CD-4900-87C3-6A70F71EA659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 l="2487" t="16220" r="37743" b="33935"/>
          <a:stretch>
            <a:fillRect/>
          </a:stretch>
        </p:blipFill>
        <p:spPr bwMode="auto">
          <a:xfrm>
            <a:off x="827584" y="1988840"/>
            <a:ext cx="7776864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rgbClr val="3380E6"/>
                </a:solidFill>
                <a:latin typeface="Arial"/>
              </a:rPr>
              <a:t>Logical Operators</a:t>
            </a:r>
          </a:p>
        </p:txBody>
      </p:sp>
      <p:sp>
        <p:nvSpPr>
          <p:cNvPr id="105475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solidFill>
                  <a:srgbClr val="000000"/>
                </a:solidFill>
                <a:latin typeface="Times New Roman" pitchFamily="18" charset="0"/>
              </a:rPr>
              <a:t>A condition is an expression that results in a </a:t>
            </a:r>
            <a:r>
              <a:rPr lang="en-US" sz="2800" dirty="0">
                <a:solidFill>
                  <a:srgbClr val="000000"/>
                </a:solidFill>
                <a:latin typeface="Lucida Console" pitchFamily="49" charset="0"/>
              </a:rPr>
              <a:t>Boolean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</a:rPr>
              <a:t> value—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True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</a:rPr>
              <a:t> or 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False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</a:rPr>
              <a:t>.</a:t>
            </a:r>
          </a:p>
          <a:p>
            <a:pPr>
              <a:buNone/>
            </a:pPr>
            <a:endParaRPr lang="en-US" sz="2800" dirty="0">
              <a:solidFill>
                <a:srgbClr val="000000"/>
              </a:solidFill>
              <a:latin typeface="Times New Roman" pitchFamily="18" charset="0"/>
            </a:endParaRPr>
          </a:p>
          <a:p>
            <a:r>
              <a:rPr lang="en-US" sz="2800" dirty="0">
                <a:solidFill>
                  <a:srgbClr val="000000"/>
                </a:solidFill>
                <a:latin typeface="Times New Roman" pitchFamily="18" charset="0"/>
              </a:rPr>
              <a:t>So far, we’ve studied only 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simple conditions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</a:rPr>
              <a:t>, such as </a:t>
            </a:r>
            <a:r>
              <a:rPr lang="en-US" sz="2400" dirty="0">
                <a:solidFill>
                  <a:srgbClr val="000000"/>
                </a:solidFill>
                <a:latin typeface="Lucida Console" pitchFamily="49" charset="0"/>
              </a:rPr>
              <a:t>count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Lucida Console" pitchFamily="49" charset="0"/>
              </a:rPr>
              <a:t>&lt;=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Lucida Console" pitchFamily="49" charset="0"/>
              </a:rPr>
              <a:t>10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, </a:t>
            </a:r>
            <a:r>
              <a:rPr lang="en-US" sz="2400" dirty="0">
                <a:solidFill>
                  <a:srgbClr val="000000"/>
                </a:solidFill>
                <a:latin typeface="Lucida Console" pitchFamily="49" charset="0"/>
              </a:rPr>
              <a:t>total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Lucida Console" pitchFamily="49" charset="0"/>
              </a:rPr>
              <a:t>&gt;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Lucida Console" pitchFamily="49" charset="0"/>
              </a:rPr>
              <a:t>1000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 and </a:t>
            </a:r>
            <a:r>
              <a:rPr lang="en-US" sz="2400" dirty="0">
                <a:solidFill>
                  <a:srgbClr val="000000"/>
                </a:solidFill>
                <a:latin typeface="Lucida Console" pitchFamily="49" charset="0"/>
              </a:rPr>
              <a:t>number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Lucida Console" pitchFamily="49" charset="0"/>
              </a:rPr>
              <a:t>&lt;&gt;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Lucida Console" pitchFamily="49" charset="0"/>
              </a:rPr>
              <a:t>-1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.</a:t>
            </a:r>
          </a:p>
          <a:p>
            <a:pPr>
              <a:buNone/>
            </a:pPr>
            <a:endParaRPr lang="en-US" sz="2800" dirty="0">
              <a:solidFill>
                <a:srgbClr val="000000"/>
              </a:solidFill>
              <a:latin typeface="Times New Roman" pitchFamily="18" charset="0"/>
            </a:endParaRPr>
          </a:p>
          <a:p>
            <a:r>
              <a:rPr lang="en-US" sz="2800" dirty="0">
                <a:solidFill>
                  <a:srgbClr val="000000"/>
                </a:solidFill>
                <a:latin typeface="Times New Roman" pitchFamily="18" charset="0"/>
              </a:rPr>
              <a:t>Each selection and repetition statement evaluated only </a:t>
            </a:r>
            <a:r>
              <a:rPr lang="en-US" sz="2800" i="1" dirty="0">
                <a:solidFill>
                  <a:srgbClr val="000000"/>
                </a:solidFill>
                <a:latin typeface="Times New Roman" pitchFamily="18" charset="0"/>
              </a:rPr>
              <a:t>one condition with one of the operators </a:t>
            </a:r>
            <a:r>
              <a:rPr lang="en-US" sz="2800" i="1" dirty="0">
                <a:solidFill>
                  <a:srgbClr val="000000"/>
                </a:solidFill>
                <a:latin typeface="Lucida Console" pitchFamily="49" charset="0"/>
              </a:rPr>
              <a:t>&gt;</a:t>
            </a:r>
            <a:r>
              <a:rPr lang="en-US" sz="2800" i="1" dirty="0">
                <a:solidFill>
                  <a:srgbClr val="000000"/>
                </a:solidFill>
                <a:latin typeface="Times New Roman" pitchFamily="18" charset="0"/>
              </a:rPr>
              <a:t>, </a:t>
            </a:r>
            <a:r>
              <a:rPr lang="en-US" sz="2800" i="1" dirty="0">
                <a:solidFill>
                  <a:srgbClr val="000000"/>
                </a:solidFill>
                <a:latin typeface="Lucida Console" pitchFamily="49" charset="0"/>
              </a:rPr>
              <a:t>&lt;</a:t>
            </a:r>
            <a:r>
              <a:rPr lang="en-US" sz="2800" i="1" dirty="0">
                <a:solidFill>
                  <a:srgbClr val="000000"/>
                </a:solidFill>
                <a:latin typeface="Times New Roman" pitchFamily="18" charset="0"/>
              </a:rPr>
              <a:t>, </a:t>
            </a:r>
            <a:r>
              <a:rPr lang="en-US" sz="2800" i="1" dirty="0">
                <a:solidFill>
                  <a:srgbClr val="000000"/>
                </a:solidFill>
                <a:latin typeface="Lucida Console" pitchFamily="49" charset="0"/>
              </a:rPr>
              <a:t>&gt;=</a:t>
            </a:r>
            <a:r>
              <a:rPr lang="en-US" sz="2800" i="1" dirty="0">
                <a:solidFill>
                  <a:srgbClr val="000000"/>
                </a:solidFill>
                <a:latin typeface="Times New Roman" pitchFamily="18" charset="0"/>
              </a:rPr>
              <a:t>, </a:t>
            </a:r>
            <a:r>
              <a:rPr lang="en-US" sz="2800" i="1" dirty="0">
                <a:solidFill>
                  <a:srgbClr val="000000"/>
                </a:solidFill>
                <a:latin typeface="Lucida Console" pitchFamily="49" charset="0"/>
              </a:rPr>
              <a:t>&lt;=</a:t>
            </a:r>
            <a:r>
              <a:rPr lang="en-US" sz="2800" i="1" dirty="0">
                <a:solidFill>
                  <a:srgbClr val="000000"/>
                </a:solidFill>
                <a:latin typeface="Times New Roman" pitchFamily="18" charset="0"/>
              </a:rPr>
              <a:t>, </a:t>
            </a:r>
            <a:r>
              <a:rPr lang="en-US" sz="2800" i="1" dirty="0">
                <a:solidFill>
                  <a:srgbClr val="000000"/>
                </a:solidFill>
                <a:latin typeface="Lucida Console" pitchFamily="49" charset="0"/>
              </a:rPr>
              <a:t>=</a:t>
            </a:r>
            <a:r>
              <a:rPr lang="en-US" sz="2800" i="1" dirty="0">
                <a:solidFill>
                  <a:srgbClr val="000000"/>
                </a:solidFill>
                <a:latin typeface="Times New Roman" pitchFamily="18" charset="0"/>
              </a:rPr>
              <a:t> and </a:t>
            </a:r>
            <a:r>
              <a:rPr lang="en-US" sz="2800" i="1" dirty="0">
                <a:solidFill>
                  <a:srgbClr val="000000"/>
                </a:solidFill>
                <a:latin typeface="Lucida Console" pitchFamily="49" charset="0"/>
              </a:rPr>
              <a:t>&lt;&gt;</a:t>
            </a:r>
            <a:r>
              <a:rPr lang="en-US" sz="2800" i="1" dirty="0">
                <a:solidFill>
                  <a:srgbClr val="000000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105476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/>
              <a:t>© 1992-2011 by Pearson Education, Inc. All Rights Reserved.-Edited By Maysoon Al-Duwais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098BF5-001E-4606-B220-31B33B5698C2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rgbClr val="3380E6"/>
                </a:solidFill>
                <a:latin typeface="Arial"/>
              </a:rPr>
              <a:t>Logical Operators</a:t>
            </a:r>
          </a:p>
        </p:txBody>
      </p:sp>
      <p:sp>
        <p:nvSpPr>
          <p:cNvPr id="106499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To handle multiple conditions more efficiently, the 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</a:rPr>
              <a:t>logical operators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 can be used to form complex conditions by combining simple ones.</a:t>
            </a:r>
          </a:p>
          <a:p>
            <a:pPr>
              <a:buNone/>
            </a:pPr>
            <a:endParaRPr lang="en-US" dirty="0">
              <a:solidFill>
                <a:srgbClr val="000000"/>
              </a:solidFill>
              <a:latin typeface="Times New Roman" pitchFamily="18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Logical operators are </a:t>
            </a:r>
            <a:r>
              <a:rPr lang="en-US" dirty="0">
                <a:solidFill>
                  <a:srgbClr val="000000"/>
                </a:solidFill>
                <a:latin typeface="Lucida Console" pitchFamily="49" charset="0"/>
              </a:rPr>
              <a:t>And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, </a:t>
            </a:r>
            <a:r>
              <a:rPr lang="en-US" dirty="0">
                <a:solidFill>
                  <a:srgbClr val="000000"/>
                </a:solidFill>
                <a:latin typeface="Lucida Console" pitchFamily="49" charset="0"/>
              </a:rPr>
              <a:t>Or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Lucida Console" pitchFamily="49" charset="0"/>
              </a:rPr>
              <a:t>Xor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 and </a:t>
            </a:r>
            <a:r>
              <a:rPr lang="en-US" dirty="0">
                <a:solidFill>
                  <a:srgbClr val="000000"/>
                </a:solidFill>
                <a:latin typeface="Lucida Console" pitchFamily="49" charset="0"/>
              </a:rPr>
              <a:t>Not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. </a:t>
            </a:r>
          </a:p>
        </p:txBody>
      </p:sp>
      <p:sp>
        <p:nvSpPr>
          <p:cNvPr id="106500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/>
              <a:t>© 1992-2011 by Pearson Education, Inc. All Rights Reserved.-Edited By Maysoon Al-Duwais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098BF5-001E-4606-B220-31B33B5698C2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rgbClr val="3380E6"/>
                </a:solidFill>
                <a:latin typeface="Arial"/>
              </a:rPr>
              <a:t>Logical Operators</a:t>
            </a:r>
          </a:p>
        </p:txBody>
      </p:sp>
      <p:sp>
        <p:nvSpPr>
          <p:cNvPr id="10752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i="1" dirty="0">
                <a:solidFill>
                  <a:srgbClr val="000000"/>
                </a:solidFill>
                <a:latin typeface="AGaramond" pitchFamily="50" charset="0"/>
              </a:rPr>
              <a:t>Logical </a:t>
            </a:r>
            <a:r>
              <a:rPr lang="en-US" b="1" i="1" dirty="0">
                <a:solidFill>
                  <a:srgbClr val="000000"/>
                </a:solidFill>
                <a:latin typeface="Lucida Console" pitchFamily="49" charset="0"/>
              </a:rPr>
              <a:t>And</a:t>
            </a:r>
            <a:r>
              <a:rPr lang="en-US" b="1" i="1" dirty="0">
                <a:solidFill>
                  <a:srgbClr val="000000"/>
                </a:solidFill>
                <a:latin typeface="AGaramond" pitchFamily="50" charset="0"/>
              </a:rPr>
              <a:t> Operator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Suppose we wish to ensure that two conditions are both </a:t>
            </a:r>
            <a:r>
              <a:rPr lang="en-US" dirty="0">
                <a:solidFill>
                  <a:srgbClr val="000000"/>
                </a:solidFill>
                <a:latin typeface="Lucida Console" pitchFamily="49" charset="0"/>
              </a:rPr>
              <a:t>True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 in a program before a certain path of execution is chosen.</a:t>
            </a:r>
          </a:p>
          <a:p>
            <a:pPr lvl="1">
              <a:buNone/>
            </a:pPr>
            <a:endParaRPr lang="en-US" dirty="0">
              <a:solidFill>
                <a:srgbClr val="000000"/>
              </a:solidFill>
              <a:latin typeface="Times New Roman" pitchFamily="18" charset="0"/>
            </a:endParaRPr>
          </a:p>
          <a:p>
            <a:pPr lvl="1"/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In such a case, we can use the logical 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</a:rPr>
              <a:t>And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 operator as follows:</a:t>
            </a:r>
          </a:p>
          <a:p>
            <a:pPr lvl="3"/>
            <a:r>
              <a:rPr lang="en-US" dirty="0">
                <a:solidFill>
                  <a:srgbClr val="0000FF"/>
                </a:solidFill>
                <a:latin typeface="Lucida Console" pitchFamily="49" charset="0"/>
              </a:rPr>
              <a:t>	If</a:t>
            </a:r>
            <a:r>
              <a:rPr lang="en-US" dirty="0">
                <a:solidFill>
                  <a:srgbClr val="000000"/>
                </a:solidFill>
                <a:latin typeface="Lucida Console" pitchFamily="49" charset="0"/>
              </a:rPr>
              <a:t> gender = </a:t>
            </a:r>
            <a:r>
              <a:rPr lang="en-US" dirty="0">
                <a:solidFill>
                  <a:srgbClr val="128AFF"/>
                </a:solidFill>
                <a:latin typeface="Lucida Console" pitchFamily="49" charset="0"/>
              </a:rPr>
              <a:t>"F"</a:t>
            </a:r>
            <a:r>
              <a:rPr lang="en-US" dirty="0">
                <a:solidFill>
                  <a:srgbClr val="000000"/>
                </a:solidFill>
                <a:latin typeface="Lucida Console" pitchFamily="49" charset="0"/>
              </a:rPr>
              <a:t> </a:t>
            </a:r>
            <a:r>
              <a:rPr lang="en-US" dirty="0">
                <a:solidFill>
                  <a:srgbClr val="0000FF"/>
                </a:solidFill>
                <a:latin typeface="Lucida Console" pitchFamily="49" charset="0"/>
              </a:rPr>
              <a:t>And</a:t>
            </a:r>
            <a:r>
              <a:rPr lang="en-US" dirty="0">
                <a:solidFill>
                  <a:srgbClr val="000000"/>
                </a:solidFill>
                <a:latin typeface="Lucida Console" pitchFamily="49" charset="0"/>
              </a:rPr>
              <a:t> age &gt;= </a:t>
            </a:r>
            <a:r>
              <a:rPr lang="en-US" dirty="0">
                <a:solidFill>
                  <a:srgbClr val="128AFF"/>
                </a:solidFill>
                <a:latin typeface="Lucida Console" pitchFamily="49" charset="0"/>
              </a:rPr>
              <a:t>65</a:t>
            </a:r>
            <a:r>
              <a:rPr lang="en-US" dirty="0">
                <a:solidFill>
                  <a:srgbClr val="000000"/>
                </a:solidFill>
                <a:latin typeface="Lucida Console" pitchFamily="49" charset="0"/>
              </a:rPr>
              <a:t> </a:t>
            </a:r>
            <a:r>
              <a:rPr lang="en-US" dirty="0">
                <a:solidFill>
                  <a:srgbClr val="0000FF"/>
                </a:solidFill>
                <a:latin typeface="Lucida Console" pitchFamily="49" charset="0"/>
              </a:rPr>
              <a:t>Then</a:t>
            </a:r>
            <a:br>
              <a:rPr lang="en-US" dirty="0">
                <a:solidFill>
                  <a:srgbClr val="0000FF"/>
                </a:solidFill>
                <a:latin typeface="Lucida Console" pitchFamily="49" charset="0"/>
              </a:rPr>
            </a:br>
            <a:r>
              <a:rPr lang="en-US" dirty="0">
                <a:solidFill>
                  <a:srgbClr val="000000"/>
                </a:solidFill>
                <a:latin typeface="Lucida Console" pitchFamily="49" charset="0"/>
              </a:rPr>
              <a:t>   </a:t>
            </a:r>
            <a:r>
              <a:rPr lang="en-US" dirty="0" err="1">
                <a:solidFill>
                  <a:srgbClr val="000000"/>
                </a:solidFill>
                <a:latin typeface="Lucida Console" pitchFamily="49" charset="0"/>
              </a:rPr>
              <a:t>seniorFemales</a:t>
            </a:r>
            <a:r>
              <a:rPr lang="en-US" dirty="0">
                <a:solidFill>
                  <a:srgbClr val="000000"/>
                </a:solidFill>
                <a:latin typeface="Lucida Console" pitchFamily="49" charset="0"/>
              </a:rPr>
              <a:t> += </a:t>
            </a:r>
            <a:r>
              <a:rPr lang="en-US" dirty="0">
                <a:solidFill>
                  <a:srgbClr val="128AFF"/>
                </a:solidFill>
                <a:latin typeface="Lucida Console" pitchFamily="49" charset="0"/>
              </a:rPr>
              <a:t>1</a:t>
            </a:r>
            <a:br>
              <a:rPr lang="en-US" dirty="0">
                <a:solidFill>
                  <a:srgbClr val="128AFF"/>
                </a:solidFill>
                <a:latin typeface="Lucida Console" pitchFamily="49" charset="0"/>
              </a:rPr>
            </a:br>
            <a:r>
              <a:rPr lang="en-US" dirty="0">
                <a:solidFill>
                  <a:srgbClr val="0000FF"/>
                </a:solidFill>
                <a:latin typeface="Lucida Console" pitchFamily="49" charset="0"/>
              </a:rPr>
              <a:t>End If</a:t>
            </a:r>
          </a:p>
          <a:p>
            <a:pPr lvl="3"/>
            <a:endParaRPr lang="en-US" dirty="0">
              <a:solidFill>
                <a:srgbClr val="0000FF"/>
              </a:solidFill>
              <a:latin typeface="Lucida Console" pitchFamily="49" charset="0"/>
            </a:endParaRPr>
          </a:p>
          <a:p>
            <a:pPr lvl="1"/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This </a:t>
            </a:r>
            <a:r>
              <a:rPr lang="en-US" dirty="0">
                <a:solidFill>
                  <a:srgbClr val="000000"/>
                </a:solidFill>
                <a:latin typeface="Lucida Console" pitchFamily="49" charset="0"/>
              </a:rPr>
              <a:t>If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…</a:t>
            </a:r>
            <a:r>
              <a:rPr lang="en-US" dirty="0">
                <a:solidFill>
                  <a:srgbClr val="000000"/>
                </a:solidFill>
                <a:latin typeface="Lucida Console" pitchFamily="49" charset="0"/>
              </a:rPr>
              <a:t>Then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 statement contains two simple conditions.</a:t>
            </a:r>
          </a:p>
        </p:txBody>
      </p:sp>
      <p:sp>
        <p:nvSpPr>
          <p:cNvPr id="107524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/>
              <a:t>© 1992-2011 by Pearson Education, Inc. All Rights Reserved.-Edited By Maysoon Al-Duwais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098BF5-001E-4606-B220-31B33B5698C2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rgbClr val="3380E6"/>
                </a:solidFill>
                <a:latin typeface="Arial"/>
              </a:rPr>
              <a:t>Logical Operators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544" y="1340768"/>
            <a:ext cx="8229600" cy="4525963"/>
          </a:xfrm>
        </p:spPr>
        <p:txBody>
          <a:bodyPr>
            <a:normAutofit/>
          </a:bodyPr>
          <a:lstStyle/>
          <a:p>
            <a:pPr algn="just">
              <a:lnSpc>
                <a:spcPct val="90000"/>
              </a:lnSpc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The condition </a:t>
            </a:r>
            <a:r>
              <a:rPr lang="en-US" sz="2400" dirty="0">
                <a:solidFill>
                  <a:srgbClr val="000000"/>
                </a:solidFill>
                <a:latin typeface="Lucida Console" pitchFamily="49" charset="0"/>
              </a:rPr>
              <a:t>gender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Lucida Console" pitchFamily="49" charset="0"/>
              </a:rPr>
              <a:t>=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Lucida Console" pitchFamily="49" charset="0"/>
              </a:rPr>
              <a:t>"F"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 determines whether a person is female and the condition </a:t>
            </a:r>
            <a:r>
              <a:rPr lang="en-US" sz="2400" dirty="0">
                <a:solidFill>
                  <a:srgbClr val="000000"/>
                </a:solidFill>
                <a:latin typeface="Lucida Console" pitchFamily="49" charset="0"/>
              </a:rPr>
              <a:t>age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Lucida Console" pitchFamily="49" charset="0"/>
              </a:rPr>
              <a:t>&gt;=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Lucida Console" pitchFamily="49" charset="0"/>
              </a:rPr>
              <a:t>65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 determines whether a person is a senior citizen.</a:t>
            </a:r>
          </a:p>
          <a:p>
            <a:pPr algn="just">
              <a:lnSpc>
                <a:spcPct val="90000"/>
              </a:lnSpc>
              <a:buNone/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  <a:p>
            <a:pPr algn="just">
              <a:lnSpc>
                <a:spcPct val="90000"/>
              </a:lnSpc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The two simple conditions are evaluated first, because the precedence of </a:t>
            </a:r>
            <a:r>
              <a:rPr lang="en-US" sz="2400" dirty="0">
                <a:solidFill>
                  <a:srgbClr val="000000"/>
                </a:solidFill>
                <a:latin typeface="Lucida Console" pitchFamily="49" charset="0"/>
              </a:rPr>
              <a:t>=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 and </a:t>
            </a:r>
            <a:r>
              <a:rPr lang="en-US" sz="2400" dirty="0">
                <a:solidFill>
                  <a:srgbClr val="000000"/>
                </a:solidFill>
                <a:latin typeface="Lucida Console" pitchFamily="49" charset="0"/>
              </a:rPr>
              <a:t>&gt;=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 are both higher than the precedence of </a:t>
            </a:r>
            <a:r>
              <a:rPr lang="en-US" sz="2400" dirty="0">
                <a:solidFill>
                  <a:srgbClr val="000000"/>
                </a:solidFill>
                <a:latin typeface="Lucida Console" pitchFamily="49" charset="0"/>
              </a:rPr>
              <a:t>And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.</a:t>
            </a:r>
            <a:endParaRPr lang="en-US" dirty="0">
              <a:solidFill>
                <a:srgbClr val="000000"/>
              </a:solidFill>
              <a:latin typeface="Lucida Console" pitchFamily="49" charset="0"/>
            </a:endParaRPr>
          </a:p>
          <a:p>
            <a:pPr lvl="2">
              <a:lnSpc>
                <a:spcPct val="90000"/>
              </a:lnSpc>
              <a:buFont typeface="Wingdings 2" pitchFamily="18" charset="2"/>
              <a:buNone/>
            </a:pPr>
            <a:endParaRPr lang="en-US" dirty="0">
              <a:solidFill>
                <a:srgbClr val="000000"/>
              </a:solidFill>
              <a:latin typeface="Lucida Console" pitchFamily="49" charset="0"/>
            </a:endParaRPr>
          </a:p>
          <a:p>
            <a:pPr lvl="2">
              <a:lnSpc>
                <a:spcPct val="90000"/>
              </a:lnSpc>
              <a:buFont typeface="Wingdings 2" pitchFamily="18" charset="2"/>
              <a:buNone/>
            </a:pPr>
            <a:r>
              <a:rPr lang="en-US" dirty="0">
                <a:solidFill>
                  <a:srgbClr val="000000"/>
                </a:solidFill>
                <a:latin typeface="Lucida Console" pitchFamily="49" charset="0"/>
              </a:rPr>
              <a:t>If gender = </a:t>
            </a:r>
            <a:r>
              <a:rPr lang="en-US" dirty="0">
                <a:solidFill>
                  <a:srgbClr val="128AFF"/>
                </a:solidFill>
                <a:latin typeface="Lucida Console" pitchFamily="49" charset="0"/>
              </a:rPr>
              <a:t>"F"</a:t>
            </a:r>
            <a:r>
              <a:rPr lang="en-US" dirty="0">
                <a:solidFill>
                  <a:srgbClr val="000000"/>
                </a:solidFill>
                <a:latin typeface="Lucida Console" pitchFamily="49" charset="0"/>
              </a:rPr>
              <a:t> </a:t>
            </a:r>
            <a:r>
              <a:rPr lang="en-US" dirty="0">
                <a:solidFill>
                  <a:srgbClr val="0000FF"/>
                </a:solidFill>
                <a:latin typeface="Lucida Console" pitchFamily="49" charset="0"/>
              </a:rPr>
              <a:t>And</a:t>
            </a:r>
            <a:r>
              <a:rPr lang="en-US" dirty="0">
                <a:solidFill>
                  <a:srgbClr val="000000"/>
                </a:solidFill>
                <a:latin typeface="Lucida Console" pitchFamily="49" charset="0"/>
              </a:rPr>
              <a:t> age &gt;= </a:t>
            </a:r>
            <a:r>
              <a:rPr lang="en-US" dirty="0">
                <a:solidFill>
                  <a:srgbClr val="128AFF"/>
                </a:solidFill>
                <a:latin typeface="Lucida Console" pitchFamily="49" charset="0"/>
              </a:rPr>
              <a:t>65</a:t>
            </a:r>
          </a:p>
          <a:p>
            <a:pPr lvl="2">
              <a:lnSpc>
                <a:spcPct val="90000"/>
              </a:lnSpc>
              <a:buNone/>
            </a:pPr>
            <a:endParaRPr lang="en-US" dirty="0">
              <a:solidFill>
                <a:srgbClr val="128AFF"/>
              </a:solidFill>
              <a:latin typeface="Lucida Console" pitchFamily="49" charset="0"/>
            </a:endParaRPr>
          </a:p>
        </p:txBody>
      </p:sp>
      <p:sp>
        <p:nvSpPr>
          <p:cNvPr id="108548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/>
              <a:t>© 1992-2011 by Pearson Education, Inc. All Rights Reserved.-Edited By Maysoon Al-Duwais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04728" y="4888469"/>
            <a:ext cx="13716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True</a:t>
            </a:r>
            <a:endParaRPr lang="ar-SA" dirty="0"/>
          </a:p>
        </p:txBody>
      </p:sp>
      <p:sp>
        <p:nvSpPr>
          <p:cNvPr id="6" name="TextBox 5"/>
          <p:cNvSpPr txBox="1"/>
          <p:nvPr/>
        </p:nvSpPr>
        <p:spPr>
          <a:xfrm>
            <a:off x="5524872" y="4876801"/>
            <a:ext cx="13716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True</a:t>
            </a:r>
            <a:endParaRPr lang="ar-SA" dirty="0"/>
          </a:p>
        </p:txBody>
      </p:sp>
      <p:sp>
        <p:nvSpPr>
          <p:cNvPr id="7" name="Left Brace 6"/>
          <p:cNvSpPr/>
          <p:nvPr/>
        </p:nvSpPr>
        <p:spPr>
          <a:xfrm rot="16200000">
            <a:off x="2847628" y="3924301"/>
            <a:ext cx="304800" cy="17526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Left Brace 7"/>
          <p:cNvSpPr/>
          <p:nvPr/>
        </p:nvSpPr>
        <p:spPr>
          <a:xfrm rot="16200000">
            <a:off x="5753472" y="4114801"/>
            <a:ext cx="304800" cy="13716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Left Brace 8"/>
          <p:cNvSpPr/>
          <p:nvPr/>
        </p:nvSpPr>
        <p:spPr>
          <a:xfrm rot="16200000">
            <a:off x="4314428" y="4076701"/>
            <a:ext cx="304800" cy="25146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TextBox 9"/>
          <p:cNvSpPr txBox="1"/>
          <p:nvPr/>
        </p:nvSpPr>
        <p:spPr>
          <a:xfrm>
            <a:off x="1905000" y="5486401"/>
            <a:ext cx="472440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If both are True then the condition of the </a:t>
            </a:r>
            <a:r>
              <a:rPr lang="en-US" b="1" dirty="0">
                <a:solidFill>
                  <a:srgbClr val="3333FF"/>
                </a:solidFill>
              </a:rPr>
              <a:t>If Statement</a:t>
            </a:r>
            <a:r>
              <a:rPr lang="en-US" dirty="0"/>
              <a:t> is met</a:t>
            </a:r>
            <a:endParaRPr lang="ar-SA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098BF5-001E-4606-B220-31B33B5698C2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07288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rgbClr val="3380E6"/>
                </a:solidFill>
                <a:latin typeface="Lucida Console"/>
              </a:rPr>
              <a:t>Select</a:t>
            </a:r>
            <a:r>
              <a:rPr lang="en-US" dirty="0">
                <a:solidFill>
                  <a:srgbClr val="3380E6"/>
                </a:solidFill>
                <a:latin typeface="Arial"/>
              </a:rPr>
              <a:t>…</a:t>
            </a:r>
            <a:r>
              <a:rPr lang="en-US" dirty="0">
                <a:solidFill>
                  <a:srgbClr val="3380E6"/>
                </a:solidFill>
                <a:latin typeface="Lucida Console"/>
              </a:rPr>
              <a:t>Case</a:t>
            </a:r>
            <a:r>
              <a:rPr lang="en-US" dirty="0">
                <a:solidFill>
                  <a:srgbClr val="3380E6"/>
                </a:solidFill>
                <a:latin typeface="Arial"/>
              </a:rPr>
              <a:t> Multiple-Selection Statement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506916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If an algorithm takes different actions based on series of decisions to test variable values, 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Select…Case multiple-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In slide#3, </a:t>
            </a:r>
            <a:r>
              <a:rPr lang="en-US" sz="2400" dirty="0">
                <a:solidFill>
                  <a:srgbClr val="000000"/>
                </a:solidFill>
                <a:latin typeface="Lucida Console" pitchFamily="49" charset="0"/>
              </a:rPr>
              <a:t>Select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…</a:t>
            </a:r>
            <a:r>
              <a:rPr lang="en-US" sz="2400" dirty="0">
                <a:solidFill>
                  <a:srgbClr val="000000"/>
                </a:solidFill>
                <a:latin typeface="Lucida Console" pitchFamily="49" charset="0"/>
              </a:rPr>
              <a:t>Case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 statement is used to determine whether each grade is the equivalent of an A, B, C, D or F.</a:t>
            </a:r>
            <a:endParaRPr lang="en-US" sz="2400" dirty="0">
              <a:solidFill>
                <a:srgbClr val="0000FF"/>
              </a:solidFill>
              <a:latin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selection statement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</a:rPr>
              <a:t>can be used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.</a:t>
            </a:r>
          </a:p>
          <a:p>
            <a:pPr lvl="5" algn="l" rt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0000FF"/>
                </a:solidFill>
                <a:latin typeface="Corbel" pitchFamily="34" charset="0"/>
              </a:rPr>
              <a:t>Select Case </a:t>
            </a:r>
            <a:r>
              <a:rPr lang="en-US" sz="1600" b="1" dirty="0">
                <a:latin typeface="Corbel" pitchFamily="34" charset="0"/>
              </a:rPr>
              <a:t>controlling expression</a:t>
            </a:r>
          </a:p>
          <a:p>
            <a:pPr lvl="6" algn="l" rt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0000FF"/>
                </a:solidFill>
                <a:latin typeface="Corbel" pitchFamily="34" charset="0"/>
              </a:rPr>
              <a:t>Case </a:t>
            </a:r>
            <a:r>
              <a:rPr lang="en-US" sz="1600" b="1" dirty="0">
                <a:latin typeface="Corbel" pitchFamily="34" charset="0"/>
              </a:rPr>
              <a:t>CaseLabel1</a:t>
            </a:r>
          </a:p>
          <a:p>
            <a:pPr lvl="7" algn="l" rtl="0">
              <a:lnSpc>
                <a:spcPct val="90000"/>
              </a:lnSpc>
              <a:buNone/>
            </a:pPr>
            <a:r>
              <a:rPr lang="en-US" sz="1600" b="1" dirty="0">
                <a:latin typeface="Corbel" pitchFamily="34" charset="0"/>
              </a:rPr>
              <a:t>Action1</a:t>
            </a:r>
          </a:p>
          <a:p>
            <a:pPr lvl="6" algn="l" rt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0000FF"/>
                </a:solidFill>
                <a:latin typeface="Corbel" pitchFamily="34" charset="0"/>
              </a:rPr>
              <a:t>Case </a:t>
            </a:r>
            <a:r>
              <a:rPr lang="en-US" sz="1600" b="1" dirty="0">
                <a:latin typeface="Corbel" pitchFamily="34" charset="0"/>
              </a:rPr>
              <a:t>CaseLabel2</a:t>
            </a:r>
          </a:p>
          <a:p>
            <a:pPr lvl="7" algn="l" rtl="0">
              <a:lnSpc>
                <a:spcPct val="90000"/>
              </a:lnSpc>
              <a:buNone/>
            </a:pPr>
            <a:r>
              <a:rPr lang="en-US" sz="1600" b="1" dirty="0">
                <a:latin typeface="Corbel" pitchFamily="34" charset="0"/>
              </a:rPr>
              <a:t>Action2</a:t>
            </a:r>
          </a:p>
          <a:p>
            <a:pPr lvl="6" algn="l" rt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0000FF"/>
                </a:solidFill>
                <a:latin typeface="Corbel" pitchFamily="34" charset="0"/>
              </a:rPr>
              <a:t>Case Else</a:t>
            </a:r>
          </a:p>
          <a:p>
            <a:pPr lvl="7" algn="l" rtl="0">
              <a:lnSpc>
                <a:spcPct val="90000"/>
              </a:lnSpc>
              <a:buNone/>
            </a:pPr>
            <a:r>
              <a:rPr lang="en-US" sz="1600" b="1" dirty="0" err="1">
                <a:latin typeface="Corbel" pitchFamily="34" charset="0"/>
              </a:rPr>
              <a:t>ElseAction</a:t>
            </a:r>
            <a:endParaRPr lang="en-US" sz="1600" b="1" dirty="0">
              <a:latin typeface="Corbel" pitchFamily="34" charset="0"/>
            </a:endParaRPr>
          </a:p>
          <a:p>
            <a:pPr lvl="5" algn="l" rt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0000FF"/>
                </a:solidFill>
                <a:latin typeface="Corbel" pitchFamily="34" charset="0"/>
              </a:rPr>
              <a:t>End Select</a:t>
            </a:r>
            <a:endParaRPr lang="en-US" sz="2400" b="1" dirty="0">
              <a:solidFill>
                <a:srgbClr val="000000"/>
              </a:solidFill>
              <a:latin typeface="Corbel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The output of the program is displayed in slide#5.</a:t>
            </a:r>
          </a:p>
        </p:txBody>
      </p:sp>
      <p:sp>
        <p:nvSpPr>
          <p:cNvPr id="72708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/>
              <a:t>© 1992-2011 by Pearson Education, Inc. All Rights Reserved. -Edited By Maysoon Al-Duwais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9BDFA4-06CD-4900-87C3-6A70F71EA659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rgbClr val="3380E6"/>
                </a:solidFill>
                <a:latin typeface="Arial"/>
              </a:rPr>
              <a:t>Logical Operators</a:t>
            </a:r>
          </a:p>
        </p:txBody>
      </p:sp>
      <p:sp>
        <p:nvSpPr>
          <p:cNvPr id="109571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43000"/>
            <a:ext cx="8229600" cy="4525962"/>
          </a:xfrm>
        </p:spPr>
        <p:txBody>
          <a:bodyPr>
            <a:normAutofit lnSpcReduction="10000"/>
          </a:bodyPr>
          <a:lstStyle/>
          <a:p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When this combined condition is </a:t>
            </a:r>
            <a:r>
              <a:rPr lang="en-US" sz="2400" dirty="0">
                <a:solidFill>
                  <a:srgbClr val="000000"/>
                </a:solidFill>
                <a:latin typeface="Lucida Console" pitchFamily="49" charset="0"/>
              </a:rPr>
              <a:t>True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, the </a:t>
            </a:r>
            <a:r>
              <a:rPr lang="en-US" sz="2400" dirty="0" err="1">
                <a:solidFill>
                  <a:srgbClr val="000000"/>
                </a:solidFill>
                <a:latin typeface="Lucida Console" pitchFamily="49" charset="0"/>
              </a:rPr>
              <a:t>seniorFemales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 count is incremented by </a:t>
            </a:r>
            <a:r>
              <a:rPr lang="en-US" sz="2400" dirty="0">
                <a:solidFill>
                  <a:srgbClr val="000000"/>
                </a:solidFill>
                <a:latin typeface="Lucida Console" pitchFamily="49" charset="0"/>
              </a:rPr>
              <a:t>1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.</a:t>
            </a:r>
          </a:p>
          <a:p>
            <a:pPr>
              <a:buNone/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  <a:p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  <a:p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  <a:p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  <a:p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  <a:p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  <a:p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The readability of the preceding combined condition can be improved by adding parentheses:</a:t>
            </a:r>
          </a:p>
          <a:p>
            <a:pPr lvl="2">
              <a:buFont typeface="Wingdings 2" pitchFamily="18" charset="2"/>
              <a:buNone/>
            </a:pPr>
            <a:r>
              <a:rPr lang="en-US" sz="2000" dirty="0">
                <a:solidFill>
                  <a:srgbClr val="000000"/>
                </a:solidFill>
                <a:latin typeface="Lucida Console" pitchFamily="49" charset="0"/>
              </a:rPr>
              <a:t>(gender = </a:t>
            </a:r>
            <a:r>
              <a:rPr lang="en-US" sz="2000" dirty="0">
                <a:solidFill>
                  <a:srgbClr val="128AFF"/>
                </a:solidFill>
                <a:latin typeface="Lucida Console" pitchFamily="49" charset="0"/>
              </a:rPr>
              <a:t>"F"</a:t>
            </a:r>
            <a:r>
              <a:rPr lang="en-US" sz="2000" dirty="0">
                <a:solidFill>
                  <a:srgbClr val="000000"/>
                </a:solidFill>
                <a:latin typeface="Lucida Console" pitchFamily="49" charset="0"/>
              </a:rPr>
              <a:t>) </a:t>
            </a:r>
            <a:r>
              <a:rPr lang="en-US" sz="2000" dirty="0">
                <a:solidFill>
                  <a:srgbClr val="0000FF"/>
                </a:solidFill>
                <a:latin typeface="Lucida Console" pitchFamily="49" charset="0"/>
              </a:rPr>
              <a:t>And</a:t>
            </a:r>
            <a:r>
              <a:rPr lang="en-US" sz="2000" dirty="0">
                <a:solidFill>
                  <a:srgbClr val="000000"/>
                </a:solidFill>
                <a:latin typeface="Lucida Console" pitchFamily="49" charset="0"/>
              </a:rPr>
              <a:t> (age &gt;= </a:t>
            </a:r>
            <a:r>
              <a:rPr lang="en-US" sz="2000" dirty="0">
                <a:solidFill>
                  <a:srgbClr val="128AFF"/>
                </a:solidFill>
                <a:latin typeface="Lucida Console" pitchFamily="49" charset="0"/>
              </a:rPr>
              <a:t>65</a:t>
            </a:r>
            <a:r>
              <a:rPr lang="en-US" sz="2000" dirty="0">
                <a:solidFill>
                  <a:srgbClr val="000000"/>
                </a:solidFill>
                <a:latin typeface="Lucida Console" pitchFamily="49" charset="0"/>
              </a:rPr>
              <a:t>)</a:t>
            </a:r>
          </a:p>
        </p:txBody>
      </p:sp>
      <p:sp>
        <p:nvSpPr>
          <p:cNvPr id="109572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/>
              <a:t>© 1992-2011 by Pearson Education, Inc. All Rights Reserved.-Edited By Maysoon Al-Duwais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143000" y="2209800"/>
          <a:ext cx="6477000" cy="185420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7722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707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340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en-US" dirty="0"/>
                        <a:t>Is the </a:t>
                      </a:r>
                      <a:r>
                        <a:rPr lang="en-US" b="1" dirty="0">
                          <a:solidFill>
                            <a:srgbClr val="3333FF"/>
                          </a:solidFill>
                        </a:rPr>
                        <a:t>If</a:t>
                      </a:r>
                      <a:r>
                        <a:rPr lang="en-US" dirty="0"/>
                        <a:t> Condition met?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>
                          <a:solidFill>
                            <a:srgbClr val="000000"/>
                          </a:solidFill>
                          <a:latin typeface="Lucida Console" pitchFamily="49" charset="0"/>
                        </a:rPr>
                        <a:t>age &gt;= </a:t>
                      </a:r>
                      <a:r>
                        <a:rPr lang="en-US" dirty="0">
                          <a:solidFill>
                            <a:srgbClr val="128AFF"/>
                          </a:solidFill>
                          <a:latin typeface="Lucida Console" pitchFamily="49" charset="0"/>
                        </a:rPr>
                        <a:t>65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/>
                        <a:t>gender = "F" </a:t>
                      </a:r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en-US" b="1" dirty="0">
                          <a:solidFill>
                            <a:srgbClr val="00B050"/>
                          </a:solidFill>
                        </a:rPr>
                        <a:t>True</a:t>
                      </a:r>
                      <a:endParaRPr lang="ar-SA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b="1" dirty="0">
                          <a:solidFill>
                            <a:srgbClr val="00B050"/>
                          </a:solidFill>
                        </a:rPr>
                        <a:t>True</a:t>
                      </a:r>
                      <a:endParaRPr lang="ar-SA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b="1" dirty="0">
                          <a:solidFill>
                            <a:srgbClr val="00B050"/>
                          </a:solidFill>
                        </a:rPr>
                        <a:t>True</a:t>
                      </a:r>
                      <a:endParaRPr lang="ar-SA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False</a:t>
                      </a:r>
                      <a:endParaRPr lang="ar-SA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False</a:t>
                      </a:r>
                      <a:endParaRPr lang="ar-SA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b="1" dirty="0">
                          <a:solidFill>
                            <a:srgbClr val="00B050"/>
                          </a:solidFill>
                        </a:rPr>
                        <a:t>True</a:t>
                      </a:r>
                      <a:endParaRPr lang="ar-SA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False</a:t>
                      </a:r>
                      <a:endParaRPr lang="ar-SA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b="1" dirty="0">
                          <a:solidFill>
                            <a:srgbClr val="00B050"/>
                          </a:solidFill>
                        </a:rPr>
                        <a:t>True</a:t>
                      </a:r>
                      <a:endParaRPr lang="ar-SA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False</a:t>
                      </a:r>
                      <a:endParaRPr lang="ar-SA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False</a:t>
                      </a:r>
                      <a:endParaRPr lang="ar-SA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False</a:t>
                      </a:r>
                      <a:endParaRPr lang="ar-SA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False</a:t>
                      </a:r>
                      <a:endParaRPr lang="ar-SA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098BF5-001E-4606-B220-31B33B5698C2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rgbClr val="3380E6"/>
                </a:solidFill>
                <a:latin typeface="Arial"/>
              </a:rPr>
              <a:t>Logical Operators</a:t>
            </a:r>
          </a:p>
        </p:txBody>
      </p:sp>
      <p:sp>
        <p:nvSpPr>
          <p:cNvPr id="11264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i="1" dirty="0">
                <a:solidFill>
                  <a:srgbClr val="000000"/>
                </a:solidFill>
                <a:latin typeface="AGaramond" pitchFamily="50" charset="0"/>
              </a:rPr>
              <a:t>Logical </a:t>
            </a:r>
            <a:r>
              <a:rPr lang="en-US" b="1" i="1" dirty="0">
                <a:solidFill>
                  <a:srgbClr val="000000"/>
                </a:solidFill>
                <a:latin typeface="Lucida Console" pitchFamily="49" charset="0"/>
              </a:rPr>
              <a:t>Or</a:t>
            </a:r>
            <a:r>
              <a:rPr lang="en-US" b="1" i="1" dirty="0">
                <a:solidFill>
                  <a:srgbClr val="000000"/>
                </a:solidFill>
                <a:latin typeface="AGaramond" pitchFamily="50" charset="0"/>
              </a:rPr>
              <a:t> Operator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Now let’s consider the 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</a:rPr>
              <a:t>Or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 operator.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Suppose we wish to ensure that either or both of two conditions are </a:t>
            </a:r>
            <a:r>
              <a:rPr lang="en-US" dirty="0">
                <a:solidFill>
                  <a:srgbClr val="000000"/>
                </a:solidFill>
                <a:latin typeface="Lucida Console" pitchFamily="49" charset="0"/>
              </a:rPr>
              <a:t>True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 before we choose a certain path of execution.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We use the </a:t>
            </a:r>
            <a:r>
              <a:rPr lang="en-US" dirty="0">
                <a:solidFill>
                  <a:srgbClr val="000000"/>
                </a:solidFill>
                <a:latin typeface="Lucida Console" pitchFamily="49" charset="0"/>
              </a:rPr>
              <a:t>Or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 operator as in the following program segment:</a:t>
            </a:r>
          </a:p>
          <a:p>
            <a:pPr lvl="1">
              <a:buNone/>
            </a:pPr>
            <a:endParaRPr lang="en-US" dirty="0">
              <a:solidFill>
                <a:srgbClr val="000000"/>
              </a:solidFill>
              <a:latin typeface="Times New Roman" pitchFamily="18" charset="0"/>
            </a:endParaRPr>
          </a:p>
          <a:p>
            <a:pPr lvl="2">
              <a:buFont typeface="Wingdings 2" pitchFamily="18" charset="2"/>
              <a:buNone/>
            </a:pPr>
            <a:r>
              <a:rPr lang="en-US" sz="1700" dirty="0">
                <a:solidFill>
                  <a:srgbClr val="0000FF"/>
                </a:solidFill>
                <a:latin typeface="Lucida Console" pitchFamily="49" charset="0"/>
              </a:rPr>
              <a:t>	If</a:t>
            </a:r>
            <a:r>
              <a:rPr lang="en-US" sz="1700" dirty="0">
                <a:solidFill>
                  <a:srgbClr val="000000"/>
                </a:solidFill>
                <a:latin typeface="Lucida Console" pitchFamily="49" charset="0"/>
              </a:rPr>
              <a:t> (</a:t>
            </a:r>
            <a:r>
              <a:rPr lang="en-US" sz="1700" dirty="0" err="1">
                <a:solidFill>
                  <a:srgbClr val="000000"/>
                </a:solidFill>
                <a:latin typeface="Lucida Console" pitchFamily="49" charset="0"/>
              </a:rPr>
              <a:t>semesterAverage</a:t>
            </a:r>
            <a:r>
              <a:rPr lang="en-US" sz="1700" dirty="0">
                <a:solidFill>
                  <a:srgbClr val="000000"/>
                </a:solidFill>
                <a:latin typeface="Lucida Console" pitchFamily="49" charset="0"/>
              </a:rPr>
              <a:t> &gt;= </a:t>
            </a:r>
            <a:r>
              <a:rPr lang="en-US" sz="1700" dirty="0">
                <a:solidFill>
                  <a:srgbClr val="128AFF"/>
                </a:solidFill>
                <a:latin typeface="Lucida Console" pitchFamily="49" charset="0"/>
              </a:rPr>
              <a:t>90</a:t>
            </a:r>
            <a:r>
              <a:rPr lang="en-US" sz="1700" dirty="0">
                <a:solidFill>
                  <a:srgbClr val="000000"/>
                </a:solidFill>
                <a:latin typeface="Lucida Console" pitchFamily="49" charset="0"/>
              </a:rPr>
              <a:t> </a:t>
            </a:r>
            <a:r>
              <a:rPr lang="en-US" sz="1700" dirty="0">
                <a:solidFill>
                  <a:srgbClr val="0000FF"/>
                </a:solidFill>
                <a:latin typeface="Lucida Console" pitchFamily="49" charset="0"/>
              </a:rPr>
              <a:t>Or</a:t>
            </a:r>
            <a:r>
              <a:rPr lang="en-US" sz="1700" dirty="0">
                <a:solidFill>
                  <a:srgbClr val="000000"/>
                </a:solidFill>
                <a:latin typeface="Lucida Console" pitchFamily="49" charset="0"/>
              </a:rPr>
              <a:t> </a:t>
            </a:r>
            <a:r>
              <a:rPr lang="en-US" sz="1700" dirty="0" err="1">
                <a:solidFill>
                  <a:srgbClr val="000000"/>
                </a:solidFill>
                <a:latin typeface="Lucida Console" pitchFamily="49" charset="0"/>
              </a:rPr>
              <a:t>finalExam</a:t>
            </a:r>
            <a:r>
              <a:rPr lang="en-US" sz="1700" dirty="0">
                <a:solidFill>
                  <a:srgbClr val="000000"/>
                </a:solidFill>
                <a:latin typeface="Lucida Console" pitchFamily="49" charset="0"/>
              </a:rPr>
              <a:t> &gt;= </a:t>
            </a:r>
            <a:r>
              <a:rPr lang="en-US" sz="1700" dirty="0">
                <a:solidFill>
                  <a:srgbClr val="128AFF"/>
                </a:solidFill>
                <a:latin typeface="Lucida Console" pitchFamily="49" charset="0"/>
              </a:rPr>
              <a:t>90</a:t>
            </a:r>
            <a:r>
              <a:rPr lang="en-US" sz="1700" dirty="0">
                <a:solidFill>
                  <a:srgbClr val="000000"/>
                </a:solidFill>
                <a:latin typeface="LucidaSansTypewriter" pitchFamily="49" charset="0"/>
              </a:rPr>
              <a:t>)</a:t>
            </a:r>
            <a:r>
              <a:rPr lang="en-US" sz="1700" dirty="0">
                <a:solidFill>
                  <a:srgbClr val="128AFF"/>
                </a:solidFill>
                <a:latin typeface="Lucida Console" pitchFamily="49" charset="0"/>
              </a:rPr>
              <a:t> </a:t>
            </a:r>
            <a:r>
              <a:rPr lang="en-US" sz="1700" dirty="0">
                <a:solidFill>
                  <a:srgbClr val="0000FF"/>
                </a:solidFill>
                <a:latin typeface="Lucida Console" pitchFamily="49" charset="0"/>
              </a:rPr>
              <a:t>Then</a:t>
            </a:r>
            <a:br>
              <a:rPr lang="en-US" sz="1700" dirty="0">
                <a:solidFill>
                  <a:srgbClr val="0000FF"/>
                </a:solidFill>
                <a:latin typeface="Lucida Console" pitchFamily="49" charset="0"/>
              </a:rPr>
            </a:br>
            <a:r>
              <a:rPr lang="en-US" sz="1700" dirty="0">
                <a:solidFill>
                  <a:srgbClr val="000000"/>
                </a:solidFill>
                <a:latin typeface="Lucida Console" pitchFamily="49" charset="0"/>
              </a:rPr>
              <a:t>   </a:t>
            </a:r>
            <a:r>
              <a:rPr lang="en-US" sz="1700" dirty="0" err="1">
                <a:solidFill>
                  <a:srgbClr val="000000"/>
                </a:solidFill>
                <a:latin typeface="Lucida Console" pitchFamily="49" charset="0"/>
              </a:rPr>
              <a:t>resultLabel.Text</a:t>
            </a:r>
            <a:r>
              <a:rPr lang="en-US" sz="1700" dirty="0">
                <a:solidFill>
                  <a:srgbClr val="000000"/>
                </a:solidFill>
                <a:latin typeface="Lucida Console" pitchFamily="49" charset="0"/>
              </a:rPr>
              <a:t> = </a:t>
            </a:r>
            <a:r>
              <a:rPr lang="en-US" sz="1700" dirty="0">
                <a:solidFill>
                  <a:srgbClr val="128AFF"/>
                </a:solidFill>
                <a:latin typeface="Lucida Console" pitchFamily="49" charset="0"/>
              </a:rPr>
              <a:t>"Student grade is A"</a:t>
            </a:r>
            <a:br>
              <a:rPr lang="en-US" sz="1700" dirty="0">
                <a:solidFill>
                  <a:srgbClr val="128AFF"/>
                </a:solidFill>
                <a:latin typeface="Lucida Console" pitchFamily="49" charset="0"/>
              </a:rPr>
            </a:br>
            <a:r>
              <a:rPr lang="en-US" sz="1700" dirty="0">
                <a:solidFill>
                  <a:srgbClr val="0000FF"/>
                </a:solidFill>
                <a:latin typeface="Lucida Console" pitchFamily="49" charset="0"/>
              </a:rPr>
              <a:t>End If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This statement also contains two simple conditions</a:t>
            </a:r>
            <a:r>
              <a:rPr lang="en-US" i="1" dirty="0">
                <a:solidFill>
                  <a:srgbClr val="000000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112644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/>
              <a:t>© 1992-2011 by Pearson Education, Inc. All Rights Reserved.-Edited By Maysoon Al-Duwais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098BF5-001E-4606-B220-31B33B5698C2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rgbClr val="3380E6"/>
                </a:solidFill>
                <a:latin typeface="Arial"/>
              </a:rPr>
              <a:t>Logical Operators</a:t>
            </a:r>
          </a:p>
        </p:txBody>
      </p:sp>
      <p:sp>
        <p:nvSpPr>
          <p:cNvPr id="113667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The condition </a:t>
            </a:r>
            <a:r>
              <a:rPr lang="en-US" sz="2400" dirty="0" err="1">
                <a:solidFill>
                  <a:srgbClr val="000000"/>
                </a:solidFill>
                <a:latin typeface="Lucida Console" pitchFamily="49" charset="0"/>
              </a:rPr>
              <a:t>semesterAverage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Lucida Console" pitchFamily="49" charset="0"/>
              </a:rPr>
              <a:t>&gt;=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Lucida Console" pitchFamily="49" charset="0"/>
              </a:rPr>
              <a:t>90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 is evaluated to determine whether the student deserves an “A” in the course because of his performance throughout the semester.</a:t>
            </a:r>
          </a:p>
          <a:p>
            <a:pPr algn="just">
              <a:buNone/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  <a:p>
            <a:pPr algn="just"/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The condition </a:t>
            </a:r>
            <a:r>
              <a:rPr lang="en-US" sz="2400" dirty="0" err="1">
                <a:solidFill>
                  <a:srgbClr val="000000"/>
                </a:solidFill>
                <a:latin typeface="Lucida Console" pitchFamily="49" charset="0"/>
              </a:rPr>
              <a:t>finalExam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Lucida Console" pitchFamily="49" charset="0"/>
              </a:rPr>
              <a:t>&gt;=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Lucida Console" pitchFamily="49" charset="0"/>
              </a:rPr>
              <a:t>90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 is evaluated to determine whether the student deserves an “A” in the course because of his performance on the final exam.</a:t>
            </a:r>
          </a:p>
        </p:txBody>
      </p:sp>
      <p:sp>
        <p:nvSpPr>
          <p:cNvPr id="113668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/>
              <a:t>© 1992-2011 by Pearson Education, Inc. All Rights Reserved.-Edited By Maysoon Al-Duwais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098BF5-001E-4606-B220-31B33B5698C2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rgbClr val="3380E6"/>
                </a:solidFill>
                <a:latin typeface="Arial"/>
              </a:rPr>
              <a:t>Logical Operators</a:t>
            </a:r>
          </a:p>
        </p:txBody>
      </p:sp>
      <p:sp>
        <p:nvSpPr>
          <p:cNvPr id="114691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/>
          </a:bodyPr>
          <a:lstStyle/>
          <a:p>
            <a:pPr algn="just"/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The </a:t>
            </a:r>
            <a:r>
              <a:rPr lang="en-US" sz="2400" dirty="0">
                <a:solidFill>
                  <a:srgbClr val="000000"/>
                </a:solidFill>
                <a:latin typeface="Lucida Console" pitchFamily="49" charset="0"/>
              </a:rPr>
              <a:t>If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…</a:t>
            </a:r>
            <a:r>
              <a:rPr lang="en-US" sz="2400" dirty="0">
                <a:solidFill>
                  <a:srgbClr val="000000"/>
                </a:solidFill>
                <a:latin typeface="Lucida Console" pitchFamily="49" charset="0"/>
              </a:rPr>
              <a:t>Then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 statement then considers the combined condition</a:t>
            </a:r>
          </a:p>
          <a:p>
            <a:pPr lvl="2">
              <a:buFont typeface="Wingdings 2" pitchFamily="18" charset="2"/>
              <a:buNone/>
            </a:pPr>
            <a:endParaRPr lang="en-US" dirty="0">
              <a:solidFill>
                <a:srgbClr val="000000"/>
              </a:solidFill>
              <a:latin typeface="Times New Roman" pitchFamily="18" charset="0"/>
            </a:endParaRPr>
          </a:p>
          <a:p>
            <a:pPr lvl="2">
              <a:buFont typeface="Wingdings 2" pitchFamily="18" charset="2"/>
              <a:buNone/>
            </a:pPr>
            <a:r>
              <a:rPr lang="en-US" sz="2200" dirty="0">
                <a:solidFill>
                  <a:srgbClr val="000000"/>
                </a:solidFill>
                <a:latin typeface="Lucida Console" pitchFamily="49" charset="0"/>
              </a:rPr>
              <a:t>(</a:t>
            </a:r>
            <a:r>
              <a:rPr lang="en-US" sz="2200" dirty="0" err="1">
                <a:solidFill>
                  <a:srgbClr val="000000"/>
                </a:solidFill>
                <a:latin typeface="Lucida Console" pitchFamily="49" charset="0"/>
              </a:rPr>
              <a:t>semesterAverage</a:t>
            </a:r>
            <a:r>
              <a:rPr lang="en-US" sz="2200" dirty="0">
                <a:solidFill>
                  <a:srgbClr val="000000"/>
                </a:solidFill>
                <a:latin typeface="Lucida Console" pitchFamily="49" charset="0"/>
              </a:rPr>
              <a:t> &gt;= </a:t>
            </a:r>
            <a:r>
              <a:rPr lang="en-US" sz="2200" dirty="0">
                <a:solidFill>
                  <a:srgbClr val="128AFF"/>
                </a:solidFill>
                <a:latin typeface="Lucida Console" pitchFamily="49" charset="0"/>
              </a:rPr>
              <a:t>90</a:t>
            </a:r>
            <a:r>
              <a:rPr lang="en-US" sz="2200" dirty="0">
                <a:solidFill>
                  <a:srgbClr val="000000"/>
                </a:solidFill>
                <a:latin typeface="Lucida Console" pitchFamily="49" charset="0"/>
              </a:rPr>
              <a:t> </a:t>
            </a:r>
            <a:r>
              <a:rPr lang="en-US" sz="2200" dirty="0">
                <a:solidFill>
                  <a:srgbClr val="0000FF"/>
                </a:solidFill>
                <a:latin typeface="Lucida Console" pitchFamily="49" charset="0"/>
              </a:rPr>
              <a:t>Or</a:t>
            </a:r>
            <a:r>
              <a:rPr lang="en-US" sz="2200" dirty="0">
                <a:solidFill>
                  <a:srgbClr val="000000"/>
                </a:solidFill>
                <a:latin typeface="Lucida Console" pitchFamily="49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Lucida Console" pitchFamily="49" charset="0"/>
              </a:rPr>
              <a:t>finalExam</a:t>
            </a:r>
            <a:r>
              <a:rPr lang="en-US" sz="2200" dirty="0">
                <a:solidFill>
                  <a:srgbClr val="000000"/>
                </a:solidFill>
                <a:latin typeface="Lucida Console" pitchFamily="49" charset="0"/>
              </a:rPr>
              <a:t> &gt;= </a:t>
            </a:r>
            <a:r>
              <a:rPr lang="en-US" sz="2200" dirty="0">
                <a:solidFill>
                  <a:srgbClr val="128AFF"/>
                </a:solidFill>
                <a:latin typeface="Lucida Console" pitchFamily="49" charset="0"/>
              </a:rPr>
              <a:t>90</a:t>
            </a:r>
            <a:r>
              <a:rPr lang="en-US" sz="2000" dirty="0">
                <a:solidFill>
                  <a:srgbClr val="000000"/>
                </a:solidFill>
                <a:latin typeface="LucidaSansTypewriter" pitchFamily="49" charset="0"/>
              </a:rPr>
              <a:t>)</a:t>
            </a:r>
          </a:p>
          <a:p>
            <a:pPr lvl="2">
              <a:buFont typeface="Wingdings 2" pitchFamily="18" charset="2"/>
              <a:buNone/>
            </a:pPr>
            <a:endParaRPr lang="en-US" sz="2000" dirty="0">
              <a:solidFill>
                <a:srgbClr val="000000"/>
              </a:solidFill>
              <a:latin typeface="Times New Roman" pitchFamily="18" charset="0"/>
            </a:endParaRPr>
          </a:p>
          <a:p>
            <a:pPr>
              <a:buFont typeface="Wingdings 3" pitchFamily="18" charset="2"/>
              <a:buNone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and awards the student an “A” if either or both of the conditions are </a:t>
            </a:r>
            <a:r>
              <a:rPr lang="en-US" sz="2400" dirty="0">
                <a:solidFill>
                  <a:srgbClr val="000000"/>
                </a:solidFill>
                <a:latin typeface="Lucida Console" pitchFamily="49" charset="0"/>
              </a:rPr>
              <a:t>True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.</a:t>
            </a:r>
          </a:p>
          <a:p>
            <a:pPr algn="just"/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  <a:p>
            <a:pPr algn="just"/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The text </a:t>
            </a:r>
            <a:r>
              <a:rPr lang="en-US" sz="2400" dirty="0">
                <a:solidFill>
                  <a:srgbClr val="000000"/>
                </a:solidFill>
                <a:latin typeface="Lucida Console" pitchFamily="49" charset="0"/>
              </a:rPr>
              <a:t>"Student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Lucida Console" pitchFamily="49" charset="0"/>
              </a:rPr>
              <a:t>grade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Lucida Console" pitchFamily="49" charset="0"/>
              </a:rPr>
              <a:t>is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Lucida Console" pitchFamily="49" charset="0"/>
              </a:rPr>
              <a:t>A"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 is displayed, unless both of the conditions are </a:t>
            </a:r>
            <a:r>
              <a:rPr lang="en-US" sz="2400" dirty="0">
                <a:solidFill>
                  <a:srgbClr val="000000"/>
                </a:solidFill>
                <a:latin typeface="Lucida Console" pitchFamily="49" charset="0"/>
              </a:rPr>
              <a:t>False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.</a:t>
            </a:r>
          </a:p>
          <a:p>
            <a:pPr algn="just"/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The </a:t>
            </a:r>
            <a:r>
              <a:rPr lang="en-US" sz="2400" dirty="0">
                <a:solidFill>
                  <a:srgbClr val="000000"/>
                </a:solidFill>
                <a:latin typeface="Lucida Console" pitchFamily="49" charset="0"/>
              </a:rPr>
              <a:t>And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 operator has a higher precedence than </a:t>
            </a:r>
            <a:r>
              <a:rPr lang="en-US" sz="2400" dirty="0">
                <a:solidFill>
                  <a:srgbClr val="000000"/>
                </a:solidFill>
                <a:latin typeface="Lucida Console" pitchFamily="49" charset="0"/>
              </a:rPr>
              <a:t>Or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114692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/>
              <a:t>© 1992-2011 by Pearson Education, Inc. All Rights Reserved.-Edited By Maysoon Al-Duwais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098BF5-001E-4606-B220-31B33B5698C2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714" name="Picture 1" descr="vbhtp5_05images_Page_31.png"/>
          <p:cNvPicPr>
            <a:picLocks noGrp="1" noChangeAspect="1"/>
          </p:cNvPicPr>
          <p:nvPr isPhoto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52463"/>
            <a:ext cx="9144000" cy="555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5715" name="Footer Placeholder 2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/>
              <a:t>© 1992-2011 by Pearson Education, Inc. All Rights Reserved.-Edited By Maysoon Al-Duwais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C500A1-51B4-4E27-A4F6-2F0E61033A62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rgbClr val="3380E6"/>
                </a:solidFill>
                <a:latin typeface="Arial"/>
              </a:rPr>
              <a:t>Logical Operators</a:t>
            </a:r>
          </a:p>
        </p:txBody>
      </p:sp>
      <p:sp>
        <p:nvSpPr>
          <p:cNvPr id="119811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302"/>
            <a:ext cx="8229600" cy="4525962"/>
          </a:xfrm>
        </p:spPr>
        <p:txBody>
          <a:bodyPr/>
          <a:lstStyle/>
          <a:p>
            <a:r>
              <a:rPr lang="en-US" sz="2800" b="1" i="1" dirty="0">
                <a:solidFill>
                  <a:srgbClr val="000000"/>
                </a:solidFill>
                <a:latin typeface="AGaramond" pitchFamily="50" charset="0"/>
              </a:rPr>
              <a:t>Logical </a:t>
            </a:r>
            <a:r>
              <a:rPr lang="en-US" sz="2800" b="1" i="1" dirty="0" err="1">
                <a:solidFill>
                  <a:srgbClr val="000000"/>
                </a:solidFill>
                <a:latin typeface="Lucida Console" pitchFamily="49" charset="0"/>
              </a:rPr>
              <a:t>Xor</a:t>
            </a:r>
            <a:r>
              <a:rPr lang="en-US" sz="2800" b="1" i="1" dirty="0">
                <a:solidFill>
                  <a:srgbClr val="000000"/>
                </a:solidFill>
                <a:latin typeface="AGaramond" pitchFamily="50" charset="0"/>
              </a:rPr>
              <a:t> Operator</a:t>
            </a:r>
          </a:p>
          <a:p>
            <a:pPr lvl="1" algn="just"/>
            <a:r>
              <a:rPr lang="en-US" sz="2200" dirty="0">
                <a:solidFill>
                  <a:srgbClr val="000000"/>
                </a:solidFill>
                <a:latin typeface="Times New Roman" pitchFamily="18" charset="0"/>
              </a:rPr>
              <a:t>A condition containing the </a:t>
            </a:r>
            <a:r>
              <a:rPr lang="en-US" sz="2200" dirty="0">
                <a:solidFill>
                  <a:srgbClr val="0000FF"/>
                </a:solidFill>
                <a:latin typeface="Times New Roman" pitchFamily="18" charset="0"/>
              </a:rPr>
              <a:t>logical exclusive OR </a:t>
            </a:r>
            <a:r>
              <a:rPr lang="en-US" sz="2200" dirty="0">
                <a:solidFill>
                  <a:srgbClr val="000000"/>
                </a:solidFill>
                <a:latin typeface="Times New Roman" pitchFamily="18" charset="0"/>
              </a:rPr>
              <a:t>(</a:t>
            </a:r>
            <a:r>
              <a:rPr lang="en-US" sz="2200" dirty="0" err="1">
                <a:solidFill>
                  <a:srgbClr val="0000FF"/>
                </a:solidFill>
                <a:latin typeface="Times New Roman" pitchFamily="18" charset="0"/>
              </a:rPr>
              <a:t>Xor</a:t>
            </a:r>
            <a:r>
              <a:rPr lang="en-US" sz="2200" dirty="0">
                <a:solidFill>
                  <a:srgbClr val="000000"/>
                </a:solidFill>
                <a:latin typeface="Times New Roman" pitchFamily="18" charset="0"/>
              </a:rPr>
              <a:t>)</a:t>
            </a:r>
            <a:r>
              <a:rPr lang="en-US" sz="22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200" dirty="0">
                <a:solidFill>
                  <a:srgbClr val="000000"/>
                </a:solidFill>
                <a:latin typeface="Times New Roman" pitchFamily="18" charset="0"/>
              </a:rPr>
              <a:t>operator is </a:t>
            </a:r>
            <a:r>
              <a:rPr lang="en-US" sz="2200" dirty="0">
                <a:solidFill>
                  <a:srgbClr val="000000"/>
                </a:solidFill>
                <a:latin typeface="Lucida Console" pitchFamily="49" charset="0"/>
              </a:rPr>
              <a:t>True</a:t>
            </a:r>
            <a:r>
              <a:rPr lang="en-US" sz="2200" dirty="0">
                <a:solidFill>
                  <a:srgbClr val="000000"/>
                </a:solidFill>
                <a:latin typeface="Times New Roman" pitchFamily="18" charset="0"/>
              </a:rPr>
              <a:t> if and only if one of its operands results in a </a:t>
            </a:r>
            <a:r>
              <a:rPr lang="en-US" sz="2200" dirty="0">
                <a:solidFill>
                  <a:srgbClr val="000000"/>
                </a:solidFill>
                <a:latin typeface="Lucida Console" pitchFamily="49" charset="0"/>
              </a:rPr>
              <a:t>True</a:t>
            </a:r>
            <a:r>
              <a:rPr lang="en-US" sz="2200" dirty="0">
                <a:solidFill>
                  <a:srgbClr val="000000"/>
                </a:solidFill>
                <a:latin typeface="Times New Roman" pitchFamily="18" charset="0"/>
              </a:rPr>
              <a:t> value and the other results in a </a:t>
            </a:r>
            <a:r>
              <a:rPr lang="en-US" sz="2200" dirty="0">
                <a:solidFill>
                  <a:srgbClr val="000000"/>
                </a:solidFill>
                <a:latin typeface="Lucida Console" pitchFamily="49" charset="0"/>
              </a:rPr>
              <a:t>False</a:t>
            </a:r>
            <a:r>
              <a:rPr lang="en-US" sz="2200" dirty="0">
                <a:solidFill>
                  <a:srgbClr val="000000"/>
                </a:solidFill>
                <a:latin typeface="Times New Roman" pitchFamily="18" charset="0"/>
              </a:rPr>
              <a:t> value.</a:t>
            </a:r>
          </a:p>
          <a:p>
            <a:pPr lvl="1" algn="just">
              <a:buNone/>
            </a:pPr>
            <a:endParaRPr lang="en-US" sz="2200" dirty="0">
              <a:solidFill>
                <a:srgbClr val="000000"/>
              </a:solidFill>
              <a:latin typeface="Times New Roman" pitchFamily="18" charset="0"/>
            </a:endParaRPr>
          </a:p>
          <a:p>
            <a:pPr lvl="1" algn="just"/>
            <a:r>
              <a:rPr lang="en-US" sz="2200" dirty="0">
                <a:solidFill>
                  <a:srgbClr val="000000"/>
                </a:solidFill>
                <a:latin typeface="Times New Roman" pitchFamily="18" charset="0"/>
              </a:rPr>
              <a:t>If both operands are </a:t>
            </a:r>
            <a:r>
              <a:rPr lang="en-US" sz="2200" dirty="0">
                <a:solidFill>
                  <a:srgbClr val="000000"/>
                </a:solidFill>
                <a:latin typeface="Lucida Console" pitchFamily="49" charset="0"/>
              </a:rPr>
              <a:t>True</a:t>
            </a:r>
            <a:r>
              <a:rPr lang="en-US" sz="2200" dirty="0">
                <a:solidFill>
                  <a:srgbClr val="000000"/>
                </a:solidFill>
                <a:latin typeface="Times New Roman" pitchFamily="18" charset="0"/>
              </a:rPr>
              <a:t> or both are </a:t>
            </a:r>
            <a:r>
              <a:rPr lang="en-US" sz="2200" dirty="0">
                <a:solidFill>
                  <a:srgbClr val="000000"/>
                </a:solidFill>
                <a:latin typeface="Lucida Console" pitchFamily="49" charset="0"/>
              </a:rPr>
              <a:t>False</a:t>
            </a:r>
            <a:r>
              <a:rPr lang="en-US" sz="2200" dirty="0">
                <a:solidFill>
                  <a:srgbClr val="000000"/>
                </a:solidFill>
                <a:latin typeface="Times New Roman" pitchFamily="18" charset="0"/>
              </a:rPr>
              <a:t>, the entire condition is </a:t>
            </a:r>
            <a:r>
              <a:rPr lang="en-US" sz="2200" dirty="0">
                <a:solidFill>
                  <a:srgbClr val="000000"/>
                </a:solidFill>
                <a:latin typeface="Lucida Console" pitchFamily="49" charset="0"/>
              </a:rPr>
              <a:t>False</a:t>
            </a:r>
            <a:r>
              <a:rPr lang="en-US" sz="2200" dirty="0">
                <a:solidFill>
                  <a:srgbClr val="000000"/>
                </a:solidFill>
                <a:latin typeface="Times New Roman" pitchFamily="18" charset="0"/>
              </a:rPr>
              <a:t>.</a:t>
            </a:r>
          </a:p>
          <a:p>
            <a:pPr lvl="1" algn="just">
              <a:buNone/>
            </a:pPr>
            <a:endParaRPr lang="en-US" dirty="0">
              <a:solidFill>
                <a:srgbClr val="000000"/>
              </a:solidFill>
              <a:latin typeface="Times New Roman" pitchFamily="18" charset="0"/>
            </a:endParaRPr>
          </a:p>
          <a:p>
            <a:pPr lvl="1" algn="just">
              <a:buNone/>
            </a:pPr>
            <a:endParaRPr lang="en-US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19812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/>
              <a:t>© 1992-2011 by Pearson Education, Inc. All Rights Reserved.-Edited By Maysoon Al-Duwais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098BF5-001E-4606-B220-31B33B5698C2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pic>
        <p:nvPicPr>
          <p:cNvPr id="6" name="Picture 1" descr="vbhtp5_05images_Page_33.png"/>
          <p:cNvPicPr>
            <a:picLocks noGrp="1" noChangeAspect="1"/>
          </p:cNvPicPr>
          <p:nvPr isPhoto="1"/>
        </p:nvPicPr>
        <p:blipFill>
          <a:blip r:embed="rId2" cstate="print"/>
          <a:srcRect l="12500" r="30000" b="49986"/>
          <a:stretch>
            <a:fillRect/>
          </a:stretch>
        </p:blipFill>
        <p:spPr bwMode="auto">
          <a:xfrm>
            <a:off x="3581400" y="3676799"/>
            <a:ext cx="5257800" cy="2776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rgbClr val="3380E6"/>
                </a:solidFill>
                <a:latin typeface="Arial"/>
              </a:rPr>
              <a:t>Logical Operators</a:t>
            </a:r>
          </a:p>
        </p:txBody>
      </p:sp>
      <p:sp>
        <p:nvSpPr>
          <p:cNvPr id="121859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4525963"/>
          </a:xfrm>
        </p:spPr>
        <p:txBody>
          <a:bodyPr>
            <a:normAutofit/>
          </a:bodyPr>
          <a:lstStyle/>
          <a:p>
            <a:r>
              <a:rPr lang="en-US" sz="2800" b="1" i="1" dirty="0">
                <a:solidFill>
                  <a:srgbClr val="000000"/>
                </a:solidFill>
                <a:latin typeface="AGaramond" pitchFamily="50" charset="0"/>
              </a:rPr>
              <a:t>Logical </a:t>
            </a:r>
            <a:r>
              <a:rPr lang="en-US" sz="2800" b="1" i="1" dirty="0">
                <a:solidFill>
                  <a:srgbClr val="000000"/>
                </a:solidFill>
                <a:latin typeface="Lucida Console" pitchFamily="49" charset="0"/>
              </a:rPr>
              <a:t>Not</a:t>
            </a:r>
            <a:r>
              <a:rPr lang="en-US" sz="2800" b="1" i="1" dirty="0">
                <a:solidFill>
                  <a:srgbClr val="000000"/>
                </a:solidFill>
                <a:latin typeface="AGaramond" pitchFamily="50" charset="0"/>
              </a:rPr>
              <a:t> Operator</a:t>
            </a:r>
          </a:p>
          <a:p>
            <a:pPr lvl="1" algn="just"/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The 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Not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 (logical negation) operator enables you to “reverse” the meaning of a condition.</a:t>
            </a:r>
          </a:p>
          <a:p>
            <a:pPr lvl="1" algn="just">
              <a:buNone/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  <a:p>
            <a:pPr lvl="1" algn="just"/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Unlike the logical operators </a:t>
            </a:r>
            <a:r>
              <a:rPr lang="en-US" sz="2400" dirty="0">
                <a:solidFill>
                  <a:srgbClr val="000000"/>
                </a:solidFill>
                <a:latin typeface="Lucida Console" pitchFamily="49" charset="0"/>
              </a:rPr>
              <a:t>And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, </a:t>
            </a:r>
            <a:r>
              <a:rPr lang="en-US" sz="2400" dirty="0">
                <a:solidFill>
                  <a:srgbClr val="000000"/>
                </a:solidFill>
                <a:latin typeface="Lucida Console" pitchFamily="49" charset="0"/>
              </a:rPr>
              <a:t>Or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 and </a:t>
            </a:r>
            <a:r>
              <a:rPr lang="en-US" sz="2400" dirty="0" err="1">
                <a:solidFill>
                  <a:srgbClr val="000000"/>
                </a:solidFill>
                <a:latin typeface="Lucida Console" pitchFamily="49" charset="0"/>
              </a:rPr>
              <a:t>Xor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, which each combine 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</a:rPr>
              <a:t>two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 conditions, the logical negation operator is a 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</a:rPr>
              <a:t>unary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 operator, requiring only one operand.</a:t>
            </a:r>
          </a:p>
          <a:p>
            <a:pPr lvl="1" algn="just">
              <a:buNone/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21860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/>
              <a:t>© 1992-2011 by Pearson Education, Inc. All Rights Reserved.-Edited By Maysoon Al-Duwais</a:t>
            </a:r>
          </a:p>
        </p:txBody>
      </p:sp>
      <p:pic>
        <p:nvPicPr>
          <p:cNvPr id="5" name="Picture 1" descr="vbhtp5_05images_Page_34.png"/>
          <p:cNvPicPr>
            <a:picLocks noGrp="1" noChangeAspect="1"/>
          </p:cNvPicPr>
          <p:nvPr isPhoto="1"/>
        </p:nvPicPr>
        <p:blipFill>
          <a:blip r:embed="rId2" cstate="print"/>
          <a:srcRect l="25833" r="40000" b="52731"/>
          <a:stretch>
            <a:fillRect/>
          </a:stretch>
        </p:blipFill>
        <p:spPr bwMode="auto">
          <a:xfrm>
            <a:off x="2971800" y="3829199"/>
            <a:ext cx="3124200" cy="2624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098BF5-001E-4606-B220-31B33B5698C2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rgbClr val="3380E6"/>
                </a:solidFill>
                <a:latin typeface="Arial"/>
              </a:rPr>
              <a:t>Logical Operators</a:t>
            </a:r>
          </a:p>
        </p:txBody>
      </p:sp>
      <p:sp>
        <p:nvSpPr>
          <p:cNvPr id="12288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24000"/>
            <a:ext cx="8229600" cy="4525962"/>
          </a:xfrm>
        </p:spPr>
        <p:txBody>
          <a:bodyPr/>
          <a:lstStyle/>
          <a:p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The logical negation operator is demonstrated by the following program segment:</a:t>
            </a:r>
          </a:p>
          <a:p>
            <a:pPr>
              <a:buNone/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  <a:p>
            <a:pPr lvl="2">
              <a:buFont typeface="Wingdings 2" pitchFamily="18" charset="2"/>
              <a:buNone/>
            </a:pPr>
            <a:r>
              <a:rPr lang="en-US" sz="1700" dirty="0">
                <a:solidFill>
                  <a:srgbClr val="0000FF"/>
                </a:solidFill>
                <a:latin typeface="Lucida Console" pitchFamily="49" charset="0"/>
              </a:rPr>
              <a:t>	If</a:t>
            </a:r>
            <a:r>
              <a:rPr lang="en-US" sz="1700" dirty="0">
                <a:solidFill>
                  <a:srgbClr val="000000"/>
                </a:solidFill>
                <a:latin typeface="Lucida Console" pitchFamily="49" charset="0"/>
              </a:rPr>
              <a:t> </a:t>
            </a:r>
            <a:r>
              <a:rPr lang="en-US" sz="1700" dirty="0">
                <a:solidFill>
                  <a:srgbClr val="0000FF"/>
                </a:solidFill>
                <a:latin typeface="Lucida Console" pitchFamily="49" charset="0"/>
              </a:rPr>
              <a:t>Not</a:t>
            </a:r>
            <a:r>
              <a:rPr lang="en-US" sz="1700" dirty="0">
                <a:solidFill>
                  <a:srgbClr val="000000"/>
                </a:solidFill>
                <a:latin typeface="Lucida Console" pitchFamily="49" charset="0"/>
              </a:rPr>
              <a:t> (value = </a:t>
            </a:r>
            <a:r>
              <a:rPr lang="en-US" sz="1700" dirty="0">
                <a:solidFill>
                  <a:srgbClr val="128AFF"/>
                </a:solidFill>
                <a:latin typeface="Lucida Console" pitchFamily="49" charset="0"/>
              </a:rPr>
              <a:t>0</a:t>
            </a:r>
            <a:r>
              <a:rPr lang="en-US" sz="1700" dirty="0">
                <a:solidFill>
                  <a:srgbClr val="000000"/>
                </a:solidFill>
                <a:latin typeface="Lucida Console" pitchFamily="49" charset="0"/>
              </a:rPr>
              <a:t>) </a:t>
            </a:r>
            <a:r>
              <a:rPr lang="en-US" sz="1700" dirty="0">
                <a:solidFill>
                  <a:srgbClr val="0000FF"/>
                </a:solidFill>
                <a:latin typeface="Lucida Console" pitchFamily="49" charset="0"/>
              </a:rPr>
              <a:t>Then</a:t>
            </a:r>
            <a:br>
              <a:rPr lang="en-US" sz="1700" dirty="0">
                <a:solidFill>
                  <a:srgbClr val="0000FF"/>
                </a:solidFill>
                <a:latin typeface="Lucida Console" pitchFamily="49" charset="0"/>
              </a:rPr>
            </a:br>
            <a:r>
              <a:rPr lang="en-US" sz="1700" dirty="0">
                <a:solidFill>
                  <a:srgbClr val="000000"/>
                </a:solidFill>
                <a:latin typeface="Lucida Console" pitchFamily="49" charset="0"/>
              </a:rPr>
              <a:t>   </a:t>
            </a:r>
            <a:r>
              <a:rPr lang="en-US" sz="1700" dirty="0" err="1">
                <a:solidFill>
                  <a:srgbClr val="000000"/>
                </a:solidFill>
                <a:latin typeface="Lucida Console" pitchFamily="49" charset="0"/>
              </a:rPr>
              <a:t>resultLabel.Text</a:t>
            </a:r>
            <a:r>
              <a:rPr lang="en-US" sz="1700" dirty="0">
                <a:solidFill>
                  <a:srgbClr val="000000"/>
                </a:solidFill>
                <a:latin typeface="Lucida Console" pitchFamily="49" charset="0"/>
              </a:rPr>
              <a:t> = </a:t>
            </a:r>
            <a:r>
              <a:rPr lang="en-US" sz="1700" dirty="0">
                <a:solidFill>
                  <a:srgbClr val="128AFF"/>
                </a:solidFill>
                <a:latin typeface="Lucida Console" pitchFamily="49" charset="0"/>
              </a:rPr>
              <a:t>"The value is "</a:t>
            </a:r>
            <a:r>
              <a:rPr lang="en-US" sz="1700" dirty="0">
                <a:solidFill>
                  <a:srgbClr val="000000"/>
                </a:solidFill>
                <a:latin typeface="Lucida Console" pitchFamily="49" charset="0"/>
              </a:rPr>
              <a:t> &amp; value</a:t>
            </a:r>
            <a:br>
              <a:rPr lang="en-US" sz="1700" dirty="0">
                <a:solidFill>
                  <a:srgbClr val="000000"/>
                </a:solidFill>
                <a:latin typeface="Lucida Console" pitchFamily="49" charset="0"/>
              </a:rPr>
            </a:br>
            <a:r>
              <a:rPr lang="en-US" sz="1700" dirty="0">
                <a:solidFill>
                  <a:srgbClr val="0000FF"/>
                </a:solidFill>
                <a:latin typeface="Lucida Console" pitchFamily="49" charset="0"/>
              </a:rPr>
              <a:t>End If</a:t>
            </a:r>
          </a:p>
          <a:p>
            <a:pPr lvl="2">
              <a:buFont typeface="Wingdings 2" pitchFamily="18" charset="2"/>
              <a:buNone/>
            </a:pPr>
            <a:endParaRPr lang="en-US" sz="1700" dirty="0">
              <a:solidFill>
                <a:srgbClr val="0000FF"/>
              </a:solidFill>
              <a:latin typeface="Lucida Console" pitchFamily="49" charset="0"/>
            </a:endParaRPr>
          </a:p>
          <a:p>
            <a:pPr algn="just"/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The parentheses around the condition </a:t>
            </a:r>
            <a:r>
              <a:rPr lang="en-US" sz="2400" dirty="0">
                <a:solidFill>
                  <a:srgbClr val="000000"/>
                </a:solidFill>
                <a:latin typeface="Lucida Console" pitchFamily="49" charset="0"/>
              </a:rPr>
              <a:t>value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Lucida Console" pitchFamily="49" charset="0"/>
              </a:rPr>
              <a:t>=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Lucida Console" pitchFamily="49" charset="0"/>
              </a:rPr>
              <a:t>0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 are </a:t>
            </a:r>
            <a:r>
              <a:rPr lang="en-US" sz="2400" b="1" u="sng" dirty="0">
                <a:solidFill>
                  <a:srgbClr val="000000"/>
                </a:solidFill>
                <a:latin typeface="Times New Roman" pitchFamily="18" charset="0"/>
              </a:rPr>
              <a:t>necessary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 because the logical negation operator (</a:t>
            </a:r>
            <a:r>
              <a:rPr lang="en-US" sz="2400" dirty="0">
                <a:solidFill>
                  <a:srgbClr val="000000"/>
                </a:solidFill>
                <a:latin typeface="Lucida Console" pitchFamily="49" charset="0"/>
              </a:rPr>
              <a:t>Not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) has a higher precedence than the equality operator.</a:t>
            </a:r>
          </a:p>
        </p:txBody>
      </p:sp>
      <p:sp>
        <p:nvSpPr>
          <p:cNvPr id="122884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/>
              <a:t>© 1992-2011 by Pearson Education, Inc. All Rights Reserved.-Edited By Maysoon Al-Duwais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098BF5-001E-4606-B220-31B33B5698C2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rgbClr val="3380E6"/>
                </a:solidFill>
                <a:latin typeface="Arial"/>
              </a:rPr>
              <a:t>Logical Operators</a:t>
            </a:r>
          </a:p>
        </p:txBody>
      </p:sp>
      <p:sp>
        <p:nvSpPr>
          <p:cNvPr id="123907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In most cases, you can avoid using logical negation by expressing the condition differently with relational or equality operators.</a:t>
            </a:r>
          </a:p>
          <a:p>
            <a:pPr algn="just">
              <a:buNone/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  <a:p>
            <a:pPr algn="just"/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This flexibility helps you express conditions more naturally.</a:t>
            </a:r>
          </a:p>
          <a:p>
            <a:pPr algn="just">
              <a:buNone/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  <a:p>
            <a:pPr algn="just"/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For example, the preceding statement can be written as follows:</a:t>
            </a:r>
          </a:p>
          <a:p>
            <a:pPr algn="just">
              <a:buNone/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  <a:p>
            <a:pPr lvl="2">
              <a:buFont typeface="Wingdings 2" pitchFamily="18" charset="2"/>
              <a:buNone/>
            </a:pPr>
            <a:r>
              <a:rPr lang="en-US" dirty="0">
                <a:solidFill>
                  <a:srgbClr val="0000FF"/>
                </a:solidFill>
                <a:latin typeface="Lucida Console" pitchFamily="49" charset="0"/>
              </a:rPr>
              <a:t>	</a:t>
            </a:r>
            <a:endParaRPr lang="en-US" sz="1700" dirty="0">
              <a:solidFill>
                <a:srgbClr val="0000FF"/>
              </a:solidFill>
              <a:latin typeface="Lucida Console" pitchFamily="49" charset="0"/>
            </a:endParaRPr>
          </a:p>
        </p:txBody>
      </p:sp>
      <p:sp>
        <p:nvSpPr>
          <p:cNvPr id="123908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/>
              <a:t>© 1992-2011 by Pearson Education, Inc. All Rights Reserved.-Edited By Maysoon Al-Duwais</a:t>
            </a:r>
          </a:p>
        </p:txBody>
      </p:sp>
      <p:sp>
        <p:nvSpPr>
          <p:cNvPr id="5" name="Rectangle 4"/>
          <p:cNvSpPr/>
          <p:nvPr/>
        </p:nvSpPr>
        <p:spPr>
          <a:xfrm>
            <a:off x="685800" y="4843046"/>
            <a:ext cx="3124200" cy="338554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>
              <a:buFont typeface="Wingdings 2" pitchFamily="18" charset="2"/>
              <a:buNone/>
            </a:pPr>
            <a:r>
              <a:rPr lang="en-US" sz="1600" dirty="0">
                <a:solidFill>
                  <a:srgbClr val="0000FF"/>
                </a:solidFill>
                <a:latin typeface="Lucida Console" pitchFamily="49" charset="0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Lucida Console" pitchFamily="49" charset="0"/>
              </a:rPr>
              <a:t> </a:t>
            </a:r>
            <a:r>
              <a:rPr lang="en-US" sz="1600" dirty="0">
                <a:solidFill>
                  <a:srgbClr val="0000FF"/>
                </a:solidFill>
                <a:latin typeface="Lucida Console" pitchFamily="49" charset="0"/>
              </a:rPr>
              <a:t>Not</a:t>
            </a:r>
            <a:r>
              <a:rPr lang="en-US" sz="1600" dirty="0">
                <a:solidFill>
                  <a:srgbClr val="000000"/>
                </a:solidFill>
                <a:latin typeface="Lucida Console" pitchFamily="49" charset="0"/>
              </a:rPr>
              <a:t> (value = </a:t>
            </a:r>
            <a:r>
              <a:rPr lang="en-US" sz="1600" dirty="0">
                <a:solidFill>
                  <a:srgbClr val="128AFF"/>
                </a:solidFill>
                <a:latin typeface="Lucida Console" pitchFamily="49" charset="0"/>
              </a:rPr>
              <a:t>0</a:t>
            </a:r>
            <a:r>
              <a:rPr lang="en-US" sz="1600" dirty="0">
                <a:solidFill>
                  <a:srgbClr val="000000"/>
                </a:solidFill>
                <a:latin typeface="Lucida Console" pitchFamily="49" charset="0"/>
              </a:rPr>
              <a:t>) </a:t>
            </a:r>
            <a:r>
              <a:rPr lang="en-US" sz="1600" dirty="0">
                <a:solidFill>
                  <a:srgbClr val="0000FF"/>
                </a:solidFill>
                <a:latin typeface="Lucida Console" pitchFamily="49" charset="0"/>
              </a:rPr>
              <a:t>Then</a:t>
            </a:r>
          </a:p>
        </p:txBody>
      </p:sp>
      <p:sp>
        <p:nvSpPr>
          <p:cNvPr id="6" name="Rectangle 5"/>
          <p:cNvSpPr/>
          <p:nvPr/>
        </p:nvSpPr>
        <p:spPr>
          <a:xfrm>
            <a:off x="5943600" y="4843046"/>
            <a:ext cx="2667000" cy="338554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000FF"/>
                </a:solidFill>
                <a:latin typeface="Lucida Console" pitchFamily="49" charset="0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Lucida Console" pitchFamily="49" charset="0"/>
              </a:rPr>
              <a:t> value &lt;&gt; </a:t>
            </a:r>
            <a:r>
              <a:rPr lang="en-US" sz="1600" dirty="0">
                <a:solidFill>
                  <a:srgbClr val="128AFF"/>
                </a:solidFill>
                <a:latin typeface="Lucida Console" pitchFamily="49" charset="0"/>
              </a:rPr>
              <a:t>0</a:t>
            </a:r>
            <a:r>
              <a:rPr lang="en-US" sz="1600" dirty="0">
                <a:solidFill>
                  <a:srgbClr val="000000"/>
                </a:solidFill>
                <a:latin typeface="Lucida Console" pitchFamily="49" charset="0"/>
              </a:rPr>
              <a:t> </a:t>
            </a:r>
            <a:r>
              <a:rPr lang="en-US" sz="1600" dirty="0">
                <a:solidFill>
                  <a:srgbClr val="0000FF"/>
                </a:solidFill>
                <a:latin typeface="Lucida Console" pitchFamily="49" charset="0"/>
              </a:rPr>
              <a:t>Then</a:t>
            </a:r>
            <a:endParaRPr lang="ar-SA" sz="1600" dirty="0"/>
          </a:p>
        </p:txBody>
      </p:sp>
      <p:cxnSp>
        <p:nvCxnSpPr>
          <p:cNvPr id="8" name="Straight Arrow Connector 7"/>
          <p:cNvCxnSpPr>
            <a:stCxn id="5" idx="3"/>
            <a:endCxn id="6" idx="1"/>
          </p:cNvCxnSpPr>
          <p:nvPr/>
        </p:nvCxnSpPr>
        <p:spPr>
          <a:xfrm>
            <a:off x="3810000" y="5012323"/>
            <a:ext cx="21336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962400" y="4690646"/>
            <a:ext cx="1828800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600" dirty="0"/>
              <a:t>Can be written as</a:t>
            </a:r>
            <a:endParaRPr lang="ar-SA" sz="1600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098BF5-001E-4606-B220-31B33B5698C2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Operators’ Precedence</a:t>
            </a:r>
            <a:endParaRPr lang="ar-S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1992-2011 by Pearson Education, Inc. All Rights Reserved. -Edited By Maysoon Al-Duwais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9BDFA4-06CD-4900-87C3-6A70F71EA659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pic>
        <p:nvPicPr>
          <p:cNvPr id="6" name="Picture 1" descr="vbhtp5_05images_Page_40.png"/>
          <p:cNvPicPr>
            <a:picLocks noGrp="1" noChangeAspect="1"/>
          </p:cNvPicPr>
          <p:nvPr isPhoto="1"/>
        </p:nvPicPr>
        <p:blipFill>
          <a:blip r:embed="rId2" cstate="print"/>
          <a:srcRect l="14175" t="7783" r="30701" b="10501"/>
          <a:stretch>
            <a:fillRect/>
          </a:stretch>
        </p:blipFill>
        <p:spPr bwMode="auto">
          <a:xfrm>
            <a:off x="1763688" y="1556792"/>
            <a:ext cx="5040560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9" name="Footer Placeholder 2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/>
              <a:t>© 1992-2011 by Pearson Education, Inc. All Rights Reserved. -Edited By Maysoon Al-Duwais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5FB35-F630-43C5-ACF6-0EC747D31FA5}" type="slidenum">
              <a:rPr lang="ar-SA" smtClean="0"/>
              <a:pPr/>
              <a:t>3</a:t>
            </a:fld>
            <a:endParaRPr lang="ar-SA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8536" t="15375" r="17820" b="19657"/>
          <a:stretch>
            <a:fillRect/>
          </a:stretch>
        </p:blipFill>
        <p:spPr bwMode="auto">
          <a:xfrm>
            <a:off x="539552" y="692696"/>
            <a:ext cx="8280920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971600" y="5661248"/>
            <a:ext cx="712879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dirty="0"/>
              <a:t>The above program Use the </a:t>
            </a:r>
            <a:r>
              <a:rPr lang="en-US" b="1" dirty="0">
                <a:solidFill>
                  <a:srgbClr val="0033CC"/>
                </a:solidFill>
              </a:rPr>
              <a:t>Select Case </a:t>
            </a:r>
            <a:r>
              <a:rPr lang="en-US" dirty="0"/>
              <a:t>Statement to determine the grade</a:t>
            </a:r>
            <a:endParaRPr lang="ar-SA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#1</a:t>
            </a:r>
            <a:endParaRPr lang="ar-S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11760" y="1340768"/>
            <a:ext cx="432048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dirty="0">
                <a:solidFill>
                  <a:schemeClr val="accent5"/>
                </a:solidFill>
              </a:rPr>
              <a:t>X += ( 4 \ y * 2 ) ^ ( x – 2 ) </a:t>
            </a:r>
            <a:endParaRPr lang="ar-SA" sz="2800" dirty="0">
              <a:solidFill>
                <a:schemeClr val="accent5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1992-2011 by Pearson Education, Inc. All Rights Reserved. -Edited By Maysoon Al-Duwais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9BDFA4-06CD-4900-87C3-6A70F71EA659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sp>
        <p:nvSpPr>
          <p:cNvPr id="7" name="Left Brace 6"/>
          <p:cNvSpPr/>
          <p:nvPr/>
        </p:nvSpPr>
        <p:spPr>
          <a:xfrm rot="16200000">
            <a:off x="3959932" y="1808820"/>
            <a:ext cx="432048" cy="504056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Left Brace 7"/>
          <p:cNvSpPr/>
          <p:nvPr/>
        </p:nvSpPr>
        <p:spPr>
          <a:xfrm rot="16200000">
            <a:off x="3635896" y="2276873"/>
            <a:ext cx="288032" cy="720080"/>
          </a:xfrm>
          <a:prstGeom prst="leftBrace">
            <a:avLst>
              <a:gd name="adj1" fmla="val 8333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Oval 8"/>
          <p:cNvSpPr/>
          <p:nvPr/>
        </p:nvSpPr>
        <p:spPr>
          <a:xfrm>
            <a:off x="3995936" y="2132856"/>
            <a:ext cx="360040" cy="36004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l"/>
            <a:r>
              <a:rPr lang="en-US" dirty="0"/>
              <a:t>1</a:t>
            </a:r>
            <a:endParaRPr lang="ar-SA" dirty="0"/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3419872" y="1772816"/>
            <a:ext cx="0" cy="7920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3635896" y="2780928"/>
            <a:ext cx="360040" cy="36004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l"/>
            <a:r>
              <a:rPr lang="ar-SA" dirty="0"/>
              <a:t>2</a:t>
            </a:r>
          </a:p>
        </p:txBody>
      </p:sp>
      <p:sp>
        <p:nvSpPr>
          <p:cNvPr id="17" name="Left Brace 16"/>
          <p:cNvSpPr/>
          <p:nvPr/>
        </p:nvSpPr>
        <p:spPr>
          <a:xfrm rot="16200000">
            <a:off x="5436096" y="2924944"/>
            <a:ext cx="288032" cy="576064"/>
          </a:xfrm>
          <a:prstGeom prst="leftBrace">
            <a:avLst>
              <a:gd name="adj1" fmla="val 8333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18" name="Straight Connector 17"/>
          <p:cNvCxnSpPr>
            <a:stCxn id="17" idx="2"/>
          </p:cNvCxnSpPr>
          <p:nvPr/>
        </p:nvCxnSpPr>
        <p:spPr>
          <a:xfrm flipV="1">
            <a:off x="5868144" y="1772816"/>
            <a:ext cx="0" cy="12961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5436096" y="3356992"/>
            <a:ext cx="360040" cy="36004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l"/>
            <a:r>
              <a:rPr lang="ar-SA" dirty="0"/>
              <a:t>3</a:t>
            </a:r>
          </a:p>
        </p:txBody>
      </p:sp>
      <p:cxnSp>
        <p:nvCxnSpPr>
          <p:cNvPr id="21" name="Straight Connector 20"/>
          <p:cNvCxnSpPr/>
          <p:nvPr/>
        </p:nvCxnSpPr>
        <p:spPr>
          <a:xfrm flipV="1">
            <a:off x="5292080" y="1772816"/>
            <a:ext cx="0" cy="12961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Left Brace 22"/>
          <p:cNvSpPr/>
          <p:nvPr/>
        </p:nvSpPr>
        <p:spPr>
          <a:xfrm rot="16200000">
            <a:off x="4469144" y="3243824"/>
            <a:ext cx="432048" cy="1810512"/>
          </a:xfrm>
          <a:prstGeom prst="leftBrace">
            <a:avLst>
              <a:gd name="adj1" fmla="val 8333"/>
              <a:gd name="adj2" fmla="val 63468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24" name="Straight Connector 23"/>
          <p:cNvCxnSpPr>
            <a:stCxn id="23" idx="2"/>
            <a:endCxn id="19" idx="4"/>
          </p:cNvCxnSpPr>
          <p:nvPr/>
        </p:nvCxnSpPr>
        <p:spPr>
          <a:xfrm flipV="1">
            <a:off x="5590424" y="3717032"/>
            <a:ext cx="0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23" idx="0"/>
            <a:endCxn id="12" idx="4"/>
          </p:cNvCxnSpPr>
          <p:nvPr/>
        </p:nvCxnSpPr>
        <p:spPr>
          <a:xfrm flipV="1">
            <a:off x="3779912" y="3140968"/>
            <a:ext cx="0" cy="7920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Oval 40"/>
          <p:cNvSpPr/>
          <p:nvPr/>
        </p:nvSpPr>
        <p:spPr>
          <a:xfrm>
            <a:off x="4788024" y="4365104"/>
            <a:ext cx="360040" cy="36004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l"/>
            <a:r>
              <a:rPr lang="ar-SA" dirty="0"/>
              <a:t>4</a:t>
            </a:r>
          </a:p>
        </p:txBody>
      </p:sp>
      <p:sp>
        <p:nvSpPr>
          <p:cNvPr id="42" name="Left Brace 41"/>
          <p:cNvSpPr/>
          <p:nvPr/>
        </p:nvSpPr>
        <p:spPr>
          <a:xfrm rot="16200000">
            <a:off x="3641052" y="3999908"/>
            <a:ext cx="432048" cy="2170552"/>
          </a:xfrm>
          <a:prstGeom prst="leftBrace">
            <a:avLst>
              <a:gd name="adj1" fmla="val 8333"/>
              <a:gd name="adj2" fmla="val 63468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43" name="Straight Connector 42"/>
          <p:cNvCxnSpPr>
            <a:stCxn id="42" idx="2"/>
            <a:endCxn id="41" idx="4"/>
          </p:cNvCxnSpPr>
          <p:nvPr/>
        </p:nvCxnSpPr>
        <p:spPr>
          <a:xfrm flipV="1">
            <a:off x="4942352" y="4725144"/>
            <a:ext cx="0" cy="1440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stCxn id="42" idx="0"/>
          </p:cNvCxnSpPr>
          <p:nvPr/>
        </p:nvCxnSpPr>
        <p:spPr>
          <a:xfrm flipV="1">
            <a:off x="2771800" y="1772816"/>
            <a:ext cx="0" cy="30963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Oval 44"/>
          <p:cNvSpPr/>
          <p:nvPr/>
        </p:nvSpPr>
        <p:spPr>
          <a:xfrm>
            <a:off x="3995936" y="5301208"/>
            <a:ext cx="374360" cy="36004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l"/>
            <a:r>
              <a:rPr lang="ar-SA" dirty="0"/>
              <a:t>5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#2</a:t>
            </a:r>
            <a:endParaRPr lang="ar-S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87624" y="1340768"/>
            <a:ext cx="7344816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2800" dirty="0">
                <a:solidFill>
                  <a:schemeClr val="accent5"/>
                </a:solidFill>
              </a:rPr>
              <a:t>If Not( x * y &lt; 0 ) And ( x ^ 2 &gt;= 100 Mod 4 ) </a:t>
            </a:r>
            <a:endParaRPr lang="ar-SA" sz="2800" dirty="0">
              <a:solidFill>
                <a:schemeClr val="accent5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1992-2011 by Pearson Education, Inc. All Rights Reserved. -Edited By Maysoon Al-Duwais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9BDFA4-06CD-4900-87C3-6A70F71EA659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sp>
        <p:nvSpPr>
          <p:cNvPr id="7" name="Left Brace 6"/>
          <p:cNvSpPr/>
          <p:nvPr/>
        </p:nvSpPr>
        <p:spPr>
          <a:xfrm rot="16200000">
            <a:off x="2807804" y="1808820"/>
            <a:ext cx="432048" cy="504056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Left Brace 7"/>
          <p:cNvSpPr/>
          <p:nvPr/>
        </p:nvSpPr>
        <p:spPr>
          <a:xfrm rot="16200000">
            <a:off x="3275856" y="2276873"/>
            <a:ext cx="288032" cy="720080"/>
          </a:xfrm>
          <a:prstGeom prst="leftBrace">
            <a:avLst>
              <a:gd name="adj1" fmla="val 8333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Oval 8"/>
          <p:cNvSpPr/>
          <p:nvPr/>
        </p:nvSpPr>
        <p:spPr>
          <a:xfrm>
            <a:off x="2843808" y="2132856"/>
            <a:ext cx="360040" cy="36004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l"/>
            <a:r>
              <a:rPr lang="en-US" dirty="0"/>
              <a:t>1</a:t>
            </a:r>
            <a:endParaRPr lang="ar-SA" dirty="0"/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3779912" y="1772816"/>
            <a:ext cx="0" cy="7920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3275856" y="2780928"/>
            <a:ext cx="360040" cy="36004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l"/>
            <a:r>
              <a:rPr lang="ar-SA" dirty="0"/>
              <a:t>2</a:t>
            </a:r>
          </a:p>
        </p:txBody>
      </p:sp>
      <p:sp>
        <p:nvSpPr>
          <p:cNvPr id="17" name="Left Brace 16"/>
          <p:cNvSpPr/>
          <p:nvPr/>
        </p:nvSpPr>
        <p:spPr>
          <a:xfrm rot="16200000">
            <a:off x="5220072" y="1700808"/>
            <a:ext cx="288032" cy="576064"/>
          </a:xfrm>
          <a:prstGeom prst="leftBrace">
            <a:avLst>
              <a:gd name="adj1" fmla="val 8333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Oval 18"/>
          <p:cNvSpPr/>
          <p:nvPr/>
        </p:nvSpPr>
        <p:spPr>
          <a:xfrm>
            <a:off x="5220072" y="2132856"/>
            <a:ext cx="360040" cy="36004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l"/>
            <a:r>
              <a:rPr lang="ar-SA" dirty="0"/>
              <a:t>3</a:t>
            </a:r>
          </a:p>
        </p:txBody>
      </p:sp>
      <p:sp>
        <p:nvSpPr>
          <p:cNvPr id="23" name="Left Brace 22"/>
          <p:cNvSpPr/>
          <p:nvPr/>
        </p:nvSpPr>
        <p:spPr>
          <a:xfrm rot="16200000">
            <a:off x="6981980" y="1451069"/>
            <a:ext cx="292608" cy="1080120"/>
          </a:xfrm>
          <a:prstGeom prst="leftBrace">
            <a:avLst>
              <a:gd name="adj1" fmla="val 8333"/>
              <a:gd name="adj2" fmla="val 49158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1" name="Oval 40"/>
          <p:cNvSpPr/>
          <p:nvPr/>
        </p:nvSpPr>
        <p:spPr>
          <a:xfrm>
            <a:off x="6948264" y="2132856"/>
            <a:ext cx="360040" cy="36004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l"/>
            <a:r>
              <a:rPr lang="ar-SA" dirty="0"/>
              <a:t>4</a:t>
            </a:r>
          </a:p>
        </p:txBody>
      </p:sp>
      <p:sp>
        <p:nvSpPr>
          <p:cNvPr id="42" name="Left Brace 41"/>
          <p:cNvSpPr/>
          <p:nvPr/>
        </p:nvSpPr>
        <p:spPr>
          <a:xfrm rot="16200000">
            <a:off x="6014432" y="1852817"/>
            <a:ext cx="457200" cy="1737360"/>
          </a:xfrm>
          <a:prstGeom prst="leftBrace">
            <a:avLst>
              <a:gd name="adj1" fmla="val 8333"/>
              <a:gd name="adj2" fmla="val 50505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5" name="Oval 44"/>
          <p:cNvSpPr/>
          <p:nvPr/>
        </p:nvSpPr>
        <p:spPr>
          <a:xfrm>
            <a:off x="6084168" y="2924944"/>
            <a:ext cx="374360" cy="36004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l"/>
            <a:r>
              <a:rPr lang="ar-SA" dirty="0"/>
              <a:t>5</a:t>
            </a:r>
          </a:p>
        </p:txBody>
      </p:sp>
      <p:sp>
        <p:nvSpPr>
          <p:cNvPr id="28" name="Left Brace 27"/>
          <p:cNvSpPr/>
          <p:nvPr/>
        </p:nvSpPr>
        <p:spPr>
          <a:xfrm rot="16200000">
            <a:off x="2615208" y="2721496"/>
            <a:ext cx="457200" cy="1296144"/>
          </a:xfrm>
          <a:prstGeom prst="leftBrace">
            <a:avLst>
              <a:gd name="adj1" fmla="val 8333"/>
              <a:gd name="adj2" fmla="val 50505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29" name="Straight Connector 28"/>
          <p:cNvCxnSpPr/>
          <p:nvPr/>
        </p:nvCxnSpPr>
        <p:spPr>
          <a:xfrm flipV="1">
            <a:off x="2195736" y="1844824"/>
            <a:ext cx="0" cy="12961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val 31"/>
          <p:cNvSpPr/>
          <p:nvPr/>
        </p:nvSpPr>
        <p:spPr>
          <a:xfrm>
            <a:off x="2699792" y="3573016"/>
            <a:ext cx="374360" cy="36004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l"/>
            <a:r>
              <a:rPr lang="ar-SA" dirty="0"/>
              <a:t>6</a:t>
            </a:r>
          </a:p>
        </p:txBody>
      </p:sp>
      <p:sp>
        <p:nvSpPr>
          <p:cNvPr id="33" name="Left Brace 32"/>
          <p:cNvSpPr/>
          <p:nvPr/>
        </p:nvSpPr>
        <p:spPr>
          <a:xfrm rot="16200000">
            <a:off x="4343399" y="2937521"/>
            <a:ext cx="457201" cy="3312368"/>
          </a:xfrm>
          <a:prstGeom prst="leftBrace">
            <a:avLst>
              <a:gd name="adj1" fmla="val 8333"/>
              <a:gd name="adj2" fmla="val 50505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4" name="Oval 33"/>
          <p:cNvSpPr/>
          <p:nvPr/>
        </p:nvSpPr>
        <p:spPr>
          <a:xfrm>
            <a:off x="4345712" y="4797152"/>
            <a:ext cx="374360" cy="36004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l"/>
            <a:r>
              <a:rPr lang="ar-SA" dirty="0"/>
              <a:t>7</a:t>
            </a:r>
          </a:p>
        </p:txBody>
      </p:sp>
      <p:cxnSp>
        <p:nvCxnSpPr>
          <p:cNvPr id="35" name="Straight Connector 34"/>
          <p:cNvCxnSpPr>
            <a:endCxn id="45" idx="4"/>
          </p:cNvCxnSpPr>
          <p:nvPr/>
        </p:nvCxnSpPr>
        <p:spPr>
          <a:xfrm flipV="1">
            <a:off x="6228184" y="3284984"/>
            <a:ext cx="0" cy="12241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33" idx="0"/>
          </p:cNvCxnSpPr>
          <p:nvPr/>
        </p:nvCxnSpPr>
        <p:spPr>
          <a:xfrm flipV="1">
            <a:off x="2915816" y="3933056"/>
            <a:ext cx="0" cy="4320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3" name="Footer Placeholder 2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/>
              <a:t>© 1992-2011 by Pearson Education, Inc. All Rights Reserved. -Edited By Maysoon Al-Duwais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5FB35-F630-43C5-ACF6-0EC747D31FA5}" type="slidenum">
              <a:rPr lang="ar-SA" smtClean="0"/>
              <a:pPr/>
              <a:t>4</a:t>
            </a:fld>
            <a:endParaRPr lang="ar-SA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19089" t="17344" r="17266" b="16704"/>
          <a:stretch>
            <a:fillRect/>
          </a:stretch>
        </p:blipFill>
        <p:spPr bwMode="auto">
          <a:xfrm>
            <a:off x="395536" y="620688"/>
            <a:ext cx="8280920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67544" y="5517232"/>
            <a:ext cx="8136904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dirty="0"/>
              <a:t>The above program Use </a:t>
            </a:r>
            <a:r>
              <a:rPr lang="en-US" b="1" dirty="0">
                <a:solidFill>
                  <a:srgbClr val="0033CC"/>
                </a:solidFill>
              </a:rPr>
              <a:t>If Then </a:t>
            </a:r>
            <a:r>
              <a:rPr lang="en-US" b="1" dirty="0" err="1">
                <a:solidFill>
                  <a:srgbClr val="0033CC"/>
                </a:solidFill>
              </a:rPr>
              <a:t>ElseIf</a:t>
            </a:r>
            <a:r>
              <a:rPr lang="en-US" b="1" dirty="0">
                <a:solidFill>
                  <a:srgbClr val="0033CC"/>
                </a:solidFill>
              </a:rPr>
              <a:t> </a:t>
            </a:r>
            <a:r>
              <a:rPr lang="en-US" dirty="0"/>
              <a:t>Statement to determine the grade</a:t>
            </a:r>
          </a:p>
          <a:p>
            <a:pPr algn="l" rtl="0"/>
            <a:r>
              <a:rPr lang="en-US" dirty="0"/>
              <a:t>- This program is </a:t>
            </a:r>
            <a:r>
              <a:rPr lang="en-US" b="1" u="sng" dirty="0"/>
              <a:t>equivalent </a:t>
            </a:r>
            <a:r>
              <a:rPr lang="en-US" dirty="0"/>
              <a:t>to the one in previous slide#3 that uses </a:t>
            </a:r>
            <a:r>
              <a:rPr lang="en-US" b="1" dirty="0">
                <a:solidFill>
                  <a:srgbClr val="0033CC"/>
                </a:solidFill>
              </a:rPr>
              <a:t>Select Case</a:t>
            </a:r>
            <a:endParaRPr lang="ar-SA" b="1" dirty="0">
              <a:solidFill>
                <a:srgbClr val="0033CC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7" name="Footer Placeholder 2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/>
              <a:t>© 1992-2011 by Pearson Education, Inc. All Rights Reserved. -Edited By Maysoon Al-Duwais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5FB35-F630-43C5-ACF6-0EC747D31FA5}" type="slidenum">
              <a:rPr lang="ar-SA" smtClean="0"/>
              <a:pPr/>
              <a:t>5</a:t>
            </a:fld>
            <a:endParaRPr lang="ar-SA"/>
          </a:p>
        </p:txBody>
      </p:sp>
      <p:sp>
        <p:nvSpPr>
          <p:cNvPr id="10" name="TextBox 9"/>
          <p:cNvSpPr txBox="1"/>
          <p:nvPr/>
        </p:nvSpPr>
        <p:spPr>
          <a:xfrm>
            <a:off x="179512" y="2492896"/>
            <a:ext cx="3960440" cy="73866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1">
            <a:spAutoFit/>
          </a:bodyPr>
          <a:lstStyle/>
          <a:p>
            <a:pPr algn="l" rtl="0"/>
            <a:r>
              <a:rPr lang="en-US" sz="1400" dirty="0"/>
              <a:t>When The user enters grade 77 and press the Calculate Score button of the Select Case Statement (The code in Slide#3)</a:t>
            </a:r>
            <a:endParaRPr lang="ar-SA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4860032" y="2492896"/>
            <a:ext cx="4139952" cy="73866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1">
            <a:spAutoFit/>
          </a:bodyPr>
          <a:lstStyle/>
          <a:p>
            <a:pPr algn="l" rtl="0"/>
            <a:r>
              <a:rPr lang="en-US" sz="1400" dirty="0"/>
              <a:t>When The user enters grade 77 and press the Calculate Score button of the If Then Else Statement (The code in Slide#4)</a:t>
            </a:r>
            <a:endParaRPr lang="ar-SA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323528" y="5517232"/>
            <a:ext cx="4032448" cy="5232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1">
            <a:spAutoFit/>
          </a:bodyPr>
          <a:lstStyle/>
          <a:p>
            <a:pPr algn="l" rtl="0"/>
            <a:r>
              <a:rPr lang="en-US" sz="1400" dirty="0"/>
              <a:t>When The user Press one of the Calculate Score Button Without Entering any score in the </a:t>
            </a:r>
            <a:r>
              <a:rPr lang="en-US" sz="1400" dirty="0" err="1"/>
              <a:t>TextBox</a:t>
            </a:r>
            <a:endParaRPr lang="ar-SA" sz="1400" dirty="0"/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332656"/>
            <a:ext cx="28575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02932" y="332656"/>
            <a:ext cx="28575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3356992"/>
            <a:ext cx="28575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02932" y="3356992"/>
            <a:ext cx="28575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8"/>
          <p:cNvSpPr txBox="1"/>
          <p:nvPr/>
        </p:nvSpPr>
        <p:spPr>
          <a:xfrm>
            <a:off x="4932040" y="5517232"/>
            <a:ext cx="4032448" cy="5232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1">
            <a:spAutoFit/>
          </a:bodyPr>
          <a:lstStyle/>
          <a:p>
            <a:pPr algn="l" rtl="0"/>
            <a:r>
              <a:rPr lang="en-US" sz="1400" dirty="0"/>
              <a:t>When The user enters grade 89 and press one of the Calculate Score button</a:t>
            </a:r>
            <a:endParaRPr lang="ar-SA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435280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rgbClr val="3380E6"/>
                </a:solidFill>
                <a:latin typeface="Lucida Console"/>
              </a:rPr>
              <a:t>Select</a:t>
            </a:r>
            <a:r>
              <a:rPr lang="en-US" dirty="0">
                <a:solidFill>
                  <a:srgbClr val="3380E6"/>
                </a:solidFill>
                <a:latin typeface="Arial"/>
              </a:rPr>
              <a:t>…</a:t>
            </a:r>
            <a:r>
              <a:rPr lang="en-US" dirty="0">
                <a:solidFill>
                  <a:srgbClr val="3380E6"/>
                </a:solidFill>
                <a:latin typeface="Lucida Console"/>
              </a:rPr>
              <a:t>Case</a:t>
            </a:r>
            <a:r>
              <a:rPr lang="en-US" dirty="0">
                <a:solidFill>
                  <a:srgbClr val="3380E6"/>
                </a:solidFill>
                <a:latin typeface="Arial"/>
              </a:rPr>
              <a:t> Multiple-Selection Statement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sz="2500" dirty="0">
                <a:solidFill>
                  <a:srgbClr val="000000"/>
                </a:solidFill>
                <a:latin typeface="Times New Roman" pitchFamily="18" charset="0"/>
              </a:rPr>
              <a:t>A grade in the range:</a:t>
            </a:r>
          </a:p>
          <a:p>
            <a:pPr lvl="1">
              <a:lnSpc>
                <a:spcPct val="90000"/>
              </a:lnSpc>
            </a:pPr>
            <a:r>
              <a:rPr lang="en-US" sz="2100" dirty="0">
                <a:solidFill>
                  <a:srgbClr val="000000"/>
                </a:solidFill>
                <a:latin typeface="Times New Roman" pitchFamily="18" charset="0"/>
              </a:rPr>
              <a:t>100 represents a Perfect A</a:t>
            </a:r>
          </a:p>
          <a:p>
            <a:pPr lvl="1">
              <a:lnSpc>
                <a:spcPct val="90000"/>
              </a:lnSpc>
            </a:pPr>
            <a:r>
              <a:rPr lang="en-US" sz="2100" dirty="0">
                <a:solidFill>
                  <a:srgbClr val="000000"/>
                </a:solidFill>
                <a:latin typeface="Times New Roman" pitchFamily="18" charset="0"/>
              </a:rPr>
              <a:t>90–99 represents an A, </a:t>
            </a:r>
          </a:p>
          <a:p>
            <a:pPr lvl="1">
              <a:lnSpc>
                <a:spcPct val="90000"/>
              </a:lnSpc>
            </a:pPr>
            <a:r>
              <a:rPr lang="en-US" sz="2100" dirty="0">
                <a:solidFill>
                  <a:srgbClr val="000000"/>
                </a:solidFill>
                <a:latin typeface="Times New Roman" pitchFamily="18" charset="0"/>
              </a:rPr>
              <a:t>80–89 represents a B, </a:t>
            </a:r>
          </a:p>
          <a:p>
            <a:pPr lvl="1">
              <a:lnSpc>
                <a:spcPct val="90000"/>
              </a:lnSpc>
            </a:pPr>
            <a:r>
              <a:rPr lang="en-US" sz="2100" dirty="0">
                <a:solidFill>
                  <a:srgbClr val="000000"/>
                </a:solidFill>
                <a:latin typeface="Times New Roman" pitchFamily="18" charset="0"/>
              </a:rPr>
              <a:t>70–79 represents a C, </a:t>
            </a:r>
          </a:p>
          <a:p>
            <a:pPr lvl="1">
              <a:lnSpc>
                <a:spcPct val="90000"/>
              </a:lnSpc>
            </a:pPr>
            <a:r>
              <a:rPr lang="en-US" sz="2100" dirty="0">
                <a:solidFill>
                  <a:srgbClr val="000000"/>
                </a:solidFill>
                <a:latin typeface="Times New Roman" pitchFamily="18" charset="0"/>
              </a:rPr>
              <a:t>60–69 represents a D </a:t>
            </a:r>
          </a:p>
          <a:p>
            <a:pPr lvl="1">
              <a:lnSpc>
                <a:spcPct val="90000"/>
              </a:lnSpc>
            </a:pPr>
            <a:r>
              <a:rPr lang="en-US" sz="2100" dirty="0">
                <a:solidFill>
                  <a:srgbClr val="000000"/>
                </a:solidFill>
                <a:latin typeface="Times New Roman" pitchFamily="18" charset="0"/>
              </a:rPr>
              <a:t>and 0–59 represents an F.</a:t>
            </a:r>
          </a:p>
          <a:p>
            <a:pPr>
              <a:lnSpc>
                <a:spcPct val="90000"/>
              </a:lnSpc>
            </a:pPr>
            <a:r>
              <a:rPr lang="en-US" sz="2500" dirty="0">
                <a:solidFill>
                  <a:srgbClr val="000000"/>
                </a:solidFill>
                <a:latin typeface="Times New Roman" pitchFamily="18" charset="0"/>
              </a:rPr>
              <a:t>We assume that the user enters a grade in the range 0–100.</a:t>
            </a:r>
          </a:p>
          <a:p>
            <a:pPr>
              <a:lnSpc>
                <a:spcPct val="90000"/>
              </a:lnSpc>
            </a:pPr>
            <a:r>
              <a:rPr lang="en-US" sz="2500" dirty="0">
                <a:solidFill>
                  <a:srgbClr val="000000"/>
                </a:solidFill>
                <a:latin typeface="Times New Roman" pitchFamily="18" charset="0"/>
              </a:rPr>
              <a:t>The expression following the keywords </a:t>
            </a:r>
            <a:r>
              <a:rPr lang="en-US" sz="2500" dirty="0">
                <a:solidFill>
                  <a:srgbClr val="000000"/>
                </a:solidFill>
                <a:latin typeface="Lucida Console" pitchFamily="49" charset="0"/>
              </a:rPr>
              <a:t>Select</a:t>
            </a:r>
            <a:r>
              <a:rPr lang="en-US" sz="25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500" dirty="0">
                <a:solidFill>
                  <a:srgbClr val="000000"/>
                </a:solidFill>
                <a:latin typeface="Lucida Console" pitchFamily="49" charset="0"/>
              </a:rPr>
              <a:t>Case</a:t>
            </a:r>
            <a:r>
              <a:rPr lang="en-US" sz="2500" dirty="0">
                <a:solidFill>
                  <a:srgbClr val="000000"/>
                </a:solidFill>
                <a:latin typeface="Times New Roman" pitchFamily="18" charset="0"/>
              </a:rPr>
              <a:t> (in this case, </a:t>
            </a:r>
            <a:r>
              <a:rPr lang="en-US" sz="2500" dirty="0">
                <a:solidFill>
                  <a:srgbClr val="000000"/>
                </a:solidFill>
                <a:latin typeface="Lucida Console" pitchFamily="49" charset="0"/>
              </a:rPr>
              <a:t>grade</a:t>
            </a:r>
            <a:r>
              <a:rPr lang="en-US" sz="2500" dirty="0">
                <a:solidFill>
                  <a:srgbClr val="000000"/>
                </a:solidFill>
                <a:latin typeface="Times New Roman" pitchFamily="18" charset="0"/>
              </a:rPr>
              <a:t>) is called the </a:t>
            </a:r>
            <a:r>
              <a:rPr lang="en-US" sz="2500" dirty="0">
                <a:solidFill>
                  <a:srgbClr val="0000FF"/>
                </a:solidFill>
                <a:latin typeface="Times New Roman" pitchFamily="18" charset="0"/>
              </a:rPr>
              <a:t>controlling</a:t>
            </a:r>
            <a:r>
              <a:rPr lang="en-US" sz="25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500" dirty="0">
                <a:solidFill>
                  <a:srgbClr val="0000FF"/>
                </a:solidFill>
                <a:latin typeface="Times New Roman" pitchFamily="18" charset="0"/>
              </a:rPr>
              <a:t>expression</a:t>
            </a:r>
            <a:r>
              <a:rPr lang="en-US" sz="2500" dirty="0">
                <a:solidFill>
                  <a:srgbClr val="000000"/>
                </a:solidFill>
                <a:latin typeface="Times New Roman" pitchFamily="18" charset="0"/>
              </a:rPr>
              <a:t>.</a:t>
            </a:r>
          </a:p>
          <a:p>
            <a:pPr>
              <a:lnSpc>
                <a:spcPct val="90000"/>
              </a:lnSpc>
            </a:pPr>
            <a:r>
              <a:rPr lang="en-US" sz="2500" dirty="0">
                <a:solidFill>
                  <a:srgbClr val="000000"/>
                </a:solidFill>
                <a:latin typeface="Times New Roman" pitchFamily="18" charset="0"/>
              </a:rPr>
              <a:t>It is compared in order with each </a:t>
            </a:r>
            <a:r>
              <a:rPr lang="en-US" sz="2500" dirty="0">
                <a:solidFill>
                  <a:srgbClr val="000000"/>
                </a:solidFill>
                <a:latin typeface="Lucida Console" pitchFamily="49" charset="0"/>
              </a:rPr>
              <a:t>Case</a:t>
            </a:r>
            <a:r>
              <a:rPr lang="en-US" sz="2500" dirty="0">
                <a:solidFill>
                  <a:srgbClr val="000000"/>
                </a:solidFill>
                <a:latin typeface="Times New Roman" pitchFamily="18" charset="0"/>
              </a:rPr>
              <a:t>.</a:t>
            </a:r>
          </a:p>
          <a:p>
            <a:pPr>
              <a:lnSpc>
                <a:spcPct val="90000"/>
              </a:lnSpc>
            </a:pPr>
            <a:r>
              <a:rPr lang="en-US" sz="2500" dirty="0">
                <a:solidFill>
                  <a:srgbClr val="000000"/>
                </a:solidFill>
                <a:latin typeface="Times New Roman" pitchFamily="18" charset="0"/>
              </a:rPr>
              <a:t>If a matching </a:t>
            </a:r>
            <a:r>
              <a:rPr lang="en-US" sz="2500" dirty="0">
                <a:solidFill>
                  <a:srgbClr val="000000"/>
                </a:solidFill>
                <a:latin typeface="Lucida Console" pitchFamily="49" charset="0"/>
              </a:rPr>
              <a:t>Case</a:t>
            </a:r>
            <a:r>
              <a:rPr lang="en-US" sz="2500" dirty="0">
                <a:solidFill>
                  <a:srgbClr val="000000"/>
                </a:solidFill>
                <a:latin typeface="Times New Roman" pitchFamily="18" charset="0"/>
              </a:rPr>
              <a:t> is found, the code in the </a:t>
            </a:r>
            <a:r>
              <a:rPr lang="en-US" sz="2500" dirty="0">
                <a:solidFill>
                  <a:srgbClr val="000000"/>
                </a:solidFill>
                <a:latin typeface="Lucida Console" pitchFamily="49" charset="0"/>
              </a:rPr>
              <a:t>Case</a:t>
            </a:r>
            <a:r>
              <a:rPr lang="en-US" sz="2500" dirty="0">
                <a:solidFill>
                  <a:srgbClr val="000000"/>
                </a:solidFill>
                <a:latin typeface="Times New Roman" pitchFamily="18" charset="0"/>
              </a:rPr>
              <a:t> executes, then program control proceeds to the first statement after the </a:t>
            </a:r>
            <a:r>
              <a:rPr lang="en-US" sz="2500" dirty="0">
                <a:solidFill>
                  <a:srgbClr val="000000"/>
                </a:solidFill>
                <a:latin typeface="Lucida Console" pitchFamily="49" charset="0"/>
              </a:rPr>
              <a:t>Select</a:t>
            </a:r>
            <a:r>
              <a:rPr lang="en-US" sz="2500" dirty="0">
                <a:solidFill>
                  <a:srgbClr val="000000"/>
                </a:solidFill>
                <a:latin typeface="Times New Roman" pitchFamily="18" charset="0"/>
              </a:rPr>
              <a:t>…</a:t>
            </a:r>
            <a:r>
              <a:rPr lang="en-US" sz="2500" dirty="0">
                <a:solidFill>
                  <a:srgbClr val="000000"/>
                </a:solidFill>
                <a:latin typeface="Lucida Console" pitchFamily="49" charset="0"/>
              </a:rPr>
              <a:t>Case</a:t>
            </a:r>
            <a:r>
              <a:rPr lang="en-US" sz="2500" dirty="0">
                <a:solidFill>
                  <a:srgbClr val="000000"/>
                </a:solidFill>
                <a:latin typeface="Times New Roman" pitchFamily="18" charset="0"/>
              </a:rPr>
              <a:t> statement.</a:t>
            </a:r>
          </a:p>
        </p:txBody>
      </p:sp>
      <p:sp>
        <p:nvSpPr>
          <p:cNvPr id="82948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1907704" y="6309320"/>
            <a:ext cx="6840760" cy="412155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/>
              <a:t>© 1992-2011 by Pearson Education, Inc. All Rights Reserved. -Edited By </a:t>
            </a:r>
            <a:r>
              <a:rPr lang="en-US" dirty="0" err="1"/>
              <a:t>Maysoon</a:t>
            </a:r>
            <a:r>
              <a:rPr lang="en-US" dirty="0"/>
              <a:t> Al-Duwais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9BDFA4-06CD-4900-87C3-6A70F71EA659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800" dirty="0">
                <a:solidFill>
                  <a:srgbClr val="3380E6"/>
                </a:solidFill>
                <a:latin typeface="Lucida Console"/>
              </a:rPr>
              <a:t>Select</a:t>
            </a:r>
            <a:r>
              <a:rPr lang="en-US" sz="2800" dirty="0">
                <a:solidFill>
                  <a:srgbClr val="3380E6"/>
                </a:solidFill>
                <a:latin typeface="Arial"/>
              </a:rPr>
              <a:t>…</a:t>
            </a:r>
            <a:r>
              <a:rPr lang="en-US" sz="2800" dirty="0">
                <a:solidFill>
                  <a:srgbClr val="3380E6"/>
                </a:solidFill>
                <a:latin typeface="Lucida Console"/>
              </a:rPr>
              <a:t>Case</a:t>
            </a:r>
            <a:r>
              <a:rPr lang="en-US" sz="2800" dirty="0">
                <a:solidFill>
                  <a:srgbClr val="3380E6"/>
                </a:solidFill>
                <a:latin typeface="Arial"/>
              </a:rPr>
              <a:t> Multiple-Selection Statement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68760"/>
            <a:ext cx="8229600" cy="5040560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en-US" sz="2500" dirty="0">
                <a:solidFill>
                  <a:srgbClr val="000000"/>
                </a:solidFill>
                <a:latin typeface="Times New Roman" pitchFamily="18" charset="0"/>
              </a:rPr>
              <a:t>A </a:t>
            </a:r>
            <a:r>
              <a:rPr lang="en-US" sz="2500" dirty="0">
                <a:solidFill>
                  <a:srgbClr val="000000"/>
                </a:solidFill>
                <a:latin typeface="Lucida Console" pitchFamily="49" charset="0"/>
              </a:rPr>
              <a:t>Case</a:t>
            </a:r>
            <a:r>
              <a:rPr lang="en-US" sz="2500" dirty="0">
                <a:solidFill>
                  <a:srgbClr val="000000"/>
                </a:solidFill>
                <a:latin typeface="Times New Roman" pitchFamily="18" charset="0"/>
              </a:rPr>
              <a:t> statement can specify multiple actions:</a:t>
            </a:r>
          </a:p>
          <a:p>
            <a:pPr lvl="1">
              <a:lnSpc>
                <a:spcPct val="80000"/>
              </a:lnSpc>
            </a:pPr>
            <a:r>
              <a:rPr lang="en-US" sz="2100" dirty="0">
                <a:solidFill>
                  <a:srgbClr val="000000"/>
                </a:solidFill>
                <a:latin typeface="Times New Roman" pitchFamily="18" charset="0"/>
              </a:rPr>
              <a:t>Example: The Following </a:t>
            </a:r>
            <a:r>
              <a:rPr lang="en-US" sz="2100" b="1" dirty="0">
                <a:solidFill>
                  <a:srgbClr val="0033CC"/>
                </a:solidFill>
                <a:latin typeface="Times New Roman" pitchFamily="18" charset="0"/>
              </a:rPr>
              <a:t>Case</a:t>
            </a:r>
            <a:r>
              <a:rPr lang="en-US" sz="2100" dirty="0">
                <a:solidFill>
                  <a:srgbClr val="000000"/>
                </a:solidFill>
                <a:latin typeface="Times New Roman" pitchFamily="18" charset="0"/>
              </a:rPr>
              <a:t> has two actions:</a:t>
            </a:r>
          </a:p>
          <a:p>
            <a:pPr>
              <a:lnSpc>
                <a:spcPct val="80000"/>
              </a:lnSpc>
              <a:buNone/>
            </a:pPr>
            <a:endParaRPr lang="en-US" sz="2500" dirty="0">
              <a:solidFill>
                <a:srgbClr val="000000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  <a:buNone/>
            </a:pPr>
            <a:endParaRPr lang="en-US" sz="2500" dirty="0">
              <a:solidFill>
                <a:srgbClr val="000000"/>
              </a:solidFill>
              <a:latin typeface="Times New Roman" pitchFamily="18" charset="0"/>
            </a:endParaRPr>
          </a:p>
          <a:p>
            <a:pPr lvl="1">
              <a:lnSpc>
                <a:spcPct val="80000"/>
              </a:lnSpc>
            </a:pPr>
            <a:endParaRPr lang="en-US" sz="2100" dirty="0">
              <a:solidFill>
                <a:srgbClr val="000000"/>
              </a:solidFill>
              <a:latin typeface="Times New Roman" pitchFamily="18" charset="0"/>
            </a:endParaRPr>
          </a:p>
          <a:p>
            <a:pPr lvl="1">
              <a:lnSpc>
                <a:spcPct val="80000"/>
              </a:lnSpc>
            </a:pPr>
            <a:r>
              <a:rPr lang="en-US" sz="2100" dirty="0">
                <a:solidFill>
                  <a:srgbClr val="000000"/>
                </a:solidFill>
                <a:latin typeface="Times New Roman" pitchFamily="18" charset="0"/>
              </a:rPr>
              <a:t>The output will be as follows:</a:t>
            </a:r>
          </a:p>
          <a:p>
            <a:pPr>
              <a:lnSpc>
                <a:spcPct val="80000"/>
              </a:lnSpc>
            </a:pPr>
            <a:endParaRPr lang="en-US" sz="2500" dirty="0">
              <a:solidFill>
                <a:srgbClr val="000000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</a:pPr>
            <a:endParaRPr lang="en-US" sz="2500" dirty="0">
              <a:solidFill>
                <a:srgbClr val="000000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</a:pPr>
            <a:endParaRPr lang="en-US" sz="2500" dirty="0">
              <a:solidFill>
                <a:srgbClr val="000000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</a:pPr>
            <a:endParaRPr lang="en-US" sz="2500" dirty="0">
              <a:solidFill>
                <a:srgbClr val="000000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</a:pPr>
            <a:endParaRPr lang="en-US" sz="2500" dirty="0">
              <a:solidFill>
                <a:srgbClr val="000000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en-US" sz="2500" dirty="0">
                <a:solidFill>
                  <a:srgbClr val="000000"/>
                </a:solidFill>
                <a:latin typeface="Times New Roman" pitchFamily="18" charset="0"/>
              </a:rPr>
              <a:t>Keyword </a:t>
            </a:r>
            <a:r>
              <a:rPr lang="en-US" sz="2500" dirty="0">
                <a:solidFill>
                  <a:srgbClr val="0033CC"/>
                </a:solidFill>
                <a:latin typeface="Lucida Console" pitchFamily="49" charset="0"/>
              </a:rPr>
              <a:t>To</a:t>
            </a:r>
            <a:r>
              <a:rPr lang="en-US" sz="2500" dirty="0">
                <a:solidFill>
                  <a:srgbClr val="000000"/>
                </a:solidFill>
                <a:latin typeface="Times New Roman" pitchFamily="18" charset="0"/>
              </a:rPr>
              <a:t> specifies the range; </a:t>
            </a:r>
          </a:p>
          <a:p>
            <a:pPr lvl="1">
              <a:lnSpc>
                <a:spcPct val="80000"/>
              </a:lnSpc>
            </a:pPr>
            <a:r>
              <a:rPr lang="en-US" sz="2100" dirty="0">
                <a:solidFill>
                  <a:srgbClr val="000000"/>
                </a:solidFill>
                <a:latin typeface="Times New Roman" pitchFamily="18" charset="0"/>
              </a:rPr>
              <a:t>Example:</a:t>
            </a:r>
          </a:p>
          <a:p>
            <a:pPr lvl="1">
              <a:lnSpc>
                <a:spcPct val="80000"/>
              </a:lnSpc>
              <a:buNone/>
            </a:pPr>
            <a:r>
              <a:rPr lang="en-US" sz="2100" dirty="0">
                <a:solidFill>
                  <a:srgbClr val="000000"/>
                </a:solidFill>
                <a:latin typeface="Times New Roman" pitchFamily="18" charset="0"/>
              </a:rPr>
              <a:t>			</a:t>
            </a:r>
            <a:r>
              <a:rPr lang="en-US" sz="2100" b="1" dirty="0">
                <a:solidFill>
                  <a:srgbClr val="0033CC"/>
                </a:solidFill>
                <a:latin typeface="Times New Roman" pitchFamily="18" charset="0"/>
              </a:rPr>
              <a:t>Case</a:t>
            </a:r>
            <a:r>
              <a:rPr lang="en-US" sz="2100" dirty="0">
                <a:solidFill>
                  <a:srgbClr val="000000"/>
                </a:solidFill>
                <a:latin typeface="Times New Roman" pitchFamily="18" charset="0"/>
              </a:rPr>
              <a:t> 80 </a:t>
            </a:r>
            <a:r>
              <a:rPr lang="en-US" sz="2100" b="1" dirty="0">
                <a:solidFill>
                  <a:srgbClr val="0033CC"/>
                </a:solidFill>
                <a:latin typeface="Times New Roman" pitchFamily="18" charset="0"/>
              </a:rPr>
              <a:t>To</a:t>
            </a:r>
            <a:r>
              <a:rPr lang="en-US" sz="2100" dirty="0">
                <a:solidFill>
                  <a:srgbClr val="000000"/>
                </a:solidFill>
                <a:latin typeface="Times New Roman" pitchFamily="18" charset="0"/>
              </a:rPr>
              <a:t> 89</a:t>
            </a:r>
          </a:p>
          <a:p>
            <a:pPr lvl="1">
              <a:lnSpc>
                <a:spcPct val="80000"/>
              </a:lnSpc>
              <a:buNone/>
            </a:pPr>
            <a:r>
              <a:rPr lang="en-US" sz="2100" dirty="0">
                <a:solidFill>
                  <a:srgbClr val="000000"/>
                </a:solidFill>
                <a:latin typeface="Times New Roman" pitchFamily="18" charset="0"/>
              </a:rPr>
              <a:t>Means all the values [80,81,82,….,87,88,89] ranging between 80 to 89</a:t>
            </a:r>
          </a:p>
        </p:txBody>
      </p:sp>
      <p:sp>
        <p:nvSpPr>
          <p:cNvPr id="83972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/>
              <a:t>© 1992-2011 by Pearson Education, Inc. All Rights Reserved. -Edited By Maysoon Al-Duwais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9BDFA4-06CD-4900-87C3-6A70F71EA659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19643" t="31797" r="43277" b="58857"/>
          <a:stretch>
            <a:fillRect/>
          </a:stretch>
        </p:blipFill>
        <p:spPr bwMode="auto">
          <a:xfrm>
            <a:off x="1475656" y="1988840"/>
            <a:ext cx="6030668" cy="81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996952"/>
            <a:ext cx="2857500" cy="181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435280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rgbClr val="3380E6"/>
                </a:solidFill>
                <a:latin typeface="Lucida Console"/>
              </a:rPr>
              <a:t>Select</a:t>
            </a:r>
            <a:r>
              <a:rPr lang="en-US" dirty="0">
                <a:solidFill>
                  <a:srgbClr val="3380E6"/>
                </a:solidFill>
                <a:latin typeface="Arial"/>
              </a:rPr>
              <a:t>…</a:t>
            </a:r>
            <a:r>
              <a:rPr lang="en-US" dirty="0">
                <a:solidFill>
                  <a:srgbClr val="3380E6"/>
                </a:solidFill>
                <a:latin typeface="Lucida Console"/>
              </a:rPr>
              <a:t>Case</a:t>
            </a:r>
            <a:r>
              <a:rPr lang="en-US" dirty="0">
                <a:solidFill>
                  <a:srgbClr val="3380E6"/>
                </a:solidFill>
                <a:latin typeface="Arial"/>
              </a:rPr>
              <a:t> Multiple-Selection Statement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90000"/>
              </a:lnSpc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If no match occurs between the controlling expression’s value (grade) and a </a:t>
            </a:r>
            <a:r>
              <a:rPr lang="en-US" sz="2400" dirty="0">
                <a:solidFill>
                  <a:srgbClr val="000000"/>
                </a:solidFill>
                <a:latin typeface="Lucida Console" pitchFamily="49" charset="0"/>
              </a:rPr>
              <a:t>Case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 label, the </a:t>
            </a:r>
            <a:r>
              <a:rPr lang="en-US" sz="2400" b="1" u="sng" dirty="0">
                <a:solidFill>
                  <a:srgbClr val="000000"/>
                </a:solidFill>
                <a:latin typeface="AGaramond" pitchFamily="50" charset="0"/>
              </a:rPr>
              <a:t>optional 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Case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Else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 executes.</a:t>
            </a:r>
          </a:p>
          <a:p>
            <a:pPr algn="just">
              <a:lnSpc>
                <a:spcPct val="90000"/>
              </a:lnSpc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It is not necessary to write the 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Case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Else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 .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Example:</a:t>
            </a:r>
          </a:p>
          <a:p>
            <a:pPr lvl="2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Times New Roman" pitchFamily="18" charset="0"/>
              </a:rPr>
              <a:t>In Slide#3: If the User enters the value 59, the action of the </a:t>
            </a:r>
            <a:r>
              <a:rPr lang="en-US" sz="2000" b="1" dirty="0">
                <a:solidFill>
                  <a:srgbClr val="0033CC"/>
                </a:solidFill>
                <a:latin typeface="Times New Roman" pitchFamily="18" charset="0"/>
              </a:rPr>
              <a:t>Case Else 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</a:rPr>
              <a:t>will be executed as follows:</a:t>
            </a:r>
          </a:p>
          <a:p>
            <a:pPr>
              <a:lnSpc>
                <a:spcPct val="90000"/>
              </a:lnSpc>
            </a:pPr>
            <a:endParaRPr lang="en-US" sz="2800" dirty="0">
              <a:solidFill>
                <a:srgbClr val="000000"/>
              </a:solidFill>
              <a:latin typeface="Times New Roman" pitchFamily="18" charset="0"/>
            </a:endParaRPr>
          </a:p>
          <a:p>
            <a:pPr>
              <a:lnSpc>
                <a:spcPct val="90000"/>
              </a:lnSpc>
            </a:pPr>
            <a:endParaRPr lang="en-US" sz="28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84996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/>
              <a:t>© 1992-2011 by Pearson Education, Inc. All Rights Reserved. -Edited By Maysoon Al-Duwais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9BDFA4-06CD-4900-87C3-6A70F71EA659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4149080"/>
            <a:ext cx="2857500" cy="181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35496" y="3924345"/>
            <a:ext cx="4896544" cy="2232248"/>
            <a:chOff x="1259632" y="2204864"/>
            <a:chExt cx="4896544" cy="2232248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25177" t="36046" r="38297" b="33439"/>
            <a:stretch>
              <a:fillRect/>
            </a:stretch>
          </p:blipFill>
          <p:spPr bwMode="auto">
            <a:xfrm>
              <a:off x="1403648" y="2204864"/>
              <a:ext cx="4752528" cy="22322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TextBox 6"/>
            <p:cNvSpPr txBox="1"/>
            <p:nvPr/>
          </p:nvSpPr>
          <p:spPr>
            <a:xfrm>
              <a:off x="1259632" y="3933056"/>
              <a:ext cx="4392488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1">
              <a:spAutoFit/>
            </a:bodyPr>
            <a:lstStyle/>
            <a:p>
              <a:endParaRPr lang="ar-SA" sz="1400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680" y="274638"/>
            <a:ext cx="8686800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rgbClr val="3380E6"/>
                </a:solidFill>
                <a:latin typeface="Lucida Console"/>
              </a:rPr>
              <a:t>Select</a:t>
            </a:r>
            <a:r>
              <a:rPr lang="en-US" dirty="0">
                <a:solidFill>
                  <a:srgbClr val="3380E6"/>
                </a:solidFill>
                <a:latin typeface="Arial"/>
              </a:rPr>
              <a:t>…</a:t>
            </a:r>
            <a:r>
              <a:rPr lang="en-US" dirty="0">
                <a:solidFill>
                  <a:srgbClr val="3380E6"/>
                </a:solidFill>
                <a:latin typeface="Lucida Console"/>
              </a:rPr>
              <a:t>Case</a:t>
            </a:r>
            <a:r>
              <a:rPr lang="en-US" dirty="0">
                <a:solidFill>
                  <a:srgbClr val="3380E6"/>
                </a:solidFill>
                <a:latin typeface="Arial"/>
              </a:rPr>
              <a:t> Multiple-Selection Statement</a:t>
            </a:r>
          </a:p>
        </p:txBody>
      </p:sp>
      <p:sp>
        <p:nvSpPr>
          <p:cNvPr id="86019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If no match occurs and the </a:t>
            </a:r>
            <a:r>
              <a:rPr lang="en-US" sz="2400" dirty="0">
                <a:solidFill>
                  <a:srgbClr val="0033CC"/>
                </a:solidFill>
                <a:latin typeface="Lucida Console" pitchFamily="49" charset="0"/>
              </a:rPr>
              <a:t>Select</a:t>
            </a:r>
            <a:r>
              <a:rPr lang="en-US" sz="2400" dirty="0">
                <a:solidFill>
                  <a:srgbClr val="0033CC"/>
                </a:solidFill>
                <a:latin typeface="Times New Roman" pitchFamily="18" charset="0"/>
              </a:rPr>
              <a:t>…</a:t>
            </a:r>
            <a:r>
              <a:rPr lang="en-US" sz="2400" dirty="0">
                <a:solidFill>
                  <a:srgbClr val="0033CC"/>
                </a:solidFill>
                <a:latin typeface="Lucida Console" pitchFamily="49" charset="0"/>
              </a:rPr>
              <a:t>Case</a:t>
            </a:r>
            <a:r>
              <a:rPr lang="en-US" sz="2400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does not contain a </a:t>
            </a:r>
            <a:r>
              <a:rPr lang="en-US" sz="2400" dirty="0">
                <a:solidFill>
                  <a:srgbClr val="0033CC"/>
                </a:solidFill>
                <a:latin typeface="Lucida Console" pitchFamily="49" charset="0"/>
              </a:rPr>
              <a:t>Case</a:t>
            </a:r>
            <a:r>
              <a:rPr lang="en-US" sz="2400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sz="2400" dirty="0">
                <a:solidFill>
                  <a:srgbClr val="0033CC"/>
                </a:solidFill>
                <a:latin typeface="Lucida Console" pitchFamily="49" charset="0"/>
              </a:rPr>
              <a:t>Else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, program control simply continues with the first statement after the </a:t>
            </a:r>
            <a:r>
              <a:rPr lang="en-US" sz="2400" dirty="0">
                <a:solidFill>
                  <a:srgbClr val="000000"/>
                </a:solidFill>
                <a:latin typeface="Lucida Console" pitchFamily="49" charset="0"/>
              </a:rPr>
              <a:t>Select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…</a:t>
            </a:r>
            <a:r>
              <a:rPr lang="en-US" sz="2400" dirty="0">
                <a:solidFill>
                  <a:srgbClr val="000000"/>
                </a:solidFill>
                <a:latin typeface="Lucida Console" pitchFamily="49" charset="0"/>
              </a:rPr>
              <a:t>Case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.</a:t>
            </a:r>
          </a:p>
          <a:p>
            <a:pPr lvl="1"/>
            <a:r>
              <a:rPr lang="en-US" sz="2000" dirty="0">
                <a:solidFill>
                  <a:srgbClr val="000000"/>
                </a:solidFill>
                <a:latin typeface="Times New Roman" pitchFamily="18" charset="0"/>
              </a:rPr>
              <a:t>Example:</a:t>
            </a:r>
          </a:p>
          <a:p>
            <a:pPr lvl="2"/>
            <a:r>
              <a:rPr lang="en-US" sz="2000" dirty="0">
                <a:solidFill>
                  <a:srgbClr val="000000"/>
                </a:solidFill>
                <a:latin typeface="Times New Roman" pitchFamily="18" charset="0"/>
              </a:rPr>
              <a:t>If the code in slide#3 does not have the </a:t>
            </a:r>
            <a:r>
              <a:rPr lang="en-US" sz="2000" dirty="0">
                <a:solidFill>
                  <a:srgbClr val="0033CC"/>
                </a:solidFill>
                <a:latin typeface="Times New Roman" pitchFamily="18" charset="0"/>
              </a:rPr>
              <a:t>Case Else </a:t>
            </a:r>
            <a:r>
              <a:rPr lang="en-US" sz="2000" dirty="0">
                <a:latin typeface="Times New Roman" pitchFamily="18" charset="0"/>
              </a:rPr>
              <a:t>as bellow, when the user Enters the number 59 nothing will happen.</a:t>
            </a:r>
            <a:endParaRPr lang="en-US" sz="2000" dirty="0">
              <a:latin typeface="Lucida Console" pitchFamily="49" charset="0"/>
            </a:endParaRPr>
          </a:p>
        </p:txBody>
      </p:sp>
      <p:sp>
        <p:nvSpPr>
          <p:cNvPr id="86020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/>
              <a:t>© 1992-2011 by Pearson Education, Inc. All Rights Reserved. -Edited By Maysoon Al-Duwais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9BDFA4-06CD-4900-87C3-6A70F71EA659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4140369"/>
            <a:ext cx="2857500" cy="181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Straight Arrow Connector 11"/>
          <p:cNvCxnSpPr>
            <a:stCxn id="6" idx="3"/>
            <a:endCxn id="6146" idx="1"/>
          </p:cNvCxnSpPr>
          <p:nvPr/>
        </p:nvCxnSpPr>
        <p:spPr>
          <a:xfrm>
            <a:off x="4932040" y="5040469"/>
            <a:ext cx="936104" cy="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5508104" y="5652537"/>
            <a:ext cx="1080120" cy="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355976" y="5652537"/>
            <a:ext cx="1152128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l" rtl="0"/>
            <a:r>
              <a:rPr lang="en-US" sz="1600" dirty="0">
                <a:solidFill>
                  <a:schemeClr val="accent2"/>
                </a:solidFill>
              </a:rPr>
              <a:t>Nothing is displayed</a:t>
            </a:r>
            <a:endParaRPr lang="ar-SA" sz="160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130AFAA5D399E489E1819B440698DE2" ma:contentTypeVersion="0" ma:contentTypeDescription="Create a new document." ma:contentTypeScope="" ma:versionID="d2e5e4ccdb149d2076a9830fd3e74928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4C3F7E7-5F61-4A1D-ABAC-30E99581169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0A68B43C-EFF4-4076-A80E-1300842FB98A}">
  <ds:schemaRefs>
    <ds:schemaRef ds:uri="http://purl.org/dc/terms/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www.w3.org/XML/1998/namespace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35EF1C80-5219-4A7D-B1EF-DAAF3FB7135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1417</TotalTime>
  <Words>1943</Words>
  <Application>Microsoft Office PowerPoint</Application>
  <PresentationFormat>On-screen Show (4:3)</PresentationFormat>
  <Paragraphs>269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2" baseType="lpstr">
      <vt:lpstr>AGaramond</vt:lpstr>
      <vt:lpstr>Arial</vt:lpstr>
      <vt:lpstr>Calibri</vt:lpstr>
      <vt:lpstr>Corbel</vt:lpstr>
      <vt:lpstr>Lucida Console</vt:lpstr>
      <vt:lpstr>LucidaSansTypewriter</vt:lpstr>
      <vt:lpstr>Times New Roman</vt:lpstr>
      <vt:lpstr>Verdana</vt:lpstr>
      <vt:lpstr>Wingdings 2</vt:lpstr>
      <vt:lpstr>Wingdings 3</vt:lpstr>
      <vt:lpstr>Office Theme</vt:lpstr>
      <vt:lpstr>Chapter 4  Select…Case Multiple-Selection Statement &amp; Logical Operators</vt:lpstr>
      <vt:lpstr>Select…Case Multiple-Selection Statement</vt:lpstr>
      <vt:lpstr>PowerPoint Presentation</vt:lpstr>
      <vt:lpstr>PowerPoint Presentation</vt:lpstr>
      <vt:lpstr>PowerPoint Presentation</vt:lpstr>
      <vt:lpstr>Select…Case Multiple-Selection Statement</vt:lpstr>
      <vt:lpstr>Select…Case Multiple-Selection Statement</vt:lpstr>
      <vt:lpstr>Select…Case Multiple-Selection Statement</vt:lpstr>
      <vt:lpstr>Select…Case Multiple-Selection Statement</vt:lpstr>
      <vt:lpstr>Select…Case Multiple-Selection Statement</vt:lpstr>
      <vt:lpstr>PowerPoint Presentation</vt:lpstr>
      <vt:lpstr>Select…Case Multiple-Selection Statement </vt:lpstr>
      <vt:lpstr>Select…Case Multiple-Selection Statement </vt:lpstr>
      <vt:lpstr>Select…Case Multiple-Selection Statement</vt:lpstr>
      <vt:lpstr>Select…Case Multiple-Selection Statement</vt:lpstr>
      <vt:lpstr>Logical Operators</vt:lpstr>
      <vt:lpstr>Logical Operators</vt:lpstr>
      <vt:lpstr>Logical Operators</vt:lpstr>
      <vt:lpstr>Logical Operators</vt:lpstr>
      <vt:lpstr>Logical Operators</vt:lpstr>
      <vt:lpstr>Logical Operators</vt:lpstr>
      <vt:lpstr>Logical Operators</vt:lpstr>
      <vt:lpstr>Logical Operators</vt:lpstr>
      <vt:lpstr>PowerPoint Presentation</vt:lpstr>
      <vt:lpstr>Logical Operators</vt:lpstr>
      <vt:lpstr>Logical Operators</vt:lpstr>
      <vt:lpstr>Logical Operators</vt:lpstr>
      <vt:lpstr>Logical Operators</vt:lpstr>
      <vt:lpstr>Operators’ Precedence</vt:lpstr>
      <vt:lpstr>Example #1</vt:lpstr>
      <vt:lpstr>Example #2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Maysoon</dc:creator>
  <cp:lastModifiedBy>Abdulrahman Abdullah O Alomair</cp:lastModifiedBy>
  <cp:revision>56</cp:revision>
  <dcterms:created xsi:type="dcterms:W3CDTF">2012-02-22T04:33:12Z</dcterms:created>
  <dcterms:modified xsi:type="dcterms:W3CDTF">2018-09-15T15:29:09Z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0x0101005130AFAA5D399E489E1819B440698DE2</vt:lpwstr>
  </property>
</Properties>
</file>