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53"/>
  </p:notesMasterIdLst>
  <p:sldIdLst>
    <p:sldId id="256" r:id="rId5"/>
    <p:sldId id="398" r:id="rId6"/>
    <p:sldId id="263" r:id="rId7"/>
    <p:sldId id="401" r:id="rId8"/>
    <p:sldId id="267" r:id="rId9"/>
    <p:sldId id="268" r:id="rId10"/>
    <p:sldId id="269" r:id="rId11"/>
    <p:sldId id="270" r:id="rId12"/>
    <p:sldId id="403" r:id="rId13"/>
    <p:sldId id="272" r:id="rId14"/>
    <p:sldId id="274" r:id="rId15"/>
    <p:sldId id="275" r:id="rId16"/>
    <p:sldId id="276" r:id="rId17"/>
    <p:sldId id="277" r:id="rId18"/>
    <p:sldId id="278" r:id="rId19"/>
    <p:sldId id="283" r:id="rId20"/>
    <p:sldId id="284" r:id="rId21"/>
    <p:sldId id="285" r:id="rId22"/>
    <p:sldId id="287" r:id="rId23"/>
    <p:sldId id="300" r:id="rId24"/>
    <p:sldId id="412" r:id="rId25"/>
    <p:sldId id="304" r:id="rId26"/>
    <p:sldId id="305" r:id="rId27"/>
    <p:sldId id="306" r:id="rId28"/>
    <p:sldId id="307" r:id="rId29"/>
    <p:sldId id="414" r:id="rId30"/>
    <p:sldId id="415" r:id="rId31"/>
    <p:sldId id="313" r:id="rId32"/>
    <p:sldId id="314" r:id="rId33"/>
    <p:sldId id="315" r:id="rId34"/>
    <p:sldId id="316" r:id="rId35"/>
    <p:sldId id="317" r:id="rId36"/>
    <p:sldId id="418" r:id="rId37"/>
    <p:sldId id="347" r:id="rId38"/>
    <p:sldId id="349" r:id="rId39"/>
    <p:sldId id="351" r:id="rId40"/>
    <p:sldId id="354" r:id="rId41"/>
    <p:sldId id="356" r:id="rId42"/>
    <p:sldId id="358" r:id="rId43"/>
    <p:sldId id="442" r:id="rId44"/>
    <p:sldId id="361" r:id="rId45"/>
    <p:sldId id="365" r:id="rId46"/>
    <p:sldId id="445" r:id="rId47"/>
    <p:sldId id="373" r:id="rId48"/>
    <p:sldId id="367" r:id="rId49"/>
    <p:sldId id="375" r:id="rId50"/>
    <p:sldId id="447" r:id="rId51"/>
    <p:sldId id="45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1AB7D9-F382-4EC6-8319-DE7A83C3867F}" type="datetimeFigureOut">
              <a:rPr lang="en-US"/>
              <a:pPr>
                <a:defRPr/>
              </a:pPr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82ECDA-98C0-4EB0-9190-C4C90B5F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****************************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*********************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**************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9EE293-A0B2-4CDB-AB17-70002844E725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B191E9-8D89-46FD-BC48-0D0D803E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0377-FCDB-4802-B04B-CC6A91243507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B14E-065E-4CAD-A815-62364A86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214F-FB31-4C44-A0FB-D69B3CC966DA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6353-3686-4AC5-A271-A2F12239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7888288" y="6408738"/>
            <a:ext cx="950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42B5-0D58-4A24-8F9F-9021738BB0E3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733800" y="6408738"/>
            <a:ext cx="4216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A1A2-1E94-490F-BCB7-9E729756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D8EDE-DEFC-4AAF-9B6E-F43136A5828D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B940B6-58A9-488B-AA8A-7A3B7504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7791-5082-4988-AD51-B27FF54A0E76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F9F22-6E3A-4255-8DFF-00E21422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53372-F49F-46AC-9E61-8C33C3E55956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9DF5D-6304-419C-A0AD-21813A00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2C09D0-E923-4D67-BB85-070B56144E6A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FFADF-6C17-48DA-824B-A57442AD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6C6CB-4B36-4533-966D-C2FE1C71EC3B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151CB-6C16-454F-BD58-12A300D4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B3B6-2AD5-43D0-B412-F1BA4892F914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1FF5-C0D1-4EAE-889D-A7CE953DB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D3E7A-0CAF-4E63-ADD3-966DE1A85B98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ABEE6-FA82-438E-B8E6-7D076921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AB188A-9FA9-46D2-9BAF-E578BA62B4E2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E83CB8-6568-4221-ACB9-E34F8C2C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BAE74D-B007-4DD8-9732-E3D0D0B24A9E}" type="datetime1">
              <a:rPr lang="en-US" smtClean="0"/>
              <a:pPr>
                <a:defRPr/>
              </a:pPr>
              <a:t>9/8/2018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A23833-2A5B-455E-8CDC-A892304C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0772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dirty="0">
                <a:solidFill>
                  <a:srgbClr val="3380E6"/>
                </a:solidFill>
                <a:latin typeface="Goudy Sans Medium"/>
              </a:rPr>
            </a:br>
            <a:r>
              <a:rPr lang="en-US" sz="4400" dirty="0">
                <a:solidFill>
                  <a:srgbClr val="3380E6"/>
                </a:solidFill>
                <a:latin typeface="Goudy Sans Medium"/>
              </a:rPr>
              <a:t>Chapter 2: Introduction to Visual Basic Programming</a:t>
            </a:r>
            <a:endParaRPr lang="en-US" dirty="0">
              <a:solidFill>
                <a:srgbClr val="3380E6"/>
              </a:solidFill>
              <a:latin typeface="Goudy Sans Medium"/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/>
              <a:t>Visual Basic 2010 How to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191E9-8D89-46FD-BC48-0D0D803E05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Visual Basic Is Not Case Sensitive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Visual Basic keywords and identifiers are not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case sensitive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Uppercase and lowercase letters are considered to be identical, so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are interpreted as the same identifier.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The Form’s 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 Event and Method </a:t>
            </a:r>
            <a:r>
              <a:rPr lang="en-US" sz="2400" b="1" i="1" dirty="0" err="1">
                <a:solidFill>
                  <a:srgbClr val="000000"/>
                </a:solidFill>
                <a:latin typeface="Lucida Console" pitchFamily="49" charset="0"/>
              </a:rPr>
              <a:t>ASimpleProgram_Load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GUIs are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event driven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When the user interacts with a GUI component, the interaction—known as an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event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—causes the program to perform a task by “calling” a method.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Common events (user interactions) include clicking a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Button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selecting an item from a menu, closing a window and moving the mouse.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All GUI controls, including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s, have events associated with them.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method that performs a task in response to an event is called an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event handler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process of responding to events is known as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event handling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Most of a GUI application’s functionality executes based on events.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Event handling methods are called automatically.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common event for a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is its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Load event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, which occurs just before a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is displayed on the screen—typically as a result of executing the program.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Lines 5–9 define the method </a:t>
            </a:r>
            <a:r>
              <a:rPr lang="en-US" sz="2500" dirty="0" err="1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as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When this event is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raised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(that is, the event occurs), method </a:t>
            </a:r>
            <a:r>
              <a:rPr lang="en-US" sz="2500" dirty="0" err="1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executes to perform its task—changing the text in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At the end of line 6, the clause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Handles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Lucida Console" pitchFamily="49" charset="0"/>
              </a:rPr>
              <a:t>MyBase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.Load</a:t>
            </a:r>
            <a:endParaRPr lang="en-US" dirty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indicates that method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the one that will be called to handle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event.</a:t>
            </a:r>
          </a:p>
          <a:p>
            <a:pPr>
              <a:buFont typeface="Wingdings 3" pitchFamily="18" charset="2"/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IDE automatically inserts this clause for you when you create the event handler.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2954" r="29167" b="72633"/>
          <a:stretch>
            <a:fillRect/>
          </a:stretch>
        </p:blipFill>
        <p:spPr bwMode="auto">
          <a:xfrm>
            <a:off x="1828800" y="5105400"/>
            <a:ext cx="7053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8229600" cy="47672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Defining a Method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(line 5) begins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method declaration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keywords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(line 9) close the method declaration.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body of the method declaration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appears between the keywords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short for “subroutine”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Methods are also sometimes called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procedures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8959" r="29167" b="63025"/>
          <a:stretch>
            <a:fillRect/>
          </a:stretch>
        </p:blipFill>
        <p:spPr bwMode="auto">
          <a:xfrm>
            <a:off x="1828800" y="4953000"/>
            <a:ext cx="7053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this line executes, it changes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property to the message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Visual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Basic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fun!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updates the text on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(Fig. 3.2).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statement uses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assignment operator (=)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to give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property a new value.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1" descr="vbhtp5_03imagesagain_Page_07.png"/>
          <p:cNvPicPr>
            <a:picLocks noGrp="1" noChangeAspect="1"/>
          </p:cNvPicPr>
          <p:nvPr isPhoto="1"/>
        </p:nvPicPr>
        <p:blipFill>
          <a:blip r:embed="rId2" cstate="print"/>
          <a:srcRect t="6091" r="34167" b="32142"/>
          <a:stretch>
            <a:fillRect/>
          </a:stretch>
        </p:blipFill>
        <p:spPr bwMode="auto">
          <a:xfrm>
            <a:off x="2819400" y="32766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Label1.Text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contains two identifiers separated by the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dot separator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</a:rPr>
              <a:t>The identifier to the right of the dot is the </a:t>
            </a:r>
            <a:r>
              <a:rPr lang="en-US" sz="1900" dirty="0">
                <a:solidFill>
                  <a:srgbClr val="0000FF"/>
                </a:solidFill>
                <a:latin typeface="Times New Roman" pitchFamily="18" charset="0"/>
              </a:rPr>
              <a:t>property name</a:t>
            </a:r>
            <a:endParaRPr lang="en-US" sz="19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</a:rPr>
              <a:t>The identifier to the left of the dot is the name of the 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</a:rPr>
              <a:t> control.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When you add a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to a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, the IDE gives it the name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Label1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by default for the first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you add.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Note About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and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Private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Most classes you’ll define begin with keyword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Most event-handling methods begin with the keyword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Naming the 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 Class </a:t>
            </a:r>
          </a:p>
          <a:p>
            <a:pPr>
              <a:lnSpc>
                <a:spcPct val="90000"/>
              </a:lnSpc>
            </a:pPr>
            <a:endParaRPr lang="en-US" sz="2400" b="1" i="1" dirty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larger programs, you might have several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 inside the solution with different purposes.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To change the file name from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Form1.vb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ASimpleProgram.vb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do the following: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Right click the file in the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Explorer</a:t>
            </a:r>
            <a:endParaRPr lang="en-US" sz="17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Rename</a:t>
            </a:r>
            <a:endParaRPr lang="en-US" sz="17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Times New Roman" pitchFamily="18" charset="0"/>
              </a:rPr>
              <a:t>Type the new file name.</a:t>
            </a:r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297269"/>
            <a:ext cx="76962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Don’t forget to put “.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at the end of the file name when you rename it, or you will get an error.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3imagesagain_Page_03.png"/>
          <p:cNvPicPr>
            <a:picLocks noGrp="1" noChangeAspect="1"/>
          </p:cNvPicPr>
          <p:nvPr isPhoto="1"/>
        </p:nvPicPr>
        <p:blipFill>
          <a:blip r:embed="rId2" cstate="print"/>
          <a:srcRect l="20833" t="10981" r="10000" b="51358"/>
          <a:stretch>
            <a:fillRect/>
          </a:stretch>
        </p:blipFill>
        <p:spPr bwMode="auto">
          <a:xfrm>
            <a:off x="914400" y="1828800"/>
            <a:ext cx="76068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i="1" dirty="0">
                <a:solidFill>
                  <a:srgbClr val="000000"/>
                </a:solidFill>
                <a:latin typeface="AGaramond" pitchFamily="50" charset="0"/>
              </a:rPr>
              <a:t>Writing Code and Using IntelliSense</a:t>
            </a:r>
          </a:p>
          <a:p>
            <a:pPr lvl="1">
              <a:lnSpc>
                <a:spcPct val="90000"/>
              </a:lnSpc>
            </a:pPr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As you begin typing, a small window appears (Fig. 3.6).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IDE feature, called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lists keywords, class names,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members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of a class (which include property and method names)</a:t>
            </a:r>
          </a:p>
          <a:p>
            <a:pPr lvl="2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Tabs (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All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: view the most commonly used matches.</a:t>
            </a:r>
          </a:p>
          <a:p>
            <a:pPr lvl="2">
              <a:lnSpc>
                <a:spcPct val="9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All: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view all the available matches.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vbhtp5_03imagesagain_Page_1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Compiling and Running the Program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execute your program  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Debug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Start Debugging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press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F5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 the toolbar      button . 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When you run a program, the IDE first compiles it.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2971800" y="3200400"/>
            <a:ext cx="304800" cy="152400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You can also compile the program without running it by: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selecting 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Debug &gt; Build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</a:rPr>
              <a:t>ASimpleProgram</a:t>
            </a:r>
            <a:endParaRPr lang="en-US" sz="2100" dirty="0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This creates a new file with the project’s name and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.exe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file-name extension (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ASimpleProgram.exe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This file contains a program’s code, which executes on the .NET Framework.</a:t>
            </a:r>
          </a:p>
          <a:p>
            <a:pPr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.exe file extension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indicates that the file is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executable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When you type a line in an incorrect way a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syntax error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occur.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Happens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before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Detected by the IDE before the execution 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IDE places a blue squiggle below the error, example: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is a logical mistake in the code.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Happens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the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Cannot be detected by the IDE before the execution. 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It interrupts the execution of the program.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6483" r="62518" b="79985"/>
          <a:stretch>
            <a:fillRect/>
          </a:stretch>
        </p:blipFill>
        <p:spPr bwMode="auto">
          <a:xfrm>
            <a:off x="7239000" y="2590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If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window is not visible in the IDE, select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&gt; Other Windows &gt;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to display it.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In Fig. 3.7, we removed the parenthesis  “)” at the end of line 6.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error contains the text “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')' expected.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” and specifies that the error is in column 33 of line 6.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This informs you that a right parenthesis is missing in line 6.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You can double click an error message in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Error List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to jump to the line of code that caused the error.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For some errors (such as this one), the IDE shows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Error Correction Options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drop-down list and allows you to simply click a link to fix the error.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3imagesagain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3imagesagain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3820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Variable Declarations and Naming</a:t>
            </a:r>
          </a:p>
          <a:p>
            <a:pPr>
              <a:lnSpc>
                <a:spcPct val="90000"/>
              </a:lnSpc>
              <a:buNone/>
            </a:pPr>
            <a:endParaRPr lang="en-US" sz="1050" b="1" i="1" dirty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Lines 8–10 are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declarations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which begin with keyword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Dim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are identifiers for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variables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Variables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are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locations in the computer’s memory where values can be stored for use by a program.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All variables must be declared before they can be used.</a:t>
            </a:r>
          </a:p>
          <a:p>
            <a:pPr lvl="1">
              <a:lnSpc>
                <a:spcPct val="90000"/>
              </a:lnSpc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variables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are data of type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1" descr="vbhtp5_03imagesagain_Page_22.png"/>
          <p:cNvPicPr>
            <a:picLocks noGrp="1" noChangeAspect="1"/>
          </p:cNvPicPr>
          <p:nvPr isPhoto="1"/>
        </p:nvPicPr>
        <p:blipFill>
          <a:blip r:embed="rId2" cstate="print"/>
          <a:srcRect l="12500" t="7464" r="30833" b="69202"/>
          <a:stretch>
            <a:fillRect/>
          </a:stretch>
        </p:blipFill>
        <p:spPr bwMode="auto">
          <a:xfrm>
            <a:off x="1676400" y="45720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variable name can be any valid identifier.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Variables of the same type can be declared in separate statements or they can be declared in one statement separated by a comma.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You should choose meaningful variable names to make your programs “self-documenting” &amp; more readable. 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Arial"/>
              </a:rPr>
              <a:t>Programmatically Displaying Text in a 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Label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Fig. 3.2, displays a code that modify a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’s text programmatically. 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text displayed on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to change when you execute the program.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code performs an action (change the label’s text) when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loads that is, when the program executes and displays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Tips in naming variables</a:t>
            </a:r>
          </a:p>
          <a:p>
            <a:pPr>
              <a:lnSpc>
                <a:spcPct val="70000"/>
              </a:lnSpc>
              <a:buNone/>
            </a:pPr>
            <a:endParaRPr lang="en-US" sz="2300" b="1" i="1" dirty="0">
              <a:solidFill>
                <a:srgbClr val="000000"/>
              </a:solidFill>
              <a:latin typeface="AGaramond" pitchFamily="50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- The “camel case”.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It is a way for naming variables so that The first word in a variable-name begins with a lowercase letter and every word after the first one should with an uppercase letter.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Example: </a:t>
            </a:r>
            <a:r>
              <a:rPr lang="en-US" sz="2400" b="1" dirty="0" err="1">
                <a:solidFill>
                  <a:srgbClr val="000000"/>
                </a:solidFill>
                <a:latin typeface="Lucida Console" pitchFamily="49" charset="0"/>
              </a:rPr>
              <a:t>firstNumber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2">
              <a:buNone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Helps make your programs more readable. 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3380E6"/>
                </a:solidFill>
                <a:latin typeface="Arial"/>
              </a:rPr>
              <a:t>3.3  Addition Program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Using Variables to Store the Values Entered by the User</a:t>
            </a:r>
          </a:p>
          <a:p>
            <a:pPr>
              <a:buNone/>
            </a:pPr>
            <a:endParaRPr lang="en-US" b="1" i="1" dirty="0">
              <a:solidFill>
                <a:srgbClr val="000000"/>
              </a:solidFill>
              <a:latin typeface="AGaramond" pitchFamily="50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 12:   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We call this statement an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assignment statement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because it assigns a value to a variable.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gets the value that the user typed in the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What if the User Doesn’t Enter an Integer?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For this program, if the user types 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noninteger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value, such as "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hello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," a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occurs.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A detailed description of the error is displayed in 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message displayed in Fig. 3.10 appears when you run the application using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Debug &gt; Start Debugging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(or press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F5).</a:t>
            </a:r>
          </a:p>
          <a:p>
            <a:pPr lvl="1"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In this case, you can stop running the program by selecting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Debug &gt; Stop Debugging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or typing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Ctrl + Alt + Break.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vbhtp5_03imagesagain_Page_2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Suppose the user enters the characters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input is returned by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assigned to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program places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as shown in Fig. 3.20.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Whenever a value is placed in a memory location, this value replaces the value previously stored in that location.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previous value is lost.</a:t>
            </a: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1" descr="vbhtp5_03imagesagain_Page_44.png"/>
          <p:cNvPicPr>
            <a:picLocks noGrp="1" noChangeAspect="1"/>
          </p:cNvPicPr>
          <p:nvPr isPhoto="1"/>
        </p:nvPicPr>
        <p:blipFill>
          <a:blip r:embed="rId2" cstate="print"/>
          <a:srcRect l="4167" t="7463" r="36667" b="70575"/>
          <a:stretch>
            <a:fillRect/>
          </a:stretch>
        </p:blipFill>
        <p:spPr bwMode="auto">
          <a:xfrm>
            <a:off x="1600200" y="47244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Suppose that the user then enters the characters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Line 13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>
                <a:solidFill>
                  <a:srgbClr val="00BF00"/>
                </a:solidFill>
                <a:latin typeface="Lucida Console" pitchFamily="49" charset="0"/>
              </a:rPr>
              <a:t>	' get the second number entered 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number2 = number2TextBox.Text</a:t>
            </a:r>
            <a:endParaRPr lang="en-US" sz="2000" dirty="0">
              <a:solidFill>
                <a:srgbClr val="00BF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places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and memory appears, as shown in Fig. 3.21.</a:t>
            </a: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1" descr="vbhtp5_03imagesagain_Page_45.png"/>
          <p:cNvPicPr>
            <a:picLocks noGrp="1" noChangeAspect="1"/>
          </p:cNvPicPr>
          <p:nvPr isPhoto="1"/>
        </p:nvPicPr>
        <p:blipFill>
          <a:blip r:embed="rId2" cstate="print"/>
          <a:srcRect l="3333" r="21667" b="62339"/>
          <a:stretch>
            <a:fillRect/>
          </a:stretch>
        </p:blipFill>
        <p:spPr bwMode="auto">
          <a:xfrm>
            <a:off x="1066800" y="3886200"/>
            <a:ext cx="68580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Once the program has obtained values for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, it adds these values and places their total into variable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statement (line 14) </a:t>
            </a:r>
            <a:b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total = number1 + number2 </a:t>
            </a:r>
            <a:r>
              <a:rPr lang="en-US" sz="1800" dirty="0">
                <a:solidFill>
                  <a:srgbClr val="00BF00"/>
                </a:solidFill>
                <a:latin typeface="Lucida Console" pitchFamily="49" charset="0"/>
              </a:rPr>
              <a:t>' add the two numbers </a:t>
            </a:r>
            <a:endParaRPr lang="en-US" sz="1800" dirty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	</a:t>
            </a:r>
            <a:endParaRPr lang="en-US" sz="2300" dirty="0">
              <a:solidFill>
                <a:srgbClr val="000000"/>
              </a:solidFill>
              <a:latin typeface="AGaramond" pitchFamily="50" charset="0"/>
            </a:endParaRPr>
          </a:p>
          <a:p>
            <a:pPr>
              <a:lnSpc>
                <a:spcPct val="8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After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is calculated, memory appears, as in Fig. 3.22.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The values of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appear exactly the same as they did before they were used in the calculation of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1" descr="vbhtp5_03imagesagain_Page_46.png"/>
          <p:cNvPicPr>
            <a:picLocks noGrp="1" noChangeAspect="1"/>
          </p:cNvPicPr>
          <p:nvPr isPhoto="1"/>
        </p:nvPicPr>
        <p:blipFill>
          <a:blip r:embed="rId2" cstate="print"/>
          <a:srcRect l="5000" t="4718" r="22500" b="59594"/>
          <a:stretch>
            <a:fillRect/>
          </a:stretch>
        </p:blipFill>
        <p:spPr bwMode="auto">
          <a:xfrm>
            <a:off x="1600200" y="41148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80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Garamond" pitchFamily="50" charset="0"/>
              </a:rPr>
              <a:t>Programs often perform arithmetic calculations.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arithmetic operators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are summarized in Fig. 3.23.</a:t>
            </a:r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1" descr="vbhtp5_03imagesagain_Page_47.png"/>
          <p:cNvPicPr>
            <a:picLocks noGrp="1" noChangeAspect="1"/>
          </p:cNvPicPr>
          <p:nvPr isPhoto="1"/>
        </p:nvPicPr>
        <p:blipFill>
          <a:blip r:embed="rId2" cstate="print"/>
          <a:srcRect l="8333" t="4718" r="26667" b="26651"/>
          <a:stretch>
            <a:fillRect/>
          </a:stretch>
        </p:blipFill>
        <p:spPr bwMode="auto">
          <a:xfrm>
            <a:off x="1600200" y="24384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asterisk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indicates multiplication, and the keyword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represents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(also known as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modulus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modulo operator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Most of the arithmetic operators in Fig. 3.23 are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binary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because each operates on two operands.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Example: The addition operator: 1+2</a:t>
            </a:r>
          </a:p>
          <a:p>
            <a:pPr lvl="1"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Visual Basic also provides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unary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that take only one operand.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Example: The minus sign: (-2)  ,and the plus sign:  (+2)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1524000"/>
            <a:ext cx="4572000" cy="332865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Integer division (\):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Gives an </a:t>
            </a:r>
            <a:r>
              <a:rPr lang="en-US" b="1" u="sng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result.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Operands are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rounded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to the nearest integer number before performing division.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Any fractional part in the result simply is discarded . 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7\2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3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\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7\2 = 3</a:t>
            </a:r>
          </a:p>
          <a:p>
            <a:pPr lvl="1">
              <a:buNone/>
            </a:pP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 is rounded to 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 before the division.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 is rounded to </a:t>
            </a:r>
            <a:r>
              <a:rPr lang="en-US" sz="1800" dirty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 before the division.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724400" cy="302385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floating-point division (/):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Gives a </a:t>
            </a:r>
            <a:r>
              <a:rPr lang="en-US" b="1" u="sng" dirty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number result.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Operands are </a:t>
            </a:r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</a:rPr>
              <a:t>not rounded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before performing division.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Fractional part in the result is kept.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7/2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3.5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3.55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3.85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310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324600"/>
            <a:ext cx="7239000" cy="4492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990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Visual Basic has two types of division: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r="27500" b="51358"/>
          <a:stretch>
            <a:fillRect/>
          </a:stretch>
        </p:blipFill>
        <p:spPr bwMode="auto">
          <a:xfrm>
            <a:off x="-304800" y="-228600"/>
            <a:ext cx="6629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pic>
        <p:nvPicPr>
          <p:cNvPr id="4" name="Picture 1" descr="vbhtp5_03imagesagain_Page_07.png"/>
          <p:cNvPicPr>
            <a:picLocks noGrp="1" noChangeAspect="1"/>
          </p:cNvPicPr>
          <p:nvPr isPhoto="1"/>
        </p:nvPicPr>
        <p:blipFill>
          <a:blip r:embed="rId3" cstate="print"/>
          <a:srcRect t="6091" r="34167" b="32142"/>
          <a:stretch>
            <a:fillRect/>
          </a:stretch>
        </p:blipFill>
        <p:spPr bwMode="auto">
          <a:xfrm>
            <a:off x="2590800" y="2667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vbhtp5_03imagesagain_Page_4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pic>
        <p:nvPicPr>
          <p:cNvPr id="4" name="Picture 1" descr="vbhtp5_03imagesagain_Page_49.png"/>
          <p:cNvPicPr>
            <a:picLocks noGrp="1" noChangeAspect="1"/>
          </p:cNvPicPr>
          <p:nvPr isPhoto="1"/>
        </p:nvPicPr>
        <p:blipFill>
          <a:blip r:embed="rId3" cstate="print"/>
          <a:srcRect b="76065"/>
          <a:stretch>
            <a:fillRect/>
          </a:stretch>
        </p:blipFill>
        <p:spPr bwMode="auto">
          <a:xfrm>
            <a:off x="0" y="2438400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vbhtp5_03imagesagain_Page_50.png"/>
          <p:cNvPicPr>
            <a:picLocks noGrp="1" noChangeAspect="1"/>
          </p:cNvPicPr>
          <p:nvPr isPhoto="1"/>
        </p:nvPicPr>
        <p:blipFill>
          <a:blip r:embed="rId4" cstate="print"/>
          <a:srcRect b="70575"/>
          <a:stretch>
            <a:fillRect/>
          </a:stretch>
        </p:blipFill>
        <p:spPr bwMode="auto">
          <a:xfrm>
            <a:off x="0" y="3733800"/>
            <a:ext cx="9144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36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 gives the remainder after division.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gives the remainder after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divided by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17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You use this operator mostly with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operands, but it also can be used with other types.</a:t>
            </a:r>
          </a:p>
        </p:txBody>
      </p:sp>
      <p:sp>
        <p:nvSpPr>
          <p:cNvPr id="136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02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Operators in arithmetic expressions are applied in a precise sequence determined by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rules of operator precedence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(Fig. 3.24), which are similar to those in algebra.</a:t>
            </a: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Operators in the same row of the table have the same level of precedence.</a:t>
            </a: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we say operators are evaluated from left to right, we’re referring to the operators’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associativity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there are multiple operators, each with the same precedence, the order in which the operators are applied is determined by the operators’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associativity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vbhtp5_03imagesagain_Page_5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1" descr="vbhtp5_03imagesagain_Page_5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Operators in expressions contained within a pair of parentheses “()” are evaluated before those that are outside the parentheses.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Parentheses can be used to group expressions and change the order of evaluation to occur in any sequence you desire.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nested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Times New Roman" pitchFamily="18" charset="0"/>
              </a:rPr>
              <a:t>parentheses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, the operators contained in the innermost pair of parentheses are applied first.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6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Redundant Parentheses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As in algebra, it is acceptable to place unnecessary parentheses in an expression to make the expression clearer—these are called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redundant parentheses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example, many people might parenthesize the preceding assignment statement for clarity as</a:t>
            </a:r>
          </a:p>
          <a:p>
            <a:pPr lvl="3"/>
            <a:r>
              <a:rPr lang="es-ES" dirty="0">
                <a:solidFill>
                  <a:srgbClr val="000000"/>
                </a:solidFill>
                <a:latin typeface="Lucida Console" pitchFamily="49" charset="0"/>
              </a:rPr>
              <a:t>y = (a * x ^ </a:t>
            </a:r>
            <a:r>
              <a:rPr lang="es-ES" dirty="0">
                <a:solidFill>
                  <a:srgbClr val="128AFF"/>
                </a:solidFill>
                <a:latin typeface="Lucida Console" pitchFamily="49" charset="0"/>
              </a:rPr>
              <a:t>2</a:t>
            </a:r>
            <a:r>
              <a:rPr lang="es-ES" dirty="0">
                <a:solidFill>
                  <a:srgbClr val="000000"/>
                </a:solidFill>
                <a:latin typeface="Lucida Console" pitchFamily="49" charset="0"/>
              </a:rPr>
              <a:t>) + (b * x) + c</a:t>
            </a: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 descr="vbhtp5_03imagesagain_Page_5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1" descr="vbhtp5_03imagesagain_Page_5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 numCol="2"/>
          <a:lstStyle/>
          <a:p>
            <a:r>
              <a:rPr lang="en-US" sz="2000" dirty="0"/>
              <a:t>(x+y^2)-u			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/>
              <a:t>(x+((y+2)-u))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/>
              <a:t>Note: </a:t>
            </a:r>
            <a:r>
              <a:rPr lang="en-US" i="1" dirty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753100" y="13335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715000" y="16002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6019800" y="18288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008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5486400" y="22098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Box 32"/>
          <p:cNvSpPr txBox="1"/>
          <p:nvPr/>
        </p:nvSpPr>
        <p:spPr>
          <a:xfrm>
            <a:off x="5486400" y="28870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105400" y="1295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Comments</a:t>
            </a:r>
          </a:p>
          <a:p>
            <a:pPr>
              <a:lnSpc>
                <a:spcPct val="80000"/>
              </a:lnSpc>
              <a:buNone/>
            </a:pPr>
            <a:endParaRPr lang="en-US" sz="2800" b="1" i="1" dirty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Line 1 of Fig. 3.2 begins with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single-quote character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(')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which indicates that the remainder of the line is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comment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Comments improve the code’s readability.</a:t>
            </a:r>
            <a:endParaRPr lang="en-US" sz="2400" strike="sngStrike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Comments can be placed either: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On their own lines ( “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full-line comments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”; as in lines 1–2)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Or at the end of a line of Visual Basic code (“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end-of-line comments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”; as in lines 9 and 10).</a:t>
            </a:r>
          </a:p>
          <a:p>
            <a:pPr lvl="2"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compiler ignores comments.</a:t>
            </a:r>
            <a:endParaRPr lang="en-US" sz="2400" strike="sngStrik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Classes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Windows Forms applications consist of pieces called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are logical groupings of methods and data that simplify program organization.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Methods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perform tasks and can return information when the tasks are completed.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Lines 3–10 define a class that represents our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Every Windows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 application consists of at least one class.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2954" r="29167" b="58221"/>
          <a:stretch>
            <a:fillRect/>
          </a:stretch>
        </p:blipFill>
        <p:spPr bwMode="auto">
          <a:xfrm>
            <a:off x="1676400" y="4419600"/>
            <a:ext cx="7053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Keywords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(line 3) are examples of keywords.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Keywords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are words reserved for use by Visual Basic.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Class Names and Identifiers</a:t>
            </a:r>
          </a:p>
          <a:p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name of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line 3—is an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identifier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which is a series of characters consisting of letters, digits and underscores (</a:t>
            </a:r>
            <a:r>
              <a:rPr lang="en-US" dirty="0">
                <a:solidFill>
                  <a:srgbClr val="000000"/>
                </a:solidFill>
                <a:latin typeface="LucidaSansTypewriter" pitchFamily="49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Identifiers cannot begin with a digit and cannot contain spaces.</a:t>
            </a: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591560"/>
          <a:ext cx="6096000" cy="2199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Invalid identifiers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 identifiers</a:t>
                      </a:r>
                      <a:endParaRPr kumimoji="0" lang="ar-SA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7Welcome</a:t>
                      </a:r>
                    </a:p>
                    <a:p>
                      <a:pPr algn="l" rtl="0"/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begins with a digit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value1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Welcome1_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Input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field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contains a space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xy_coordinate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,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_total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grossPay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vbhtp5_03imagesagain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pic>
        <p:nvPicPr>
          <p:cNvPr id="4" name="Picture 1" descr="vbhtp5_03imagesagain_Page_09.png"/>
          <p:cNvPicPr>
            <a:picLocks noGrp="1" noChangeAspect="1"/>
          </p:cNvPicPr>
          <p:nvPr isPhoto="1"/>
        </p:nvPicPr>
        <p:blipFill>
          <a:blip r:embed="rId3" cstate="print"/>
          <a:srcRect b="60967"/>
          <a:stretch>
            <a:fillRect/>
          </a:stretch>
        </p:blipFill>
        <p:spPr bwMode="auto">
          <a:xfrm>
            <a:off x="0" y="3048000"/>
            <a:ext cx="91440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4A676-EC9A-4BF8-9A54-B029432BB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9F899-DA79-43C3-A359-59CD39B30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A07C42-9A4C-4807-950A-23EEED0EC82F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4558</TotalTime>
  <Words>2356</Words>
  <Application>Microsoft Office PowerPoint</Application>
  <PresentationFormat>On-screen Show (4:3)</PresentationFormat>
  <Paragraphs>418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AGaramond</vt:lpstr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 Chapter 2: Introduction to Visual Basic Programming</vt:lpstr>
      <vt:lpstr>PowerPoint Presentation</vt:lpstr>
      <vt:lpstr>Programmatically Displaying Text in a Label </vt:lpstr>
      <vt:lpstr>PowerPoint Presentation</vt:lpstr>
      <vt:lpstr> Analyzing the Program</vt:lpstr>
      <vt:lpstr>Analyzing the Program</vt:lpstr>
      <vt:lpstr>Analyzing the Program</vt:lpstr>
      <vt:lpstr>Analyzing the Program</vt:lpstr>
      <vt:lpstr>PowerPoint Presentation</vt:lpstr>
      <vt:lpstr>Analyzing the Program</vt:lpstr>
      <vt:lpstr>Analyzing the Program</vt:lpstr>
      <vt:lpstr> 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Modifying ASimpleProgram to Programmatically Change the Label’s Text Property</vt:lpstr>
      <vt:lpstr>Modifying ASimpleProgram to Programmatically Change the Label’s Text Property</vt:lpstr>
      <vt:lpstr>PowerPoint Presentation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PowerPoint Presentation</vt:lpstr>
      <vt:lpstr>PowerPoint Presentation</vt:lpstr>
      <vt:lpstr>Addition Program</vt:lpstr>
      <vt:lpstr>Addition Program</vt:lpstr>
      <vt:lpstr>Addition Program</vt:lpstr>
      <vt:lpstr>3.3  Addition Program</vt:lpstr>
      <vt:lpstr>Addition Program</vt:lpstr>
      <vt:lpstr>PowerPoint Presentation</vt:lpstr>
      <vt:lpstr>Memory Concepts</vt:lpstr>
      <vt:lpstr>Memory Concepts</vt:lpstr>
      <vt:lpstr>Memory Concepts</vt:lpstr>
      <vt:lpstr>Arithmetic</vt:lpstr>
      <vt:lpstr>Arithmetic</vt:lpstr>
      <vt:lpstr>Arithmetic</vt:lpstr>
      <vt:lpstr>PowerPoint Presentation</vt:lpstr>
      <vt:lpstr>Arithmetic</vt:lpstr>
      <vt:lpstr>Arithmetic</vt:lpstr>
      <vt:lpstr>PowerPoint Presentation</vt:lpstr>
      <vt:lpstr>Arithmetic</vt:lpstr>
      <vt:lpstr>Arithmetic</vt:lpstr>
      <vt:lpstr>Arithmetic</vt:lpstr>
      <vt:lpstr>PowerPoint Presentation</vt:lpstr>
      <vt:lpstr>What will be executed first?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Visual Basic Programming</dc:title>
  <dc:creator>Windows User</dc:creator>
  <cp:lastModifiedBy>Abdulrahman Abdullah O Alomair</cp:lastModifiedBy>
  <cp:revision>154</cp:revision>
  <dcterms:created xsi:type="dcterms:W3CDTF">2010-03-03T16:13:09Z</dcterms:created>
  <dcterms:modified xsi:type="dcterms:W3CDTF">2018-09-08T09:56:27Z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