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14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65655-3FA8-4A2A-A588-56794A9F5AA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5FE6A72-6EC7-49C1-97FD-761D0BD64D7D}">
      <dgm:prSet phldrT="[Text]"/>
      <dgm:spPr/>
      <dgm:t>
        <a:bodyPr/>
        <a:lstStyle/>
        <a:p>
          <a:pPr rtl="1"/>
          <a:r>
            <a:rPr lang="en-US" dirty="0"/>
            <a:t>Draw Shape</a:t>
          </a:r>
          <a:endParaRPr lang="ar-SA" dirty="0"/>
        </a:p>
      </dgm:t>
    </dgm:pt>
    <dgm:pt modelId="{0C82C156-41DE-4B7C-965A-78C3EC7105D9}" type="parTrans" cxnId="{88777332-5642-4D1B-9305-7C71C6267F66}">
      <dgm:prSet/>
      <dgm:spPr/>
      <dgm:t>
        <a:bodyPr/>
        <a:lstStyle/>
        <a:p>
          <a:pPr rtl="1"/>
          <a:endParaRPr lang="ar-SA"/>
        </a:p>
      </dgm:t>
    </dgm:pt>
    <dgm:pt modelId="{51F354D2-7AD0-414D-B0F8-AF2AED9D1418}" type="sibTrans" cxnId="{88777332-5642-4D1B-9305-7C71C6267F66}">
      <dgm:prSet/>
      <dgm:spPr/>
      <dgm:t>
        <a:bodyPr/>
        <a:lstStyle/>
        <a:p>
          <a:pPr rtl="1"/>
          <a:endParaRPr lang="ar-SA"/>
        </a:p>
      </dgm:t>
    </dgm:pt>
    <dgm:pt modelId="{3BEA06F4-E22A-47B7-96D7-6CF8D6CB4BAD}">
      <dgm:prSet phldrT="[Text]"/>
      <dgm:spPr/>
      <dgm:t>
        <a:bodyPr/>
        <a:lstStyle/>
        <a:p>
          <a:pPr rtl="1"/>
          <a:r>
            <a:rPr lang="en-US" dirty="0"/>
            <a:t>Shape Outline</a:t>
          </a:r>
          <a:endParaRPr lang="ar-SA" dirty="0"/>
        </a:p>
      </dgm:t>
    </dgm:pt>
    <dgm:pt modelId="{AD05A754-9B15-4254-ADC1-2E8145C5B035}" type="parTrans" cxnId="{A048EFB7-3180-4919-AAB8-83E2207C1B66}">
      <dgm:prSet/>
      <dgm:spPr/>
      <dgm:t>
        <a:bodyPr/>
        <a:lstStyle/>
        <a:p>
          <a:pPr rtl="1"/>
          <a:endParaRPr lang="ar-SA"/>
        </a:p>
      </dgm:t>
    </dgm:pt>
    <dgm:pt modelId="{92670848-9EC2-48E7-A199-C28D7BB5FD8E}" type="sibTrans" cxnId="{A048EFB7-3180-4919-AAB8-83E2207C1B66}">
      <dgm:prSet/>
      <dgm:spPr/>
      <dgm:t>
        <a:bodyPr/>
        <a:lstStyle/>
        <a:p>
          <a:pPr rtl="1"/>
          <a:endParaRPr lang="ar-SA"/>
        </a:p>
      </dgm:t>
    </dgm:pt>
    <dgm:pt modelId="{A4F270C9-BC85-49E7-80F7-9C34C8C3A242}">
      <dgm:prSet phldrT="[Text]"/>
      <dgm:spPr/>
      <dgm:t>
        <a:bodyPr/>
        <a:lstStyle/>
        <a:p>
          <a:pPr rtl="1"/>
          <a:r>
            <a:rPr lang="en-US" dirty="0"/>
            <a:t>Pen</a:t>
          </a:r>
          <a:endParaRPr lang="ar-SA" dirty="0"/>
        </a:p>
      </dgm:t>
    </dgm:pt>
    <dgm:pt modelId="{DEA4DC3B-9304-4622-BA73-183784E9F484}" type="parTrans" cxnId="{0F44FA82-DE62-4891-987E-0B41521DDE57}">
      <dgm:prSet/>
      <dgm:spPr/>
      <dgm:t>
        <a:bodyPr/>
        <a:lstStyle/>
        <a:p>
          <a:pPr rtl="1"/>
          <a:endParaRPr lang="ar-SA"/>
        </a:p>
      </dgm:t>
    </dgm:pt>
    <dgm:pt modelId="{55C6F0D3-70BC-42CF-8864-E0EBBC5A3221}" type="sibTrans" cxnId="{0F44FA82-DE62-4891-987E-0B41521DDE57}">
      <dgm:prSet/>
      <dgm:spPr/>
      <dgm:t>
        <a:bodyPr/>
        <a:lstStyle/>
        <a:p>
          <a:pPr rtl="1"/>
          <a:endParaRPr lang="ar-SA"/>
        </a:p>
      </dgm:t>
    </dgm:pt>
    <dgm:pt modelId="{EDEE3B65-1163-4A5C-8246-280B9A49850C}">
      <dgm:prSet phldrT="[Text]"/>
      <dgm:spPr/>
      <dgm:t>
        <a:bodyPr/>
        <a:lstStyle/>
        <a:p>
          <a:pPr rtl="1"/>
          <a:r>
            <a:rPr lang="en-US" dirty="0"/>
            <a:t>Solid Shape</a:t>
          </a:r>
          <a:endParaRPr lang="ar-SA" dirty="0"/>
        </a:p>
      </dgm:t>
    </dgm:pt>
    <dgm:pt modelId="{76A1A76C-6D48-4671-933A-D2659F0FB7D7}" type="parTrans" cxnId="{9134F719-BC17-4D50-B2A3-001ADBA9CCA8}">
      <dgm:prSet/>
      <dgm:spPr/>
      <dgm:t>
        <a:bodyPr/>
        <a:lstStyle/>
        <a:p>
          <a:pPr rtl="1"/>
          <a:endParaRPr lang="ar-SA"/>
        </a:p>
      </dgm:t>
    </dgm:pt>
    <dgm:pt modelId="{CD7858CF-0DEE-4F06-87D5-D51E86FC4E02}" type="sibTrans" cxnId="{9134F719-BC17-4D50-B2A3-001ADBA9CCA8}">
      <dgm:prSet/>
      <dgm:spPr/>
      <dgm:t>
        <a:bodyPr/>
        <a:lstStyle/>
        <a:p>
          <a:pPr rtl="1"/>
          <a:endParaRPr lang="ar-SA"/>
        </a:p>
      </dgm:t>
    </dgm:pt>
    <dgm:pt modelId="{C8B995AF-7F66-4B17-9FEA-C764F9466959}">
      <dgm:prSet phldrT="[Text]"/>
      <dgm:spPr/>
      <dgm:t>
        <a:bodyPr/>
        <a:lstStyle/>
        <a:p>
          <a:pPr rtl="1"/>
          <a:r>
            <a:rPr lang="en-US" dirty="0"/>
            <a:t>Brush</a:t>
          </a:r>
          <a:endParaRPr lang="ar-SA" dirty="0"/>
        </a:p>
      </dgm:t>
    </dgm:pt>
    <dgm:pt modelId="{90EC0C30-959A-418D-B783-6903B497D61D}" type="parTrans" cxnId="{A6ABE639-F270-4A07-9CE4-617C6B95E235}">
      <dgm:prSet/>
      <dgm:spPr/>
      <dgm:t>
        <a:bodyPr/>
        <a:lstStyle/>
        <a:p>
          <a:pPr rtl="1"/>
          <a:endParaRPr lang="ar-SA"/>
        </a:p>
      </dgm:t>
    </dgm:pt>
    <dgm:pt modelId="{23DE400B-70BC-4EED-9FD6-CDC80676CE79}" type="sibTrans" cxnId="{A6ABE639-F270-4A07-9CE4-617C6B95E235}">
      <dgm:prSet/>
      <dgm:spPr/>
      <dgm:t>
        <a:bodyPr/>
        <a:lstStyle/>
        <a:p>
          <a:pPr rtl="1"/>
          <a:endParaRPr lang="ar-SA"/>
        </a:p>
      </dgm:t>
    </dgm:pt>
    <dgm:pt modelId="{2497478F-DA9A-446B-8B39-81EABFF70CF8}" type="pres">
      <dgm:prSet presAssocID="{36065655-3FA8-4A2A-A588-56794A9F5A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6A3013-C248-4F21-85CF-3467D43BFFE8}" type="pres">
      <dgm:prSet presAssocID="{95FE6A72-6EC7-49C1-97FD-761D0BD64D7D}" presName="hierRoot1" presStyleCnt="0"/>
      <dgm:spPr/>
    </dgm:pt>
    <dgm:pt modelId="{A3C874B5-423D-4134-A465-E569FEDDA9D9}" type="pres">
      <dgm:prSet presAssocID="{95FE6A72-6EC7-49C1-97FD-761D0BD64D7D}" presName="composite" presStyleCnt="0"/>
      <dgm:spPr/>
    </dgm:pt>
    <dgm:pt modelId="{98009AAD-4C46-49F0-B04A-A226424B1B39}" type="pres">
      <dgm:prSet presAssocID="{95FE6A72-6EC7-49C1-97FD-761D0BD64D7D}" presName="background" presStyleLbl="node0" presStyleIdx="0" presStyleCnt="1"/>
      <dgm:spPr/>
    </dgm:pt>
    <dgm:pt modelId="{79D36D82-BA9B-491E-A0D4-D4456CB3C812}" type="pres">
      <dgm:prSet presAssocID="{95FE6A72-6EC7-49C1-97FD-761D0BD64D7D}" presName="text" presStyleLbl="fgAcc0" presStyleIdx="0" presStyleCnt="1" custScaleX="158145">
        <dgm:presLayoutVars>
          <dgm:chPref val="3"/>
        </dgm:presLayoutVars>
      </dgm:prSet>
      <dgm:spPr/>
    </dgm:pt>
    <dgm:pt modelId="{C440D6B8-9835-4610-BFDB-2A2216266B59}" type="pres">
      <dgm:prSet presAssocID="{95FE6A72-6EC7-49C1-97FD-761D0BD64D7D}" presName="hierChild2" presStyleCnt="0"/>
      <dgm:spPr/>
    </dgm:pt>
    <dgm:pt modelId="{25442F08-9B14-481E-B775-7776BDB2CF4D}" type="pres">
      <dgm:prSet presAssocID="{AD05A754-9B15-4254-ADC1-2E8145C5B035}" presName="Name10" presStyleLbl="parChTrans1D2" presStyleIdx="0" presStyleCnt="2"/>
      <dgm:spPr/>
    </dgm:pt>
    <dgm:pt modelId="{682D3DEA-CF11-4A9C-82E8-7BDC52424E07}" type="pres">
      <dgm:prSet presAssocID="{3BEA06F4-E22A-47B7-96D7-6CF8D6CB4BAD}" presName="hierRoot2" presStyleCnt="0"/>
      <dgm:spPr/>
    </dgm:pt>
    <dgm:pt modelId="{2FA97DA3-0067-48B4-AB46-0B5CDEC03006}" type="pres">
      <dgm:prSet presAssocID="{3BEA06F4-E22A-47B7-96D7-6CF8D6CB4BAD}" presName="composite2" presStyleCnt="0"/>
      <dgm:spPr/>
    </dgm:pt>
    <dgm:pt modelId="{BB1F07FB-46D1-4B3A-BC67-0DA2D5F6C549}" type="pres">
      <dgm:prSet presAssocID="{3BEA06F4-E22A-47B7-96D7-6CF8D6CB4BAD}" presName="background2" presStyleLbl="node2" presStyleIdx="0" presStyleCnt="2"/>
      <dgm:spPr/>
    </dgm:pt>
    <dgm:pt modelId="{3CF9207A-175D-4726-8B3C-A0BE0C0F2646}" type="pres">
      <dgm:prSet presAssocID="{3BEA06F4-E22A-47B7-96D7-6CF8D6CB4BAD}" presName="text2" presStyleLbl="fgAcc2" presStyleIdx="0" presStyleCnt="2" custScaleX="173767">
        <dgm:presLayoutVars>
          <dgm:chPref val="3"/>
        </dgm:presLayoutVars>
      </dgm:prSet>
      <dgm:spPr/>
    </dgm:pt>
    <dgm:pt modelId="{65D803E0-BB0E-4D6D-B04D-1BC38E25AEC8}" type="pres">
      <dgm:prSet presAssocID="{3BEA06F4-E22A-47B7-96D7-6CF8D6CB4BAD}" presName="hierChild3" presStyleCnt="0"/>
      <dgm:spPr/>
    </dgm:pt>
    <dgm:pt modelId="{542F5B5B-68C2-421B-AB3B-CDC5044FF3DA}" type="pres">
      <dgm:prSet presAssocID="{DEA4DC3B-9304-4622-BA73-183784E9F484}" presName="Name17" presStyleLbl="parChTrans1D3" presStyleIdx="0" presStyleCnt="2"/>
      <dgm:spPr/>
    </dgm:pt>
    <dgm:pt modelId="{1D5B90D4-4F6B-4BBE-B434-A76E3FC6DD45}" type="pres">
      <dgm:prSet presAssocID="{A4F270C9-BC85-49E7-80F7-9C34C8C3A242}" presName="hierRoot3" presStyleCnt="0"/>
      <dgm:spPr/>
    </dgm:pt>
    <dgm:pt modelId="{2C0E69E0-03D2-4D8B-AE6E-7E38820C2237}" type="pres">
      <dgm:prSet presAssocID="{A4F270C9-BC85-49E7-80F7-9C34C8C3A242}" presName="composite3" presStyleCnt="0"/>
      <dgm:spPr/>
    </dgm:pt>
    <dgm:pt modelId="{6A2B3643-5CAF-4D7A-9492-E1446648AC41}" type="pres">
      <dgm:prSet presAssocID="{A4F270C9-BC85-49E7-80F7-9C34C8C3A242}" presName="background3" presStyleLbl="node3" presStyleIdx="0" presStyleCnt="2"/>
      <dgm:spPr/>
    </dgm:pt>
    <dgm:pt modelId="{1237DCDC-2F96-4910-A679-BE73A50E4803}" type="pres">
      <dgm:prSet presAssocID="{A4F270C9-BC85-49E7-80F7-9C34C8C3A242}" presName="text3" presStyleLbl="fgAcc3" presStyleIdx="0" presStyleCnt="2" custScaleX="72718" custScaleY="61045">
        <dgm:presLayoutVars>
          <dgm:chPref val="3"/>
        </dgm:presLayoutVars>
      </dgm:prSet>
      <dgm:spPr/>
    </dgm:pt>
    <dgm:pt modelId="{4B4D0A0C-F070-4F9E-9DD9-CA3B9BEE6F6D}" type="pres">
      <dgm:prSet presAssocID="{A4F270C9-BC85-49E7-80F7-9C34C8C3A242}" presName="hierChild4" presStyleCnt="0"/>
      <dgm:spPr/>
    </dgm:pt>
    <dgm:pt modelId="{3BB4BF0C-55CF-4CBE-83B2-7B076069060D}" type="pres">
      <dgm:prSet presAssocID="{76A1A76C-6D48-4671-933A-D2659F0FB7D7}" presName="Name10" presStyleLbl="parChTrans1D2" presStyleIdx="1" presStyleCnt="2"/>
      <dgm:spPr/>
    </dgm:pt>
    <dgm:pt modelId="{ED3C8058-3906-48BB-B027-5B24E880AAB9}" type="pres">
      <dgm:prSet presAssocID="{EDEE3B65-1163-4A5C-8246-280B9A49850C}" presName="hierRoot2" presStyleCnt="0"/>
      <dgm:spPr/>
    </dgm:pt>
    <dgm:pt modelId="{31BB542C-ACD6-4BF2-875C-9A98F40EFD61}" type="pres">
      <dgm:prSet presAssocID="{EDEE3B65-1163-4A5C-8246-280B9A49850C}" presName="composite2" presStyleCnt="0"/>
      <dgm:spPr/>
    </dgm:pt>
    <dgm:pt modelId="{5A35814A-87C7-45A2-B9EC-ADBD697D9631}" type="pres">
      <dgm:prSet presAssocID="{EDEE3B65-1163-4A5C-8246-280B9A49850C}" presName="background2" presStyleLbl="node2" presStyleIdx="1" presStyleCnt="2"/>
      <dgm:spPr/>
    </dgm:pt>
    <dgm:pt modelId="{E261B86D-65D8-4E1E-8630-D3A2863F5562}" type="pres">
      <dgm:prSet presAssocID="{EDEE3B65-1163-4A5C-8246-280B9A49850C}" presName="text2" presStyleLbl="fgAcc2" presStyleIdx="1" presStyleCnt="2" custScaleX="169637">
        <dgm:presLayoutVars>
          <dgm:chPref val="3"/>
        </dgm:presLayoutVars>
      </dgm:prSet>
      <dgm:spPr/>
    </dgm:pt>
    <dgm:pt modelId="{E1A63CBC-29C6-43B6-AD50-5F56FA1EC7F7}" type="pres">
      <dgm:prSet presAssocID="{EDEE3B65-1163-4A5C-8246-280B9A49850C}" presName="hierChild3" presStyleCnt="0"/>
      <dgm:spPr/>
    </dgm:pt>
    <dgm:pt modelId="{82F25CBD-E062-4BD1-AA40-12B105482F44}" type="pres">
      <dgm:prSet presAssocID="{90EC0C30-959A-418D-B783-6903B497D61D}" presName="Name17" presStyleLbl="parChTrans1D3" presStyleIdx="1" presStyleCnt="2"/>
      <dgm:spPr/>
    </dgm:pt>
    <dgm:pt modelId="{69E4F4A5-CA0E-4E06-952D-E6158048F6AE}" type="pres">
      <dgm:prSet presAssocID="{C8B995AF-7F66-4B17-9FEA-C764F9466959}" presName="hierRoot3" presStyleCnt="0"/>
      <dgm:spPr/>
    </dgm:pt>
    <dgm:pt modelId="{DA7755B3-DFFD-4FC6-95C1-FFF12581474F}" type="pres">
      <dgm:prSet presAssocID="{C8B995AF-7F66-4B17-9FEA-C764F9466959}" presName="composite3" presStyleCnt="0"/>
      <dgm:spPr/>
    </dgm:pt>
    <dgm:pt modelId="{7AC97DA0-2EA9-4246-847F-53E36A98C2CE}" type="pres">
      <dgm:prSet presAssocID="{C8B995AF-7F66-4B17-9FEA-C764F9466959}" presName="background3" presStyleLbl="node3" presStyleIdx="1" presStyleCnt="2"/>
      <dgm:spPr/>
    </dgm:pt>
    <dgm:pt modelId="{D6B812E6-3BB0-47DB-A85F-5862A31E2C60}" type="pres">
      <dgm:prSet presAssocID="{C8B995AF-7F66-4B17-9FEA-C764F9466959}" presName="text3" presStyleLbl="fgAcc3" presStyleIdx="1" presStyleCnt="2" custScaleX="74603" custScaleY="61045">
        <dgm:presLayoutVars>
          <dgm:chPref val="3"/>
        </dgm:presLayoutVars>
      </dgm:prSet>
      <dgm:spPr/>
    </dgm:pt>
    <dgm:pt modelId="{0090FFBD-8D89-49D1-8A2E-345CD9678790}" type="pres">
      <dgm:prSet presAssocID="{C8B995AF-7F66-4B17-9FEA-C764F9466959}" presName="hierChild4" presStyleCnt="0"/>
      <dgm:spPr/>
    </dgm:pt>
  </dgm:ptLst>
  <dgm:cxnLst>
    <dgm:cxn modelId="{21832414-0C36-4892-8DE9-866696C652B1}" type="presOf" srcId="{95FE6A72-6EC7-49C1-97FD-761D0BD64D7D}" destId="{79D36D82-BA9B-491E-A0D4-D4456CB3C812}" srcOrd="0" destOrd="0" presId="urn:microsoft.com/office/officeart/2005/8/layout/hierarchy1"/>
    <dgm:cxn modelId="{9134F719-BC17-4D50-B2A3-001ADBA9CCA8}" srcId="{95FE6A72-6EC7-49C1-97FD-761D0BD64D7D}" destId="{EDEE3B65-1163-4A5C-8246-280B9A49850C}" srcOrd="1" destOrd="0" parTransId="{76A1A76C-6D48-4671-933A-D2659F0FB7D7}" sibTransId="{CD7858CF-0DEE-4F06-87D5-D51E86FC4E02}"/>
    <dgm:cxn modelId="{88777332-5642-4D1B-9305-7C71C6267F66}" srcId="{36065655-3FA8-4A2A-A588-56794A9F5AAD}" destId="{95FE6A72-6EC7-49C1-97FD-761D0BD64D7D}" srcOrd="0" destOrd="0" parTransId="{0C82C156-41DE-4B7C-965A-78C3EC7105D9}" sibTransId="{51F354D2-7AD0-414D-B0F8-AF2AED9D1418}"/>
    <dgm:cxn modelId="{A6ABE639-F270-4A07-9CE4-617C6B95E235}" srcId="{EDEE3B65-1163-4A5C-8246-280B9A49850C}" destId="{C8B995AF-7F66-4B17-9FEA-C764F9466959}" srcOrd="0" destOrd="0" parTransId="{90EC0C30-959A-418D-B783-6903B497D61D}" sibTransId="{23DE400B-70BC-4EED-9FD6-CDC80676CE79}"/>
    <dgm:cxn modelId="{02452666-08DE-46C7-A4C8-E01D2B2897FC}" type="presOf" srcId="{C8B995AF-7F66-4B17-9FEA-C764F9466959}" destId="{D6B812E6-3BB0-47DB-A85F-5862A31E2C60}" srcOrd="0" destOrd="0" presId="urn:microsoft.com/office/officeart/2005/8/layout/hierarchy1"/>
    <dgm:cxn modelId="{BBC14156-827D-420D-8E50-9B18B15AA21C}" type="presOf" srcId="{36065655-3FA8-4A2A-A588-56794A9F5AAD}" destId="{2497478F-DA9A-446B-8B39-81EABFF70CF8}" srcOrd="0" destOrd="0" presId="urn:microsoft.com/office/officeart/2005/8/layout/hierarchy1"/>
    <dgm:cxn modelId="{D5B95B82-578A-4A3F-B49F-4587EE719032}" type="presOf" srcId="{DEA4DC3B-9304-4622-BA73-183784E9F484}" destId="{542F5B5B-68C2-421B-AB3B-CDC5044FF3DA}" srcOrd="0" destOrd="0" presId="urn:microsoft.com/office/officeart/2005/8/layout/hierarchy1"/>
    <dgm:cxn modelId="{0F44FA82-DE62-4891-987E-0B41521DDE57}" srcId="{3BEA06F4-E22A-47B7-96D7-6CF8D6CB4BAD}" destId="{A4F270C9-BC85-49E7-80F7-9C34C8C3A242}" srcOrd="0" destOrd="0" parTransId="{DEA4DC3B-9304-4622-BA73-183784E9F484}" sibTransId="{55C6F0D3-70BC-42CF-8864-E0EBBC5A3221}"/>
    <dgm:cxn modelId="{E2CDAB96-8A15-4B02-A4DD-D989A1723052}" type="presOf" srcId="{A4F270C9-BC85-49E7-80F7-9C34C8C3A242}" destId="{1237DCDC-2F96-4910-A679-BE73A50E4803}" srcOrd="0" destOrd="0" presId="urn:microsoft.com/office/officeart/2005/8/layout/hierarchy1"/>
    <dgm:cxn modelId="{A048EFB7-3180-4919-AAB8-83E2207C1B66}" srcId="{95FE6A72-6EC7-49C1-97FD-761D0BD64D7D}" destId="{3BEA06F4-E22A-47B7-96D7-6CF8D6CB4BAD}" srcOrd="0" destOrd="0" parTransId="{AD05A754-9B15-4254-ADC1-2E8145C5B035}" sibTransId="{92670848-9EC2-48E7-A199-C28D7BB5FD8E}"/>
    <dgm:cxn modelId="{849841C5-E727-4321-BE39-9D92450F03A8}" type="presOf" srcId="{EDEE3B65-1163-4A5C-8246-280B9A49850C}" destId="{E261B86D-65D8-4E1E-8630-D3A2863F5562}" srcOrd="0" destOrd="0" presId="urn:microsoft.com/office/officeart/2005/8/layout/hierarchy1"/>
    <dgm:cxn modelId="{700837CC-2AE8-4A89-8A9D-ADF795C66779}" type="presOf" srcId="{76A1A76C-6D48-4671-933A-D2659F0FB7D7}" destId="{3BB4BF0C-55CF-4CBE-83B2-7B076069060D}" srcOrd="0" destOrd="0" presId="urn:microsoft.com/office/officeart/2005/8/layout/hierarchy1"/>
    <dgm:cxn modelId="{2A87CCF6-EC60-4127-B827-61E963EF2E9A}" type="presOf" srcId="{AD05A754-9B15-4254-ADC1-2E8145C5B035}" destId="{25442F08-9B14-481E-B775-7776BDB2CF4D}" srcOrd="0" destOrd="0" presId="urn:microsoft.com/office/officeart/2005/8/layout/hierarchy1"/>
    <dgm:cxn modelId="{506A42F7-39BE-4AA1-A507-DD06F34383CE}" type="presOf" srcId="{3BEA06F4-E22A-47B7-96D7-6CF8D6CB4BAD}" destId="{3CF9207A-175D-4726-8B3C-A0BE0C0F2646}" srcOrd="0" destOrd="0" presId="urn:microsoft.com/office/officeart/2005/8/layout/hierarchy1"/>
    <dgm:cxn modelId="{57ECDFFE-468B-4E40-8E71-64C000A6357D}" type="presOf" srcId="{90EC0C30-959A-418D-B783-6903B497D61D}" destId="{82F25CBD-E062-4BD1-AA40-12B105482F44}" srcOrd="0" destOrd="0" presId="urn:microsoft.com/office/officeart/2005/8/layout/hierarchy1"/>
    <dgm:cxn modelId="{475C5736-4108-458F-885B-31EBBEFA8074}" type="presParOf" srcId="{2497478F-DA9A-446B-8B39-81EABFF70CF8}" destId="{6F6A3013-C248-4F21-85CF-3467D43BFFE8}" srcOrd="0" destOrd="0" presId="urn:microsoft.com/office/officeart/2005/8/layout/hierarchy1"/>
    <dgm:cxn modelId="{E0BEB34F-98A8-4755-A693-15ED5D90B830}" type="presParOf" srcId="{6F6A3013-C248-4F21-85CF-3467D43BFFE8}" destId="{A3C874B5-423D-4134-A465-E569FEDDA9D9}" srcOrd="0" destOrd="0" presId="urn:microsoft.com/office/officeart/2005/8/layout/hierarchy1"/>
    <dgm:cxn modelId="{42F62855-0241-4197-B50E-987C887C3F33}" type="presParOf" srcId="{A3C874B5-423D-4134-A465-E569FEDDA9D9}" destId="{98009AAD-4C46-49F0-B04A-A226424B1B39}" srcOrd="0" destOrd="0" presId="urn:microsoft.com/office/officeart/2005/8/layout/hierarchy1"/>
    <dgm:cxn modelId="{F5305DF9-6BEB-411C-BDDE-A1D680069108}" type="presParOf" srcId="{A3C874B5-423D-4134-A465-E569FEDDA9D9}" destId="{79D36D82-BA9B-491E-A0D4-D4456CB3C812}" srcOrd="1" destOrd="0" presId="urn:microsoft.com/office/officeart/2005/8/layout/hierarchy1"/>
    <dgm:cxn modelId="{A0876CCB-772C-41A8-8547-6B9E35BCA77D}" type="presParOf" srcId="{6F6A3013-C248-4F21-85CF-3467D43BFFE8}" destId="{C440D6B8-9835-4610-BFDB-2A2216266B59}" srcOrd="1" destOrd="0" presId="urn:microsoft.com/office/officeart/2005/8/layout/hierarchy1"/>
    <dgm:cxn modelId="{7FC52208-103A-4997-883B-92F61B9BFCA7}" type="presParOf" srcId="{C440D6B8-9835-4610-BFDB-2A2216266B59}" destId="{25442F08-9B14-481E-B775-7776BDB2CF4D}" srcOrd="0" destOrd="0" presId="urn:microsoft.com/office/officeart/2005/8/layout/hierarchy1"/>
    <dgm:cxn modelId="{E961C8D0-AD2C-4B52-87EB-BAF5F59493CC}" type="presParOf" srcId="{C440D6B8-9835-4610-BFDB-2A2216266B59}" destId="{682D3DEA-CF11-4A9C-82E8-7BDC52424E07}" srcOrd="1" destOrd="0" presId="urn:microsoft.com/office/officeart/2005/8/layout/hierarchy1"/>
    <dgm:cxn modelId="{5B752671-7782-4624-AEDD-46E102C9BDBB}" type="presParOf" srcId="{682D3DEA-CF11-4A9C-82E8-7BDC52424E07}" destId="{2FA97DA3-0067-48B4-AB46-0B5CDEC03006}" srcOrd="0" destOrd="0" presId="urn:microsoft.com/office/officeart/2005/8/layout/hierarchy1"/>
    <dgm:cxn modelId="{4B29080D-8EA8-4728-A33A-9906BB70D4FD}" type="presParOf" srcId="{2FA97DA3-0067-48B4-AB46-0B5CDEC03006}" destId="{BB1F07FB-46D1-4B3A-BC67-0DA2D5F6C549}" srcOrd="0" destOrd="0" presId="urn:microsoft.com/office/officeart/2005/8/layout/hierarchy1"/>
    <dgm:cxn modelId="{4A87C56F-DEA9-434A-802D-4C9FB6030708}" type="presParOf" srcId="{2FA97DA3-0067-48B4-AB46-0B5CDEC03006}" destId="{3CF9207A-175D-4726-8B3C-A0BE0C0F2646}" srcOrd="1" destOrd="0" presId="urn:microsoft.com/office/officeart/2005/8/layout/hierarchy1"/>
    <dgm:cxn modelId="{62F5F531-B22B-4DD4-BD74-41DAD3A7488B}" type="presParOf" srcId="{682D3DEA-CF11-4A9C-82E8-7BDC52424E07}" destId="{65D803E0-BB0E-4D6D-B04D-1BC38E25AEC8}" srcOrd="1" destOrd="0" presId="urn:microsoft.com/office/officeart/2005/8/layout/hierarchy1"/>
    <dgm:cxn modelId="{DE73E0FB-4547-4419-9585-A95ED55BFB73}" type="presParOf" srcId="{65D803E0-BB0E-4D6D-B04D-1BC38E25AEC8}" destId="{542F5B5B-68C2-421B-AB3B-CDC5044FF3DA}" srcOrd="0" destOrd="0" presId="urn:microsoft.com/office/officeart/2005/8/layout/hierarchy1"/>
    <dgm:cxn modelId="{4F4A94D1-A256-4278-8344-C1766D2ED752}" type="presParOf" srcId="{65D803E0-BB0E-4D6D-B04D-1BC38E25AEC8}" destId="{1D5B90D4-4F6B-4BBE-B434-A76E3FC6DD45}" srcOrd="1" destOrd="0" presId="urn:microsoft.com/office/officeart/2005/8/layout/hierarchy1"/>
    <dgm:cxn modelId="{FE3F6F98-72B5-4DD0-897F-596E29B97D23}" type="presParOf" srcId="{1D5B90D4-4F6B-4BBE-B434-A76E3FC6DD45}" destId="{2C0E69E0-03D2-4D8B-AE6E-7E38820C2237}" srcOrd="0" destOrd="0" presId="urn:microsoft.com/office/officeart/2005/8/layout/hierarchy1"/>
    <dgm:cxn modelId="{E82AC22F-C254-44C1-9948-175A259AC89C}" type="presParOf" srcId="{2C0E69E0-03D2-4D8B-AE6E-7E38820C2237}" destId="{6A2B3643-5CAF-4D7A-9492-E1446648AC41}" srcOrd="0" destOrd="0" presId="urn:microsoft.com/office/officeart/2005/8/layout/hierarchy1"/>
    <dgm:cxn modelId="{C9B2B9CB-6C72-4824-98C1-0C8940E5F7E1}" type="presParOf" srcId="{2C0E69E0-03D2-4D8B-AE6E-7E38820C2237}" destId="{1237DCDC-2F96-4910-A679-BE73A50E4803}" srcOrd="1" destOrd="0" presId="urn:microsoft.com/office/officeart/2005/8/layout/hierarchy1"/>
    <dgm:cxn modelId="{057AC53D-F82B-4874-9D82-DBB6858CCE06}" type="presParOf" srcId="{1D5B90D4-4F6B-4BBE-B434-A76E3FC6DD45}" destId="{4B4D0A0C-F070-4F9E-9DD9-CA3B9BEE6F6D}" srcOrd="1" destOrd="0" presId="urn:microsoft.com/office/officeart/2005/8/layout/hierarchy1"/>
    <dgm:cxn modelId="{214D87AD-156A-4A0B-B151-8560A54248E9}" type="presParOf" srcId="{C440D6B8-9835-4610-BFDB-2A2216266B59}" destId="{3BB4BF0C-55CF-4CBE-83B2-7B076069060D}" srcOrd="2" destOrd="0" presId="urn:microsoft.com/office/officeart/2005/8/layout/hierarchy1"/>
    <dgm:cxn modelId="{D84149BB-43FF-4D75-8F8B-C824DD572B27}" type="presParOf" srcId="{C440D6B8-9835-4610-BFDB-2A2216266B59}" destId="{ED3C8058-3906-48BB-B027-5B24E880AAB9}" srcOrd="3" destOrd="0" presId="urn:microsoft.com/office/officeart/2005/8/layout/hierarchy1"/>
    <dgm:cxn modelId="{F587F4B7-3651-475C-B5EF-8BFD720C21B4}" type="presParOf" srcId="{ED3C8058-3906-48BB-B027-5B24E880AAB9}" destId="{31BB542C-ACD6-4BF2-875C-9A98F40EFD61}" srcOrd="0" destOrd="0" presId="urn:microsoft.com/office/officeart/2005/8/layout/hierarchy1"/>
    <dgm:cxn modelId="{80BE28CC-FAF2-4ABC-8972-494E4FEDF216}" type="presParOf" srcId="{31BB542C-ACD6-4BF2-875C-9A98F40EFD61}" destId="{5A35814A-87C7-45A2-B9EC-ADBD697D9631}" srcOrd="0" destOrd="0" presId="urn:microsoft.com/office/officeart/2005/8/layout/hierarchy1"/>
    <dgm:cxn modelId="{CAFEBEF5-E47F-4924-A2D6-BC660452525A}" type="presParOf" srcId="{31BB542C-ACD6-4BF2-875C-9A98F40EFD61}" destId="{E261B86D-65D8-4E1E-8630-D3A2863F5562}" srcOrd="1" destOrd="0" presId="urn:microsoft.com/office/officeart/2005/8/layout/hierarchy1"/>
    <dgm:cxn modelId="{D37C2801-579B-4B4A-8F8D-1DB454279370}" type="presParOf" srcId="{ED3C8058-3906-48BB-B027-5B24E880AAB9}" destId="{E1A63CBC-29C6-43B6-AD50-5F56FA1EC7F7}" srcOrd="1" destOrd="0" presId="urn:microsoft.com/office/officeart/2005/8/layout/hierarchy1"/>
    <dgm:cxn modelId="{32ED5974-DACD-4A44-B3C5-DE8ABB1DD633}" type="presParOf" srcId="{E1A63CBC-29C6-43B6-AD50-5F56FA1EC7F7}" destId="{82F25CBD-E062-4BD1-AA40-12B105482F44}" srcOrd="0" destOrd="0" presId="urn:microsoft.com/office/officeart/2005/8/layout/hierarchy1"/>
    <dgm:cxn modelId="{11BF5384-D341-4666-BA18-D7DAB5FF4D75}" type="presParOf" srcId="{E1A63CBC-29C6-43B6-AD50-5F56FA1EC7F7}" destId="{69E4F4A5-CA0E-4E06-952D-E6158048F6AE}" srcOrd="1" destOrd="0" presId="urn:microsoft.com/office/officeart/2005/8/layout/hierarchy1"/>
    <dgm:cxn modelId="{0B1F306B-70A8-47E3-AC4E-114A54D149F8}" type="presParOf" srcId="{69E4F4A5-CA0E-4E06-952D-E6158048F6AE}" destId="{DA7755B3-DFFD-4FC6-95C1-FFF12581474F}" srcOrd="0" destOrd="0" presId="urn:microsoft.com/office/officeart/2005/8/layout/hierarchy1"/>
    <dgm:cxn modelId="{ED584316-3DD0-4E66-A5BA-BFAEFD1B8CE5}" type="presParOf" srcId="{DA7755B3-DFFD-4FC6-95C1-FFF12581474F}" destId="{7AC97DA0-2EA9-4246-847F-53E36A98C2CE}" srcOrd="0" destOrd="0" presId="urn:microsoft.com/office/officeart/2005/8/layout/hierarchy1"/>
    <dgm:cxn modelId="{282120B5-3E22-4879-B935-9DBA331DD8AE}" type="presParOf" srcId="{DA7755B3-DFFD-4FC6-95C1-FFF12581474F}" destId="{D6B812E6-3BB0-47DB-A85F-5862A31E2C60}" srcOrd="1" destOrd="0" presId="urn:microsoft.com/office/officeart/2005/8/layout/hierarchy1"/>
    <dgm:cxn modelId="{8D5E4502-9B4C-4F6E-B71E-F3C74E6B69F0}" type="presParOf" srcId="{69E4F4A5-CA0E-4E06-952D-E6158048F6AE}" destId="{0090FFBD-8D89-49D1-8A2E-345CD96787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25CBD-E062-4BD1-AA40-12B105482F44}">
      <dsp:nvSpPr>
        <dsp:cNvPr id="0" name=""/>
        <dsp:cNvSpPr/>
      </dsp:nvSpPr>
      <dsp:spPr>
        <a:xfrm>
          <a:off x="3812220" y="1937374"/>
          <a:ext cx="91440" cy="360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49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4BF0C-55CF-4CBE-83B2-7B076069060D}">
      <dsp:nvSpPr>
        <dsp:cNvPr id="0" name=""/>
        <dsp:cNvSpPr/>
      </dsp:nvSpPr>
      <dsp:spPr>
        <a:xfrm>
          <a:off x="2643269" y="789777"/>
          <a:ext cx="1214671" cy="36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67"/>
              </a:lnTo>
              <a:lnTo>
                <a:pt x="1214671" y="245667"/>
              </a:lnTo>
              <a:lnTo>
                <a:pt x="1214671" y="36049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F5B5B-68C2-421B-AB3B-CDC5044FF3DA}">
      <dsp:nvSpPr>
        <dsp:cNvPr id="0" name=""/>
        <dsp:cNvSpPr/>
      </dsp:nvSpPr>
      <dsp:spPr>
        <a:xfrm>
          <a:off x="1408473" y="1937374"/>
          <a:ext cx="91440" cy="360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49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42F08-9B14-481E-B775-7776BDB2CF4D}">
      <dsp:nvSpPr>
        <dsp:cNvPr id="0" name=""/>
        <dsp:cNvSpPr/>
      </dsp:nvSpPr>
      <dsp:spPr>
        <a:xfrm>
          <a:off x="1454193" y="789777"/>
          <a:ext cx="1189075" cy="360496"/>
        </a:xfrm>
        <a:custGeom>
          <a:avLst/>
          <a:gdLst/>
          <a:ahLst/>
          <a:cxnLst/>
          <a:rect l="0" t="0" r="0" b="0"/>
          <a:pathLst>
            <a:path>
              <a:moveTo>
                <a:pt x="1189075" y="0"/>
              </a:moveTo>
              <a:lnTo>
                <a:pt x="1189075" y="245667"/>
              </a:lnTo>
              <a:lnTo>
                <a:pt x="0" y="245667"/>
              </a:lnTo>
              <a:lnTo>
                <a:pt x="0" y="36049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09AAD-4C46-49F0-B04A-A226424B1B39}">
      <dsp:nvSpPr>
        <dsp:cNvPr id="0" name=""/>
        <dsp:cNvSpPr/>
      </dsp:nvSpPr>
      <dsp:spPr>
        <a:xfrm>
          <a:off x="1663142" y="2676"/>
          <a:ext cx="1960253" cy="787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36D82-BA9B-491E-A0D4-D4456CB3C812}">
      <dsp:nvSpPr>
        <dsp:cNvPr id="0" name=""/>
        <dsp:cNvSpPr/>
      </dsp:nvSpPr>
      <dsp:spPr>
        <a:xfrm>
          <a:off x="1800868" y="133515"/>
          <a:ext cx="1960253" cy="787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Draw Shape</a:t>
          </a:r>
          <a:endParaRPr lang="ar-SA" sz="2100" kern="1200" dirty="0"/>
        </a:p>
      </dsp:txBody>
      <dsp:txXfrm>
        <a:off x="1823921" y="156568"/>
        <a:ext cx="1914147" cy="740994"/>
      </dsp:txXfrm>
    </dsp:sp>
    <dsp:sp modelId="{BB1F07FB-46D1-4B3A-BC67-0DA2D5F6C549}">
      <dsp:nvSpPr>
        <dsp:cNvPr id="0" name=""/>
        <dsp:cNvSpPr/>
      </dsp:nvSpPr>
      <dsp:spPr>
        <a:xfrm>
          <a:off x="377247" y="1150273"/>
          <a:ext cx="2153892" cy="787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9207A-175D-4726-8B3C-A0BE0C0F2646}">
      <dsp:nvSpPr>
        <dsp:cNvPr id="0" name=""/>
        <dsp:cNvSpPr/>
      </dsp:nvSpPr>
      <dsp:spPr>
        <a:xfrm>
          <a:off x="514973" y="1281112"/>
          <a:ext cx="2153892" cy="787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Shape Outline</a:t>
          </a:r>
          <a:endParaRPr lang="ar-SA" sz="2100" kern="1200" dirty="0"/>
        </a:p>
      </dsp:txBody>
      <dsp:txXfrm>
        <a:off x="538026" y="1304165"/>
        <a:ext cx="2107786" cy="740994"/>
      </dsp:txXfrm>
    </dsp:sp>
    <dsp:sp modelId="{6A2B3643-5CAF-4D7A-9492-E1446648AC41}">
      <dsp:nvSpPr>
        <dsp:cNvPr id="0" name=""/>
        <dsp:cNvSpPr/>
      </dsp:nvSpPr>
      <dsp:spPr>
        <a:xfrm>
          <a:off x="1003513" y="2297870"/>
          <a:ext cx="901360" cy="480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7DCDC-2F96-4910-A679-BE73A50E4803}">
      <dsp:nvSpPr>
        <dsp:cNvPr id="0" name=""/>
        <dsp:cNvSpPr/>
      </dsp:nvSpPr>
      <dsp:spPr>
        <a:xfrm>
          <a:off x="1141238" y="2428710"/>
          <a:ext cx="901360" cy="480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Pen</a:t>
          </a:r>
          <a:endParaRPr lang="ar-SA" sz="2100" kern="1200" dirty="0"/>
        </a:p>
      </dsp:txBody>
      <dsp:txXfrm>
        <a:off x="1155311" y="2442783"/>
        <a:ext cx="873214" cy="452339"/>
      </dsp:txXfrm>
    </dsp:sp>
    <dsp:sp modelId="{5A35814A-87C7-45A2-B9EC-ADBD697D9631}">
      <dsp:nvSpPr>
        <dsp:cNvPr id="0" name=""/>
        <dsp:cNvSpPr/>
      </dsp:nvSpPr>
      <dsp:spPr>
        <a:xfrm>
          <a:off x="2806591" y="1150273"/>
          <a:ext cx="2102699" cy="787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1B86D-65D8-4E1E-8630-D3A2863F5562}">
      <dsp:nvSpPr>
        <dsp:cNvPr id="0" name=""/>
        <dsp:cNvSpPr/>
      </dsp:nvSpPr>
      <dsp:spPr>
        <a:xfrm>
          <a:off x="2944316" y="1281112"/>
          <a:ext cx="2102699" cy="787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Solid Shape</a:t>
          </a:r>
          <a:endParaRPr lang="ar-SA" sz="2100" kern="1200" dirty="0"/>
        </a:p>
      </dsp:txBody>
      <dsp:txXfrm>
        <a:off x="2967369" y="1304165"/>
        <a:ext cx="2056593" cy="740994"/>
      </dsp:txXfrm>
    </dsp:sp>
    <dsp:sp modelId="{7AC97DA0-2EA9-4246-847F-53E36A98C2CE}">
      <dsp:nvSpPr>
        <dsp:cNvPr id="0" name=""/>
        <dsp:cNvSpPr/>
      </dsp:nvSpPr>
      <dsp:spPr>
        <a:xfrm>
          <a:off x="3395578" y="2297870"/>
          <a:ext cx="924725" cy="480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812E6-3BB0-47DB-A85F-5862A31E2C60}">
      <dsp:nvSpPr>
        <dsp:cNvPr id="0" name=""/>
        <dsp:cNvSpPr/>
      </dsp:nvSpPr>
      <dsp:spPr>
        <a:xfrm>
          <a:off x="3533303" y="2428710"/>
          <a:ext cx="924725" cy="480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Brush</a:t>
          </a:r>
          <a:endParaRPr lang="ar-SA" sz="2100" kern="1200" dirty="0"/>
        </a:p>
      </dsp:txBody>
      <dsp:txXfrm>
        <a:off x="3547376" y="2442783"/>
        <a:ext cx="896579" cy="452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9CF9A0-CD86-4C8E-8008-DE8256463874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9CF9A0-CD86-4C8E-8008-DE8256463874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9CF9A0-CD86-4C8E-8008-DE8256463874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1IqpC_f_r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Graphics and Multimedia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Contexts and Graphics Objects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 algn="l" rtl="0">
              <a:lnSpc>
                <a:spcPct val="90000"/>
              </a:lnSpc>
            </a:pPr>
            <a:r>
              <a:rPr lang="en-US" sz="2800" dirty="0"/>
              <a:t>When displaying graphical information on a control, we need to:</a:t>
            </a:r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/>
              <a:t>Access </a:t>
            </a:r>
            <a:r>
              <a:rPr lang="en-US" b="1" dirty="0"/>
              <a:t>Graphics object</a:t>
            </a:r>
            <a:r>
              <a:rPr lang="en-US" dirty="0"/>
              <a:t> of the control.</a:t>
            </a:r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/>
              <a:t>Then, use Graphics object to draw shapes and strings on the control.</a:t>
            </a:r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endParaRPr lang="en-US" dirty="0"/>
          </a:p>
          <a:p>
            <a:pPr marL="609600" indent="-609600" algn="l" rtl="0">
              <a:lnSpc>
                <a:spcPct val="90000"/>
              </a:lnSpc>
            </a:pPr>
            <a:r>
              <a:rPr lang="en-US" sz="2800" dirty="0"/>
              <a:t>Graphics object Can be accessed in 2 ways:</a:t>
            </a:r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/>
              <a:t>By overriding  </a:t>
            </a:r>
            <a:r>
              <a:rPr lang="en-US" b="1" dirty="0" err="1"/>
              <a:t>OnPaint</a:t>
            </a:r>
            <a:r>
              <a:rPr lang="en-US" b="1" dirty="0"/>
              <a:t>()</a:t>
            </a:r>
            <a:r>
              <a:rPr lang="en-US" dirty="0"/>
              <a:t> method to retrieve a </a:t>
            </a:r>
            <a:r>
              <a:rPr lang="en-US" b="1" dirty="0"/>
              <a:t>Graphics </a:t>
            </a:r>
            <a:r>
              <a:rPr lang="en-US" dirty="0"/>
              <a:t>object from argument </a:t>
            </a:r>
            <a:r>
              <a:rPr lang="en-US" b="1" dirty="0" err="1"/>
              <a:t>PaintEventArgs</a:t>
            </a:r>
            <a:endParaRPr lang="en-US" dirty="0"/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/>
              <a:t>Create a new Graphics object associated with the appropriate surface.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Contexts and Graphics Objects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  <a:buNone/>
            </a:pPr>
            <a:r>
              <a:rPr lang="en-US" sz="2400" b="1" dirty="0"/>
              <a:t>1-Overriding  </a:t>
            </a:r>
            <a:r>
              <a:rPr lang="en-US" sz="2400" b="1" dirty="0" err="1"/>
              <a:t>OnPaint</a:t>
            </a:r>
            <a:r>
              <a:rPr lang="en-US" sz="2400" b="1" dirty="0"/>
              <a:t>() :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Protected Overrides Sub</a:t>
            </a:r>
            <a:r>
              <a:rPr lang="en-US" sz="1800" dirty="0"/>
              <a:t> </a:t>
            </a:r>
            <a:r>
              <a:rPr lang="en-US" sz="1800" dirty="0" err="1"/>
              <a:t>OnPaint</a:t>
            </a:r>
            <a:r>
              <a:rPr lang="en-US" sz="1800" dirty="0"/>
              <a:t>(</a:t>
            </a:r>
            <a:r>
              <a:rPr lang="en-US" sz="1800" dirty="0" err="1">
                <a:solidFill>
                  <a:schemeClr val="accent1"/>
                </a:solidFill>
              </a:rPr>
              <a:t>ByVal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e As </a:t>
            </a:r>
            <a:r>
              <a:rPr lang="en-US" sz="1800" dirty="0" err="1">
                <a:solidFill>
                  <a:schemeClr val="accent1"/>
                </a:solidFill>
              </a:rPr>
              <a:t>PaintEventArgs</a:t>
            </a:r>
            <a:r>
              <a:rPr lang="en-US" sz="1800" dirty="0"/>
              <a:t>)</a:t>
            </a:r>
          </a:p>
          <a:p>
            <a:pPr lvl="1" algn="l" rtl="0">
              <a:lnSpc>
                <a:spcPct val="80000"/>
              </a:lnSpc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>
                <a:solidFill>
                  <a:srgbClr val="00CC66"/>
                </a:solidFill>
              </a:rPr>
              <a:t>‘ extract the Graphics object from the </a:t>
            </a:r>
            <a:r>
              <a:rPr lang="en-US" sz="1800" dirty="0" err="1">
                <a:solidFill>
                  <a:srgbClr val="00CC66"/>
                </a:solidFill>
              </a:rPr>
              <a:t>PaintEventArgs</a:t>
            </a:r>
            <a:r>
              <a:rPr lang="en-US" sz="1800" dirty="0">
                <a:solidFill>
                  <a:srgbClr val="00CC66"/>
                </a:solidFill>
              </a:rPr>
              <a:t> argument: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Dim</a:t>
            </a:r>
            <a:r>
              <a:rPr lang="en-US" sz="1800" dirty="0"/>
              <a:t> </a:t>
            </a:r>
            <a:r>
              <a:rPr lang="en-US" sz="1800" dirty="0" err="1"/>
              <a:t>graphicsObject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1"/>
                </a:solidFill>
              </a:rPr>
              <a:t>As</a:t>
            </a:r>
            <a:r>
              <a:rPr lang="en-US" sz="1800" dirty="0"/>
              <a:t> Graphics = </a:t>
            </a:r>
            <a:r>
              <a:rPr lang="en-US" sz="1800" dirty="0" err="1"/>
              <a:t>e.Graphics</a:t>
            </a:r>
            <a:endParaRPr lang="en-US" sz="1800" dirty="0"/>
          </a:p>
          <a:p>
            <a:pPr lvl="1" algn="l" rtl="0">
              <a:lnSpc>
                <a:spcPct val="80000"/>
              </a:lnSpc>
              <a:buNone/>
            </a:pPr>
            <a:endParaRPr lang="en-US" sz="18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Calling the </a:t>
            </a:r>
            <a:r>
              <a:rPr lang="en-US" sz="2400" b="1" dirty="0" err="1"/>
              <a:t>OnPaint</a:t>
            </a:r>
            <a:r>
              <a:rPr lang="en-US" sz="2400" dirty="0"/>
              <a:t> method raises the </a:t>
            </a:r>
            <a:r>
              <a:rPr lang="en-US" sz="2400" b="1" dirty="0"/>
              <a:t>Paint</a:t>
            </a:r>
            <a:r>
              <a:rPr lang="en-US" sz="2400" dirty="0"/>
              <a:t> event.</a:t>
            </a:r>
          </a:p>
          <a:p>
            <a:pPr algn="l" rtl="0">
              <a:lnSpc>
                <a:spcPct val="80000"/>
              </a:lnSpc>
            </a:pPr>
            <a:r>
              <a:rPr lang="en-US" sz="2400" dirty="0"/>
              <a:t>Instead of overriding the </a:t>
            </a:r>
            <a:r>
              <a:rPr lang="en-US" sz="2400" b="1" dirty="0" err="1"/>
              <a:t>OnPaint</a:t>
            </a:r>
            <a:r>
              <a:rPr lang="en-US" sz="2400" b="1" dirty="0"/>
              <a:t> </a:t>
            </a:r>
            <a:r>
              <a:rPr lang="en-US" sz="2400" dirty="0"/>
              <a:t>method, programmers can add an event handler for the </a:t>
            </a:r>
            <a:r>
              <a:rPr lang="en-US" sz="2400" b="1" dirty="0"/>
              <a:t>Paint </a:t>
            </a:r>
            <a:r>
              <a:rPr lang="en-US" sz="2400" dirty="0"/>
              <a:t>event because </a:t>
            </a:r>
            <a:r>
              <a:rPr lang="en-US" sz="2400" b="1" dirty="0" err="1"/>
              <a:t>OnPaint</a:t>
            </a:r>
            <a:r>
              <a:rPr lang="en-US" sz="2400" dirty="0"/>
              <a:t> method is rarely called directly.</a:t>
            </a:r>
          </a:p>
          <a:p>
            <a:pPr algn="l" rtl="0">
              <a:lnSpc>
                <a:spcPct val="8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Public Sub</a:t>
            </a:r>
            <a:r>
              <a:rPr lang="en-US" sz="1800" dirty="0"/>
              <a:t> </a:t>
            </a:r>
            <a:r>
              <a:rPr lang="en-US" sz="1800" dirty="0" err="1"/>
              <a:t>MyEventHandler_Paint</a:t>
            </a:r>
            <a:r>
              <a:rPr lang="en-US" sz="1800" dirty="0"/>
              <a:t>( _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 err="1">
                <a:solidFill>
                  <a:schemeClr val="accent1"/>
                </a:solidFill>
              </a:rPr>
              <a:t>ByVal</a:t>
            </a:r>
            <a:r>
              <a:rPr lang="en-US" sz="1800" dirty="0"/>
              <a:t> sender </a:t>
            </a:r>
            <a:r>
              <a:rPr lang="en-US" sz="1800" dirty="0">
                <a:solidFill>
                  <a:schemeClr val="accent1"/>
                </a:solidFill>
              </a:rPr>
              <a:t>As</a:t>
            </a:r>
            <a:r>
              <a:rPr lang="en-US" sz="1800" dirty="0"/>
              <a:t> Object, </a:t>
            </a:r>
            <a:r>
              <a:rPr lang="en-US" sz="1800" dirty="0" err="1">
                <a:solidFill>
                  <a:schemeClr val="accent1"/>
                </a:solidFill>
              </a:rPr>
              <a:t>ByVal</a:t>
            </a:r>
            <a:r>
              <a:rPr lang="en-US" sz="1800" dirty="0"/>
              <a:t> e As </a:t>
            </a:r>
            <a:r>
              <a:rPr lang="en-US" sz="1800" dirty="0" err="1">
                <a:solidFill>
                  <a:schemeClr val="accent1"/>
                </a:solidFill>
              </a:rPr>
              <a:t>PaintEventArgs</a:t>
            </a:r>
            <a:r>
              <a:rPr lang="en-US" sz="1800" dirty="0"/>
              <a:t>) _ 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Handles </a:t>
            </a:r>
            <a:r>
              <a:rPr lang="en-US" sz="1800" dirty="0" err="1">
                <a:solidFill>
                  <a:schemeClr val="accent1"/>
                </a:solidFill>
              </a:rPr>
              <a:t>Me</a:t>
            </a:r>
            <a:r>
              <a:rPr lang="en-US" sz="1800" dirty="0" err="1"/>
              <a:t>.Paint</a:t>
            </a:r>
            <a:endParaRPr lang="en-US" sz="1800" dirty="0"/>
          </a:p>
          <a:p>
            <a:pPr algn="l" rtl="0">
              <a:lnSpc>
                <a:spcPct val="80000"/>
              </a:lnSpc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Graphics Context and Graphics Objects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400" b="1" dirty="0"/>
              <a:t>2-Creating a new Graphics:</a:t>
            </a:r>
          </a:p>
          <a:p>
            <a:pPr lvl="1" algn="l" rtl="0">
              <a:buNone/>
            </a:pPr>
            <a:r>
              <a:rPr lang="en-US" sz="2000" dirty="0"/>
              <a:t>By invoking </a:t>
            </a:r>
            <a:r>
              <a:rPr lang="en-US" sz="2000" dirty="0" err="1"/>
              <a:t>CreateGraphics</a:t>
            </a:r>
            <a:r>
              <a:rPr lang="en-US" sz="2000" dirty="0"/>
              <a:t> method.</a:t>
            </a:r>
          </a:p>
          <a:p>
            <a:pPr algn="l" rtl="0"/>
            <a:endParaRPr lang="en-US" dirty="0"/>
          </a:p>
          <a:p>
            <a:pPr lvl="2" algn="l" rtl="0">
              <a:buNone/>
            </a:pPr>
            <a:r>
              <a:rPr lang="en-US" sz="1900" dirty="0">
                <a:solidFill>
                  <a:srgbClr val="92D050"/>
                </a:solidFill>
              </a:rPr>
              <a:t>Dim </a:t>
            </a:r>
            <a:r>
              <a:rPr lang="en-US" sz="1900" dirty="0" err="1">
                <a:solidFill>
                  <a:srgbClr val="92D050"/>
                </a:solidFill>
              </a:rPr>
              <a:t>graphicsObject</a:t>
            </a:r>
            <a:r>
              <a:rPr lang="en-US" sz="1900" dirty="0">
                <a:solidFill>
                  <a:srgbClr val="92D050"/>
                </a:solidFill>
              </a:rPr>
              <a:t> As Graphics = label1.CreateGraphics()</a:t>
            </a:r>
          </a:p>
          <a:p>
            <a:pPr algn="l" rtl="0"/>
            <a:endParaRPr lang="en-US" dirty="0"/>
          </a:p>
          <a:p>
            <a:pPr algn="l" rtl="0"/>
            <a:r>
              <a:rPr lang="en-US" sz="2400" dirty="0"/>
              <a:t>Then, you can use the methods provided in class Graphics to draw on the control for example we can draw a circle on label1</a:t>
            </a:r>
          </a:p>
          <a:p>
            <a:pPr algn="l" rtl="0"/>
            <a:endParaRPr lang="en-US" dirty="0"/>
          </a:p>
          <a:p>
            <a:pPr lvl="2" algn="l" rtl="0">
              <a:buNone/>
            </a:pPr>
            <a:r>
              <a:rPr lang="en-US" dirty="0" err="1">
                <a:solidFill>
                  <a:srgbClr val="92D050"/>
                </a:solidFill>
              </a:rPr>
              <a:t>graphicsObjects.DrawCircle</a:t>
            </a:r>
            <a:r>
              <a:rPr lang="en-US" dirty="0">
                <a:solidFill>
                  <a:srgbClr val="92D050"/>
                </a:solidFill>
              </a:rPr>
              <a:t>(……)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92D050"/>
                </a:solidFill>
              </a:rPr>
              <a:t>Structure </a:t>
            </a:r>
            <a:r>
              <a:rPr lang="en-US" b="1" dirty="0">
                <a:solidFill>
                  <a:srgbClr val="92D050"/>
                </a:solidFill>
                <a:latin typeface="Courier New" pitchFamily="49" charset="0"/>
              </a:rPr>
              <a:t>Color</a:t>
            </a:r>
          </a:p>
          <a:p>
            <a:pPr lvl="1" algn="l" rtl="0"/>
            <a:r>
              <a:rPr lang="en-US" dirty="0"/>
              <a:t>ARGB values</a:t>
            </a:r>
          </a:p>
          <a:p>
            <a:pPr lvl="2" algn="l" rtl="0"/>
            <a:r>
              <a:rPr lang="en-US" dirty="0">
                <a:solidFill>
                  <a:schemeClr val="tx2"/>
                </a:solidFill>
              </a:rPr>
              <a:t>Alpha, red, green and blue values, respectively</a:t>
            </a:r>
          </a:p>
          <a:p>
            <a:pPr lvl="2" algn="l" rtl="0"/>
            <a:r>
              <a:rPr lang="en-US" dirty="0">
                <a:solidFill>
                  <a:schemeClr val="tx2"/>
                </a:solidFill>
              </a:rPr>
              <a:t>Each value represented as a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</a:rPr>
              <a:t>Byte</a:t>
            </a:r>
          </a:p>
          <a:p>
            <a:pPr lvl="2" algn="l" rtl="0"/>
            <a:r>
              <a:rPr lang="en-US" dirty="0">
                <a:solidFill>
                  <a:schemeClr val="tx2"/>
                </a:solidFill>
              </a:rPr>
              <a:t>Alpha value determines intensity</a:t>
            </a:r>
          </a:p>
          <a:p>
            <a:pPr lvl="3" algn="l" rtl="0"/>
            <a:r>
              <a:rPr lang="en-US" dirty="0"/>
              <a:t>0 = transparent, 255 = opaque color.</a:t>
            </a:r>
          </a:p>
          <a:p>
            <a:pPr lvl="2" algn="l" rtl="0"/>
            <a:r>
              <a:rPr lang="en-US" dirty="0">
                <a:solidFill>
                  <a:schemeClr val="tx2"/>
                </a:solidFill>
              </a:rPr>
              <a:t>The first number in the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92D050"/>
                </a:solidFill>
              </a:rPr>
              <a:t>G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>
                <a:solidFill>
                  <a:schemeClr val="tx2"/>
                </a:solidFill>
              </a:rPr>
              <a:t> value defines the</a:t>
            </a:r>
          </a:p>
          <a:p>
            <a:pPr lvl="2" algn="l" rtl="0">
              <a:buNone/>
            </a:pPr>
            <a:r>
              <a:rPr lang="en-US" dirty="0">
                <a:solidFill>
                  <a:schemeClr val="tx2"/>
                </a:solidFill>
              </a:rPr>
              <a:t>  amount of red in the color, the second defines the amount of green and the third defines the amount of blue. </a:t>
            </a:r>
          </a:p>
          <a:p>
            <a:pPr lvl="2" algn="l" rtl="0"/>
            <a:r>
              <a:rPr lang="en-US" dirty="0">
                <a:solidFill>
                  <a:schemeClr val="tx2"/>
                </a:solidFill>
              </a:rPr>
              <a:t>The larger the value, the greater the amount of that particular color.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rtl="0"/>
            <a:r>
              <a:rPr lang="en-US" dirty="0"/>
              <a:t>Color Control</a:t>
            </a:r>
            <a:endParaRPr lang="ar-SA" dirty="0"/>
          </a:p>
        </p:txBody>
      </p:sp>
      <p:pic>
        <p:nvPicPr>
          <p:cNvPr id="5" name="Picture 1" descr="vbhtp5_01_Page_05.png"/>
          <p:cNvPicPr>
            <a:picLocks noGrp="1" noChangeAspect="1"/>
          </p:cNvPicPr>
          <p:nvPr isPhoto="1"/>
        </p:nvPicPr>
        <p:blipFill>
          <a:blip r:embed="rId2" cstate="print"/>
          <a:srcRect l="8662" t="5188" r="25976" b="31254"/>
          <a:stretch>
            <a:fillRect/>
          </a:stretch>
        </p:blipFill>
        <p:spPr bwMode="auto">
          <a:xfrm>
            <a:off x="1147946" y="1628800"/>
            <a:ext cx="695244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Color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vbhtp5_01_Page_06.png"/>
          <p:cNvPicPr>
            <a:picLocks noGrp="1" noChangeAspect="1"/>
          </p:cNvPicPr>
          <p:nvPr isPhoto="1"/>
        </p:nvPicPr>
        <p:blipFill>
          <a:blip r:embed="rId2" cstate="print"/>
          <a:srcRect l="5113" t="5913" r="22438" b="18855"/>
          <a:stretch>
            <a:fillRect/>
          </a:stretch>
        </p:blipFill>
        <p:spPr bwMode="auto">
          <a:xfrm>
            <a:off x="683568" y="1484784"/>
            <a:ext cx="7344816" cy="463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Color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000" dirty="0">
                <a:solidFill>
                  <a:schemeClr val="tx2"/>
                </a:solidFill>
              </a:rPr>
              <a:t>Programmers draw shapes and Strings using </a:t>
            </a:r>
            <a:r>
              <a:rPr lang="en-US" sz="2000" b="1" dirty="0">
                <a:solidFill>
                  <a:schemeClr val="tx2"/>
                </a:solidFill>
              </a:rPr>
              <a:t>Brush</a:t>
            </a:r>
            <a:r>
              <a:rPr lang="en-US" sz="2000" dirty="0">
                <a:solidFill>
                  <a:schemeClr val="tx2"/>
                </a:solidFill>
              </a:rPr>
              <a:t>es and </a:t>
            </a:r>
            <a:r>
              <a:rPr lang="en-US" sz="2000" b="1" dirty="0">
                <a:solidFill>
                  <a:schemeClr val="tx2"/>
                </a:solidFill>
              </a:rPr>
              <a:t>Pen</a:t>
            </a:r>
            <a:r>
              <a:rPr lang="en-US" sz="2000" dirty="0">
                <a:solidFill>
                  <a:schemeClr val="tx2"/>
                </a:solidFill>
              </a:rPr>
              <a:t>s. </a:t>
            </a:r>
            <a:endParaRPr lang="en-US" sz="2000" b="1" dirty="0">
              <a:solidFill>
                <a:schemeClr val="tx2"/>
              </a:solidFill>
              <a:latin typeface="Courier New" pitchFamily="49" charset="0"/>
            </a:endParaRPr>
          </a:p>
          <a:p>
            <a:pPr algn="l" rtl="0"/>
            <a:r>
              <a:rPr lang="en-US" sz="2400" b="1" dirty="0">
                <a:solidFill>
                  <a:srgbClr val="FF0066"/>
                </a:solidFill>
                <a:latin typeface="Courier New" pitchFamily="49" charset="0"/>
              </a:rPr>
              <a:t>Pen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FF0066"/>
                </a:solidFill>
              </a:rPr>
              <a:t>objects</a:t>
            </a:r>
          </a:p>
          <a:p>
            <a:pPr lvl="1" algn="l" rtl="0"/>
            <a:r>
              <a:rPr lang="en-US" sz="2000" dirty="0"/>
              <a:t>functions similarly to an ordinary pen, is used to draw lines.</a:t>
            </a:r>
          </a:p>
          <a:p>
            <a:pPr lvl="1" algn="l" rtl="0"/>
            <a:r>
              <a:rPr lang="en-US" sz="2000" dirty="0"/>
              <a:t>constructors allow programmers to specify the colors and widths of the lines that they wish to draw.</a:t>
            </a:r>
          </a:p>
          <a:p>
            <a:pPr lvl="1" algn="l" rtl="0"/>
            <a:r>
              <a:rPr lang="en-US" sz="2000" b="1" dirty="0">
                <a:latin typeface="Courier New" pitchFamily="49" charset="0"/>
              </a:rPr>
              <a:t>Pens</a:t>
            </a:r>
            <a:r>
              <a:rPr lang="en-US" sz="2000" dirty="0"/>
              <a:t> collection (</a:t>
            </a:r>
            <a:r>
              <a:rPr lang="en-US" sz="2000" b="1" dirty="0" err="1">
                <a:latin typeface="Courier New" pitchFamily="49" charset="0"/>
              </a:rPr>
              <a:t>System.Drawing</a:t>
            </a:r>
            <a:r>
              <a:rPr lang="en-US" sz="2000" dirty="0"/>
              <a:t>) contains predefined </a:t>
            </a:r>
            <a:r>
              <a:rPr lang="en-US" sz="2000" b="1" dirty="0">
                <a:latin typeface="Courier New" pitchFamily="49" charset="0"/>
              </a:rPr>
              <a:t>Pen</a:t>
            </a:r>
            <a:r>
              <a:rPr lang="en-US" sz="2000" dirty="0"/>
              <a:t>s.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  <a:latin typeface="Courier New" pitchFamily="49" charset="0"/>
              </a:rPr>
              <a:t>Brush</a:t>
            </a:r>
            <a:r>
              <a:rPr lang="en-US" sz="2400" dirty="0">
                <a:solidFill>
                  <a:srgbClr val="FF0066"/>
                </a:solidFill>
              </a:rPr>
              <a:t> objects</a:t>
            </a:r>
          </a:p>
          <a:p>
            <a:pPr lvl="1" algn="l" rtl="0"/>
            <a:r>
              <a:rPr lang="en-US" sz="2000" dirty="0"/>
              <a:t>Used to color interiors of shapes</a:t>
            </a:r>
          </a:p>
          <a:p>
            <a:pPr lvl="1" algn="l" rtl="0"/>
            <a:r>
              <a:rPr lang="en-US" sz="2000" dirty="0"/>
              <a:t>In most Fill</a:t>
            </a:r>
            <a:r>
              <a:rPr lang="en-US" sz="2000" b="1" dirty="0"/>
              <a:t> </a:t>
            </a:r>
            <a:r>
              <a:rPr lang="en-US" sz="2000" dirty="0"/>
              <a:t>methods, </a:t>
            </a:r>
            <a:r>
              <a:rPr lang="en-US" sz="2000" b="1" dirty="0"/>
              <a:t>Brush</a:t>
            </a:r>
            <a:r>
              <a:rPr lang="en-US" sz="2000" dirty="0"/>
              <a:t>es fill a space with a color, pattern or image.</a:t>
            </a:r>
          </a:p>
          <a:p>
            <a:pPr lvl="1" algn="l" rtl="0"/>
            <a:r>
              <a:rPr lang="en-US" sz="2000" dirty="0"/>
              <a:t>Upcoming example: Color value and alpha demonstration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Color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1" descr="vbhtp5_01_Page_07.png"/>
          <p:cNvPicPr>
            <a:picLocks noGrp="1" noChangeAspect="1"/>
          </p:cNvPicPr>
          <p:nvPr isPhoto="1"/>
        </p:nvPicPr>
        <p:blipFill>
          <a:blip r:embed="rId2" cstate="print"/>
          <a:srcRect l="5512" t="5188" r="21650" b="33124"/>
          <a:stretch>
            <a:fillRect/>
          </a:stretch>
        </p:blipFill>
        <p:spPr bwMode="auto">
          <a:xfrm>
            <a:off x="323528" y="1412776"/>
            <a:ext cx="826249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vbhtp5_01_Page_0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vbhtp5_01_Page_0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800" dirty="0">
                <a:solidFill>
                  <a:schemeClr val="tx2"/>
                </a:solidFill>
              </a:rPr>
              <a:t>The language contains many sophisticated drawing capabilities as part of namespace </a:t>
            </a:r>
            <a:r>
              <a:rPr lang="en-US" sz="2800" b="1" i="1" dirty="0" err="1">
                <a:solidFill>
                  <a:schemeClr val="tx2"/>
                </a:solidFill>
              </a:rPr>
              <a:t>System.Drawing</a:t>
            </a:r>
            <a:r>
              <a:rPr lang="en-US" sz="2800" b="1" i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and the other namespaces that make up the .NET resource </a:t>
            </a:r>
            <a:r>
              <a:rPr lang="en-US" sz="2800" i="1" dirty="0">
                <a:solidFill>
                  <a:srgbClr val="FF0066"/>
                </a:solidFill>
              </a:rPr>
              <a:t>GDI+</a:t>
            </a:r>
            <a:r>
              <a:rPr lang="en-US" sz="2800" dirty="0">
                <a:solidFill>
                  <a:srgbClr val="FF0066"/>
                </a:solidFill>
              </a:rPr>
              <a:t>.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pPr algn="l" rtl="0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GDI+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is an application programming interface (API) that provides classes for creating two-dimensional graphics, and manipulating fonts and images. </a:t>
            </a:r>
          </a:p>
          <a:p>
            <a:pPr algn="l" rtl="0"/>
            <a:r>
              <a:rPr lang="en-US" dirty="0"/>
              <a:t>The most commonly used components of GDI+ reside in the </a:t>
            </a:r>
            <a:r>
              <a:rPr lang="en-US" sz="2800" b="1" i="1" dirty="0" err="1">
                <a:solidFill>
                  <a:schemeClr val="tx2"/>
                </a:solidFill>
              </a:rPr>
              <a:t>System.Drawing</a:t>
            </a:r>
            <a:r>
              <a:rPr lang="en-US" dirty="0"/>
              <a:t> and </a:t>
            </a:r>
            <a:r>
              <a:rPr lang="en-US" sz="2800" b="1" i="1" dirty="0">
                <a:solidFill>
                  <a:schemeClr val="tx2"/>
                </a:solidFill>
              </a:rPr>
              <a:t>System.Drawing.Drawing2D</a:t>
            </a:r>
            <a:r>
              <a:rPr lang="en-US" dirty="0"/>
              <a:t> namespaces.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vbhtp5_01_Page_1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bhtp5_01_Page_1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Font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Font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After a </a:t>
            </a:r>
            <a:r>
              <a:rPr lang="en-US" sz="2000" b="1" dirty="0">
                <a:latin typeface="Courier New" pitchFamily="49" charset="0"/>
              </a:rPr>
              <a:t>Font</a:t>
            </a:r>
            <a:r>
              <a:rPr lang="en-US" sz="2000" dirty="0"/>
              <a:t> is created, its properties cannot be modified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Programmers must create a new </a:t>
            </a:r>
            <a:r>
              <a:rPr lang="en-US" sz="2000" b="1" dirty="0">
                <a:latin typeface="Courier New" pitchFamily="49" charset="0"/>
              </a:rPr>
              <a:t>Font</a:t>
            </a:r>
            <a:r>
              <a:rPr lang="en-US" sz="2000" dirty="0"/>
              <a:t> object to be different</a:t>
            </a:r>
          </a:p>
          <a:p>
            <a:pPr algn="l" rtl="0">
              <a:lnSpc>
                <a:spcPct val="90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Font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constructors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Must require a </a:t>
            </a:r>
            <a:r>
              <a:rPr lang="en-US" sz="2000" i="1" dirty="0"/>
              <a:t>font </a:t>
            </a:r>
            <a:r>
              <a:rPr lang="en-US" sz="2000" i="1" dirty="0">
                <a:solidFill>
                  <a:srgbClr val="FF0000"/>
                </a:solidFill>
              </a:rPr>
              <a:t>name</a:t>
            </a:r>
            <a:r>
              <a:rPr lang="en-US" sz="2000" i="1" dirty="0"/>
              <a:t> </a:t>
            </a:r>
            <a:r>
              <a:rPr lang="en-US" sz="2000" dirty="0"/>
              <a:t>as an argument</a:t>
            </a:r>
            <a:endParaRPr lang="en-US" sz="2000" i="1" dirty="0"/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They usually require the </a:t>
            </a:r>
            <a:r>
              <a:rPr lang="en-US" sz="2000" i="1" dirty="0"/>
              <a:t>font </a:t>
            </a:r>
            <a:r>
              <a:rPr lang="en-US" sz="2000" i="1" dirty="0">
                <a:solidFill>
                  <a:srgbClr val="FF0000"/>
                </a:solidFill>
              </a:rPr>
              <a:t>size</a:t>
            </a:r>
            <a:r>
              <a:rPr lang="en-US" sz="2000" i="1" dirty="0"/>
              <a:t> </a:t>
            </a:r>
            <a:r>
              <a:rPr lang="en-US" sz="2000" dirty="0"/>
              <a:t>as an argument</a:t>
            </a:r>
          </a:p>
          <a:p>
            <a:pPr lvl="1" algn="l" rtl="0"/>
            <a:r>
              <a:rPr lang="en-US" sz="2000" dirty="0"/>
              <a:t>And usually require the </a:t>
            </a:r>
            <a:r>
              <a:rPr lang="en-US" sz="2000" i="1" dirty="0"/>
              <a:t>font </a:t>
            </a:r>
            <a:r>
              <a:rPr lang="en-US" sz="2000" i="1" dirty="0">
                <a:solidFill>
                  <a:srgbClr val="FF0000"/>
                </a:solidFill>
              </a:rPr>
              <a:t>style</a:t>
            </a:r>
            <a:r>
              <a:rPr lang="en-US" sz="2000" i="1" dirty="0"/>
              <a:t> </a:t>
            </a:r>
            <a:r>
              <a:rPr lang="en-US" sz="2000" dirty="0"/>
              <a:t>which is a member of</a:t>
            </a:r>
          </a:p>
          <a:p>
            <a:pPr lvl="1" algn="l" rtl="0">
              <a:buFont typeface="Arial" pitchFamily="34" charset="0"/>
              <a:buNone/>
            </a:pPr>
            <a:r>
              <a:rPr lang="en-US" sz="2000" dirty="0"/>
              <a:t>    the </a:t>
            </a:r>
            <a:r>
              <a:rPr lang="en-US" sz="2000" b="1" i="1" dirty="0" err="1"/>
              <a:t>FontStyle</a:t>
            </a:r>
            <a:r>
              <a:rPr lang="en-US" sz="2000" b="1" i="1" dirty="0"/>
              <a:t> </a:t>
            </a:r>
            <a:r>
              <a:rPr lang="en-US" sz="2000" dirty="0"/>
              <a:t>enumeration: </a:t>
            </a:r>
            <a:r>
              <a:rPr lang="en-US" sz="2000" b="1" i="1" dirty="0"/>
              <a:t>Bold</a:t>
            </a:r>
            <a:r>
              <a:rPr lang="en-US" sz="2000" dirty="0"/>
              <a:t>, </a:t>
            </a:r>
            <a:r>
              <a:rPr lang="en-US" sz="2000" b="1" i="1" dirty="0"/>
              <a:t>Italic</a:t>
            </a:r>
            <a:r>
              <a:rPr lang="en-US" sz="2000" dirty="0"/>
              <a:t>, </a:t>
            </a:r>
            <a:r>
              <a:rPr lang="en-US" sz="2000" b="1" i="1" dirty="0"/>
              <a:t>Regular</a:t>
            </a:r>
            <a:r>
              <a:rPr lang="en-US" sz="2000" dirty="0"/>
              <a:t>, </a:t>
            </a:r>
            <a:r>
              <a:rPr lang="en-US" sz="2000" b="1" i="1" dirty="0"/>
              <a:t>Strikeout</a:t>
            </a:r>
            <a:r>
              <a:rPr lang="en-US" sz="2000" dirty="0"/>
              <a:t>, </a:t>
            </a:r>
            <a:r>
              <a:rPr lang="en-US" sz="2000" b="1" i="1" dirty="0"/>
              <a:t>Underline</a:t>
            </a:r>
            <a:r>
              <a:rPr lang="en-US" sz="2000" dirty="0"/>
              <a:t>.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</a:rPr>
              <a:t>Graphics </a:t>
            </a:r>
            <a:r>
              <a:rPr lang="en-US" sz="2400" dirty="0">
                <a:solidFill>
                  <a:schemeClr val="tx2"/>
                </a:solidFill>
              </a:rPr>
              <a:t>method </a:t>
            </a:r>
            <a:r>
              <a:rPr lang="en-US" sz="2400" b="1" i="1" dirty="0" err="1">
                <a:solidFill>
                  <a:schemeClr val="tx2"/>
                </a:solidFill>
              </a:rPr>
              <a:t>DrawString</a:t>
            </a:r>
            <a:r>
              <a:rPr lang="en-US" sz="2400" b="1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sets the current drawing font—the font in which the text displays—to its </a:t>
            </a:r>
            <a:r>
              <a:rPr lang="en-US" sz="2400" b="1" dirty="0">
                <a:solidFill>
                  <a:schemeClr val="tx2"/>
                </a:solidFill>
              </a:rPr>
              <a:t>Font </a:t>
            </a:r>
            <a:r>
              <a:rPr lang="en-US" sz="2400" dirty="0">
                <a:solidFill>
                  <a:schemeClr val="tx2"/>
                </a:solidFill>
              </a:rPr>
              <a:t>argument.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400" b="1" i="1" dirty="0" err="1">
                <a:solidFill>
                  <a:schemeClr val="bg2">
                    <a:lumMod val="75000"/>
                  </a:schemeClr>
                </a:solidFill>
              </a:rPr>
              <a:t>DrawString</a:t>
            </a:r>
            <a:r>
              <a:rPr lang="en-US" sz="24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constructors:</a:t>
            </a:r>
          </a:p>
          <a:p>
            <a:pPr lvl="1" algn="l" rtl="0"/>
            <a:r>
              <a:rPr lang="en-US" sz="2000" b="1" dirty="0"/>
              <a:t>String </a:t>
            </a:r>
            <a:r>
              <a:rPr lang="en-US" sz="2000" dirty="0"/>
              <a:t>to display </a:t>
            </a:r>
          </a:p>
          <a:p>
            <a:pPr lvl="1" algn="l" rtl="0"/>
            <a:r>
              <a:rPr lang="en-US" sz="2000" b="1" dirty="0"/>
              <a:t>Font</a:t>
            </a:r>
            <a:r>
              <a:rPr lang="en-US" sz="2000" dirty="0"/>
              <a:t>,</a:t>
            </a:r>
          </a:p>
          <a:p>
            <a:pPr lvl="1" algn="l" rtl="0"/>
            <a:r>
              <a:rPr lang="en-US" sz="2000" dirty="0"/>
              <a:t> </a:t>
            </a:r>
            <a:r>
              <a:rPr lang="en-US" sz="2000" b="1" dirty="0"/>
              <a:t>Brush </a:t>
            </a:r>
          </a:p>
          <a:p>
            <a:pPr lvl="1" algn="l" rtl="0"/>
            <a:r>
              <a:rPr lang="en-US" sz="2000" dirty="0"/>
              <a:t>and the x- and y-coordinates of the location for the </a:t>
            </a:r>
            <a:r>
              <a:rPr lang="en-US" sz="2000" b="1" dirty="0"/>
              <a:t>String</a:t>
            </a:r>
            <a:r>
              <a:rPr lang="en-US" sz="2000" dirty="0"/>
              <a:t>’s first character.</a:t>
            </a:r>
          </a:p>
          <a:p>
            <a:pPr lvl="1" algn="l" rtl="0"/>
            <a:endParaRPr lang="en-US" sz="2000" dirty="0"/>
          </a:p>
          <a:p>
            <a:pPr algn="l" rtl="0"/>
            <a:r>
              <a:rPr lang="en-US" sz="2500" dirty="0"/>
              <a:t>Example</a:t>
            </a:r>
          </a:p>
          <a:p>
            <a:pPr algn="l" rtl="0">
              <a:buNone/>
            </a:pPr>
            <a:r>
              <a:rPr lang="en-US" sz="2400" dirty="0"/>
              <a:t>		</a:t>
            </a:r>
            <a:r>
              <a:rPr lang="en-US" sz="1800" dirty="0"/>
              <a:t>Dim </a:t>
            </a:r>
            <a:r>
              <a:rPr lang="en-US" sz="1800" dirty="0" err="1"/>
              <a:t>textbrush</a:t>
            </a:r>
            <a:r>
              <a:rPr lang="en-US" sz="1800" dirty="0"/>
              <a:t> As New </a:t>
            </a:r>
            <a:r>
              <a:rPr lang="en-US" sz="1800" dirty="0" err="1"/>
              <a:t>SolidBrush</a:t>
            </a:r>
            <a:r>
              <a:rPr lang="en-US" sz="1800" dirty="0"/>
              <a:t>(</a:t>
            </a:r>
            <a:r>
              <a:rPr lang="en-US" sz="1800" dirty="0" err="1"/>
              <a:t>Color.Red</a:t>
            </a:r>
            <a:r>
              <a:rPr lang="en-US" sz="1800" dirty="0"/>
              <a:t>)</a:t>
            </a:r>
          </a:p>
          <a:p>
            <a:pPr algn="l" rtl="0">
              <a:buNone/>
            </a:pPr>
            <a:r>
              <a:rPr lang="en-US" sz="1800" dirty="0"/>
              <a:t>        	</a:t>
            </a:r>
            <a:r>
              <a:rPr lang="en-US" sz="1800" dirty="0" err="1"/>
              <a:t>g.DrawString</a:t>
            </a:r>
            <a:r>
              <a:rPr lang="en-US" sz="1800" dirty="0"/>
              <a:t>("Hello World", </a:t>
            </a:r>
            <a:r>
              <a:rPr lang="en-US" sz="1800" dirty="0" err="1"/>
              <a:t>Me.Font</a:t>
            </a:r>
            <a:r>
              <a:rPr lang="en-US" sz="1800" dirty="0"/>
              <a:t>, </a:t>
            </a:r>
            <a:r>
              <a:rPr lang="en-US" sz="1800" dirty="0" err="1"/>
              <a:t>textbrush</a:t>
            </a:r>
            <a:r>
              <a:rPr lang="en-US" sz="1800" dirty="0"/>
              <a:t>, 10, 10)</a:t>
            </a:r>
            <a:endParaRPr lang="en-US" sz="2000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bhtp5_01_Page_16.png"/>
          <p:cNvPicPr>
            <a:picLocks noGrp="1" noChangeAspect="1"/>
          </p:cNvPicPr>
          <p:nvPr isPhoto="1"/>
        </p:nvPicPr>
        <p:blipFill>
          <a:blip r:embed="rId2" cstate="print"/>
          <a:srcRect l="6289" t="6609" r="22050" b="23348"/>
          <a:stretch>
            <a:fillRect/>
          </a:stretch>
        </p:blipFill>
        <p:spPr bwMode="auto">
          <a:xfrm>
            <a:off x="755576" y="1268760"/>
            <a:ext cx="7344816" cy="43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vbhtp5_01_Page_1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111787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/>
              <a:t>Example</a:t>
            </a:r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 descr="vbhtp5_01_Page_1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vbhtp5_01_Page_2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Drawing Lines, Rectangles and Ovals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509120"/>
            <a:ext cx="8503920" cy="2016224"/>
          </a:xfrm>
        </p:spPr>
        <p:txBody>
          <a:bodyPr>
            <a:normAutofit/>
          </a:bodyPr>
          <a:lstStyle/>
          <a:p>
            <a:pPr algn="l" rtl="0"/>
            <a:r>
              <a:rPr lang="en-US" sz="1800" dirty="0"/>
              <a:t>Example:</a:t>
            </a:r>
          </a:p>
          <a:p>
            <a:pPr algn="l" rtl="0">
              <a:buNone/>
            </a:pPr>
            <a:r>
              <a:rPr lang="en-US" sz="1800" dirty="0" err="1"/>
              <a:t>DrawRectangle</a:t>
            </a:r>
            <a:r>
              <a:rPr lang="en-US" sz="1800" dirty="0"/>
              <a:t>(</a:t>
            </a:r>
            <a:r>
              <a:rPr lang="en-US" sz="1800" dirty="0" err="1"/>
              <a:t>ByVal</a:t>
            </a:r>
            <a:r>
              <a:rPr lang="en-US" sz="1800" dirty="0"/>
              <a:t> p As Pen, </a:t>
            </a:r>
            <a:r>
              <a:rPr lang="en-US" sz="1800" dirty="0" err="1"/>
              <a:t>ByVal</a:t>
            </a:r>
            <a:r>
              <a:rPr lang="en-US" sz="1800" dirty="0"/>
              <a:t> x As Integer, </a:t>
            </a:r>
            <a:r>
              <a:rPr lang="en-US" sz="1800" dirty="0" err="1"/>
              <a:t>ByVal</a:t>
            </a:r>
            <a:r>
              <a:rPr lang="en-US" sz="1800" dirty="0"/>
              <a:t> y As Integer, </a:t>
            </a:r>
            <a:r>
              <a:rPr lang="en-US" sz="1800" dirty="0" err="1"/>
              <a:t>ByVal</a:t>
            </a:r>
            <a:r>
              <a:rPr lang="en-US" sz="1800" dirty="0"/>
              <a:t> width As Integer, </a:t>
            </a:r>
            <a:r>
              <a:rPr lang="en-US" sz="1800" dirty="0" err="1"/>
              <a:t>ByVal</a:t>
            </a:r>
            <a:r>
              <a:rPr lang="en-US" sz="1800" dirty="0"/>
              <a:t> height As Integer)</a:t>
            </a:r>
          </a:p>
          <a:p>
            <a:pPr algn="l" rtl="0">
              <a:buNone/>
            </a:pPr>
            <a:endParaRPr lang="en-US" sz="1800" dirty="0"/>
          </a:p>
          <a:p>
            <a:pPr algn="l" rtl="0">
              <a:buNone/>
            </a:pPr>
            <a:r>
              <a:rPr lang="en-US" sz="1800" dirty="0" err="1"/>
              <a:t>FillRectangle</a:t>
            </a:r>
            <a:r>
              <a:rPr lang="en-US" sz="1800" dirty="0"/>
              <a:t>(</a:t>
            </a:r>
            <a:r>
              <a:rPr lang="en-US" sz="1800" dirty="0" err="1"/>
              <a:t>ByVal</a:t>
            </a:r>
            <a:r>
              <a:rPr lang="en-US" sz="1800" dirty="0"/>
              <a:t> b As Brush, </a:t>
            </a:r>
            <a:r>
              <a:rPr lang="en-US" sz="1800" dirty="0" err="1"/>
              <a:t>ByVal</a:t>
            </a:r>
            <a:r>
              <a:rPr lang="en-US" sz="1800" dirty="0"/>
              <a:t> x As Integer, </a:t>
            </a:r>
            <a:r>
              <a:rPr lang="en-US" sz="1800" dirty="0" err="1"/>
              <a:t>ByVal</a:t>
            </a:r>
            <a:r>
              <a:rPr lang="en-US" sz="1800" dirty="0"/>
              <a:t> y As Integer, </a:t>
            </a:r>
            <a:r>
              <a:rPr lang="en-US" sz="1800" dirty="0" err="1"/>
              <a:t>ByVal</a:t>
            </a:r>
            <a:r>
              <a:rPr lang="en-US" sz="1800" dirty="0"/>
              <a:t> width As Integer, </a:t>
            </a:r>
            <a:r>
              <a:rPr lang="en-US" sz="1800" dirty="0" err="1"/>
              <a:t>ByVal</a:t>
            </a:r>
            <a:r>
              <a:rPr lang="en-US" sz="1800" dirty="0"/>
              <a:t> height As Integer)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12032" y="1597248"/>
          <a:ext cx="5424264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vbhtp5_01_Page_27.png"/>
          <p:cNvPicPr>
            <a:picLocks noGrp="1" noChangeAspect="1"/>
          </p:cNvPicPr>
          <p:nvPr isPhoto="1"/>
        </p:nvPicPr>
        <p:blipFill>
          <a:blip r:embed="rId2" cstate="print"/>
          <a:srcRect l="5901" t="15565" r="22438" b="55899"/>
          <a:stretch>
            <a:fillRect/>
          </a:stretch>
        </p:blipFill>
        <p:spPr bwMode="auto">
          <a:xfrm>
            <a:off x="539552" y="4437112"/>
            <a:ext cx="65527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vbhtp5_01_Page_26.png"/>
          <p:cNvPicPr>
            <a:picLocks noGrp="1" noChangeAspect="1"/>
          </p:cNvPicPr>
          <p:nvPr isPhoto="1"/>
        </p:nvPicPr>
        <p:blipFill>
          <a:blip r:embed="rId3" cstate="print"/>
          <a:srcRect b="22174"/>
          <a:stretch>
            <a:fillRect/>
          </a:stretch>
        </p:blipFill>
        <p:spPr bwMode="auto">
          <a:xfrm>
            <a:off x="0" y="188640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152400"/>
            <a:ext cx="7924800" cy="5734050"/>
            <a:chOff x="0" y="0"/>
            <a:chExt cx="20000" cy="200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4220" y="5705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777" y="1426"/>
              <a:ext cx="3" cy="11760"/>
            </a:xfrm>
            <a:custGeom>
              <a:avLst/>
              <a:gdLst/>
              <a:ahLst/>
              <a:cxnLst>
                <a:cxn ang="0">
                  <a:pos x="0" y="19995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95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3444" y="946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444" y="8412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444" y="620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444" y="5152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444" y="398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5334" y="684"/>
              <a:ext cx="3999" cy="2838"/>
            </a:xfrm>
            <a:custGeom>
              <a:avLst/>
              <a:gdLst/>
              <a:ahLst/>
              <a:cxnLst>
                <a:cxn ang="0">
                  <a:pos x="19986" y="0"/>
                </a:cxn>
                <a:cxn ang="0">
                  <a:pos x="19986" y="19979"/>
                </a:cxn>
                <a:cxn ang="0">
                  <a:pos x="0" y="19979"/>
                </a:cxn>
                <a:cxn ang="0">
                  <a:pos x="0" y="0"/>
                </a:cxn>
                <a:cxn ang="0">
                  <a:pos x="19986" y="0"/>
                </a:cxn>
              </a:cxnLst>
              <a:rect l="0" t="0" r="r" b="b"/>
              <a:pathLst>
                <a:path w="20000" h="20000">
                  <a:moveTo>
                    <a:pt x="19986" y="0"/>
                  </a:moveTo>
                  <a:lnTo>
                    <a:pt x="19986" y="19979"/>
                  </a:lnTo>
                  <a:lnTo>
                    <a:pt x="0" y="19979"/>
                  </a:lnTo>
                  <a:lnTo>
                    <a:pt x="0" y="0"/>
                  </a:lnTo>
                  <a:lnTo>
                    <a:pt x="1998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11" y="611"/>
              <a:ext cx="7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33" y="728"/>
              <a:ext cx="6660" cy="58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System.Drawing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447" y="14758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444" y="13535"/>
              <a:ext cx="3" cy="5356"/>
            </a:xfrm>
            <a:custGeom>
              <a:avLst/>
              <a:gdLst/>
              <a:ahLst/>
              <a:cxnLst>
                <a:cxn ang="0">
                  <a:pos x="0" y="19989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89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447" y="15806"/>
              <a:ext cx="66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447" y="16853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447" y="17901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14220" y="5705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447" y="18891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3444" y="2823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780" y="3231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3444" y="398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3444" y="5152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3444" y="620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3444" y="724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3444" y="8412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3444" y="946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780" y="10915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780" y="11963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780" y="13128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3554" y="961"/>
              <a:ext cx="2" cy="8266"/>
            </a:xfrm>
            <a:custGeom>
              <a:avLst/>
              <a:gdLst/>
              <a:ahLst/>
              <a:cxnLst>
                <a:cxn ang="0">
                  <a:pos x="0" y="19993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93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224" y="961"/>
              <a:ext cx="633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91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9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556" y="9227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556" y="8179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3556" y="7102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3556" y="6054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>
              <a:off x="111" y="611"/>
              <a:ext cx="7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AutoShape 40"/>
            <p:cNvSpPr>
              <a:spLocks noChangeArrowheads="1"/>
            </p:cNvSpPr>
            <p:nvPr/>
          </p:nvSpPr>
          <p:spPr bwMode="auto">
            <a:xfrm>
              <a:off x="3444" y="1776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AutoShape 41"/>
            <p:cNvSpPr>
              <a:spLocks noChangeArrowheads="1"/>
            </p:cNvSpPr>
            <p:nvPr/>
          </p:nvSpPr>
          <p:spPr bwMode="auto">
            <a:xfrm>
              <a:off x="3444" y="1776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555" y="2008"/>
              <a:ext cx="4447" cy="5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Bitmap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AutoShape 43"/>
            <p:cNvSpPr>
              <a:spLocks noChangeArrowheads="1"/>
            </p:cNvSpPr>
            <p:nvPr/>
          </p:nvSpPr>
          <p:spPr bwMode="auto">
            <a:xfrm>
              <a:off x="3444" y="2823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555" y="3056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888" y="2823"/>
              <a:ext cx="114" cy="2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555" y="422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FontFamily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555" y="5385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Graphics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555" y="6433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Icon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AutoShape 49"/>
            <p:cNvSpPr>
              <a:spLocks noChangeArrowheads="1"/>
            </p:cNvSpPr>
            <p:nvPr/>
          </p:nvSpPr>
          <p:spPr bwMode="auto">
            <a:xfrm>
              <a:off x="3444" y="724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4555" y="748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Pen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555" y="8645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555" y="9693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AutoShape 53"/>
            <p:cNvSpPr>
              <a:spLocks noChangeArrowheads="1"/>
            </p:cNvSpPr>
            <p:nvPr/>
          </p:nvSpPr>
          <p:spPr bwMode="auto">
            <a:xfrm>
              <a:off x="3444" y="1050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AutoShape 54"/>
            <p:cNvSpPr>
              <a:spLocks noChangeArrowheads="1"/>
            </p:cNvSpPr>
            <p:nvPr/>
          </p:nvSpPr>
          <p:spPr bwMode="auto">
            <a:xfrm>
              <a:off x="3444" y="1050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AutoShape 55"/>
            <p:cNvSpPr>
              <a:spLocks noChangeArrowheads="1"/>
            </p:cNvSpPr>
            <p:nvPr/>
          </p:nvSpPr>
          <p:spPr bwMode="auto">
            <a:xfrm>
              <a:off x="3444" y="11556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AutoShape 56"/>
            <p:cNvSpPr>
              <a:spLocks noChangeArrowheads="1"/>
            </p:cNvSpPr>
            <p:nvPr/>
          </p:nvSpPr>
          <p:spPr bwMode="auto">
            <a:xfrm>
              <a:off x="3444" y="11556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AutoShape 57"/>
            <p:cNvSpPr>
              <a:spLocks noChangeArrowheads="1"/>
            </p:cNvSpPr>
            <p:nvPr/>
          </p:nvSpPr>
          <p:spPr bwMode="auto">
            <a:xfrm>
              <a:off x="3444" y="1272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AutoShape 58"/>
            <p:cNvSpPr>
              <a:spLocks noChangeArrowheads="1"/>
            </p:cNvSpPr>
            <p:nvPr/>
          </p:nvSpPr>
          <p:spPr bwMode="auto">
            <a:xfrm>
              <a:off x="3444" y="1272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4555" y="1074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TextureBrush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555" y="11789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Image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555" y="12953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780" y="4454"/>
              <a:ext cx="6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780" y="5618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780" y="6666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780" y="7714"/>
              <a:ext cx="6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780" y="8761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780" y="9809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AutoShape 68"/>
            <p:cNvSpPr>
              <a:spLocks noChangeArrowheads="1"/>
            </p:cNvSpPr>
            <p:nvPr/>
          </p:nvSpPr>
          <p:spPr bwMode="auto">
            <a:xfrm>
              <a:off x="5110" y="14350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AutoShape 69"/>
            <p:cNvSpPr>
              <a:spLocks noChangeArrowheads="1"/>
            </p:cNvSpPr>
            <p:nvPr/>
          </p:nvSpPr>
          <p:spPr bwMode="auto">
            <a:xfrm>
              <a:off x="5110" y="14350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AutoShape 70"/>
            <p:cNvSpPr>
              <a:spLocks noChangeArrowheads="1"/>
            </p:cNvSpPr>
            <p:nvPr/>
          </p:nvSpPr>
          <p:spPr bwMode="auto">
            <a:xfrm>
              <a:off x="5110" y="15398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AutoShape 71"/>
            <p:cNvSpPr>
              <a:spLocks noChangeArrowheads="1"/>
            </p:cNvSpPr>
            <p:nvPr/>
          </p:nvSpPr>
          <p:spPr bwMode="auto">
            <a:xfrm>
              <a:off x="5110" y="15398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AutoShape 72"/>
            <p:cNvSpPr>
              <a:spLocks noChangeArrowheads="1"/>
            </p:cNvSpPr>
            <p:nvPr/>
          </p:nvSpPr>
          <p:spPr bwMode="auto">
            <a:xfrm>
              <a:off x="5110" y="16446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AutoShape 73"/>
            <p:cNvSpPr>
              <a:spLocks noChangeArrowheads="1"/>
            </p:cNvSpPr>
            <p:nvPr/>
          </p:nvSpPr>
          <p:spPr bwMode="auto">
            <a:xfrm>
              <a:off x="5110" y="16446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AutoShape 74"/>
            <p:cNvSpPr>
              <a:spLocks noChangeArrowheads="1"/>
            </p:cNvSpPr>
            <p:nvPr/>
          </p:nvSpPr>
          <p:spPr bwMode="auto">
            <a:xfrm>
              <a:off x="5110" y="17494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AutoShape 75"/>
            <p:cNvSpPr>
              <a:spLocks noChangeArrowheads="1"/>
            </p:cNvSpPr>
            <p:nvPr/>
          </p:nvSpPr>
          <p:spPr bwMode="auto">
            <a:xfrm>
              <a:off x="5110" y="17494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AutoShape 76"/>
            <p:cNvSpPr>
              <a:spLocks noChangeArrowheads="1"/>
            </p:cNvSpPr>
            <p:nvPr/>
          </p:nvSpPr>
          <p:spPr bwMode="auto">
            <a:xfrm>
              <a:off x="5110" y="18542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AutoShape 77"/>
            <p:cNvSpPr>
              <a:spLocks noChangeArrowheads="1"/>
            </p:cNvSpPr>
            <p:nvPr/>
          </p:nvSpPr>
          <p:spPr bwMode="auto">
            <a:xfrm>
              <a:off x="5110" y="18542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6332" y="14583"/>
              <a:ext cx="7113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HatchBrush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6332" y="15631"/>
              <a:ext cx="7113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LinearGradient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6332" y="16679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PathGradient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6332" y="17727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6332" y="18775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TextureBrush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780" y="2125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AutoShape 84"/>
            <p:cNvSpPr>
              <a:spLocks noChangeArrowheads="1"/>
            </p:cNvSpPr>
            <p:nvPr/>
          </p:nvSpPr>
          <p:spPr bwMode="auto">
            <a:xfrm>
              <a:off x="15887" y="1514"/>
              <a:ext cx="2891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AutoShape 85"/>
            <p:cNvSpPr>
              <a:spLocks noChangeArrowheads="1"/>
            </p:cNvSpPr>
            <p:nvPr/>
          </p:nvSpPr>
          <p:spPr bwMode="auto">
            <a:xfrm>
              <a:off x="15887" y="1514"/>
              <a:ext cx="2891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16331" y="1746"/>
              <a:ext cx="2225" cy="49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class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AutoShape 87"/>
            <p:cNvSpPr>
              <a:spLocks noChangeArrowheads="1"/>
            </p:cNvSpPr>
            <p:nvPr/>
          </p:nvSpPr>
          <p:spPr bwMode="auto">
            <a:xfrm>
              <a:off x="15553" y="2445"/>
              <a:ext cx="3558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AutoShape 88"/>
            <p:cNvSpPr>
              <a:spLocks noChangeArrowheads="1"/>
            </p:cNvSpPr>
            <p:nvPr/>
          </p:nvSpPr>
          <p:spPr bwMode="auto">
            <a:xfrm>
              <a:off x="15553" y="2445"/>
              <a:ext cx="3558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15887" y="2649"/>
              <a:ext cx="3002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Structure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15331" y="5909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Color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AutoShape 91"/>
            <p:cNvSpPr>
              <a:spLocks noChangeArrowheads="1"/>
            </p:cNvSpPr>
            <p:nvPr/>
          </p:nvSpPr>
          <p:spPr bwMode="auto">
            <a:xfrm>
              <a:off x="14220" y="6753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AutoShape 92"/>
            <p:cNvSpPr>
              <a:spLocks noChangeArrowheads="1"/>
            </p:cNvSpPr>
            <p:nvPr/>
          </p:nvSpPr>
          <p:spPr bwMode="auto">
            <a:xfrm>
              <a:off x="14220" y="6753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15331" y="6957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Point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AutoShape 94"/>
            <p:cNvSpPr>
              <a:spLocks noChangeArrowheads="1"/>
            </p:cNvSpPr>
            <p:nvPr/>
          </p:nvSpPr>
          <p:spPr bwMode="auto">
            <a:xfrm>
              <a:off x="14220" y="7801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AutoShape 95"/>
            <p:cNvSpPr>
              <a:spLocks noChangeArrowheads="1"/>
            </p:cNvSpPr>
            <p:nvPr/>
          </p:nvSpPr>
          <p:spPr bwMode="auto">
            <a:xfrm>
              <a:off x="14220" y="7801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15331" y="8005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Rectangle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AutoShape 97"/>
            <p:cNvSpPr>
              <a:spLocks noChangeArrowheads="1"/>
            </p:cNvSpPr>
            <p:nvPr/>
          </p:nvSpPr>
          <p:spPr bwMode="auto">
            <a:xfrm>
              <a:off x="14220" y="8849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AutoShape 98"/>
            <p:cNvSpPr>
              <a:spLocks noChangeArrowheads="1"/>
            </p:cNvSpPr>
            <p:nvPr/>
          </p:nvSpPr>
          <p:spPr bwMode="auto">
            <a:xfrm>
              <a:off x="14220" y="8849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15331" y="9053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Size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15664" y="931"/>
              <a:ext cx="3114" cy="5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Key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AutoShape 101"/>
            <p:cNvSpPr>
              <a:spLocks noChangeArrowheads="1"/>
            </p:cNvSpPr>
            <p:nvPr/>
          </p:nvSpPr>
          <p:spPr bwMode="auto">
            <a:xfrm>
              <a:off x="14220" y="5705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777" y="1426"/>
              <a:ext cx="3" cy="11760"/>
            </a:xfrm>
            <a:custGeom>
              <a:avLst/>
              <a:gdLst/>
              <a:ahLst/>
              <a:cxnLst>
                <a:cxn ang="0">
                  <a:pos x="0" y="19995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95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" name="AutoShape 103"/>
            <p:cNvSpPr>
              <a:spLocks noChangeArrowheads="1"/>
            </p:cNvSpPr>
            <p:nvPr/>
          </p:nvSpPr>
          <p:spPr bwMode="auto">
            <a:xfrm>
              <a:off x="3444" y="946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5" name="AutoShape 104"/>
            <p:cNvSpPr>
              <a:spLocks noChangeArrowheads="1"/>
            </p:cNvSpPr>
            <p:nvPr/>
          </p:nvSpPr>
          <p:spPr bwMode="auto">
            <a:xfrm>
              <a:off x="3444" y="8412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6" name="AutoShape 105"/>
            <p:cNvSpPr>
              <a:spLocks noChangeArrowheads="1"/>
            </p:cNvSpPr>
            <p:nvPr/>
          </p:nvSpPr>
          <p:spPr bwMode="auto">
            <a:xfrm>
              <a:off x="3444" y="620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7" name="AutoShape 106"/>
            <p:cNvSpPr>
              <a:spLocks noChangeArrowheads="1"/>
            </p:cNvSpPr>
            <p:nvPr/>
          </p:nvSpPr>
          <p:spPr bwMode="auto">
            <a:xfrm>
              <a:off x="3444" y="5152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8" name="AutoShape 107"/>
            <p:cNvSpPr>
              <a:spLocks noChangeArrowheads="1"/>
            </p:cNvSpPr>
            <p:nvPr/>
          </p:nvSpPr>
          <p:spPr bwMode="auto">
            <a:xfrm>
              <a:off x="3444" y="398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5334" y="684"/>
              <a:ext cx="3999" cy="2838"/>
            </a:xfrm>
            <a:custGeom>
              <a:avLst/>
              <a:gdLst/>
              <a:ahLst/>
              <a:cxnLst>
                <a:cxn ang="0">
                  <a:pos x="19986" y="0"/>
                </a:cxn>
                <a:cxn ang="0">
                  <a:pos x="19986" y="19979"/>
                </a:cxn>
                <a:cxn ang="0">
                  <a:pos x="0" y="19979"/>
                </a:cxn>
                <a:cxn ang="0">
                  <a:pos x="0" y="0"/>
                </a:cxn>
                <a:cxn ang="0">
                  <a:pos x="19986" y="0"/>
                </a:cxn>
              </a:cxnLst>
              <a:rect l="0" t="0" r="r" b="b"/>
              <a:pathLst>
                <a:path w="20000" h="20000">
                  <a:moveTo>
                    <a:pt x="19986" y="0"/>
                  </a:moveTo>
                  <a:lnTo>
                    <a:pt x="19986" y="19979"/>
                  </a:lnTo>
                  <a:lnTo>
                    <a:pt x="0" y="19979"/>
                  </a:lnTo>
                  <a:lnTo>
                    <a:pt x="0" y="0"/>
                  </a:lnTo>
                  <a:lnTo>
                    <a:pt x="1998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AutoShape 109"/>
            <p:cNvSpPr>
              <a:spLocks noChangeArrowheads="1"/>
            </p:cNvSpPr>
            <p:nvPr/>
          </p:nvSpPr>
          <p:spPr bwMode="auto">
            <a:xfrm>
              <a:off x="111" y="611"/>
              <a:ext cx="7113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333" y="728"/>
              <a:ext cx="6660" cy="58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System.Drawing</a:t>
              </a:r>
              <a:endPara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447" y="14758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4444" y="13535"/>
              <a:ext cx="3" cy="5356"/>
            </a:xfrm>
            <a:custGeom>
              <a:avLst/>
              <a:gdLst/>
              <a:ahLst/>
              <a:cxnLst>
                <a:cxn ang="0">
                  <a:pos x="0" y="19989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89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447" y="15806"/>
              <a:ext cx="66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4447" y="16853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447" y="17901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AutoShape 116"/>
            <p:cNvSpPr>
              <a:spLocks noChangeArrowheads="1"/>
            </p:cNvSpPr>
            <p:nvPr/>
          </p:nvSpPr>
          <p:spPr bwMode="auto">
            <a:xfrm>
              <a:off x="14220" y="5705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4447" y="18891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AutoShape 118"/>
            <p:cNvSpPr>
              <a:spLocks noChangeArrowheads="1"/>
            </p:cNvSpPr>
            <p:nvPr/>
          </p:nvSpPr>
          <p:spPr bwMode="auto">
            <a:xfrm>
              <a:off x="3444" y="2823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780" y="3231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AutoShape 120"/>
            <p:cNvSpPr>
              <a:spLocks noChangeArrowheads="1"/>
            </p:cNvSpPr>
            <p:nvPr/>
          </p:nvSpPr>
          <p:spPr bwMode="auto">
            <a:xfrm>
              <a:off x="3444" y="398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AutoShape 121"/>
            <p:cNvSpPr>
              <a:spLocks noChangeArrowheads="1"/>
            </p:cNvSpPr>
            <p:nvPr/>
          </p:nvSpPr>
          <p:spPr bwMode="auto">
            <a:xfrm>
              <a:off x="3444" y="5152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AutoShape 122"/>
            <p:cNvSpPr>
              <a:spLocks noChangeArrowheads="1"/>
            </p:cNvSpPr>
            <p:nvPr/>
          </p:nvSpPr>
          <p:spPr bwMode="auto">
            <a:xfrm>
              <a:off x="3444" y="620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AutoShape 123"/>
            <p:cNvSpPr>
              <a:spLocks noChangeArrowheads="1"/>
            </p:cNvSpPr>
            <p:nvPr/>
          </p:nvSpPr>
          <p:spPr bwMode="auto">
            <a:xfrm>
              <a:off x="3444" y="724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AutoShape 124"/>
            <p:cNvSpPr>
              <a:spLocks noChangeArrowheads="1"/>
            </p:cNvSpPr>
            <p:nvPr/>
          </p:nvSpPr>
          <p:spPr bwMode="auto">
            <a:xfrm>
              <a:off x="3444" y="8412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AutoShape 125"/>
            <p:cNvSpPr>
              <a:spLocks noChangeArrowheads="1"/>
            </p:cNvSpPr>
            <p:nvPr/>
          </p:nvSpPr>
          <p:spPr bwMode="auto">
            <a:xfrm>
              <a:off x="3444" y="946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780" y="10915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780" y="11963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780" y="13128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554" y="961"/>
              <a:ext cx="2" cy="8266"/>
            </a:xfrm>
            <a:custGeom>
              <a:avLst/>
              <a:gdLst/>
              <a:ahLst/>
              <a:cxnLst>
                <a:cxn ang="0">
                  <a:pos x="0" y="19993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93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7224" y="961"/>
              <a:ext cx="633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91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9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3556" y="9227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3556" y="8179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3556" y="7102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13556" y="6054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AutoShape 135"/>
            <p:cNvSpPr>
              <a:spLocks noChangeArrowheads="1"/>
            </p:cNvSpPr>
            <p:nvPr/>
          </p:nvSpPr>
          <p:spPr bwMode="auto">
            <a:xfrm>
              <a:off x="111" y="611"/>
              <a:ext cx="7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AutoShape 136"/>
            <p:cNvSpPr>
              <a:spLocks noChangeArrowheads="1"/>
            </p:cNvSpPr>
            <p:nvPr/>
          </p:nvSpPr>
          <p:spPr bwMode="auto">
            <a:xfrm>
              <a:off x="3444" y="1776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AutoShape 137"/>
            <p:cNvSpPr>
              <a:spLocks noChangeArrowheads="1"/>
            </p:cNvSpPr>
            <p:nvPr/>
          </p:nvSpPr>
          <p:spPr bwMode="auto">
            <a:xfrm>
              <a:off x="3444" y="1776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4555" y="2008"/>
              <a:ext cx="4447" cy="5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Bitmap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AutoShape 139"/>
            <p:cNvSpPr>
              <a:spLocks noChangeArrowheads="1"/>
            </p:cNvSpPr>
            <p:nvPr/>
          </p:nvSpPr>
          <p:spPr bwMode="auto">
            <a:xfrm>
              <a:off x="3444" y="2823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4555" y="3056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6888" y="2823"/>
              <a:ext cx="114" cy="2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4555" y="422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FontFamily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4555" y="5385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Graphics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4555" y="6433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Icon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AutoShape 145"/>
            <p:cNvSpPr>
              <a:spLocks noChangeArrowheads="1"/>
            </p:cNvSpPr>
            <p:nvPr/>
          </p:nvSpPr>
          <p:spPr bwMode="auto">
            <a:xfrm>
              <a:off x="3444" y="724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4555" y="748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Pen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4555" y="8645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4555" y="9693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AutoShape 149"/>
            <p:cNvSpPr>
              <a:spLocks noChangeArrowheads="1"/>
            </p:cNvSpPr>
            <p:nvPr/>
          </p:nvSpPr>
          <p:spPr bwMode="auto">
            <a:xfrm>
              <a:off x="3444" y="1050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1" name="AutoShape 150"/>
            <p:cNvSpPr>
              <a:spLocks noChangeArrowheads="1"/>
            </p:cNvSpPr>
            <p:nvPr/>
          </p:nvSpPr>
          <p:spPr bwMode="auto">
            <a:xfrm>
              <a:off x="3444" y="1050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2" name="AutoShape 151"/>
            <p:cNvSpPr>
              <a:spLocks noChangeArrowheads="1"/>
            </p:cNvSpPr>
            <p:nvPr/>
          </p:nvSpPr>
          <p:spPr bwMode="auto">
            <a:xfrm>
              <a:off x="3444" y="11556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3" name="AutoShape 152"/>
            <p:cNvSpPr>
              <a:spLocks noChangeArrowheads="1"/>
            </p:cNvSpPr>
            <p:nvPr/>
          </p:nvSpPr>
          <p:spPr bwMode="auto">
            <a:xfrm>
              <a:off x="3444" y="11556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4" name="AutoShape 153"/>
            <p:cNvSpPr>
              <a:spLocks noChangeArrowheads="1"/>
            </p:cNvSpPr>
            <p:nvPr/>
          </p:nvSpPr>
          <p:spPr bwMode="auto">
            <a:xfrm>
              <a:off x="3444" y="1272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5" name="AutoShape 154"/>
            <p:cNvSpPr>
              <a:spLocks noChangeArrowheads="1"/>
            </p:cNvSpPr>
            <p:nvPr/>
          </p:nvSpPr>
          <p:spPr bwMode="auto">
            <a:xfrm>
              <a:off x="3444" y="1272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4555" y="1074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TextureBrush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4555" y="11789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Image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4555" y="12953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780" y="4454"/>
              <a:ext cx="6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780" y="5618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780" y="6666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780" y="7714"/>
              <a:ext cx="6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780" y="8761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2780" y="9809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5" name="AutoShape 164"/>
            <p:cNvSpPr>
              <a:spLocks noChangeArrowheads="1"/>
            </p:cNvSpPr>
            <p:nvPr/>
          </p:nvSpPr>
          <p:spPr bwMode="auto">
            <a:xfrm>
              <a:off x="5110" y="14350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6" name="AutoShape 165"/>
            <p:cNvSpPr>
              <a:spLocks noChangeArrowheads="1"/>
            </p:cNvSpPr>
            <p:nvPr/>
          </p:nvSpPr>
          <p:spPr bwMode="auto">
            <a:xfrm>
              <a:off x="5110" y="14350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7" name="AutoShape 166"/>
            <p:cNvSpPr>
              <a:spLocks noChangeArrowheads="1"/>
            </p:cNvSpPr>
            <p:nvPr/>
          </p:nvSpPr>
          <p:spPr bwMode="auto">
            <a:xfrm>
              <a:off x="5110" y="15398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8" name="AutoShape 167"/>
            <p:cNvSpPr>
              <a:spLocks noChangeArrowheads="1"/>
            </p:cNvSpPr>
            <p:nvPr/>
          </p:nvSpPr>
          <p:spPr bwMode="auto">
            <a:xfrm>
              <a:off x="5110" y="15398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9" name="AutoShape 168"/>
            <p:cNvSpPr>
              <a:spLocks noChangeArrowheads="1"/>
            </p:cNvSpPr>
            <p:nvPr/>
          </p:nvSpPr>
          <p:spPr bwMode="auto">
            <a:xfrm>
              <a:off x="5110" y="16446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0" name="AutoShape 169"/>
            <p:cNvSpPr>
              <a:spLocks noChangeArrowheads="1"/>
            </p:cNvSpPr>
            <p:nvPr/>
          </p:nvSpPr>
          <p:spPr bwMode="auto">
            <a:xfrm>
              <a:off x="5110" y="16446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1" name="AutoShape 170"/>
            <p:cNvSpPr>
              <a:spLocks noChangeArrowheads="1"/>
            </p:cNvSpPr>
            <p:nvPr/>
          </p:nvSpPr>
          <p:spPr bwMode="auto">
            <a:xfrm>
              <a:off x="5110" y="17494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2" name="AutoShape 171"/>
            <p:cNvSpPr>
              <a:spLocks noChangeArrowheads="1"/>
            </p:cNvSpPr>
            <p:nvPr/>
          </p:nvSpPr>
          <p:spPr bwMode="auto">
            <a:xfrm>
              <a:off x="5110" y="17494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3" name="AutoShape 172"/>
            <p:cNvSpPr>
              <a:spLocks noChangeArrowheads="1"/>
            </p:cNvSpPr>
            <p:nvPr/>
          </p:nvSpPr>
          <p:spPr bwMode="auto">
            <a:xfrm>
              <a:off x="5110" y="18542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4" name="AutoShape 173"/>
            <p:cNvSpPr>
              <a:spLocks noChangeArrowheads="1"/>
            </p:cNvSpPr>
            <p:nvPr/>
          </p:nvSpPr>
          <p:spPr bwMode="auto">
            <a:xfrm>
              <a:off x="5110" y="18542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6332" y="14583"/>
              <a:ext cx="7113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HatchBrush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6332" y="15631"/>
              <a:ext cx="7113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LinearGradient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6332" y="16679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PathGradient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6332" y="17727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6332" y="18775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TextureBrush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780" y="2125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1" name="AutoShape 180"/>
            <p:cNvSpPr>
              <a:spLocks noChangeArrowheads="1"/>
            </p:cNvSpPr>
            <p:nvPr/>
          </p:nvSpPr>
          <p:spPr bwMode="auto">
            <a:xfrm>
              <a:off x="15887" y="1514"/>
              <a:ext cx="2891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2" name="AutoShape 181"/>
            <p:cNvSpPr>
              <a:spLocks noChangeArrowheads="1"/>
            </p:cNvSpPr>
            <p:nvPr/>
          </p:nvSpPr>
          <p:spPr bwMode="auto">
            <a:xfrm>
              <a:off x="15887" y="1514"/>
              <a:ext cx="2891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16331" y="1746"/>
              <a:ext cx="2225" cy="49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Class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AutoShape 183"/>
            <p:cNvSpPr>
              <a:spLocks noChangeArrowheads="1"/>
            </p:cNvSpPr>
            <p:nvPr/>
          </p:nvSpPr>
          <p:spPr bwMode="auto">
            <a:xfrm>
              <a:off x="15553" y="2445"/>
              <a:ext cx="3558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317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5" name="AutoShape 184"/>
            <p:cNvSpPr>
              <a:spLocks noChangeArrowheads="1"/>
            </p:cNvSpPr>
            <p:nvPr/>
          </p:nvSpPr>
          <p:spPr bwMode="auto">
            <a:xfrm>
              <a:off x="15553" y="2445"/>
              <a:ext cx="3558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15887" y="2649"/>
              <a:ext cx="3002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Structure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Rectangle 186"/>
            <p:cNvSpPr>
              <a:spLocks noChangeArrowheads="1"/>
            </p:cNvSpPr>
            <p:nvPr/>
          </p:nvSpPr>
          <p:spPr bwMode="auto">
            <a:xfrm>
              <a:off x="15331" y="5909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Color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AutoShape 187"/>
            <p:cNvSpPr>
              <a:spLocks noChangeArrowheads="1"/>
            </p:cNvSpPr>
            <p:nvPr/>
          </p:nvSpPr>
          <p:spPr bwMode="auto">
            <a:xfrm>
              <a:off x="14220" y="6753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9" name="AutoShape 188"/>
            <p:cNvSpPr>
              <a:spLocks noChangeArrowheads="1"/>
            </p:cNvSpPr>
            <p:nvPr/>
          </p:nvSpPr>
          <p:spPr bwMode="auto">
            <a:xfrm>
              <a:off x="14220" y="6753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15331" y="6957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Point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AutoShape 190"/>
            <p:cNvSpPr>
              <a:spLocks noChangeArrowheads="1"/>
            </p:cNvSpPr>
            <p:nvPr/>
          </p:nvSpPr>
          <p:spPr bwMode="auto">
            <a:xfrm>
              <a:off x="14220" y="7801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2" name="AutoShape 191"/>
            <p:cNvSpPr>
              <a:spLocks noChangeArrowheads="1"/>
            </p:cNvSpPr>
            <p:nvPr/>
          </p:nvSpPr>
          <p:spPr bwMode="auto">
            <a:xfrm>
              <a:off x="14220" y="7801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15331" y="8005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Rectangle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AutoShape 193"/>
            <p:cNvSpPr>
              <a:spLocks noChangeArrowheads="1"/>
            </p:cNvSpPr>
            <p:nvPr/>
          </p:nvSpPr>
          <p:spPr bwMode="auto">
            <a:xfrm>
              <a:off x="14220" y="8849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5" name="AutoShape 194"/>
            <p:cNvSpPr>
              <a:spLocks noChangeArrowheads="1"/>
            </p:cNvSpPr>
            <p:nvPr/>
          </p:nvSpPr>
          <p:spPr bwMode="auto">
            <a:xfrm>
              <a:off x="14220" y="8849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6" name="Rectangle 195"/>
            <p:cNvSpPr>
              <a:spLocks noChangeArrowheads="1"/>
            </p:cNvSpPr>
            <p:nvPr/>
          </p:nvSpPr>
          <p:spPr bwMode="auto">
            <a:xfrm>
              <a:off x="15331" y="9053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Size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Rectangle 196"/>
            <p:cNvSpPr>
              <a:spLocks noChangeArrowheads="1"/>
            </p:cNvSpPr>
            <p:nvPr/>
          </p:nvSpPr>
          <p:spPr bwMode="auto">
            <a:xfrm>
              <a:off x="15664" y="931"/>
              <a:ext cx="3114" cy="5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Key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8" name="Rectangle 2"/>
          <p:cNvSpPr>
            <a:spLocks noChangeArrowheads="1"/>
          </p:cNvSpPr>
          <p:nvPr/>
        </p:nvSpPr>
        <p:spPr bwMode="auto">
          <a:xfrm>
            <a:off x="1132234" y="5970766"/>
            <a:ext cx="51233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System.Drawing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namespace’s Classes and Structures.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/>
              <a:t>Drawing Lines, Rectangles and Ovals</a:t>
            </a:r>
            <a:endParaRPr lang="ar-SA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87824" y="5157192"/>
            <a:ext cx="2771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Ellipse bounded by a rectangle.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19200" y="2514600"/>
            <a:ext cx="6400800" cy="2667000"/>
            <a:chOff x="0" y="0"/>
            <a:chExt cx="20000" cy="20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766" y="2189"/>
              <a:ext cx="6665" cy="14007"/>
              <a:chOff x="0" y="0"/>
              <a:chExt cx="20000" cy="20000"/>
            </a:xfrm>
          </p:grpSpPr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117" y="208"/>
                <a:ext cx="19634" cy="19598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/>
                <a:ahLst/>
                <a:cxnLst>
                  <a:cxn ang="0">
                    <a:pos x="19992" y="0"/>
                  </a:cxn>
                  <a:cxn ang="0">
                    <a:pos x="19992" y="19986"/>
                  </a:cxn>
                  <a:cxn ang="0">
                    <a:pos x="0" y="19986"/>
                  </a:cxn>
                  <a:cxn ang="0">
                    <a:pos x="0" y="0"/>
                  </a:cxn>
                  <a:cxn ang="0">
                    <a:pos x="19992" y="0"/>
                  </a:cxn>
                </a:cxnLst>
                <a:rect l="0" t="0" r="r" b="b"/>
                <a:pathLst>
                  <a:path w="20000" h="20000">
                    <a:moveTo>
                      <a:pt x="19992" y="0"/>
                    </a:moveTo>
                    <a:lnTo>
                      <a:pt x="19992" y="19986"/>
                    </a:lnTo>
                    <a:lnTo>
                      <a:pt x="0" y="19986"/>
                    </a:lnTo>
                    <a:lnTo>
                      <a:pt x="0" y="0"/>
                    </a:lnTo>
                    <a:lnTo>
                      <a:pt x="19992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666" y="1848"/>
              <a:ext cx="225" cy="8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3762" y="2189"/>
              <a:ext cx="3" cy="13862"/>
            </a:xfrm>
            <a:custGeom>
              <a:avLst/>
              <a:gdLst/>
              <a:ahLst/>
              <a:cxnLst>
                <a:cxn ang="0">
                  <a:pos x="0" y="19986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86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6766" y="17510"/>
              <a:ext cx="6624" cy="9"/>
            </a:xfrm>
            <a:custGeom>
              <a:avLst/>
              <a:gdLst/>
              <a:ahLst/>
              <a:cxnLst>
                <a:cxn ang="0">
                  <a:pos x="19992" y="0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199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3998" y="8171"/>
              <a:ext cx="2891" cy="234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height</a:t>
              </a:r>
            </a:p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9443" y="17899"/>
              <a:ext cx="1669" cy="195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width</a:t>
              </a:r>
            </a:p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666" y="778"/>
              <a:ext cx="1891" cy="234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(</a:t>
              </a:r>
              <a:r>
                <a:rPr lang="en-US" sz="800" b="1">
                  <a:solidFill>
                    <a:srgbClr val="000000"/>
                  </a:solidFill>
                  <a:latin typeface="Courier" pitchFamily="49" charset="0"/>
                  <a:cs typeface="Times New Roman" pitchFamily="18" charset="0"/>
                </a:rPr>
                <a:t>x</a:t>
              </a:r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, </a:t>
              </a:r>
              <a:r>
                <a:rPr lang="en-US" sz="800" b="1">
                  <a:solidFill>
                    <a:srgbClr val="000000"/>
                  </a:solidFill>
                  <a:latin typeface="Courier" pitchFamily="49" charset="0"/>
                  <a:cs typeface="Times New Roman" pitchFamily="18" charset="0"/>
                </a:rPr>
                <a:t>y</a:t>
              </a:r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)</a:t>
              </a:r>
            </a:p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0" y="3330575"/>
            <a:ext cx="428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ar-SA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 descr="vbhtp5_01_Page_2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5865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ar-S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 descr="vbhtp5_01_Page_2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vbhtp5_01_Page_3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105835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https://www.youtube.com/watch?v=_1IqpC_f_rA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2"/>
                </a:solidFill>
              </a:rPr>
              <a:t>Class </a:t>
            </a:r>
            <a:r>
              <a:rPr lang="en-US" b="1" i="1" dirty="0"/>
              <a:t>Graphics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contains methods used for drawing </a:t>
            </a:r>
            <a:r>
              <a:rPr lang="en-US" b="1" dirty="0">
                <a:solidFill>
                  <a:schemeClr val="tx2"/>
                </a:solidFill>
              </a:rPr>
              <a:t>String</a:t>
            </a:r>
            <a:r>
              <a:rPr lang="en-US" dirty="0">
                <a:solidFill>
                  <a:schemeClr val="tx2"/>
                </a:solidFill>
              </a:rPr>
              <a:t>s, lines, rectangles and other shapes on a </a:t>
            </a:r>
            <a:r>
              <a:rPr lang="en-US" b="1" dirty="0">
                <a:solidFill>
                  <a:schemeClr val="tx2"/>
                </a:solidFill>
              </a:rPr>
              <a:t>Control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  <a:p>
            <a:pPr algn="l" rtl="0"/>
            <a:r>
              <a:rPr lang="en-US" dirty="0">
                <a:solidFill>
                  <a:schemeClr val="tx2"/>
                </a:solidFill>
              </a:rPr>
              <a:t>The drawing methods of class </a:t>
            </a:r>
            <a:r>
              <a:rPr lang="en-US" b="1" dirty="0">
                <a:solidFill>
                  <a:schemeClr val="tx2"/>
                </a:solidFill>
              </a:rPr>
              <a:t>Graphics </a:t>
            </a:r>
            <a:r>
              <a:rPr lang="en-US" dirty="0">
                <a:solidFill>
                  <a:schemeClr val="tx2"/>
                </a:solidFill>
              </a:rPr>
              <a:t>usually require a </a:t>
            </a:r>
            <a:r>
              <a:rPr lang="en-US" b="1" i="1" dirty="0">
                <a:solidFill>
                  <a:schemeClr val="tx2"/>
                </a:solidFill>
              </a:rPr>
              <a:t>Pen </a:t>
            </a:r>
            <a:r>
              <a:rPr lang="en-US" dirty="0">
                <a:solidFill>
                  <a:schemeClr val="tx2"/>
                </a:solidFill>
              </a:rPr>
              <a:t>or </a:t>
            </a:r>
            <a:r>
              <a:rPr lang="en-US" b="1" i="1" dirty="0">
                <a:solidFill>
                  <a:schemeClr val="tx2"/>
                </a:solidFill>
              </a:rPr>
              <a:t>Brush </a:t>
            </a:r>
            <a:r>
              <a:rPr lang="en-US" dirty="0">
                <a:solidFill>
                  <a:schemeClr val="tx2"/>
                </a:solidFill>
              </a:rPr>
              <a:t>object to render a specified shape. </a:t>
            </a:r>
          </a:p>
          <a:p>
            <a:pPr algn="l" rtl="0"/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Pen </a:t>
            </a:r>
            <a:r>
              <a:rPr lang="en-US" dirty="0">
                <a:solidFill>
                  <a:schemeClr val="tx2"/>
                </a:solidFill>
              </a:rPr>
              <a:t>draws shape outlines;</a:t>
            </a:r>
          </a:p>
          <a:p>
            <a:pPr algn="l" rtl="0"/>
            <a:r>
              <a:rPr lang="en-US" dirty="0">
                <a:solidFill>
                  <a:schemeClr val="tx2"/>
                </a:solidFill>
              </a:rPr>
              <a:t> the </a:t>
            </a:r>
            <a:r>
              <a:rPr lang="en-US" b="1" dirty="0">
                <a:solidFill>
                  <a:schemeClr val="tx2"/>
                </a:solidFill>
              </a:rPr>
              <a:t>Brush </a:t>
            </a:r>
            <a:r>
              <a:rPr lang="en-US" dirty="0">
                <a:solidFill>
                  <a:schemeClr val="tx2"/>
                </a:solidFill>
              </a:rPr>
              <a:t>draws solid objects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Structure  </a:t>
            </a:r>
            <a:r>
              <a:rPr lang="en-US" b="1" i="1" dirty="0"/>
              <a:t>Color</a:t>
            </a:r>
            <a:r>
              <a:rPr lang="en-US" dirty="0"/>
              <a:t> has:</a:t>
            </a:r>
          </a:p>
          <a:p>
            <a:pPr lvl="1" algn="l" rtl="0"/>
            <a:r>
              <a:rPr lang="en-US" b="1" dirty="0">
                <a:solidFill>
                  <a:schemeClr val="tx1"/>
                </a:solidFill>
              </a:rPr>
              <a:t>properties</a:t>
            </a:r>
            <a:r>
              <a:rPr lang="en-US" dirty="0">
                <a:solidFill>
                  <a:schemeClr val="tx1"/>
                </a:solidFill>
              </a:rPr>
              <a:t> to set color of various graphical components.</a:t>
            </a:r>
          </a:p>
          <a:p>
            <a:pPr lvl="1" algn="l" rtl="0"/>
            <a:r>
              <a:rPr lang="en-US" b="1" dirty="0">
                <a:solidFill>
                  <a:schemeClr val="tx1"/>
                </a:solidFill>
              </a:rPr>
              <a:t>Methods</a:t>
            </a:r>
            <a:r>
              <a:rPr lang="en-US" dirty="0">
                <a:solidFill>
                  <a:schemeClr val="tx1"/>
                </a:solidFill>
              </a:rPr>
              <a:t> to create new colors.</a:t>
            </a:r>
          </a:p>
          <a:p>
            <a:pPr lvl="1" algn="l" rtl="0"/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dirty="0"/>
              <a:t>Class </a:t>
            </a:r>
            <a:r>
              <a:rPr lang="en-US" b="1" i="1" dirty="0"/>
              <a:t>Font</a:t>
            </a:r>
            <a:r>
              <a:rPr lang="en-US" dirty="0"/>
              <a:t> has:</a:t>
            </a:r>
          </a:p>
          <a:p>
            <a:pPr lvl="1" algn="l" rtl="0"/>
            <a:r>
              <a:rPr lang="en-US" b="1" dirty="0">
                <a:solidFill>
                  <a:schemeClr val="tx1"/>
                </a:solidFill>
              </a:rPr>
              <a:t>Properties</a:t>
            </a:r>
            <a:r>
              <a:rPr lang="en-US" dirty="0">
                <a:solidFill>
                  <a:schemeClr val="tx1"/>
                </a:solidFill>
              </a:rPr>
              <a:t> to define unique fonts</a:t>
            </a:r>
          </a:p>
          <a:p>
            <a:pPr lvl="1" algn="l" rtl="0"/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dirty="0"/>
              <a:t>Class </a:t>
            </a:r>
            <a:r>
              <a:rPr lang="en-US" b="1" i="1" dirty="0" err="1"/>
              <a:t>FontFamily</a:t>
            </a:r>
            <a:r>
              <a:rPr lang="en-US" dirty="0"/>
              <a:t> has</a:t>
            </a:r>
          </a:p>
          <a:p>
            <a:pPr lvl="1" algn="l" rtl="0"/>
            <a:r>
              <a:rPr lang="en-US" b="1" dirty="0">
                <a:solidFill>
                  <a:schemeClr val="tx1"/>
                </a:solidFill>
              </a:rPr>
              <a:t>Methods</a:t>
            </a:r>
            <a:r>
              <a:rPr lang="en-US" dirty="0">
                <a:solidFill>
                  <a:schemeClr val="tx1"/>
                </a:solidFill>
              </a:rPr>
              <a:t> for obtaining font information.</a:t>
            </a:r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400" dirty="0"/>
              <a:t>GDI+’s coordinate system  is a scheme for identifying every point on the screen.</a:t>
            </a:r>
          </a:p>
          <a:p>
            <a:pPr algn="l" rtl="0"/>
            <a:r>
              <a:rPr lang="en-US" sz="2400" dirty="0"/>
              <a:t>To begin drawing in Visual Basic, we first must understand GDI+’s </a:t>
            </a:r>
            <a:r>
              <a:rPr lang="en-US" sz="2400" i="1" dirty="0"/>
              <a:t>coordinate system:</a:t>
            </a:r>
            <a:endParaRPr lang="en-US" sz="2400" dirty="0"/>
          </a:p>
          <a:p>
            <a:pPr lvl="1" algn="l" rtl="0"/>
            <a:r>
              <a:rPr lang="en-US" sz="2400" dirty="0">
                <a:solidFill>
                  <a:schemeClr val="tx1"/>
                </a:solidFill>
              </a:rPr>
              <a:t>Upper-left corner of component has coordinates (0, 0)</a:t>
            </a:r>
          </a:p>
          <a:p>
            <a:pPr lvl="1" algn="l" rtl="0"/>
            <a:r>
              <a:rPr lang="en-US" sz="2400" dirty="0">
                <a:solidFill>
                  <a:schemeClr val="tx1"/>
                </a:solidFill>
              </a:rPr>
              <a:t>Coordinate pairs:</a:t>
            </a:r>
          </a:p>
          <a:p>
            <a:pPr lvl="2" algn="l" rtl="0"/>
            <a:r>
              <a:rPr lang="en-US" dirty="0"/>
              <a:t>Allow positioning of text and shapes</a:t>
            </a:r>
          </a:p>
          <a:p>
            <a:pPr lvl="2" algn="l" rtl="0"/>
            <a:r>
              <a:rPr lang="en-US" dirty="0"/>
              <a:t>Horizontal coordinate (x-coordinate)</a:t>
            </a:r>
          </a:p>
          <a:p>
            <a:pPr lvl="3" algn="l" rtl="0"/>
            <a:r>
              <a:rPr lang="en-US" sz="1800" dirty="0">
                <a:solidFill>
                  <a:schemeClr val="tx1"/>
                </a:solidFill>
              </a:rPr>
              <a:t>Distance to the right from upper-left corner</a:t>
            </a:r>
          </a:p>
          <a:p>
            <a:pPr lvl="2" algn="l" rtl="0"/>
            <a:r>
              <a:rPr lang="en-US" dirty="0"/>
              <a:t>Vertical coordinate (y-coordinate)</a:t>
            </a:r>
          </a:p>
          <a:p>
            <a:pPr lvl="3" algn="l" rtl="0"/>
            <a:r>
              <a:rPr lang="en-US" sz="1800" dirty="0">
                <a:solidFill>
                  <a:schemeClr val="tx1"/>
                </a:solidFill>
              </a:rPr>
              <a:t>Distance down from upper-left corner</a:t>
            </a:r>
          </a:p>
          <a:p>
            <a:pPr lvl="1" algn="l" rtl="0"/>
            <a:r>
              <a:rPr lang="en-US" sz="2400" dirty="0">
                <a:solidFill>
                  <a:schemeClr val="tx1"/>
                </a:solidFill>
              </a:rPr>
              <a:t>Coordinate units measured in pixels</a:t>
            </a:r>
          </a:p>
          <a:p>
            <a:pPr lvl="1" algn="l" rtl="0"/>
            <a:r>
              <a:rPr lang="en-US" sz="2400" dirty="0">
                <a:solidFill>
                  <a:schemeClr val="tx1"/>
                </a:solidFill>
              </a:rPr>
              <a:t>Used with structures </a:t>
            </a:r>
            <a:r>
              <a:rPr lang="en-US" sz="2400" b="1" i="1" dirty="0">
                <a:solidFill>
                  <a:schemeClr val="tx1"/>
                </a:solidFill>
              </a:rPr>
              <a:t>Rectangle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b="1" i="1" dirty="0">
                <a:solidFill>
                  <a:schemeClr val="tx1"/>
                </a:solidFill>
              </a:rPr>
              <a:t>Point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that are provided by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System.Drawing</a:t>
            </a:r>
            <a:r>
              <a:rPr lang="en-US" sz="2400" dirty="0">
                <a:solidFill>
                  <a:schemeClr val="tx1"/>
                </a:solidFill>
              </a:rPr>
              <a:t> namespace </a:t>
            </a:r>
            <a:endParaRPr lang="en-US" sz="2400" b="1" dirty="0">
              <a:solidFill>
                <a:schemeClr val="tx1"/>
              </a:solidFill>
            </a:endParaRPr>
          </a:p>
          <a:p>
            <a:pPr lvl="2" algn="l" rtl="0"/>
            <a:endParaRPr lang="en-US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bhtp5_01_Page_03.png"/>
          <p:cNvPicPr>
            <a:picLocks noGrp="1" noChangeAspect="1"/>
          </p:cNvPicPr>
          <p:nvPr isPhoto="1"/>
        </p:nvPicPr>
        <p:blipFill>
          <a:blip r:embed="rId2" cstate="print"/>
          <a:srcRect l="16926" r="32675" b="43500"/>
          <a:stretch>
            <a:fillRect/>
          </a:stretch>
        </p:blipFill>
        <p:spPr bwMode="auto">
          <a:xfrm>
            <a:off x="971600" y="980728"/>
            <a:ext cx="7020272" cy="477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>
                <a:latin typeface="Calibri" pitchFamily="34" charset="0"/>
                <a:sym typeface="Wingdings" pitchFamily="2" charset="2"/>
              </a:rPr>
              <a:t>Rectangle</a:t>
            </a:r>
            <a:r>
              <a:rPr lang="en-US" sz="28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>
                <a:latin typeface="Calibri" pitchFamily="34" charset="0"/>
                <a:sym typeface="Wingdings" pitchFamily="2" charset="2"/>
              </a:rPr>
              <a:t>structure</a:t>
            </a:r>
            <a:r>
              <a:rPr lang="en-US" sz="28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>
                <a:latin typeface="Calibri" pitchFamily="34" charset="0"/>
                <a:sym typeface="Wingdings" pitchFamily="2" charset="2"/>
              </a:rPr>
              <a:t>defines</a:t>
            </a:r>
            <a:r>
              <a:rPr lang="en-US" sz="28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>
                <a:latin typeface="Calibri" pitchFamily="34" charset="0"/>
                <a:sym typeface="Wingdings" pitchFamily="2" charset="2"/>
              </a:rPr>
              <a:t>rectangular shapes with ( width &amp; height ) dimension.</a:t>
            </a:r>
          </a:p>
          <a:p>
            <a:pPr marL="342900" indent="-342900" algn="l" rtl="0">
              <a:lnSpc>
                <a:spcPct val="90000"/>
              </a:lnSpc>
              <a:buFont typeface="Arial" pitchFamily="34" charset="0"/>
              <a:buChar char="•"/>
            </a:pPr>
            <a:endParaRPr lang="en-US" sz="2800" dirty="0">
              <a:latin typeface="Calibri" pitchFamily="34" charset="0"/>
              <a:sym typeface="Wingdings" pitchFamily="2" charset="2"/>
            </a:endParaRPr>
          </a:p>
          <a:p>
            <a:pPr marL="342900" indent="-342900"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>
                <a:latin typeface="Calibri" pitchFamily="34" charset="0"/>
                <a:sym typeface="Wingdings" pitchFamily="2" charset="2"/>
              </a:rPr>
              <a:t>Point</a:t>
            </a:r>
            <a:r>
              <a:rPr lang="en-US" sz="28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>
                <a:latin typeface="Calibri" pitchFamily="34" charset="0"/>
                <a:sym typeface="Wingdings" pitchFamily="2" charset="2"/>
              </a:rPr>
              <a:t>structure</a:t>
            </a:r>
            <a:r>
              <a:rPr lang="en-US" sz="28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>
                <a:latin typeface="Calibri" pitchFamily="34" charset="0"/>
                <a:sym typeface="Wingdings" pitchFamily="2" charset="2"/>
              </a:rPr>
              <a:t>represents the x-y coordinates of a point on a two-dimensional plane.</a:t>
            </a:r>
            <a:endParaRPr lang="en-US" sz="2800" b="1" dirty="0">
              <a:latin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Graphics Contexts and Graphics Objects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</a:rPr>
              <a:t>Graphics </a:t>
            </a:r>
            <a:r>
              <a:rPr lang="en-US" sz="2400" dirty="0">
                <a:solidFill>
                  <a:schemeClr val="tx2"/>
                </a:solidFill>
              </a:rPr>
              <a:t>objects contain methods for drawing, font manipulation, color manipulation and other graphics-related actions. </a:t>
            </a:r>
          </a:p>
          <a:p>
            <a:pPr algn="l" rtl="0">
              <a:lnSpc>
                <a:spcPct val="8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</a:rPr>
              <a:t>Every Windows application that derives from class </a:t>
            </a:r>
            <a:r>
              <a:rPr lang="en-US" sz="2400" b="1" dirty="0" err="1">
                <a:solidFill>
                  <a:schemeClr val="tx2"/>
                </a:solidFill>
              </a:rPr>
              <a:t>System.Windows.Forms.Form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inherits an </a:t>
            </a:r>
            <a:r>
              <a:rPr lang="en-US" sz="2400" b="1" dirty="0" err="1">
                <a:solidFill>
                  <a:schemeClr val="tx2"/>
                </a:solidFill>
              </a:rPr>
              <a:t>Overridable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</a:rPr>
              <a:t>OnPaint</a:t>
            </a:r>
            <a:r>
              <a:rPr lang="en-US" sz="2400" b="1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method where most graphics operations are performed.</a:t>
            </a:r>
          </a:p>
          <a:p>
            <a:pPr algn="l" rtl="0">
              <a:lnSpc>
                <a:spcPct val="8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</a:rPr>
              <a:t>The arguments to the </a:t>
            </a:r>
            <a:r>
              <a:rPr lang="en-US" sz="2400" b="1" dirty="0" err="1">
                <a:solidFill>
                  <a:schemeClr val="tx2"/>
                </a:solidFill>
              </a:rPr>
              <a:t>OnPaint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method include a </a:t>
            </a:r>
            <a:r>
              <a:rPr lang="en-US" sz="2400" b="1" dirty="0" err="1">
                <a:solidFill>
                  <a:schemeClr val="tx2"/>
                </a:solidFill>
              </a:rPr>
              <a:t>PaintEventArgs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object from which we can obtain a </a:t>
            </a:r>
            <a:r>
              <a:rPr lang="en-US" sz="2400" b="1" dirty="0">
                <a:solidFill>
                  <a:schemeClr val="tx2"/>
                </a:solidFill>
              </a:rPr>
              <a:t>Graphics </a:t>
            </a:r>
            <a:r>
              <a:rPr lang="en-US" sz="2400" dirty="0">
                <a:solidFill>
                  <a:schemeClr val="tx2"/>
                </a:solidFill>
              </a:rPr>
              <a:t>object for the control.</a:t>
            </a:r>
          </a:p>
          <a:p>
            <a:pPr algn="l" rtl="0">
              <a:lnSpc>
                <a:spcPct val="8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</a:rPr>
              <a:t>The </a:t>
            </a:r>
            <a:r>
              <a:rPr lang="en-US" sz="2400" b="1" dirty="0" err="1">
                <a:solidFill>
                  <a:schemeClr val="tx2"/>
                </a:solidFill>
              </a:rPr>
              <a:t>OnPaint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method triggers the </a:t>
            </a:r>
            <a:r>
              <a:rPr lang="en-US" sz="2400" b="1" dirty="0">
                <a:solidFill>
                  <a:schemeClr val="tx2"/>
                </a:solidFill>
              </a:rPr>
              <a:t>Control</a:t>
            </a:r>
            <a:r>
              <a:rPr lang="en-US" sz="2400" dirty="0">
                <a:solidFill>
                  <a:schemeClr val="tx2"/>
                </a:solidFill>
              </a:rPr>
              <a:t>’s </a:t>
            </a:r>
            <a:r>
              <a:rPr lang="en-US" sz="2400" b="1" i="1" dirty="0">
                <a:solidFill>
                  <a:schemeClr val="tx2"/>
                </a:solidFill>
              </a:rPr>
              <a:t>Paint </a:t>
            </a:r>
            <a:r>
              <a:rPr lang="en-US" sz="2400" dirty="0">
                <a:solidFill>
                  <a:schemeClr val="tx2"/>
                </a:solidFill>
              </a:rPr>
              <a:t>event.</a:t>
            </a:r>
          </a:p>
          <a:p>
            <a:pPr algn="l" rtl="0"/>
            <a:endParaRPr lang="ar-SA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3652</TotalTime>
  <Words>1073</Words>
  <Application>Microsoft Office PowerPoint</Application>
  <PresentationFormat>On-screen Show (4:3)</PresentationFormat>
  <Paragraphs>188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AvantGarde</vt:lpstr>
      <vt:lpstr>Calibri</vt:lpstr>
      <vt:lpstr>Courier</vt:lpstr>
      <vt:lpstr>Courier New</vt:lpstr>
      <vt:lpstr>Georgia</vt:lpstr>
      <vt:lpstr>Times New Roman</vt:lpstr>
      <vt:lpstr>Wingdings</vt:lpstr>
      <vt:lpstr>Wingdings 2</vt:lpstr>
      <vt:lpstr>Civic</vt:lpstr>
      <vt:lpstr>Graphics and Multimedia</vt:lpstr>
      <vt:lpstr>Introduction</vt:lpstr>
      <vt:lpstr>PowerPoint Presentation</vt:lpstr>
      <vt:lpstr>Introduction </vt:lpstr>
      <vt:lpstr>Introduction </vt:lpstr>
      <vt:lpstr>Introduction </vt:lpstr>
      <vt:lpstr>PowerPoint Presentation</vt:lpstr>
      <vt:lpstr>Introduction </vt:lpstr>
      <vt:lpstr>Graphics Contexts and Graphics Objects</vt:lpstr>
      <vt:lpstr>Graphics Contexts and Graphics Objects</vt:lpstr>
      <vt:lpstr>Graphics Contexts and Graphics Objects</vt:lpstr>
      <vt:lpstr>Graphics Context and Graphics Objects</vt:lpstr>
      <vt:lpstr>Color Control</vt:lpstr>
      <vt:lpstr>Color Control</vt:lpstr>
      <vt:lpstr>Color Control</vt:lpstr>
      <vt:lpstr>Color Control</vt:lpstr>
      <vt:lpstr>Color Control</vt:lpstr>
      <vt:lpstr>PowerPoint Presentation</vt:lpstr>
      <vt:lpstr>PowerPoint Presentation</vt:lpstr>
      <vt:lpstr>PowerPoint Presentation</vt:lpstr>
      <vt:lpstr>PowerPoint Presentation</vt:lpstr>
      <vt:lpstr>Font Control</vt:lpstr>
      <vt:lpstr>Font Control</vt:lpstr>
      <vt:lpstr>PowerPoint Presentation</vt:lpstr>
      <vt:lpstr>Example</vt:lpstr>
      <vt:lpstr>PowerPoint Presentation</vt:lpstr>
      <vt:lpstr>PowerPoint Presentation</vt:lpstr>
      <vt:lpstr>Drawing Lines, Rectangles and Ovals</vt:lpstr>
      <vt:lpstr>PowerPoint Presentation</vt:lpstr>
      <vt:lpstr>Drawing Lines, Rectangles and Ovals</vt:lpstr>
      <vt:lpstr>Example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and Multimedia</dc:title>
  <dc:creator>Nasser</dc:creator>
  <cp:lastModifiedBy>Abdulrahman Abdullah O Alomair</cp:lastModifiedBy>
  <cp:revision>17</cp:revision>
  <dcterms:created xsi:type="dcterms:W3CDTF">2012-04-24T20:48:29Z</dcterms:created>
  <dcterms:modified xsi:type="dcterms:W3CDTF">2018-09-15T15:41:30Z</dcterms:modified>
</cp:coreProperties>
</file>