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1"/>
  </p:notesMasterIdLst>
  <p:sldIdLst>
    <p:sldId id="256" r:id="rId2"/>
    <p:sldId id="305" r:id="rId3"/>
    <p:sldId id="306" r:id="rId4"/>
    <p:sldId id="313" r:id="rId5"/>
    <p:sldId id="307" r:id="rId6"/>
    <p:sldId id="309" r:id="rId7"/>
    <p:sldId id="310" r:id="rId8"/>
    <p:sldId id="311" r:id="rId9"/>
    <p:sldId id="312"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30"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3F4002-6E7E-464B-B17E-AE46A91D784E}" type="datetimeFigureOut">
              <a:rPr lang="en-US" smtClean="0"/>
              <a:pPr/>
              <a:t>9/15/2018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80ACE3-89ED-429C-BBC8-B5903A559801}" type="slidenum">
              <a:rPr lang="en-US" smtClean="0"/>
              <a:pPr/>
              <a:t>‹#›</a:t>
            </a:fld>
            <a:endParaRPr lang="en-US"/>
          </a:p>
        </p:txBody>
      </p:sp>
    </p:spTree>
    <p:extLst>
      <p:ext uri="{BB962C8B-B14F-4D97-AF65-F5344CB8AC3E}">
        <p14:creationId xmlns:p14="http://schemas.microsoft.com/office/powerpoint/2010/main" val="2904190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1746" name="Rectangle 2"/>
          <p:cNvSpPr>
            <a:spLocks noGrp="1" noRot="1" noChangeAspect="1" noTextEdit="1"/>
          </p:cNvSpPr>
          <p:nvPr>
            <p:ph type="sldImg"/>
          </p:nvPr>
        </p:nvSpPr>
        <p:spPr bwMode="auto">
          <a:noFill/>
          <a:ln>
            <a:solidFill>
              <a:srgbClr val="000000"/>
            </a:solidFill>
            <a:miter lim="800000"/>
            <a:headEnd/>
            <a:tailEnd/>
          </a:ln>
        </p:spPr>
      </p:sp>
      <p:sp>
        <p:nvSpPr>
          <p:cNvPr id="1951747" name="Rectangle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3794" name="Rectangle 2"/>
          <p:cNvSpPr>
            <a:spLocks noGrp="1" noRot="1" noChangeAspect="1" noTextEdit="1"/>
          </p:cNvSpPr>
          <p:nvPr>
            <p:ph type="sldImg"/>
          </p:nvPr>
        </p:nvSpPr>
        <p:spPr bwMode="auto">
          <a:noFill/>
          <a:ln>
            <a:solidFill>
              <a:srgbClr val="000000"/>
            </a:solidFill>
            <a:miter lim="800000"/>
            <a:headEnd/>
            <a:tailEnd/>
          </a:ln>
        </p:spPr>
      </p:sp>
      <p:sp>
        <p:nvSpPr>
          <p:cNvPr id="1953795" name="Rectangle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42" name="Rectangle 2"/>
          <p:cNvSpPr>
            <a:spLocks noGrp="1" noRot="1" noChangeAspect="1" noTextEdit="1"/>
          </p:cNvSpPr>
          <p:nvPr>
            <p:ph type="sldImg"/>
          </p:nvPr>
        </p:nvSpPr>
        <p:spPr bwMode="auto">
          <a:noFill/>
          <a:ln>
            <a:solidFill>
              <a:srgbClr val="000000"/>
            </a:solidFill>
            <a:miter lim="800000"/>
            <a:headEnd/>
            <a:tailEnd/>
          </a:ln>
        </p:spPr>
      </p:sp>
      <p:sp>
        <p:nvSpPr>
          <p:cNvPr id="1955843" name="Rectangle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9938" name="Rectangle 2"/>
          <p:cNvSpPr>
            <a:spLocks noGrp="1" noRot="1" noChangeAspect="1" noTextEdit="1"/>
          </p:cNvSpPr>
          <p:nvPr>
            <p:ph type="sldImg"/>
          </p:nvPr>
        </p:nvSpPr>
        <p:spPr bwMode="auto">
          <a:noFill/>
          <a:ln>
            <a:solidFill>
              <a:srgbClr val="000000"/>
            </a:solidFill>
            <a:miter lim="800000"/>
            <a:headEnd/>
            <a:tailEnd/>
          </a:ln>
        </p:spPr>
      </p:sp>
      <p:sp>
        <p:nvSpPr>
          <p:cNvPr id="1959939" name="Rectangle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1986" name="Rectangle 2"/>
          <p:cNvSpPr>
            <a:spLocks noGrp="1" noRot="1" noChangeAspect="1" noTextEdit="1"/>
          </p:cNvSpPr>
          <p:nvPr>
            <p:ph type="sldImg"/>
          </p:nvPr>
        </p:nvSpPr>
        <p:spPr bwMode="auto">
          <a:noFill/>
          <a:ln>
            <a:solidFill>
              <a:srgbClr val="000000"/>
            </a:solidFill>
            <a:miter lim="800000"/>
            <a:headEnd/>
            <a:tailEnd/>
          </a:ln>
        </p:spPr>
      </p:sp>
      <p:sp>
        <p:nvSpPr>
          <p:cNvPr id="1961987" name="Rectangle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4034" name="Rectangle 2"/>
          <p:cNvSpPr>
            <a:spLocks noGrp="1" noRot="1" noChangeAspect="1" noTextEdit="1"/>
          </p:cNvSpPr>
          <p:nvPr>
            <p:ph type="sldImg"/>
          </p:nvPr>
        </p:nvSpPr>
        <p:spPr bwMode="auto">
          <a:noFill/>
          <a:ln>
            <a:solidFill>
              <a:srgbClr val="000000"/>
            </a:solidFill>
            <a:miter lim="800000"/>
            <a:headEnd/>
            <a:tailEnd/>
          </a:ln>
        </p:spPr>
      </p:sp>
      <p:sp>
        <p:nvSpPr>
          <p:cNvPr id="1964035" name="Rectangle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62" name="Rectangle 2"/>
          <p:cNvSpPr>
            <a:spLocks noGrp="1" noRot="1" noChangeAspect="1" noTextEdit="1"/>
          </p:cNvSpPr>
          <p:nvPr>
            <p:ph type="sldImg"/>
          </p:nvPr>
        </p:nvSpPr>
        <p:spPr bwMode="auto">
          <a:noFill/>
          <a:ln>
            <a:solidFill>
              <a:srgbClr val="000000"/>
            </a:solidFill>
            <a:miter lim="800000"/>
            <a:headEnd/>
            <a:tailEnd/>
          </a:ln>
        </p:spPr>
      </p:sp>
      <p:sp>
        <p:nvSpPr>
          <p:cNvPr id="2037763" name="Rectangle 3"/>
          <p:cNvSpPr>
            <a:spLocks noGrp="1"/>
          </p:cNvSpPr>
          <p:nvPr>
            <p:ph type="body" idx="1"/>
          </p:nvPr>
        </p:nvSpPr>
        <p:spPr bwMode="auto">
          <a:noFill/>
        </p:spPr>
        <p:txBody>
          <a:bodyPr wrap="square" numCol="1" anchor="t" anchorCtr="0" compatLnSpc="1">
            <a:prstTxWarp prst="textNoShape">
              <a:avLst/>
            </a:prstTxWarp>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1D47725-FBB7-4E02-A136-719EA9E12830}" type="datetimeFigureOut">
              <a:rPr lang="ar-SA" smtClean="0"/>
              <a:pPr/>
              <a:t>05/01/40</a:t>
            </a:fld>
            <a:endParaRPr lang="ar-SA"/>
          </a:p>
        </p:txBody>
      </p:sp>
      <p:sp>
        <p:nvSpPr>
          <p:cNvPr id="17" name="Footer Placeholder 16"/>
          <p:cNvSpPr>
            <a:spLocks noGrp="1"/>
          </p:cNvSpPr>
          <p:nvPr>
            <p:ph type="ftr" sz="quarter" idx="11"/>
          </p:nvPr>
        </p:nvSpPr>
        <p:spPr/>
        <p:txBody>
          <a:bodyPr/>
          <a:lstStyle/>
          <a:p>
            <a:endParaRPr lang="ar-SA"/>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53299C1-4B2F-4D7D-833D-3AF341131101}" type="slidenum">
              <a:rPr lang="ar-SA" smtClean="0"/>
              <a:pPr/>
              <a:t>‹#›</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1D47725-FBB7-4E02-A136-719EA9E12830}" type="datetimeFigureOut">
              <a:rPr lang="ar-SA" smtClean="0"/>
              <a:pPr/>
              <a:t>05/01/40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53299C1-4B2F-4D7D-833D-3AF34113110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53299C1-4B2F-4D7D-833D-3AF341131101}" type="slidenum">
              <a:rPr lang="ar-SA" smtClean="0"/>
              <a:pPr/>
              <a:t>‹#›</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1D47725-FBB7-4E02-A136-719EA9E12830}" type="datetimeFigureOut">
              <a:rPr lang="ar-SA" smtClean="0"/>
              <a:pPr/>
              <a:t>05/01/40</a:t>
            </a:fld>
            <a:endParaRPr lang="ar-SA"/>
          </a:p>
        </p:txBody>
      </p:sp>
      <p:sp>
        <p:nvSpPr>
          <p:cNvPr id="5" name="Footer Placeholder 4"/>
          <p:cNvSpPr>
            <a:spLocks noGrp="1"/>
          </p:cNvSpPr>
          <p:nvPr>
            <p:ph type="ftr" sz="quarter" idx="11"/>
          </p:nvPr>
        </p:nvSpPr>
        <p:spPr/>
        <p:txBody>
          <a:bodyPr/>
          <a:lstStyle/>
          <a:p>
            <a:endParaRPr lang="ar-SA"/>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1D47725-FBB7-4E02-A136-719EA9E12830}" type="datetimeFigureOut">
              <a:rPr lang="ar-SA" smtClean="0"/>
              <a:pPr/>
              <a:t>05/01/40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4361688" y="1026372"/>
            <a:ext cx="457200" cy="441325"/>
          </a:xfrm>
        </p:spPr>
        <p:txBody>
          <a:bodyPr/>
          <a:lstStyle/>
          <a:p>
            <a:fld id="{C53299C1-4B2F-4D7D-833D-3AF341131101}" type="slidenum">
              <a:rPr lang="ar-SA" smtClean="0"/>
              <a:pPr/>
              <a:t>‹#›</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ar-SA"/>
          </a:p>
        </p:txBody>
      </p:sp>
      <p:sp>
        <p:nvSpPr>
          <p:cNvPr id="4" name="Date Placeholder 3"/>
          <p:cNvSpPr>
            <a:spLocks noGrp="1"/>
          </p:cNvSpPr>
          <p:nvPr>
            <p:ph type="dt" sz="half" idx="10"/>
          </p:nvPr>
        </p:nvSpPr>
        <p:spPr/>
        <p:txBody>
          <a:bodyPr/>
          <a:lstStyle/>
          <a:p>
            <a:fld id="{11D47725-FBB7-4E02-A136-719EA9E12830}" type="datetimeFigureOut">
              <a:rPr lang="ar-SA" smtClean="0"/>
              <a:pPr/>
              <a:t>05/01/40</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53299C1-4B2F-4D7D-833D-3AF341131101}" type="slidenum">
              <a:rPr lang="ar-SA" smtClean="0"/>
              <a:pPr/>
              <a:t>‹#›</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1D47725-FBB7-4E02-A136-719EA9E12830}" type="datetimeFigureOut">
              <a:rPr lang="ar-SA" smtClean="0"/>
              <a:pPr/>
              <a:t>05/01/40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53299C1-4B2F-4D7D-833D-3AF341131101}" type="slidenum">
              <a:rPr lang="ar-SA" smtClean="0"/>
              <a:pPr/>
              <a:t>‹#›</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1D47725-FBB7-4E02-A136-719EA9E12830}" type="datetimeFigureOut">
              <a:rPr lang="ar-SA" smtClean="0"/>
              <a:pPr/>
              <a:t>05/01/40</a:t>
            </a:fld>
            <a:endParaRPr lang="ar-SA"/>
          </a:p>
        </p:txBody>
      </p:sp>
      <p:sp>
        <p:nvSpPr>
          <p:cNvPr id="8" name="Footer Placeholder 7"/>
          <p:cNvSpPr>
            <a:spLocks noGrp="1"/>
          </p:cNvSpPr>
          <p:nvPr>
            <p:ph type="ftr" sz="quarter" idx="11"/>
          </p:nvPr>
        </p:nvSpPr>
        <p:spPr>
          <a:xfrm>
            <a:off x="304800" y="6409944"/>
            <a:ext cx="3581400" cy="365760"/>
          </a:xfrm>
        </p:spPr>
        <p:txBody>
          <a:bodyPr/>
          <a:lstStyle/>
          <a:p>
            <a:endParaRPr lang="ar-SA"/>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53299C1-4B2F-4D7D-833D-3AF341131101}" type="slidenum">
              <a:rPr lang="ar-SA" smtClean="0"/>
              <a:pPr/>
              <a:t>‹#›</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1D47725-FBB7-4E02-A136-719EA9E12830}" type="datetimeFigureOut">
              <a:rPr lang="ar-SA" smtClean="0"/>
              <a:pPr/>
              <a:t>05/01/40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a:xfrm>
            <a:off x="4343400" y="1036020"/>
            <a:ext cx="457200" cy="441325"/>
          </a:xfrm>
        </p:spPr>
        <p:txBody>
          <a:bodyPr/>
          <a:lstStyle/>
          <a:p>
            <a:fld id="{C53299C1-4B2F-4D7D-833D-3AF34113110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1D47725-FBB7-4E02-A136-719EA9E12830}" type="datetimeFigureOut">
              <a:rPr lang="ar-SA" smtClean="0"/>
              <a:pPr/>
              <a:t>05/01/40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53299C1-4B2F-4D7D-833D-3AF34113110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53299C1-4B2F-4D7D-833D-3AF341131101}" type="slidenum">
              <a:rPr lang="ar-SA" smtClean="0"/>
              <a:pPr/>
              <a:t>‹#›</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1D47725-FBB7-4E02-A136-719EA9E12830}" type="datetimeFigureOut">
              <a:rPr lang="ar-SA" smtClean="0"/>
              <a:pPr/>
              <a:t>05/01/40</a:t>
            </a:fld>
            <a:endParaRPr lang="ar-SA"/>
          </a:p>
        </p:txBody>
      </p:sp>
      <p:sp>
        <p:nvSpPr>
          <p:cNvPr id="6" name="Footer Placeholder 5"/>
          <p:cNvSpPr>
            <a:spLocks noGrp="1"/>
          </p:cNvSpPr>
          <p:nvPr>
            <p:ph type="ftr" sz="quarter" idx="11"/>
          </p:nvPr>
        </p:nvSpPr>
        <p:spPr>
          <a:xfrm>
            <a:off x="301752" y="6410848"/>
            <a:ext cx="3383280" cy="365760"/>
          </a:xfrm>
        </p:spPr>
        <p:txBody>
          <a:bodyPr/>
          <a:lstStyle/>
          <a:p>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53299C1-4B2F-4D7D-833D-3AF341131101}" type="slidenum">
              <a:rPr lang="ar-SA" smtClean="0"/>
              <a:pPr/>
              <a:t>‹#›</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1D47725-FBB7-4E02-A136-719EA9E12830}" type="datetimeFigureOut">
              <a:rPr lang="ar-SA" smtClean="0"/>
              <a:pPr/>
              <a:t>05/01/40</a:t>
            </a:fld>
            <a:endParaRPr lang="ar-SA"/>
          </a:p>
        </p:txBody>
      </p:sp>
      <p:sp>
        <p:nvSpPr>
          <p:cNvPr id="6" name="Footer Placeholder 5"/>
          <p:cNvSpPr>
            <a:spLocks noGrp="1"/>
          </p:cNvSpPr>
          <p:nvPr>
            <p:ph type="ftr" sz="quarter" idx="11"/>
          </p:nvPr>
        </p:nvSpPr>
        <p:spPr>
          <a:xfrm>
            <a:off x="301752" y="6410848"/>
            <a:ext cx="3584448" cy="365760"/>
          </a:xfrm>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1D47725-FBB7-4E02-A136-719EA9E12830}" type="datetimeFigureOut">
              <a:rPr lang="ar-SA" smtClean="0"/>
              <a:pPr/>
              <a:t>05/01/40</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SA"/>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53299C1-4B2F-4D7D-833D-3AF341131101}" type="slidenum">
              <a:rPr lang="ar-SA" smtClean="0"/>
              <a:pPr/>
              <a:t>‹#›</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1752601"/>
            <a:ext cx="7772400" cy="1829761"/>
          </a:xfrm>
        </p:spPr>
        <p:txBody>
          <a:bodyPr/>
          <a:lstStyle/>
          <a:p>
            <a:pPr>
              <a:defRPr/>
            </a:pPr>
            <a:r>
              <a:rPr lang="en-US" b="1" dirty="0">
                <a:solidFill>
                  <a:srgbClr val="92D050"/>
                </a:solidFill>
              </a:rPr>
              <a:t>Exception Handling</a:t>
            </a:r>
            <a:endParaRPr lang="en-US" dirty="0">
              <a:solidFill>
                <a:srgbClr val="92D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0722" name="Rectangle 2"/>
          <p:cNvSpPr>
            <a:spLocks noGrp="1"/>
          </p:cNvSpPr>
          <p:nvPr>
            <p:ph type="title" idx="4294967295"/>
          </p:nvPr>
        </p:nvSpPr>
        <p:spPr/>
        <p:txBody>
          <a:bodyPr/>
          <a:lstStyle/>
          <a:p>
            <a:r>
              <a:rPr lang="en-US" b="1" dirty="0">
                <a:solidFill>
                  <a:schemeClr val="accent2"/>
                </a:solidFill>
              </a:rPr>
              <a:t>Exception Handling</a:t>
            </a:r>
          </a:p>
        </p:txBody>
      </p:sp>
      <p:sp>
        <p:nvSpPr>
          <p:cNvPr id="1950723" name="Rectangle 3"/>
          <p:cNvSpPr>
            <a:spLocks noGrp="1"/>
          </p:cNvSpPr>
          <p:nvPr>
            <p:ph type="body" idx="4294967295"/>
          </p:nvPr>
        </p:nvSpPr>
        <p:spPr>
          <a:solidFill>
            <a:schemeClr val="bg1"/>
          </a:solidFill>
        </p:spPr>
        <p:txBody>
          <a:bodyPr/>
          <a:lstStyle/>
          <a:p>
            <a:pPr algn="l" rtl="0">
              <a:lnSpc>
                <a:spcPct val="80000"/>
              </a:lnSpc>
            </a:pPr>
            <a:r>
              <a:rPr lang="en-US" sz="2400" dirty="0">
                <a:solidFill>
                  <a:schemeClr val="tx2"/>
                </a:solidFill>
              </a:rPr>
              <a:t>VB.NET has an inbuilt class that deals with errors. The Class is called Exception. </a:t>
            </a:r>
          </a:p>
          <a:p>
            <a:pPr algn="l" rtl="0">
              <a:lnSpc>
                <a:spcPct val="80000"/>
              </a:lnSpc>
            </a:pPr>
            <a:r>
              <a:rPr lang="en-US" sz="2400" dirty="0">
                <a:solidFill>
                  <a:schemeClr val="tx2"/>
                </a:solidFill>
              </a:rPr>
              <a:t>When an exception error is found, an Exception object is created. The coding structure VB.NET uses to deal with such Exceptions is called the </a:t>
            </a:r>
            <a:r>
              <a:rPr lang="en-US" sz="2400" b="1" u="sng" dirty="0">
                <a:solidFill>
                  <a:schemeClr val="tx2"/>
                </a:solidFill>
              </a:rPr>
              <a:t>Try … Catch structure.</a:t>
            </a:r>
          </a:p>
          <a:p>
            <a:pPr algn="l" rtl="0">
              <a:lnSpc>
                <a:spcPct val="80000"/>
              </a:lnSpc>
            </a:pPr>
            <a:r>
              <a:rPr lang="en-US" sz="2400" dirty="0">
                <a:solidFill>
                  <a:schemeClr val="tx2"/>
                </a:solidFill>
              </a:rPr>
              <a:t>In the coding area for your button, type the word </a:t>
            </a:r>
            <a:r>
              <a:rPr lang="en-US" sz="2400" b="1" dirty="0">
                <a:solidFill>
                  <a:schemeClr val="tx2"/>
                </a:solidFill>
              </a:rPr>
              <a:t>Try</a:t>
            </a:r>
            <a:r>
              <a:rPr lang="en-US" sz="2400" dirty="0">
                <a:solidFill>
                  <a:schemeClr val="tx2"/>
                </a:solidFill>
              </a:rPr>
              <a:t>. Then hit the return key on your keyboard. VB.NET completes the rest of the structure for you:</a:t>
            </a:r>
          </a:p>
          <a:p>
            <a:pPr lvl="2" algn="l" rtl="0">
              <a:lnSpc>
                <a:spcPct val="80000"/>
              </a:lnSpc>
              <a:buFont typeface="Arial" charset="0"/>
              <a:buNone/>
            </a:pPr>
            <a:r>
              <a:rPr lang="en-US" sz="2000" b="1" dirty="0">
                <a:solidFill>
                  <a:schemeClr val="tx2"/>
                </a:solidFill>
              </a:rPr>
              <a:t>Try</a:t>
            </a:r>
          </a:p>
          <a:p>
            <a:pPr lvl="2" algn="l" rtl="0">
              <a:lnSpc>
                <a:spcPct val="80000"/>
              </a:lnSpc>
              <a:buFont typeface="Arial" charset="0"/>
              <a:buNone/>
            </a:pPr>
            <a:endParaRPr lang="en-US" sz="2000" b="1" dirty="0">
              <a:solidFill>
                <a:schemeClr val="tx2"/>
              </a:solidFill>
            </a:endParaRPr>
          </a:p>
          <a:p>
            <a:pPr lvl="2" algn="l" rtl="0">
              <a:lnSpc>
                <a:spcPct val="80000"/>
              </a:lnSpc>
              <a:buFont typeface="Arial" charset="0"/>
              <a:buNone/>
            </a:pPr>
            <a:r>
              <a:rPr lang="en-US" sz="2000" b="1" dirty="0">
                <a:solidFill>
                  <a:schemeClr val="tx2"/>
                </a:solidFill>
              </a:rPr>
              <a:t>Catch ex As Exception</a:t>
            </a:r>
          </a:p>
          <a:p>
            <a:pPr lvl="2" algn="l" rtl="0">
              <a:lnSpc>
                <a:spcPct val="80000"/>
              </a:lnSpc>
              <a:buFont typeface="Arial" charset="0"/>
              <a:buNone/>
            </a:pPr>
            <a:endParaRPr lang="en-US" sz="2000" b="1" dirty="0">
              <a:solidFill>
                <a:schemeClr val="tx2"/>
              </a:solidFill>
            </a:endParaRPr>
          </a:p>
          <a:p>
            <a:pPr lvl="2" algn="l" rtl="0">
              <a:lnSpc>
                <a:spcPct val="80000"/>
              </a:lnSpc>
              <a:buFont typeface="Arial" charset="0"/>
              <a:buNone/>
            </a:pPr>
            <a:r>
              <a:rPr lang="en-US" sz="2000" b="1" dirty="0">
                <a:solidFill>
                  <a:schemeClr val="tx2"/>
                </a:solidFill>
              </a:rPr>
              <a:t>End Try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2771" name="Rectangle 3"/>
          <p:cNvSpPr>
            <a:spLocks noGrp="1"/>
          </p:cNvSpPr>
          <p:nvPr>
            <p:ph type="body" idx="4294967295"/>
          </p:nvPr>
        </p:nvSpPr>
        <p:spPr>
          <a:solidFill>
            <a:schemeClr val="bg1"/>
          </a:solidFill>
        </p:spPr>
        <p:txBody>
          <a:bodyPr>
            <a:normAutofit fontScale="92500" lnSpcReduction="10000"/>
          </a:bodyPr>
          <a:lstStyle/>
          <a:p>
            <a:pPr algn="l" rtl="0"/>
            <a:r>
              <a:rPr lang="en-US" sz="2800" dirty="0">
                <a:solidFill>
                  <a:schemeClr val="tx2"/>
                </a:solidFill>
              </a:rPr>
              <a:t>The </a:t>
            </a:r>
            <a:r>
              <a:rPr lang="en-US" sz="2800" b="1" dirty="0">
                <a:solidFill>
                  <a:schemeClr val="tx2"/>
                </a:solidFill>
              </a:rPr>
              <a:t>Try </a:t>
            </a:r>
            <a:r>
              <a:rPr lang="en-US" sz="2800" dirty="0">
                <a:solidFill>
                  <a:schemeClr val="tx2"/>
                </a:solidFill>
              </a:rPr>
              <a:t>word means “Try to execute this code”. </a:t>
            </a:r>
          </a:p>
          <a:p>
            <a:pPr algn="l" rtl="0"/>
            <a:r>
              <a:rPr lang="en-US" sz="2800" dirty="0">
                <a:solidFill>
                  <a:schemeClr val="tx2"/>
                </a:solidFill>
              </a:rPr>
              <a:t>The </a:t>
            </a:r>
            <a:r>
              <a:rPr lang="en-US" sz="2800" b="1" dirty="0">
                <a:solidFill>
                  <a:schemeClr val="tx2"/>
                </a:solidFill>
              </a:rPr>
              <a:t>Catch </a:t>
            </a:r>
            <a:r>
              <a:rPr lang="en-US" sz="2800" dirty="0">
                <a:solidFill>
                  <a:schemeClr val="tx2"/>
                </a:solidFill>
              </a:rPr>
              <a:t>word means “Catch any errors here”. </a:t>
            </a:r>
          </a:p>
          <a:p>
            <a:pPr algn="l" rtl="0"/>
            <a:r>
              <a:rPr lang="en-US" sz="2800" dirty="0">
                <a:solidFill>
                  <a:schemeClr val="tx2"/>
                </a:solidFill>
              </a:rPr>
              <a:t>The </a:t>
            </a:r>
            <a:r>
              <a:rPr lang="en-US" sz="2800" b="1" dirty="0">
                <a:solidFill>
                  <a:schemeClr val="tx2"/>
                </a:solidFill>
              </a:rPr>
              <a:t>ex </a:t>
            </a:r>
            <a:r>
              <a:rPr lang="en-US" sz="2800" dirty="0">
                <a:solidFill>
                  <a:schemeClr val="tx2"/>
                </a:solidFill>
              </a:rPr>
              <a:t>is a variable, and the type of variable is an </a:t>
            </a:r>
            <a:r>
              <a:rPr lang="en-US" sz="2800" b="1" dirty="0">
                <a:solidFill>
                  <a:schemeClr val="tx2"/>
                </a:solidFill>
              </a:rPr>
              <a:t>Exception </a:t>
            </a:r>
            <a:r>
              <a:rPr lang="en-US" sz="2800" dirty="0">
                <a:solidFill>
                  <a:schemeClr val="tx2"/>
                </a:solidFill>
              </a:rPr>
              <a:t>object.</a:t>
            </a:r>
          </a:p>
          <a:p>
            <a:pPr algn="l" rtl="0"/>
            <a:r>
              <a:rPr lang="en-US" sz="2800" dirty="0">
                <a:solidFill>
                  <a:schemeClr val="tx2"/>
                </a:solidFill>
              </a:rPr>
              <a:t>When you run your program, VB will Try to execute any code in the </a:t>
            </a:r>
            <a:r>
              <a:rPr lang="en-US" sz="2800" b="1" dirty="0">
                <a:solidFill>
                  <a:schemeClr val="tx2"/>
                </a:solidFill>
              </a:rPr>
              <a:t>Try </a:t>
            </a:r>
            <a:r>
              <a:rPr lang="en-US" sz="2800" dirty="0">
                <a:solidFill>
                  <a:schemeClr val="tx2"/>
                </a:solidFill>
              </a:rPr>
              <a:t>part. If everything goes well, then it skips the </a:t>
            </a:r>
            <a:r>
              <a:rPr lang="en-US" sz="2800" b="1" dirty="0">
                <a:solidFill>
                  <a:schemeClr val="tx2"/>
                </a:solidFill>
              </a:rPr>
              <a:t>Catch </a:t>
            </a:r>
            <a:r>
              <a:rPr lang="en-US" sz="2800" dirty="0">
                <a:solidFill>
                  <a:schemeClr val="tx2"/>
                </a:solidFill>
              </a:rPr>
              <a:t>part. However, if an error occurs, VB.NET jumps straight to Catch. </a:t>
            </a:r>
          </a:p>
          <a:p>
            <a:pPr algn="l" rtl="0"/>
            <a:r>
              <a:rPr lang="en-US" sz="2800" dirty="0">
                <a:solidFill>
                  <a:schemeClr val="tx2"/>
                </a:solidFill>
              </a:rPr>
              <a:t>Because </a:t>
            </a:r>
            <a:r>
              <a:rPr lang="en-US" sz="2800" b="1" dirty="0">
                <a:solidFill>
                  <a:schemeClr val="tx2"/>
                </a:solidFill>
              </a:rPr>
              <a:t>ex </a:t>
            </a:r>
            <a:r>
              <a:rPr lang="en-US" sz="2800" dirty="0">
                <a:solidFill>
                  <a:schemeClr val="tx2"/>
                </a:solidFill>
              </a:rPr>
              <a:t>is an object variable, it now has its own Properties and methods. One of these is the Message property</a:t>
            </a:r>
          </a:p>
          <a:p>
            <a:pPr algn="l" rtl="0"/>
            <a:endParaRPr lang="en-US" sz="2800" dirty="0">
              <a:solidFill>
                <a:schemeClr val="tx2"/>
              </a:solidFill>
            </a:endParaRPr>
          </a:p>
        </p:txBody>
      </p:sp>
      <p:sp>
        <p:nvSpPr>
          <p:cNvPr id="1952773" name="Rectangle 5"/>
          <p:cNvSpPr>
            <a:spLocks noGrp="1"/>
          </p:cNvSpPr>
          <p:nvPr>
            <p:ph type="title" idx="4294967295"/>
          </p:nvPr>
        </p:nvSpPr>
        <p:spPr>
          <a:noFill/>
        </p:spPr>
        <p:txBody>
          <a:bodyPr/>
          <a:lstStyle/>
          <a:p>
            <a:r>
              <a:rPr lang="en-US" b="1">
                <a:solidFill>
                  <a:schemeClr val="accent2"/>
                </a:solidFill>
              </a:rPr>
              <a:t>Exception Handling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endParaRPr lang="en-GB" dirty="0"/>
          </a:p>
        </p:txBody>
      </p:sp>
      <p:sp>
        <p:nvSpPr>
          <p:cNvPr id="5" name="Content Placeholder 4"/>
          <p:cNvSpPr>
            <a:spLocks noGrp="1"/>
          </p:cNvSpPr>
          <p:nvPr>
            <p:ph sz="quarter" idx="1"/>
          </p:nvPr>
        </p:nvSpPr>
        <p:spPr>
          <a:xfrm>
            <a:off x="251520" y="1340768"/>
            <a:ext cx="8503920" cy="4572000"/>
          </a:xfrm>
        </p:spPr>
        <p:txBody>
          <a:bodyPr>
            <a:normAutofit/>
          </a:bodyPr>
          <a:lstStyle/>
          <a:p>
            <a:pPr algn="l" rtl="0">
              <a:buNone/>
            </a:pPr>
            <a:r>
              <a:rPr lang="pt-BR" sz="2000" dirty="0"/>
              <a:t>        Dim x As Integer = 5</a:t>
            </a:r>
          </a:p>
          <a:p>
            <a:pPr algn="l" rtl="0">
              <a:buNone/>
            </a:pPr>
            <a:r>
              <a:rPr lang="en-US" sz="2000" dirty="0"/>
              <a:t>        Dim y As Integer = 0</a:t>
            </a:r>
          </a:p>
          <a:p>
            <a:pPr algn="l" rtl="0">
              <a:buNone/>
            </a:pPr>
            <a:r>
              <a:rPr lang="en-US" sz="2000" dirty="0"/>
              <a:t>        Dim z As Integer</a:t>
            </a:r>
          </a:p>
          <a:p>
            <a:pPr algn="l" rtl="0">
              <a:buNone/>
            </a:pPr>
            <a:r>
              <a:rPr lang="en-US" sz="2000" dirty="0"/>
              <a:t>        Try</a:t>
            </a:r>
          </a:p>
          <a:p>
            <a:pPr algn="l" rtl="0">
              <a:buNone/>
            </a:pPr>
            <a:r>
              <a:rPr lang="en-US" sz="2000" dirty="0"/>
              <a:t>            z = x / y</a:t>
            </a:r>
          </a:p>
          <a:p>
            <a:pPr algn="l" rtl="0">
              <a:buNone/>
            </a:pPr>
            <a:r>
              <a:rPr lang="en-US" sz="2000" dirty="0"/>
              <a:t>            </a:t>
            </a:r>
            <a:r>
              <a:rPr lang="en-US" sz="2000" dirty="0" err="1"/>
              <a:t>MsgBox</a:t>
            </a:r>
            <a:r>
              <a:rPr lang="en-US" sz="2000" dirty="0"/>
              <a:t>(z)</a:t>
            </a:r>
          </a:p>
          <a:p>
            <a:pPr algn="l" rtl="0">
              <a:buNone/>
            </a:pPr>
            <a:r>
              <a:rPr lang="en-US" sz="2000" dirty="0"/>
              <a:t>        Catch ex As Exception</a:t>
            </a:r>
          </a:p>
          <a:p>
            <a:pPr algn="l" rtl="0">
              <a:buNone/>
            </a:pPr>
            <a:r>
              <a:rPr lang="en-US" sz="2000" dirty="0"/>
              <a:t>            </a:t>
            </a:r>
            <a:r>
              <a:rPr lang="en-US" sz="2000" dirty="0" err="1"/>
              <a:t>MsgBox</a:t>
            </a:r>
            <a:r>
              <a:rPr lang="en-US" sz="2000" dirty="0"/>
              <a:t>(</a:t>
            </a:r>
            <a:r>
              <a:rPr lang="en-US" sz="2000" dirty="0" err="1"/>
              <a:t>ex.Message</a:t>
            </a:r>
            <a:r>
              <a:rPr lang="en-US" sz="2000" dirty="0"/>
              <a:t>)</a:t>
            </a:r>
          </a:p>
          <a:p>
            <a:pPr algn="l" rtl="0">
              <a:buNone/>
            </a:pPr>
            <a:r>
              <a:rPr lang="en-US" sz="2000" dirty="0"/>
              <a:t>        End Try</a:t>
            </a:r>
          </a:p>
          <a:p>
            <a:pPr algn="l" rtl="0">
              <a:buNone/>
            </a:pPr>
            <a:endParaRPr lang="en-US" sz="2000" dirty="0"/>
          </a:p>
        </p:txBody>
      </p:sp>
      <p:pic>
        <p:nvPicPr>
          <p:cNvPr id="6" name="Picture 5" descr="Untitled.png"/>
          <p:cNvPicPr>
            <a:picLocks noChangeAspect="1"/>
          </p:cNvPicPr>
          <p:nvPr/>
        </p:nvPicPr>
        <p:blipFill>
          <a:blip r:embed="rId2" cstate="print"/>
          <a:srcRect r="66765" b="60425"/>
          <a:stretch>
            <a:fillRect/>
          </a:stretch>
        </p:blipFill>
        <p:spPr>
          <a:xfrm>
            <a:off x="4427984" y="4005064"/>
            <a:ext cx="3791221" cy="194421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4819" name="Rectangle 3"/>
          <p:cNvSpPr>
            <a:spLocks noGrp="1"/>
          </p:cNvSpPr>
          <p:nvPr>
            <p:ph type="body" idx="4294967295"/>
          </p:nvPr>
        </p:nvSpPr>
        <p:spPr/>
        <p:txBody>
          <a:bodyPr/>
          <a:lstStyle/>
          <a:p>
            <a:endParaRPr lang="en-US"/>
          </a:p>
        </p:txBody>
      </p:sp>
      <p:sp>
        <p:nvSpPr>
          <p:cNvPr id="1954822" name="Rectangle 6"/>
          <p:cNvSpPr>
            <a:spLocks noGrp="1"/>
          </p:cNvSpPr>
          <p:nvPr>
            <p:ph type="title" idx="4294967295"/>
          </p:nvPr>
        </p:nvSpPr>
        <p:spPr>
          <a:noFill/>
        </p:spPr>
        <p:txBody>
          <a:bodyPr/>
          <a:lstStyle/>
          <a:p>
            <a:r>
              <a:rPr lang="en-US" b="1">
                <a:solidFill>
                  <a:schemeClr val="accent2"/>
                </a:solidFill>
              </a:rPr>
              <a:t>Exception Handling</a:t>
            </a:r>
          </a:p>
        </p:txBody>
      </p:sp>
      <p:grpSp>
        <p:nvGrpSpPr>
          <p:cNvPr id="2" name="Group 9"/>
          <p:cNvGrpSpPr>
            <a:grpSpLocks/>
          </p:cNvGrpSpPr>
          <p:nvPr/>
        </p:nvGrpSpPr>
        <p:grpSpPr bwMode="auto">
          <a:xfrm>
            <a:off x="457200" y="1447800"/>
            <a:ext cx="8077200" cy="3633788"/>
            <a:chOff x="288" y="912"/>
            <a:chExt cx="5088" cy="2289"/>
          </a:xfrm>
        </p:grpSpPr>
        <p:pic>
          <p:nvPicPr>
            <p:cNvPr id="1954820" name="Picture 4"/>
            <p:cNvPicPr>
              <a:picLocks noChangeAspect="1" noChangeArrowheads="1"/>
            </p:cNvPicPr>
            <p:nvPr/>
          </p:nvPicPr>
          <p:blipFill>
            <a:blip r:embed="rId3" cstate="print"/>
            <a:srcRect/>
            <a:stretch>
              <a:fillRect/>
            </a:stretch>
          </p:blipFill>
          <p:spPr bwMode="auto">
            <a:xfrm>
              <a:off x="288" y="912"/>
              <a:ext cx="5088" cy="2289"/>
            </a:xfrm>
            <a:prstGeom prst="rect">
              <a:avLst/>
            </a:prstGeom>
            <a:noFill/>
            <a:ln w="9525">
              <a:noFill/>
              <a:miter lim="800000"/>
              <a:headEnd/>
              <a:tailEnd/>
            </a:ln>
            <a:effectLst/>
          </p:spPr>
        </p:pic>
        <p:sp>
          <p:nvSpPr>
            <p:cNvPr id="1954823" name="Rectangle 7"/>
            <p:cNvSpPr>
              <a:spLocks noChangeArrowheads="1"/>
            </p:cNvSpPr>
            <p:nvPr/>
          </p:nvSpPr>
          <p:spPr bwMode="auto">
            <a:xfrm>
              <a:off x="624" y="1776"/>
              <a:ext cx="4704" cy="288"/>
            </a:xfrm>
            <a:prstGeom prst="rect">
              <a:avLst/>
            </a:prstGeom>
            <a:solidFill>
              <a:schemeClr val="bg1"/>
            </a:solidFill>
            <a:ln w="9525">
              <a:noFill/>
              <a:miter lim="800000"/>
              <a:headEnd/>
              <a:tailEnd/>
            </a:ln>
            <a:effectLst/>
          </p:spPr>
          <p:txBody>
            <a:bodyPr wrap="none" anchor="ctr"/>
            <a:lstStyle/>
            <a:p>
              <a:pPr algn="ctr"/>
              <a:r>
                <a:rPr lang="en-US" sz="1400" u="none" dirty="0" err="1">
                  <a:solidFill>
                    <a:srgbClr val="4D4D4D"/>
                  </a:solidFill>
                  <a:latin typeface="Courier New" pitchFamily="49" charset="0"/>
                  <a:cs typeface="Courier New" pitchFamily="49" charset="0"/>
                </a:rPr>
                <a:t>fs</a:t>
              </a:r>
              <a:r>
                <a:rPr lang="en-US" sz="1400" u="none" dirty="0">
                  <a:solidFill>
                    <a:srgbClr val="4D4D4D"/>
                  </a:solidFill>
                  <a:latin typeface="Courier New" pitchFamily="49" charset="0"/>
                  <a:cs typeface="Courier New" pitchFamily="49" charset="0"/>
                </a:rPr>
                <a:t> = new </a:t>
              </a:r>
              <a:r>
                <a:rPr lang="en-US" sz="1400" u="none" dirty="0" err="1">
                  <a:solidFill>
                    <a:srgbClr val="4D4D4D"/>
                  </a:solidFill>
                  <a:latin typeface="Courier New" pitchFamily="49" charset="0"/>
                  <a:cs typeface="Courier New" pitchFamily="49" charset="0"/>
                </a:rPr>
                <a:t>FileStream</a:t>
              </a:r>
              <a:r>
                <a:rPr lang="en-US" sz="1400" u="none" dirty="0">
                  <a:solidFill>
                    <a:srgbClr val="4D4D4D"/>
                  </a:solidFill>
                  <a:latin typeface="Courier New" pitchFamily="49" charset="0"/>
                  <a:cs typeface="Courier New" pitchFamily="49" charset="0"/>
                </a:rPr>
                <a:t>(</a:t>
              </a:r>
              <a:r>
                <a:rPr lang="en-US" sz="1400" u="none" dirty="0" err="1">
                  <a:solidFill>
                    <a:srgbClr val="4D4D4D"/>
                  </a:solidFill>
                  <a:latin typeface="Courier New" pitchFamily="49" charset="0"/>
                  <a:cs typeface="Courier New" pitchFamily="49" charset="0"/>
                </a:rPr>
                <a:t>FileName</a:t>
              </a:r>
              <a:r>
                <a:rPr lang="en-US" sz="1400" u="none" dirty="0">
                  <a:solidFill>
                    <a:srgbClr val="4D4D4D"/>
                  </a:solidFill>
                  <a:latin typeface="Courier New" pitchFamily="49" charset="0"/>
                  <a:cs typeface="Courier New" pitchFamily="49" charset="0"/>
                </a:rPr>
                <a:t>, </a:t>
              </a:r>
              <a:r>
                <a:rPr lang="en-US" sz="1400" u="none" dirty="0" err="1">
                  <a:solidFill>
                    <a:srgbClr val="4D4D4D"/>
                  </a:solidFill>
                  <a:latin typeface="Courier New" pitchFamily="49" charset="0"/>
                  <a:cs typeface="Courier New" pitchFamily="49" charset="0"/>
                </a:rPr>
                <a:t>FileMode.Open</a:t>
              </a:r>
              <a:r>
                <a:rPr lang="en-US" sz="1400" u="none" dirty="0">
                  <a:solidFill>
                    <a:srgbClr val="4D4D4D"/>
                  </a:solidFill>
                  <a:latin typeface="Courier New" pitchFamily="49" charset="0"/>
                  <a:cs typeface="Courier New" pitchFamily="49" charset="0"/>
                </a:rPr>
                <a:t>, </a:t>
              </a:r>
              <a:r>
                <a:rPr lang="en-US" sz="1400" u="none" dirty="0" err="1">
                  <a:solidFill>
                    <a:srgbClr val="4D4D4D"/>
                  </a:solidFill>
                  <a:latin typeface="Courier New" pitchFamily="49" charset="0"/>
                  <a:cs typeface="Courier New" pitchFamily="49" charset="0"/>
                </a:rPr>
                <a:t>FileAccess.Read</a:t>
              </a:r>
              <a:r>
                <a:rPr lang="en-US" sz="1400" u="none" dirty="0">
                  <a:solidFill>
                    <a:srgbClr val="4D4D4D"/>
                  </a:solidFill>
                  <a:latin typeface="Courier New" pitchFamily="49" charset="0"/>
                  <a:cs typeface="Courier New" pitchFamily="49" charset="0"/>
                </a:rPr>
                <a:t>)</a:t>
              </a:r>
            </a:p>
          </p:txBody>
        </p:sp>
        <p:sp>
          <p:nvSpPr>
            <p:cNvPr id="1954824" name="Rectangle 8"/>
            <p:cNvSpPr>
              <a:spLocks noChangeArrowheads="1"/>
            </p:cNvSpPr>
            <p:nvPr/>
          </p:nvSpPr>
          <p:spPr bwMode="auto">
            <a:xfrm>
              <a:off x="528" y="1296"/>
              <a:ext cx="4704" cy="288"/>
            </a:xfrm>
            <a:prstGeom prst="rect">
              <a:avLst/>
            </a:prstGeom>
            <a:noFill/>
            <a:ln w="9525">
              <a:noFill/>
              <a:miter lim="800000"/>
              <a:headEnd/>
              <a:tailEnd/>
            </a:ln>
            <a:effectLst/>
          </p:spPr>
          <p:txBody>
            <a:bodyPr wrap="none" anchor="ctr"/>
            <a:lstStyle/>
            <a:p>
              <a:pPr algn="l"/>
              <a:r>
                <a:rPr lang="en-US" sz="1400" u="none" dirty="0" err="1">
                  <a:solidFill>
                    <a:srgbClr val="4D4D4D"/>
                  </a:solidFill>
                  <a:latin typeface="Courier New" pitchFamily="49" charset="0"/>
                  <a:cs typeface="Courier New" pitchFamily="49" charset="0"/>
                </a:rPr>
                <a:t>FileName</a:t>
              </a:r>
              <a:r>
                <a:rPr lang="en-US" sz="1400" u="none" dirty="0">
                  <a:solidFill>
                    <a:srgbClr val="4D4D4D"/>
                  </a:solidFill>
                  <a:latin typeface="Courier New" pitchFamily="49" charset="0"/>
                  <a:cs typeface="Courier New" pitchFamily="49" charset="0"/>
                </a:rPr>
                <a:t> = “C:\test10.txt”</a:t>
              </a:r>
            </a:p>
          </p:txBody>
        </p:sp>
      </p:grpSp>
      <p:pic>
        <p:nvPicPr>
          <p:cNvPr id="8" name="Picture 4"/>
          <p:cNvPicPr>
            <a:picLocks noChangeAspect="1" noChangeArrowheads="1"/>
          </p:cNvPicPr>
          <p:nvPr/>
        </p:nvPicPr>
        <p:blipFill>
          <a:blip r:embed="rId4" cstate="print"/>
          <a:srcRect/>
          <a:stretch>
            <a:fillRect/>
          </a:stretch>
        </p:blipFill>
        <p:spPr bwMode="auto">
          <a:xfrm>
            <a:off x="4644008" y="3717032"/>
            <a:ext cx="3667472" cy="207869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8915" name="Rectangle 3"/>
          <p:cNvSpPr>
            <a:spLocks noGrp="1"/>
          </p:cNvSpPr>
          <p:nvPr>
            <p:ph type="body" idx="4294967295"/>
          </p:nvPr>
        </p:nvSpPr>
        <p:spPr>
          <a:solidFill>
            <a:schemeClr val="bg1"/>
          </a:solidFill>
        </p:spPr>
        <p:txBody>
          <a:bodyPr/>
          <a:lstStyle/>
          <a:p>
            <a:pPr algn="l" rtl="0"/>
            <a:r>
              <a:rPr lang="en-US" dirty="0">
                <a:solidFill>
                  <a:schemeClr val="tx2"/>
                </a:solidFill>
              </a:rPr>
              <a:t>The point about this new message box is that it will not crash your program. You have handled the Exception, and displayed an appropriate message for the user.</a:t>
            </a:r>
          </a:p>
          <a:p>
            <a:pPr algn="l" rtl="0"/>
            <a:r>
              <a:rPr lang="en-US" dirty="0">
                <a:solidFill>
                  <a:schemeClr val="tx2"/>
                </a:solidFill>
              </a:rPr>
              <a:t>If you know the kind of error that a program might throw, you can get what Type it is from the Error message box you saw earlier. This one:</a:t>
            </a:r>
          </a:p>
        </p:txBody>
      </p:sp>
      <p:sp>
        <p:nvSpPr>
          <p:cNvPr id="1958918" name="Rectangle 6"/>
          <p:cNvSpPr>
            <a:spLocks noGrp="1"/>
          </p:cNvSpPr>
          <p:nvPr>
            <p:ph type="title" idx="4294967295"/>
          </p:nvPr>
        </p:nvSpPr>
        <p:spPr>
          <a:noFill/>
        </p:spPr>
        <p:txBody>
          <a:bodyPr/>
          <a:lstStyle/>
          <a:p>
            <a:r>
              <a:rPr lang="en-US" b="1">
                <a:solidFill>
                  <a:schemeClr val="accent2"/>
                </a:solidFill>
              </a:rPr>
              <a:t>Exception Handling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0962" name="Rectangle 2"/>
          <p:cNvSpPr>
            <a:spLocks noGrp="1"/>
          </p:cNvSpPr>
          <p:nvPr>
            <p:ph type="title" idx="4294967295"/>
          </p:nvPr>
        </p:nvSpPr>
        <p:spPr/>
        <p:txBody>
          <a:bodyPr/>
          <a:lstStyle/>
          <a:p>
            <a:endParaRPr lang="en-US"/>
          </a:p>
        </p:txBody>
      </p:sp>
      <p:sp>
        <p:nvSpPr>
          <p:cNvPr id="1960963" name="Rectangle 3"/>
          <p:cNvSpPr>
            <a:spLocks noGrp="1"/>
          </p:cNvSpPr>
          <p:nvPr>
            <p:ph type="body" idx="4294967295"/>
          </p:nvPr>
        </p:nvSpPr>
        <p:spPr>
          <a:xfrm>
            <a:off x="0" y="3352800"/>
            <a:ext cx="2667000" cy="4525963"/>
          </a:xfrm>
          <a:solidFill>
            <a:schemeClr val="bg1"/>
          </a:solidFill>
        </p:spPr>
        <p:txBody>
          <a:bodyPr/>
          <a:lstStyle/>
          <a:p>
            <a:r>
              <a:rPr lang="en-US" sz="2400">
                <a:solidFill>
                  <a:schemeClr val="tx2"/>
                </a:solidFill>
              </a:rPr>
              <a:t>Click the </a:t>
            </a:r>
            <a:r>
              <a:rPr lang="en-US" sz="2400" b="1">
                <a:solidFill>
                  <a:schemeClr val="tx2"/>
                </a:solidFill>
              </a:rPr>
              <a:t>View Details </a:t>
            </a:r>
            <a:r>
              <a:rPr lang="en-US" sz="2400">
                <a:solidFill>
                  <a:schemeClr val="tx2"/>
                </a:solidFill>
              </a:rPr>
              <a:t>links under </a:t>
            </a:r>
            <a:r>
              <a:rPr lang="en-US" sz="2400" b="1">
                <a:solidFill>
                  <a:schemeClr val="tx2"/>
                </a:solidFill>
              </a:rPr>
              <a:t>Actions </a:t>
            </a:r>
            <a:r>
              <a:rPr lang="en-US" sz="2400">
                <a:solidFill>
                  <a:schemeClr val="tx2"/>
                </a:solidFill>
              </a:rPr>
              <a:t>to see the following:</a:t>
            </a:r>
          </a:p>
        </p:txBody>
      </p:sp>
      <p:pic>
        <p:nvPicPr>
          <p:cNvPr id="1960964" name="Picture 4"/>
          <p:cNvPicPr>
            <a:picLocks noChangeAspect="1" noChangeArrowheads="1"/>
          </p:cNvPicPr>
          <p:nvPr/>
        </p:nvPicPr>
        <p:blipFill>
          <a:blip r:embed="rId3" cstate="print"/>
          <a:srcRect/>
          <a:stretch>
            <a:fillRect/>
          </a:stretch>
        </p:blipFill>
        <p:spPr bwMode="auto">
          <a:xfrm>
            <a:off x="381000" y="533400"/>
            <a:ext cx="4533900" cy="2609850"/>
          </a:xfrm>
          <a:prstGeom prst="rect">
            <a:avLst/>
          </a:prstGeom>
          <a:noFill/>
          <a:ln w="9525">
            <a:noFill/>
            <a:miter lim="800000"/>
            <a:headEnd/>
            <a:tailEnd/>
          </a:ln>
          <a:effectLst/>
        </p:spPr>
      </p:pic>
      <p:pic>
        <p:nvPicPr>
          <p:cNvPr id="1960965" name="Picture 5"/>
          <p:cNvPicPr>
            <a:picLocks noChangeAspect="1" noChangeArrowheads="1"/>
          </p:cNvPicPr>
          <p:nvPr/>
        </p:nvPicPr>
        <p:blipFill>
          <a:blip r:embed="rId4" cstate="print"/>
          <a:srcRect/>
          <a:stretch>
            <a:fillRect/>
          </a:stretch>
        </p:blipFill>
        <p:spPr bwMode="auto">
          <a:xfrm>
            <a:off x="2667000" y="3124200"/>
            <a:ext cx="6108700" cy="3363913"/>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011" name="Rectangle 3"/>
          <p:cNvSpPr>
            <a:spLocks noGrp="1"/>
          </p:cNvSpPr>
          <p:nvPr>
            <p:ph type="body" idx="4294967295"/>
          </p:nvPr>
        </p:nvSpPr>
        <p:spPr>
          <a:xfrm>
            <a:off x="457200" y="838200"/>
            <a:ext cx="8229600" cy="6019800"/>
          </a:xfrm>
          <a:solidFill>
            <a:schemeClr val="bg1"/>
          </a:solidFill>
        </p:spPr>
        <p:txBody>
          <a:bodyPr>
            <a:normAutofit lnSpcReduction="10000"/>
          </a:bodyPr>
          <a:lstStyle/>
          <a:p>
            <a:pPr algn="l" rtl="0">
              <a:lnSpc>
                <a:spcPct val="80000"/>
              </a:lnSpc>
            </a:pPr>
            <a:r>
              <a:rPr lang="en-US" sz="2400" dirty="0">
                <a:solidFill>
                  <a:schemeClr val="tx2"/>
                </a:solidFill>
              </a:rPr>
              <a:t>The first line tells us the Type of Exception it is: </a:t>
            </a:r>
            <a:r>
              <a:rPr lang="en-US" sz="2400" b="1" dirty="0" err="1">
                <a:solidFill>
                  <a:schemeClr val="tx2"/>
                </a:solidFill>
              </a:rPr>
              <a:t>System.IO.FileNotFoundException</a:t>
            </a:r>
            <a:endParaRPr lang="en-US" sz="2400" b="1" dirty="0">
              <a:solidFill>
                <a:schemeClr val="tx2"/>
              </a:solidFill>
            </a:endParaRPr>
          </a:p>
          <a:p>
            <a:pPr algn="l" rtl="0">
              <a:lnSpc>
                <a:spcPct val="80000"/>
              </a:lnSpc>
            </a:pPr>
            <a:r>
              <a:rPr lang="en-US" sz="2400" dirty="0">
                <a:solidFill>
                  <a:schemeClr val="tx2"/>
                </a:solidFill>
              </a:rPr>
              <a:t>You can add this directly to the catch part. Previously, you were just catching any error that might be thrown: </a:t>
            </a:r>
            <a:r>
              <a:rPr lang="en-US" sz="2400" b="1" dirty="0">
                <a:solidFill>
                  <a:schemeClr val="tx2"/>
                </a:solidFill>
              </a:rPr>
              <a:t>Catch ex As Exception</a:t>
            </a:r>
          </a:p>
          <a:p>
            <a:pPr algn="l" rtl="0">
              <a:lnSpc>
                <a:spcPct val="80000"/>
              </a:lnSpc>
            </a:pPr>
            <a:r>
              <a:rPr lang="en-US" sz="2400" dirty="0">
                <a:solidFill>
                  <a:schemeClr val="tx2"/>
                </a:solidFill>
              </a:rPr>
              <a:t>But if you know a “file not found” error might be thrown, you can add that to the Catch line, instead of Exception: </a:t>
            </a:r>
            <a:r>
              <a:rPr lang="en-US" sz="2400" b="1" dirty="0">
                <a:solidFill>
                  <a:schemeClr val="tx2"/>
                </a:solidFill>
              </a:rPr>
              <a:t>Catch ex As </a:t>
            </a:r>
            <a:r>
              <a:rPr lang="en-US" sz="2400" b="1" dirty="0" err="1">
                <a:solidFill>
                  <a:schemeClr val="tx2"/>
                </a:solidFill>
              </a:rPr>
              <a:t>System.IO.FileNotFoundException</a:t>
            </a:r>
            <a:endParaRPr lang="en-US" sz="2400" b="1" dirty="0">
              <a:solidFill>
                <a:schemeClr val="tx2"/>
              </a:solidFill>
            </a:endParaRPr>
          </a:p>
          <a:p>
            <a:pPr algn="l" rtl="0">
              <a:lnSpc>
                <a:spcPct val="80000"/>
              </a:lnSpc>
            </a:pPr>
            <a:r>
              <a:rPr lang="en-US" sz="2400" dirty="0">
                <a:solidFill>
                  <a:schemeClr val="tx2"/>
                </a:solidFill>
              </a:rPr>
              <a:t>You can keep the Exception line as well. (You can have as many </a:t>
            </a:r>
            <a:r>
              <a:rPr lang="en-US" sz="2400" b="1" dirty="0">
                <a:solidFill>
                  <a:schemeClr val="tx2"/>
                </a:solidFill>
              </a:rPr>
              <a:t>Catch </a:t>
            </a:r>
            <a:r>
              <a:rPr lang="en-US" sz="2400" dirty="0">
                <a:solidFill>
                  <a:schemeClr val="tx2"/>
                </a:solidFill>
              </a:rPr>
              <a:t>parts as you want.) This will Catch any other errors that may occur:</a:t>
            </a:r>
          </a:p>
          <a:p>
            <a:pPr algn="l" rtl="0">
              <a:lnSpc>
                <a:spcPct val="80000"/>
              </a:lnSpc>
              <a:buFont typeface="Arial" charset="0"/>
              <a:buNone/>
            </a:pPr>
            <a:endParaRPr lang="en-US" sz="2400" b="1" dirty="0">
              <a:solidFill>
                <a:schemeClr val="tx2"/>
              </a:solidFill>
            </a:endParaRPr>
          </a:p>
          <a:p>
            <a:pPr algn="l" rtl="0">
              <a:lnSpc>
                <a:spcPct val="80000"/>
              </a:lnSpc>
              <a:buFont typeface="Arial" charset="0"/>
              <a:buNone/>
            </a:pPr>
            <a:r>
              <a:rPr lang="en-US" sz="2000" b="1" dirty="0">
                <a:solidFill>
                  <a:schemeClr val="tx2"/>
                </a:solidFill>
              </a:rPr>
              <a:t>Try</a:t>
            </a:r>
          </a:p>
          <a:p>
            <a:pPr algn="l" rtl="0">
              <a:lnSpc>
                <a:spcPct val="80000"/>
              </a:lnSpc>
              <a:buFont typeface="Arial" charset="0"/>
              <a:buNone/>
            </a:pPr>
            <a:r>
              <a:rPr lang="en-US" sz="2000" dirty="0">
                <a:solidFill>
                  <a:schemeClr val="tx2"/>
                </a:solidFill>
              </a:rPr>
              <a:t>      </a:t>
            </a:r>
            <a:r>
              <a:rPr lang="en-US" sz="2000" dirty="0" err="1">
                <a:solidFill>
                  <a:schemeClr val="tx2"/>
                </a:solidFill>
              </a:rPr>
              <a:t>fs</a:t>
            </a:r>
            <a:r>
              <a:rPr lang="en-US" sz="2000" dirty="0">
                <a:solidFill>
                  <a:schemeClr val="tx2"/>
                </a:solidFill>
              </a:rPr>
              <a:t> = new </a:t>
            </a:r>
            <a:r>
              <a:rPr lang="en-US" sz="2000" dirty="0" err="1">
                <a:solidFill>
                  <a:schemeClr val="tx2"/>
                </a:solidFill>
              </a:rPr>
              <a:t>FileStream</a:t>
            </a:r>
            <a:r>
              <a:rPr lang="en-US" sz="2000" dirty="0">
                <a:solidFill>
                  <a:schemeClr val="tx2"/>
                </a:solidFill>
              </a:rPr>
              <a:t>(</a:t>
            </a:r>
            <a:r>
              <a:rPr lang="en-US" sz="2000" dirty="0" err="1">
                <a:solidFill>
                  <a:schemeClr val="tx2"/>
                </a:solidFill>
              </a:rPr>
              <a:t>FileName</a:t>
            </a:r>
            <a:r>
              <a:rPr lang="en-US" sz="2000" dirty="0">
                <a:solidFill>
                  <a:schemeClr val="tx2"/>
                </a:solidFill>
              </a:rPr>
              <a:t>, </a:t>
            </a:r>
            <a:r>
              <a:rPr lang="en-US" sz="2000" dirty="0" err="1">
                <a:solidFill>
                  <a:schemeClr val="tx2"/>
                </a:solidFill>
              </a:rPr>
              <a:t>FileMode.Open</a:t>
            </a:r>
            <a:r>
              <a:rPr lang="en-US" sz="2000" dirty="0">
                <a:solidFill>
                  <a:schemeClr val="tx2"/>
                </a:solidFill>
              </a:rPr>
              <a:t>, </a:t>
            </a:r>
            <a:r>
              <a:rPr lang="en-US" sz="2000" dirty="0" err="1">
                <a:solidFill>
                  <a:schemeClr val="tx2"/>
                </a:solidFill>
              </a:rPr>
              <a:t>FileAccess.Read</a:t>
            </a:r>
            <a:r>
              <a:rPr lang="en-US" sz="2000" dirty="0">
                <a:solidFill>
                  <a:schemeClr val="tx2"/>
                </a:solidFill>
              </a:rPr>
              <a:t>)</a:t>
            </a:r>
          </a:p>
          <a:p>
            <a:pPr algn="l" rtl="0">
              <a:lnSpc>
                <a:spcPct val="80000"/>
              </a:lnSpc>
              <a:buFont typeface="Arial" charset="0"/>
              <a:buNone/>
            </a:pPr>
            <a:r>
              <a:rPr lang="en-US" sz="2000" b="1" dirty="0">
                <a:solidFill>
                  <a:schemeClr val="tx2"/>
                </a:solidFill>
              </a:rPr>
              <a:t>Catch ex As </a:t>
            </a:r>
            <a:r>
              <a:rPr lang="en-US" sz="2000" b="1" dirty="0" err="1">
                <a:solidFill>
                  <a:schemeClr val="tx2"/>
                </a:solidFill>
              </a:rPr>
              <a:t>System.IO.FileNotFoundException</a:t>
            </a:r>
            <a:endParaRPr lang="en-US" sz="2000" b="1" dirty="0">
              <a:solidFill>
                <a:schemeClr val="tx2"/>
              </a:solidFill>
            </a:endParaRPr>
          </a:p>
          <a:p>
            <a:pPr algn="l" rtl="0">
              <a:lnSpc>
                <a:spcPct val="80000"/>
              </a:lnSpc>
              <a:buFont typeface="Arial" charset="0"/>
              <a:buNone/>
            </a:pPr>
            <a:r>
              <a:rPr lang="en-US" sz="2000" dirty="0">
                <a:solidFill>
                  <a:schemeClr val="tx2"/>
                </a:solidFill>
              </a:rPr>
              <a:t>       </a:t>
            </a:r>
            <a:r>
              <a:rPr lang="en-US" sz="2000" dirty="0" err="1">
                <a:solidFill>
                  <a:schemeClr val="tx2"/>
                </a:solidFill>
              </a:rPr>
              <a:t>MsgBox</a:t>
            </a:r>
            <a:r>
              <a:rPr lang="en-US" sz="2000" dirty="0">
                <a:solidFill>
                  <a:schemeClr val="tx2"/>
                </a:solidFill>
              </a:rPr>
              <a:t>(“Can’t find this file”)</a:t>
            </a:r>
          </a:p>
          <a:p>
            <a:pPr algn="l" rtl="0">
              <a:lnSpc>
                <a:spcPct val="80000"/>
              </a:lnSpc>
              <a:buFont typeface="Arial" charset="0"/>
              <a:buNone/>
            </a:pPr>
            <a:r>
              <a:rPr lang="en-US" sz="2000" b="1" dirty="0">
                <a:solidFill>
                  <a:schemeClr val="tx2"/>
                </a:solidFill>
              </a:rPr>
              <a:t>Catch ex As Exception</a:t>
            </a:r>
          </a:p>
          <a:p>
            <a:pPr algn="l" rtl="0">
              <a:lnSpc>
                <a:spcPct val="80000"/>
              </a:lnSpc>
              <a:buFont typeface="Arial" charset="0"/>
              <a:buNone/>
            </a:pPr>
            <a:r>
              <a:rPr lang="en-US" sz="2000" dirty="0">
                <a:solidFill>
                  <a:schemeClr val="tx2"/>
                </a:solidFill>
              </a:rPr>
              <a:t>      </a:t>
            </a:r>
            <a:r>
              <a:rPr lang="en-US" sz="2000" dirty="0" err="1">
                <a:solidFill>
                  <a:schemeClr val="tx2"/>
                </a:solidFill>
              </a:rPr>
              <a:t>MsgBox</a:t>
            </a:r>
            <a:r>
              <a:rPr lang="en-US" sz="2000" dirty="0">
                <a:solidFill>
                  <a:schemeClr val="tx2"/>
                </a:solidFill>
              </a:rPr>
              <a:t>(</a:t>
            </a:r>
            <a:r>
              <a:rPr lang="en-US" sz="2000" dirty="0" err="1">
                <a:solidFill>
                  <a:schemeClr val="tx2"/>
                </a:solidFill>
              </a:rPr>
              <a:t>ex.Message</a:t>
            </a:r>
            <a:r>
              <a:rPr lang="en-US" sz="2000" dirty="0">
                <a:solidFill>
                  <a:schemeClr val="tx2"/>
                </a:solidFill>
              </a:rPr>
              <a:t>)</a:t>
            </a:r>
          </a:p>
          <a:p>
            <a:pPr algn="l" rtl="0">
              <a:lnSpc>
                <a:spcPct val="80000"/>
              </a:lnSpc>
              <a:buFont typeface="Arial" charset="0"/>
              <a:buNone/>
            </a:pPr>
            <a:r>
              <a:rPr lang="en-US" sz="2000" b="1" dirty="0">
                <a:solidFill>
                  <a:schemeClr val="tx2"/>
                </a:solidFill>
              </a:rPr>
              <a:t>End Try</a:t>
            </a:r>
          </a:p>
        </p:txBody>
      </p:sp>
      <p:sp>
        <p:nvSpPr>
          <p:cNvPr id="1963013" name="Rectangle 5"/>
          <p:cNvSpPr>
            <a:spLocks noGrp="1"/>
          </p:cNvSpPr>
          <p:nvPr>
            <p:ph type="title" idx="4294967295"/>
          </p:nvPr>
        </p:nvSpPr>
        <p:spPr>
          <a:xfrm>
            <a:off x="457200" y="-228600"/>
            <a:ext cx="8229600" cy="1143000"/>
          </a:xfrm>
          <a:noFill/>
        </p:spPr>
        <p:txBody>
          <a:bodyPr/>
          <a:lstStyle/>
          <a:p>
            <a:r>
              <a:rPr lang="en-US" b="1">
                <a:solidFill>
                  <a:schemeClr val="accent2"/>
                </a:solidFill>
              </a:rPr>
              <a:t>Exception Handling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6739" name="Rectangle 3"/>
          <p:cNvSpPr>
            <a:spLocks noGrp="1"/>
          </p:cNvSpPr>
          <p:nvPr>
            <p:ph type="body" idx="4294967295"/>
          </p:nvPr>
        </p:nvSpPr>
        <p:spPr>
          <a:xfrm>
            <a:off x="304800" y="914400"/>
            <a:ext cx="8229600" cy="5562600"/>
          </a:xfrm>
          <a:solidFill>
            <a:schemeClr val="bg1"/>
          </a:solidFill>
        </p:spPr>
        <p:txBody>
          <a:bodyPr>
            <a:normAutofit fontScale="92500"/>
          </a:bodyPr>
          <a:lstStyle/>
          <a:p>
            <a:pPr algn="l" rtl="0">
              <a:lnSpc>
                <a:spcPct val="80000"/>
              </a:lnSpc>
            </a:pPr>
            <a:r>
              <a:rPr lang="en-US" sz="2800" dirty="0">
                <a:solidFill>
                  <a:schemeClr val="tx2"/>
                </a:solidFill>
              </a:rPr>
              <a:t>There is one last part of the </a:t>
            </a:r>
            <a:r>
              <a:rPr lang="en-US" sz="2800" b="1" dirty="0">
                <a:solidFill>
                  <a:schemeClr val="tx2"/>
                </a:solidFill>
              </a:rPr>
              <a:t>Try … Catch </a:t>
            </a:r>
            <a:r>
              <a:rPr lang="en-US" sz="2800" dirty="0">
                <a:solidFill>
                  <a:schemeClr val="tx2"/>
                </a:solidFill>
              </a:rPr>
              <a:t>Statement that VB.NET doesn’t add for you </a:t>
            </a:r>
            <a:r>
              <a:rPr lang="en-US" sz="2800" dirty="0">
                <a:solidFill>
                  <a:schemeClr val="tx2"/>
                </a:solidFill>
                <a:sym typeface="Wingdings" pitchFamily="2" charset="2"/>
              </a:rPr>
              <a:t></a:t>
            </a:r>
            <a:r>
              <a:rPr lang="en-US" sz="2800" dirty="0">
                <a:solidFill>
                  <a:schemeClr val="tx2"/>
                </a:solidFill>
              </a:rPr>
              <a:t> Finally:</a:t>
            </a:r>
          </a:p>
          <a:p>
            <a:pPr lvl="2" algn="l" rtl="0">
              <a:lnSpc>
                <a:spcPct val="80000"/>
              </a:lnSpc>
              <a:buFont typeface="Arial" charset="0"/>
              <a:buNone/>
            </a:pPr>
            <a:r>
              <a:rPr lang="en-US" sz="3200" dirty="0">
                <a:solidFill>
                  <a:schemeClr val="tx2"/>
                </a:solidFill>
              </a:rPr>
              <a:t>Try</a:t>
            </a:r>
          </a:p>
          <a:p>
            <a:pPr lvl="2" algn="l" rtl="0">
              <a:lnSpc>
                <a:spcPct val="80000"/>
              </a:lnSpc>
              <a:buFont typeface="Arial" charset="0"/>
              <a:buNone/>
            </a:pPr>
            <a:r>
              <a:rPr lang="en-US" sz="3200" dirty="0">
                <a:solidFill>
                  <a:schemeClr val="tx2"/>
                </a:solidFill>
              </a:rPr>
              <a:t>Catch ex As Exception</a:t>
            </a:r>
          </a:p>
          <a:p>
            <a:pPr lvl="2" algn="l" rtl="0">
              <a:lnSpc>
                <a:spcPct val="80000"/>
              </a:lnSpc>
              <a:buFont typeface="Arial" charset="0"/>
              <a:buNone/>
            </a:pPr>
            <a:r>
              <a:rPr lang="en-US" sz="3200" b="1" dirty="0">
                <a:solidFill>
                  <a:schemeClr val="tx2"/>
                </a:solidFill>
              </a:rPr>
              <a:t>Finally</a:t>
            </a:r>
          </a:p>
          <a:p>
            <a:pPr lvl="2" algn="l" rtl="0">
              <a:lnSpc>
                <a:spcPct val="80000"/>
              </a:lnSpc>
              <a:buFont typeface="Arial" charset="0"/>
              <a:buNone/>
            </a:pPr>
            <a:r>
              <a:rPr lang="en-US" sz="3200" dirty="0">
                <a:solidFill>
                  <a:schemeClr val="tx2"/>
                </a:solidFill>
              </a:rPr>
              <a:t>End Try</a:t>
            </a:r>
          </a:p>
          <a:p>
            <a:pPr algn="l" rtl="0">
              <a:lnSpc>
                <a:spcPct val="80000"/>
              </a:lnSpc>
            </a:pPr>
            <a:r>
              <a:rPr lang="en-US" sz="2800" dirty="0">
                <a:solidFill>
                  <a:schemeClr val="tx2"/>
                </a:solidFill>
              </a:rPr>
              <a:t>The </a:t>
            </a:r>
            <a:r>
              <a:rPr lang="en-US" sz="2800" b="1" dirty="0">
                <a:solidFill>
                  <a:schemeClr val="tx2"/>
                </a:solidFill>
              </a:rPr>
              <a:t>Finally </a:t>
            </a:r>
            <a:r>
              <a:rPr lang="en-US" sz="2800" dirty="0">
                <a:solidFill>
                  <a:schemeClr val="tx2"/>
                </a:solidFill>
              </a:rPr>
              <a:t>part is always executed, whether an error occurs or not. You typically add a </a:t>
            </a:r>
            <a:r>
              <a:rPr lang="en-US" sz="2800" b="1" dirty="0">
                <a:solidFill>
                  <a:schemeClr val="tx2"/>
                </a:solidFill>
              </a:rPr>
              <a:t>Finally </a:t>
            </a:r>
            <a:r>
              <a:rPr lang="en-US" sz="2800" dirty="0">
                <a:solidFill>
                  <a:schemeClr val="tx2"/>
                </a:solidFill>
              </a:rPr>
              <a:t>part to perform any cleanup operations that are needed. </a:t>
            </a:r>
          </a:p>
          <a:p>
            <a:pPr algn="l" rtl="0">
              <a:lnSpc>
                <a:spcPct val="80000"/>
              </a:lnSpc>
            </a:pPr>
            <a:r>
              <a:rPr lang="en-US" sz="2800" dirty="0">
                <a:solidFill>
                  <a:schemeClr val="tx2"/>
                </a:solidFill>
              </a:rPr>
              <a:t>For example, you may have opened a file before going into a Try … Catch Statement. If an error occurs, the file will still be open. Whether an error occurs or not, you still need to close the file. You can do that in the </a:t>
            </a:r>
            <a:r>
              <a:rPr lang="en-US" sz="2800" b="1" dirty="0">
                <a:solidFill>
                  <a:schemeClr val="tx2"/>
                </a:solidFill>
              </a:rPr>
              <a:t>Finally </a:t>
            </a:r>
            <a:r>
              <a:rPr lang="en-US" sz="2800" dirty="0">
                <a:solidFill>
                  <a:schemeClr val="tx2"/>
                </a:solidFill>
              </a:rPr>
              <a:t>part.</a:t>
            </a:r>
          </a:p>
          <a:p>
            <a:pPr algn="l" rtl="0">
              <a:lnSpc>
                <a:spcPct val="80000"/>
              </a:lnSpc>
            </a:pPr>
            <a:endParaRPr lang="en-US" sz="2800" dirty="0">
              <a:solidFill>
                <a:schemeClr val="tx2"/>
              </a:solidFill>
            </a:endParaRPr>
          </a:p>
        </p:txBody>
      </p:sp>
      <p:sp>
        <p:nvSpPr>
          <p:cNvPr id="2036741" name="Rectangle 5"/>
          <p:cNvSpPr>
            <a:spLocks noGrp="1"/>
          </p:cNvSpPr>
          <p:nvPr>
            <p:ph type="title" idx="4294967295"/>
          </p:nvPr>
        </p:nvSpPr>
        <p:spPr>
          <a:xfrm>
            <a:off x="457200" y="-228600"/>
            <a:ext cx="8229600" cy="1143000"/>
          </a:xfrm>
          <a:noFill/>
        </p:spPr>
        <p:txBody>
          <a:bodyPr/>
          <a:lstStyle/>
          <a:p>
            <a:r>
              <a:rPr lang="en-US" b="1">
                <a:solidFill>
                  <a:schemeClr val="accent2"/>
                </a:solidFill>
              </a:rPr>
              <a:t>Exception Handling</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1275</TotalTime>
  <Words>628</Words>
  <Application>Microsoft Office PowerPoint</Application>
  <PresentationFormat>On-screen Show (4:3)</PresentationFormat>
  <Paragraphs>54</Paragraphs>
  <Slides>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Courier New</vt:lpstr>
      <vt:lpstr>Georgia</vt:lpstr>
      <vt:lpstr>Times New Roman</vt:lpstr>
      <vt:lpstr>Wingdings</vt:lpstr>
      <vt:lpstr>Wingdings 2</vt:lpstr>
      <vt:lpstr>Civic</vt:lpstr>
      <vt:lpstr>Exception Handling</vt:lpstr>
      <vt:lpstr>Exception Handling</vt:lpstr>
      <vt:lpstr>Exception Handling</vt:lpstr>
      <vt:lpstr>Example</vt:lpstr>
      <vt:lpstr>Exception Handling</vt:lpstr>
      <vt:lpstr>Exception Handling</vt:lpstr>
      <vt:lpstr>PowerPoint Presentation</vt:lpstr>
      <vt:lpstr>Exception Handling</vt:lpstr>
      <vt:lpstr>Exception Handling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Files and Streams</dc:title>
  <dc:creator>Nasser</dc:creator>
  <cp:lastModifiedBy>Abdulrahman Abdullah O Alomair</cp:lastModifiedBy>
  <cp:revision>8</cp:revision>
  <dcterms:created xsi:type="dcterms:W3CDTF">2012-04-13T11:19:41Z</dcterms:created>
  <dcterms:modified xsi:type="dcterms:W3CDTF">2018-09-15T15:40:41Z</dcterms:modified>
</cp:coreProperties>
</file>