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5"/>
  </p:notesMasterIdLst>
  <p:sldIdLst>
    <p:sldId id="256" r:id="rId2"/>
    <p:sldId id="319" r:id="rId3"/>
    <p:sldId id="265" r:id="rId4"/>
    <p:sldId id="266" r:id="rId5"/>
    <p:sldId id="267" r:id="rId6"/>
    <p:sldId id="268" r:id="rId7"/>
    <p:sldId id="321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270" r:id="rId16"/>
    <p:sldId id="271" r:id="rId17"/>
    <p:sldId id="275" r:id="rId18"/>
    <p:sldId id="276" r:id="rId19"/>
    <p:sldId id="330" r:id="rId20"/>
    <p:sldId id="323" r:id="rId21"/>
    <p:sldId id="277" r:id="rId22"/>
    <p:sldId id="278" r:id="rId23"/>
    <p:sldId id="279" r:id="rId24"/>
    <p:sldId id="280" r:id="rId25"/>
    <p:sldId id="281" r:id="rId26"/>
    <p:sldId id="324" r:id="rId27"/>
    <p:sldId id="282" r:id="rId28"/>
    <p:sldId id="283" r:id="rId29"/>
    <p:sldId id="326" r:id="rId30"/>
    <p:sldId id="327" r:id="rId31"/>
    <p:sldId id="325" r:id="rId32"/>
    <p:sldId id="328" r:id="rId33"/>
    <p:sldId id="329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F4002-6E7E-464B-B17E-AE46A91D784E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0ACE3-89ED-429C-BBC8-B5903A559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D47725-FBB7-4E02-A136-719EA9E12830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3299C1-4B2F-4D7D-833D-3AF34113110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Files and Streams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140968"/>
            <a:ext cx="8503920" cy="1397896"/>
          </a:xfrm>
        </p:spPr>
        <p:txBody>
          <a:bodyPr/>
          <a:lstStyle/>
          <a:p>
            <a:pPr algn="l" rtl="0"/>
            <a:r>
              <a:rPr lang="en-US" sz="2800" dirty="0">
                <a:cs typeface="Arial" charset="0"/>
              </a:rPr>
              <a:t> The default location where the files we create are saved is the bin directory of the Windows Application with which we are working. </a:t>
            </a:r>
            <a:endParaRPr lang="ar-SA" dirty="0"/>
          </a:p>
        </p:txBody>
      </p:sp>
      <p:pic>
        <p:nvPicPr>
          <p:cNvPr id="4" name="Picture 1" descr="ch18slides_Page_09.png"/>
          <p:cNvPicPr>
            <a:picLocks noGrp="1" noChangeAspect="1"/>
          </p:cNvPicPr>
          <p:nvPr isPhoto="1"/>
        </p:nvPicPr>
        <p:blipFill>
          <a:blip r:embed="rId2" cstate="print"/>
          <a:srcRect l="7476" t="4616" r="23225" b="77225"/>
          <a:stretch>
            <a:fillRect/>
          </a:stretch>
        </p:blipFill>
        <p:spPr bwMode="auto">
          <a:xfrm>
            <a:off x="395536" y="1628800"/>
            <a:ext cx="859981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Common methods of the File class</a:t>
            </a:r>
          </a:p>
          <a:p>
            <a:pPr lvl="1" algn="l" rtl="0"/>
            <a:r>
              <a:rPr lang="en-US" dirty="0"/>
              <a:t>Exists (path)</a:t>
            </a:r>
          </a:p>
          <a:p>
            <a:pPr lvl="1" algn="l" rtl="0"/>
            <a:r>
              <a:rPr lang="en-US" dirty="0"/>
              <a:t>Delete (path)</a:t>
            </a:r>
          </a:p>
          <a:p>
            <a:pPr lvl="1" algn="l" rtl="0"/>
            <a:r>
              <a:rPr lang="en-US" dirty="0"/>
              <a:t>Copy (source, </a:t>
            </a:r>
            <a:r>
              <a:rPr lang="en-US" dirty="0" err="1"/>
              <a:t>dest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Move (source, </a:t>
            </a:r>
            <a:r>
              <a:rPr lang="en-US" dirty="0" err="1"/>
              <a:t>dest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Code that uses some of the File methods</a:t>
            </a:r>
          </a:p>
          <a:p>
            <a:pPr algn="l" rtl="0">
              <a:buNone/>
            </a:pPr>
            <a:r>
              <a:rPr lang="en-US" dirty="0"/>
              <a:t>	    Dim dir As String = "C:\VB 2005\Files\"</a:t>
            </a:r>
          </a:p>
          <a:p>
            <a:pPr algn="l" rtl="0">
              <a:buNone/>
            </a:pPr>
            <a:r>
              <a:rPr lang="en-US" dirty="0"/>
              <a:t>       Dim path As String = dir &amp; "Products.txt"</a:t>
            </a:r>
          </a:p>
          <a:p>
            <a:pPr algn="l" rtl="0">
              <a:buNone/>
            </a:pPr>
            <a:r>
              <a:rPr lang="en-US" dirty="0"/>
              <a:t>          If </a:t>
            </a:r>
            <a:r>
              <a:rPr lang="en-US" dirty="0" err="1"/>
              <a:t>File.Exists</a:t>
            </a:r>
            <a:r>
              <a:rPr lang="en-US" dirty="0"/>
              <a:t>(path) Then</a:t>
            </a:r>
          </a:p>
          <a:p>
            <a:pPr algn="l" rtl="0">
              <a:buNone/>
            </a:pPr>
            <a:r>
              <a:rPr lang="en-US" dirty="0"/>
              <a:t>             </a:t>
            </a:r>
            <a:r>
              <a:rPr lang="en-US" dirty="0" err="1"/>
              <a:t>File.Delete</a:t>
            </a:r>
            <a:r>
              <a:rPr lang="en-US" dirty="0"/>
              <a:t>(path)</a:t>
            </a:r>
          </a:p>
          <a:p>
            <a:pPr algn="l" rtl="0">
              <a:buNone/>
            </a:pPr>
            <a:r>
              <a:rPr lang="en-US" dirty="0"/>
              <a:t>       End If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6.png"/>
          <p:cNvPicPr>
            <a:picLocks noGrp="1" noChangeAspect="1"/>
          </p:cNvPicPr>
          <p:nvPr isPhoto="1"/>
        </p:nvPicPr>
        <p:blipFill>
          <a:blip r:embed="rId2" cstate="print"/>
          <a:srcRect l="4326" t="4508" r="21650" b="12478"/>
          <a:stretch>
            <a:fillRect/>
          </a:stretch>
        </p:blipFill>
        <p:spPr bwMode="auto">
          <a:xfrm>
            <a:off x="1115616" y="1484784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7.png"/>
          <p:cNvPicPr>
            <a:picLocks noGrp="1" noChangeAspect="1"/>
          </p:cNvPicPr>
          <p:nvPr isPhoto="1"/>
        </p:nvPicPr>
        <p:blipFill>
          <a:blip r:embed="rId2" cstate="print"/>
          <a:srcRect l="4326" t="4616" r="20863" b="66848"/>
          <a:stretch>
            <a:fillRect/>
          </a:stretch>
        </p:blipFill>
        <p:spPr bwMode="auto">
          <a:xfrm>
            <a:off x="663929" y="1700808"/>
            <a:ext cx="80845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are manipulated in 3 stages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File Open </a:t>
            </a:r>
            <a:r>
              <a:rPr lang="en-US" dirty="0"/>
              <a:t>: If the file does not exist it is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created and then opened</a:t>
            </a:r>
            <a:r>
              <a:rPr lang="en-US" dirty="0"/>
              <a:t> by the operating system. A portion of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memory (RAM)</a:t>
            </a:r>
            <a:r>
              <a:rPr lang="en-US" dirty="0"/>
              <a:t> is reserved by the Operating System.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Process File </a:t>
            </a:r>
            <a:r>
              <a:rPr lang="en-US" dirty="0"/>
              <a:t>: When a file is open it can be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written to or read</a:t>
            </a:r>
            <a:r>
              <a:rPr lang="en-US" dirty="0"/>
              <a:t> from. 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Close File </a:t>
            </a:r>
            <a:r>
              <a:rPr lang="en-US" dirty="0"/>
              <a:t>: When a file has been opened and processed it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must then be closed</a:t>
            </a:r>
            <a:r>
              <a:rPr lang="en-US" dirty="0"/>
              <a:t>. The Operating system will then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the memory.</a:t>
            </a:r>
          </a:p>
          <a:p>
            <a:pPr algn="l" rtl="0"/>
            <a:endParaRPr lang="en-US" dirty="0"/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Stream-File Connection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dirty="0">
                <a:cs typeface="Arial" charset="0"/>
              </a:rPr>
              <a:t>To perform file processing in Visual Basic, namespace </a:t>
            </a:r>
            <a:r>
              <a:rPr lang="en-US" sz="2800" b="1" dirty="0">
                <a:cs typeface="Arial" charset="0"/>
              </a:rPr>
              <a:t>System.IO </a:t>
            </a:r>
            <a:r>
              <a:rPr lang="en-US" sz="2800" dirty="0">
                <a:cs typeface="Arial" charset="0"/>
              </a:rPr>
              <a:t>must be referenced.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cs typeface="Arial" charset="0"/>
              </a:rPr>
              <a:t>This namespace includes definitions for stream classes such as:</a:t>
            </a:r>
            <a:endParaRPr lang="en-US" dirty="0"/>
          </a:p>
          <a:p>
            <a:pPr lvl="1" algn="l" rtl="0"/>
            <a:r>
              <a:rPr lang="en-US" dirty="0" err="1"/>
              <a:t>FileStream</a:t>
            </a:r>
            <a:endParaRPr lang="en-US" dirty="0"/>
          </a:p>
          <a:p>
            <a:pPr lvl="1" algn="l" rtl="0"/>
            <a:r>
              <a:rPr lang="en-US" dirty="0" err="1"/>
              <a:t>StreamReader</a:t>
            </a:r>
            <a:endParaRPr lang="en-US" dirty="0"/>
          </a:p>
          <a:p>
            <a:pPr lvl="1" algn="l" rtl="0"/>
            <a:r>
              <a:rPr lang="en-US" dirty="0" err="1"/>
              <a:t>StreamWriter</a:t>
            </a:r>
            <a:endParaRPr lang="en-US" dirty="0"/>
          </a:p>
          <a:p>
            <a:pPr lvl="1" algn="l" rtl="0"/>
            <a:r>
              <a:rPr lang="en-US" dirty="0" err="1"/>
              <a:t>BinaryReader</a:t>
            </a:r>
            <a:endParaRPr lang="en-US" dirty="0"/>
          </a:p>
          <a:p>
            <a:pPr lvl="1" algn="l" rtl="0"/>
            <a:r>
              <a:rPr lang="en-US" dirty="0" err="1"/>
              <a:t>BinaryWriter</a:t>
            </a:r>
            <a:endParaRPr lang="en-US" dirty="0"/>
          </a:p>
          <a:p>
            <a:pPr algn="l" rtl="0"/>
            <a:r>
              <a:rPr lang="en-US" dirty="0">
                <a:cs typeface="Arial" charset="0"/>
              </a:rPr>
              <a:t>Files are opened by creating objects of these stream classes.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Connections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There are several different ways to establish file-stream connections</a:t>
            </a:r>
          </a:p>
          <a:p>
            <a:pPr marL="731520" lvl="1" indent="-457200" algn="l" rtl="0">
              <a:buNone/>
            </a:pPr>
            <a:r>
              <a:rPr lang="en-US" dirty="0"/>
              <a:t>    Create a </a:t>
            </a:r>
            <a:r>
              <a:rPr lang="en-US" dirty="0" err="1"/>
              <a:t>StreamReader</a:t>
            </a:r>
            <a:r>
              <a:rPr lang="en-US" dirty="0"/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/>
              <a:t>     </a:t>
            </a:r>
            <a:r>
              <a:rPr lang="en-US" sz="2200" dirty="0">
                <a:solidFill>
                  <a:schemeClr val="tx2"/>
                </a:solidFill>
              </a:rPr>
              <a:t>  Create a </a:t>
            </a:r>
            <a:r>
              <a:rPr lang="en-US" sz="2200" dirty="0" err="1">
                <a:solidFill>
                  <a:schemeClr val="tx2"/>
                </a:solidFill>
              </a:rPr>
              <a:t>StreamWriter</a:t>
            </a:r>
            <a:r>
              <a:rPr lang="en-US" sz="2200" dirty="0">
                <a:solidFill>
                  <a:schemeClr val="tx2"/>
                </a:solidFill>
              </a:rPr>
              <a:t> object</a:t>
            </a:r>
          </a:p>
          <a:p>
            <a:pPr marL="514350" lvl="1" indent="-514350" algn="l" rtl="0">
              <a:buClr>
                <a:schemeClr val="accent1"/>
              </a:buClr>
              <a:buSzPct val="85000"/>
              <a:buNone/>
            </a:pPr>
            <a:r>
              <a:rPr lang="en-US" dirty="0"/>
              <a:t>      Create a </a:t>
            </a:r>
            <a:r>
              <a:rPr lang="en-US" dirty="0" err="1"/>
              <a:t>FileStream</a:t>
            </a:r>
            <a:r>
              <a:rPr lang="en-US" dirty="0"/>
              <a:t> object</a:t>
            </a:r>
            <a:endParaRPr lang="en-US" sz="1600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 algn="l" rtl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algn="l" rtl="0"/>
            <a:r>
              <a:rPr lang="en-US" dirty="0"/>
              <a:t>The results of using these techniques are similar – they all result in the creation of (or opening of) a stream (</a:t>
            </a:r>
            <a:r>
              <a:rPr lang="en-US" dirty="0" err="1"/>
              <a:t>fs</a:t>
            </a:r>
            <a:r>
              <a:rPr lang="en-US" dirty="0"/>
              <a:t>) against which all subsequent file operations are written</a:t>
            </a:r>
          </a:p>
          <a:p>
            <a:pPr marL="1062990" lvl="2" indent="-514350"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StreamReder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The </a:t>
            </a:r>
            <a:r>
              <a:rPr lang="en-US" b="1" dirty="0" err="1"/>
              <a:t>StreamReader</a:t>
            </a:r>
            <a:r>
              <a:rPr lang="en-US" dirty="0"/>
              <a:t> and </a:t>
            </a:r>
            <a:r>
              <a:rPr lang="en-US" b="1" dirty="0" err="1"/>
              <a:t>StreamWriter</a:t>
            </a:r>
            <a:r>
              <a:rPr lang="en-US" dirty="0"/>
              <a:t> classes belong to the System.IO namespace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</a:rPr>
              <a:t>StreamReader</a:t>
            </a:r>
            <a:r>
              <a:rPr lang="en-US" dirty="0"/>
              <a:t> constructor accepts one argument – the </a:t>
            </a:r>
            <a:r>
              <a:rPr lang="en-US" i="1" dirty="0"/>
              <a:t>path</a:t>
            </a:r>
            <a:r>
              <a:rPr lang="en-US" dirty="0"/>
              <a:t> and filename of the sequential file to open.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sz="1800" b="1" kern="0" dirty="0">
                <a:solidFill>
                  <a:srgbClr val="000000"/>
                </a:solidFill>
                <a:latin typeface="Courier New" pitchFamily="49" charset="0"/>
              </a:rPr>
              <a:t>Dim </a:t>
            </a:r>
            <a:r>
              <a:rPr lang="en-US" sz="1800" b="1" kern="0" dirty="0" err="1">
                <a:solidFill>
                  <a:srgbClr val="000000"/>
                </a:solidFill>
                <a:latin typeface="Courier New" pitchFamily="49" charset="0"/>
              </a:rPr>
              <a:t>CurrentReader</a:t>
            </a:r>
            <a:r>
              <a:rPr lang="en-US" sz="1800" b="1" kern="0" dirty="0">
                <a:solidFill>
                  <a:srgbClr val="000000"/>
                </a:solidFill>
                <a:latin typeface="Courier New" pitchFamily="49" charset="0"/>
              </a:rPr>
              <a:t> As </a:t>
            </a:r>
            <a:r>
              <a:rPr lang="en-US" sz="1800" b="1" kern="0" dirty="0" err="1">
                <a:solidFill>
                  <a:srgbClr val="000000"/>
                </a:solidFill>
                <a:latin typeface="Courier New" pitchFamily="49" charset="0"/>
              </a:rPr>
              <a:t>StreamReader</a:t>
            </a:r>
            <a:r>
              <a:rPr lang="en-US" sz="1800" b="1" kern="0" dirty="0">
                <a:solidFill>
                  <a:srgbClr val="000000"/>
                </a:solidFill>
                <a:latin typeface="Courier New" pitchFamily="49" charset="0"/>
              </a:rPr>
              <a:t> = New _ </a:t>
            </a:r>
            <a:r>
              <a:rPr lang="en-US" sz="1800" b="1" kern="0" dirty="0" err="1">
                <a:solidFill>
                  <a:srgbClr val="000000"/>
                </a:solidFill>
                <a:latin typeface="Courier New" pitchFamily="49" charset="0"/>
              </a:rPr>
              <a:t>System.IO.StreamReader</a:t>
            </a:r>
            <a:r>
              <a:rPr lang="en-US" sz="1800" b="1" kern="0" dirty="0">
                <a:solidFill>
                  <a:srgbClr val="000000"/>
                </a:solidFill>
                <a:latin typeface="Courier New" pitchFamily="49" charset="0"/>
              </a:rPr>
              <a:t>("C:\Demo.txt")</a:t>
            </a:r>
            <a:endParaRPr lang="en-US" dirty="0"/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The Close method closes a sequential file.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Always close files when processing is complete to prevent loss of data </a:t>
            </a:r>
          </a:p>
          <a:p>
            <a:pPr marL="274320" lvl="1" algn="l" rtl="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Open files also consume system resources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/>
              <a:t>Example: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r>
              <a:rPr lang="en-US" dirty="0"/>
              <a:t>	</a:t>
            </a:r>
            <a:r>
              <a:rPr lang="en-US" sz="2400" b="1" kern="0" dirty="0" err="1">
                <a:solidFill>
                  <a:srgbClr val="000000"/>
                </a:solidFill>
                <a:latin typeface="Courier New" pitchFamily="49" charset="0"/>
              </a:rPr>
              <a:t>CurrentReader.Close</a:t>
            </a:r>
            <a:r>
              <a:rPr lang="en-US" sz="2400" b="1" kern="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274320" lvl="1" algn="l" rtl="0">
              <a:buClr>
                <a:schemeClr val="accent1"/>
              </a:buClr>
              <a:buSzPct val="850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StreamReder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b="1" dirty="0"/>
              <a:t>Read</a:t>
            </a:r>
            <a:r>
              <a:rPr lang="en-US" dirty="0"/>
              <a:t> method reads a single character or many characters. Without arguments, the Read method returns the </a:t>
            </a:r>
            <a:r>
              <a:rPr lang="en-US" dirty="0">
                <a:solidFill>
                  <a:srgbClr val="FF0000"/>
                </a:solidFill>
              </a:rPr>
              <a:t>Integer code point of the character read</a:t>
            </a:r>
          </a:p>
          <a:p>
            <a:pPr algn="l" rtl="0"/>
            <a:r>
              <a:rPr lang="en-US" dirty="0"/>
              <a:t>The </a:t>
            </a:r>
            <a:r>
              <a:rPr lang="en-US" b="1" dirty="0" err="1"/>
              <a:t>ReadLine</a:t>
            </a:r>
            <a:r>
              <a:rPr lang="en-US" dirty="0"/>
              <a:t> method reads a record. The carriage return at the end of the record is discarded. The method returns a String containing the characters read.</a:t>
            </a:r>
          </a:p>
          <a:p>
            <a:pPr algn="l" rtl="0"/>
            <a:r>
              <a:rPr lang="en-US" dirty="0"/>
              <a:t>The </a:t>
            </a:r>
            <a:r>
              <a:rPr lang="en-US" b="1" dirty="0" err="1"/>
              <a:t>ReadToEnd</a:t>
            </a:r>
            <a:r>
              <a:rPr lang="en-US" dirty="0"/>
              <a:t> method reads from the current file position to the end of the file. The method returns a String containing the characters read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read()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6702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87958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GB" dirty="0"/>
              <a:t>Up until now, any stored data within a program is lost when the program closes.</a:t>
            </a:r>
          </a:p>
          <a:p>
            <a:pPr algn="l" rtl="0"/>
            <a:r>
              <a:rPr lang="en-GB" dirty="0"/>
              <a:t>A file is a permanent way to store data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Example :Reading Entire Content of File</a:t>
            </a:r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852367" cy="29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905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5584"/>
          <a:stretch>
            <a:fillRect/>
          </a:stretch>
        </p:blipFill>
        <p:spPr bwMode="auto">
          <a:xfrm>
            <a:off x="4572000" y="4769768"/>
            <a:ext cx="41044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Reading a Sequential File One Record at a Time</a:t>
            </a:r>
            <a:endParaRPr lang="ar-S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r="5272"/>
          <a:stretch>
            <a:fillRect/>
          </a:stretch>
        </p:blipFill>
        <p:spPr bwMode="auto">
          <a:xfrm>
            <a:off x="395536" y="1700808"/>
            <a:ext cx="84003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41915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StreamWriter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The </a:t>
            </a:r>
            <a:r>
              <a:rPr lang="en-US" sz="2400" b="1" dirty="0" err="1"/>
              <a:t>StreamWriter</a:t>
            </a:r>
            <a:r>
              <a:rPr lang="en-US" sz="2400" dirty="0"/>
              <a:t> class of the System.IO namespace writes a sequential file</a:t>
            </a:r>
          </a:p>
          <a:p>
            <a:pPr algn="l" rtl="0"/>
            <a:r>
              <a:rPr lang="en-US" sz="2400" dirty="0"/>
              <a:t>The constructor accepts one argument – the file to write</a:t>
            </a:r>
          </a:p>
          <a:p>
            <a:pPr algn="l" rtl="0"/>
            <a:r>
              <a:rPr lang="en-US" sz="2400" dirty="0"/>
              <a:t>Example:</a:t>
            </a:r>
            <a:endParaRPr lang="en-US" dirty="0"/>
          </a:p>
          <a:p>
            <a:pPr algn="l" rtl="0"/>
            <a:endParaRPr lang="en-US" dirty="0"/>
          </a:p>
          <a:p>
            <a:pPr lvl="1" algn="l" rtl="0">
              <a:buNone/>
            </a:pPr>
            <a:r>
              <a:rPr lang="en-US" sz="2100" b="1" dirty="0">
                <a:latin typeface="Courier New" pitchFamily="49" charset="0"/>
              </a:rPr>
              <a:t>Dim </a:t>
            </a:r>
            <a:r>
              <a:rPr lang="en-US" sz="2100" b="1" dirty="0" err="1">
                <a:latin typeface="Courier New" pitchFamily="49" charset="0"/>
              </a:rPr>
              <a:t>CurrentWriter</a:t>
            </a:r>
            <a:r>
              <a:rPr lang="en-US" sz="2100" b="1" dirty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err="1">
                <a:latin typeface="Courier New" pitchFamily="49" charset="0"/>
              </a:rPr>
              <a:t>System.IO.StreamWriter</a:t>
            </a:r>
            <a:r>
              <a:rPr lang="en-US" sz="2100" b="1" dirty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100" b="1" dirty="0">
                <a:latin typeface="Courier New" pitchFamily="49" charset="0"/>
              </a:rPr>
              <a:t>    ' </a:t>
            </a:r>
            <a:r>
              <a:rPr lang="en-US" sz="2100" b="1" i="1" dirty="0">
                <a:latin typeface="Courier New" pitchFamily="49" charset="0"/>
              </a:rPr>
              <a:t>Statements to write the file.</a:t>
            </a:r>
          </a:p>
          <a:p>
            <a:pPr lvl="1" algn="l" rtl="0">
              <a:buNone/>
            </a:pPr>
            <a:r>
              <a:rPr lang="en-US" sz="2100" b="1" dirty="0" err="1">
                <a:latin typeface="Courier New" pitchFamily="49" charset="0"/>
              </a:rPr>
              <a:t>CurrentWriter.Close</a:t>
            </a:r>
            <a:r>
              <a:rPr lang="en-US" sz="2100" b="1" dirty="0">
                <a:latin typeface="Courier New" pitchFamily="49" charset="0"/>
              </a:rPr>
              <a:t>()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StreamWriter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/>
              <a:t>The </a:t>
            </a:r>
            <a:r>
              <a:rPr lang="en-US" sz="2400" b="1" dirty="0" err="1">
                <a:latin typeface="Courier New" pitchFamily="49" charset="0"/>
              </a:rPr>
              <a:t>NewLine</a:t>
            </a:r>
            <a:r>
              <a:rPr lang="en-US" sz="2400" dirty="0"/>
              <a:t> property contains the character(s) that mark the end of the line</a:t>
            </a:r>
          </a:p>
          <a:p>
            <a:pPr algn="l" rtl="0"/>
            <a:r>
              <a:rPr lang="en-US" sz="2400" dirty="0"/>
              <a:t>The </a:t>
            </a:r>
            <a:r>
              <a:rPr lang="en-US" sz="2400" b="1" dirty="0">
                <a:latin typeface="Courier New" pitchFamily="49" charset="0"/>
              </a:rPr>
              <a:t>Close</a:t>
            </a:r>
            <a:r>
              <a:rPr lang="en-US" sz="2400" dirty="0"/>
              <a:t> method closes the sequential file</a:t>
            </a:r>
          </a:p>
          <a:p>
            <a:pPr lvl="1" algn="l" rtl="0"/>
            <a:r>
              <a:rPr lang="en-US" sz="2100" dirty="0"/>
              <a:t>It's imperative to close a sequential file once writing is complete to prevent loss of data</a:t>
            </a:r>
          </a:p>
          <a:p>
            <a:pPr algn="l" rtl="0"/>
            <a:r>
              <a:rPr lang="en-US" sz="2400" dirty="0"/>
              <a:t>The </a:t>
            </a:r>
            <a:r>
              <a:rPr lang="en-US" sz="2400" b="1" dirty="0">
                <a:latin typeface="Courier New" pitchFamily="49" charset="0"/>
              </a:rPr>
              <a:t>Write</a:t>
            </a:r>
            <a:r>
              <a:rPr lang="en-US" sz="2400" dirty="0"/>
              <a:t> method writes a character or array of characters</a:t>
            </a:r>
          </a:p>
          <a:p>
            <a:pPr algn="l" rtl="0"/>
            <a:r>
              <a:rPr lang="en-US" sz="2400" dirty="0"/>
              <a:t>The </a:t>
            </a:r>
            <a:r>
              <a:rPr lang="en-US" sz="2400" b="1" dirty="0" err="1">
                <a:latin typeface="Courier New" pitchFamily="49" charset="0"/>
              </a:rPr>
              <a:t>WriteLine</a:t>
            </a:r>
            <a:r>
              <a:rPr lang="en-US" sz="2400" dirty="0"/>
              <a:t> method writes data terminated by the character(s) stored in the </a:t>
            </a:r>
            <a:r>
              <a:rPr lang="en-US" sz="2400" b="1" dirty="0" err="1">
                <a:latin typeface="Courier New" pitchFamily="49" charset="0"/>
              </a:rPr>
              <a:t>NewLine</a:t>
            </a:r>
            <a:r>
              <a:rPr lang="en-US" sz="2400" dirty="0"/>
              <a:t> property</a:t>
            </a:r>
          </a:p>
          <a:p>
            <a:pPr algn="l" rtl="0"/>
            <a:r>
              <a:rPr lang="en-US" sz="2400" dirty="0"/>
              <a:t>If the data type passed to </a:t>
            </a:r>
            <a:r>
              <a:rPr lang="en-US" sz="2400" b="1" dirty="0">
                <a:latin typeface="Courier New" pitchFamily="49" charset="0"/>
              </a:rPr>
              <a:t>Write</a:t>
            </a:r>
            <a:r>
              <a:rPr lang="en-US" sz="2400" dirty="0"/>
              <a:t> or </a:t>
            </a:r>
            <a:r>
              <a:rPr lang="en-US" sz="2400" b="1" dirty="0" err="1">
                <a:latin typeface="Courier New" pitchFamily="49" charset="0"/>
              </a:rPr>
              <a:t>WriteLine</a:t>
            </a:r>
            <a:r>
              <a:rPr lang="en-US" sz="2400" dirty="0"/>
              <a:t> is not a string, these methods will call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toString</a:t>
            </a:r>
            <a:endParaRPr lang="en-US" sz="2400" dirty="0"/>
          </a:p>
          <a:p>
            <a:pPr lvl="1" algn="l" rtl="0"/>
            <a:r>
              <a:rPr lang="en-US" sz="2100" dirty="0"/>
              <a:t>Individual variables must be concatenated and separators must be used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StreamWriter</a:t>
            </a:r>
            <a:r>
              <a:rPr lang="en-US" dirty="0"/>
              <a:t> Example</a:t>
            </a:r>
            <a:endParaRPr lang="ar-S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6115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148478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01208"/>
            <a:ext cx="50023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StreamWriter</a:t>
            </a:r>
            <a:r>
              <a:rPr lang="en-US" dirty="0"/>
              <a:t> Example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03920" cy="45720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GB" sz="2400" dirty="0">
                <a:solidFill>
                  <a:srgbClr val="0000FF"/>
                </a:solidFill>
                <a:latin typeface="Courier New"/>
              </a:rPr>
              <a:t>Imports System.IO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0000FF"/>
                </a:solidFill>
                <a:latin typeface="Courier New"/>
              </a:rPr>
              <a:t>Module 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Module1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Sub Main()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0000FF"/>
                </a:solidFill>
                <a:latin typeface="Courier New"/>
              </a:rPr>
              <a:t>        Dim path As String = </a:t>
            </a:r>
            <a:r>
              <a:rPr lang="en-GB" sz="2400" dirty="0">
                <a:solidFill>
                  <a:srgbClr val="A31515"/>
                </a:solidFill>
                <a:latin typeface="Courier New"/>
              </a:rPr>
              <a:t>"C:\testfolder\"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A31515"/>
                </a:solidFill>
                <a:latin typeface="Courier New"/>
              </a:rPr>
              <a:t>        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Dim filename As String = path &amp; </a:t>
            </a:r>
            <a:r>
              <a:rPr lang="en-GB" sz="2400" dirty="0">
                <a:solidFill>
                  <a:srgbClr val="A31515"/>
                </a:solidFill>
                <a:latin typeface="Courier New"/>
              </a:rPr>
              <a:t>"test.txt"</a:t>
            </a:r>
          </a:p>
          <a:p>
            <a:pPr algn="l" rtl="0">
              <a:buNone/>
            </a:pPr>
            <a:endParaRPr lang="en-GB" sz="2400" dirty="0">
              <a:solidFill>
                <a:srgbClr val="A31515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>
                <a:solidFill>
                  <a:srgbClr val="A31515"/>
                </a:solidFill>
                <a:latin typeface="Courier New"/>
              </a:rPr>
              <a:t>        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Dim writer As New </a:t>
            </a:r>
            <a:r>
              <a:rPr lang="en-GB" sz="2400" dirty="0" err="1">
                <a:solidFill>
                  <a:srgbClr val="0000FF"/>
                </a:solidFill>
                <a:latin typeface="Courier New"/>
              </a:rPr>
              <a:t>System.IO.</a:t>
            </a:r>
            <a:r>
              <a:rPr lang="en-GB" sz="2400" dirty="0" err="1">
                <a:solidFill>
                  <a:srgbClr val="2B91AF"/>
                </a:solidFill>
                <a:latin typeface="Courier New"/>
              </a:rPr>
              <a:t>StreamWriter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(filename)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        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Dim </a:t>
            </a:r>
            <a:r>
              <a:rPr lang="en-GB" sz="2400" dirty="0" err="1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 As String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0000FF"/>
                </a:solidFill>
                <a:latin typeface="Courier New"/>
              </a:rPr>
              <a:t>        </a:t>
            </a:r>
            <a:r>
              <a:rPr lang="en-GB" sz="2400" dirty="0" err="1">
                <a:solidFill>
                  <a:srgbClr val="0000FF"/>
                </a:solidFill>
                <a:latin typeface="Courier New"/>
              </a:rPr>
              <a:t>filecontent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 = </a:t>
            </a:r>
            <a:r>
              <a:rPr lang="en-GB" sz="2400" dirty="0" err="1">
                <a:solidFill>
                  <a:srgbClr val="2B91AF"/>
                </a:solidFill>
                <a:latin typeface="Courier New"/>
              </a:rPr>
              <a:t>Console.ReadLine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        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>
                <a:solidFill>
                  <a:srgbClr val="2B91AF"/>
                </a:solidFill>
                <a:latin typeface="Courier New"/>
              </a:rPr>
              <a:t>writer.WriteLine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(</a:t>
            </a:r>
            <a:r>
              <a:rPr lang="en-GB" sz="2400" dirty="0" err="1">
                <a:solidFill>
                  <a:srgbClr val="2B91AF"/>
                </a:solidFill>
                <a:latin typeface="Courier New"/>
              </a:rPr>
              <a:t>filecontent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)</a:t>
            </a:r>
          </a:p>
          <a:p>
            <a:pPr algn="l" rtl="0">
              <a:buNone/>
            </a:pPr>
            <a:endParaRPr lang="en-GB" sz="2400" dirty="0">
              <a:solidFill>
                <a:srgbClr val="2B91AF"/>
              </a:solidFill>
              <a:latin typeface="Courier New"/>
            </a:endParaRP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    </a:t>
            </a:r>
            <a:r>
              <a:rPr lang="en-GB" sz="2400" dirty="0" err="1">
                <a:solidFill>
                  <a:srgbClr val="2B91AF"/>
                </a:solidFill>
                <a:latin typeface="Courier New"/>
              </a:rPr>
              <a:t>writer.Close</a:t>
            </a:r>
            <a:r>
              <a:rPr lang="en-GB" sz="2400" dirty="0">
                <a:solidFill>
                  <a:srgbClr val="2B91AF"/>
                </a:solidFill>
                <a:latin typeface="Courier New"/>
              </a:rPr>
              <a:t>()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2B91AF"/>
                </a:solidFill>
                <a:latin typeface="Courier New"/>
              </a:rPr>
              <a:t>    </a:t>
            </a:r>
            <a:r>
              <a:rPr lang="en-GB" sz="2400" dirty="0">
                <a:solidFill>
                  <a:srgbClr val="0000FF"/>
                </a:solidFill>
                <a:latin typeface="Courier New"/>
              </a:rPr>
              <a:t>End Sub</a:t>
            </a:r>
          </a:p>
          <a:p>
            <a:pPr algn="l" rtl="0">
              <a:buNone/>
            </a:pPr>
            <a:r>
              <a:rPr lang="en-GB" sz="2400" dirty="0">
                <a:solidFill>
                  <a:srgbClr val="0000FF"/>
                </a:solidFill>
                <a:latin typeface="Courier New"/>
              </a:rPr>
              <a:t>End Module</a:t>
            </a:r>
          </a:p>
          <a:p>
            <a:pPr algn="l" rtl="0"/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869160"/>
            <a:ext cx="3331521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32334"/>
          <a:stretch>
            <a:fillRect/>
          </a:stretch>
        </p:blipFill>
        <p:spPr bwMode="auto">
          <a:xfrm>
            <a:off x="5940152" y="3645024"/>
            <a:ext cx="3203848" cy="19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Freeform File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 freeform file can be written all at once as follows:</a:t>
            </a:r>
          </a:p>
          <a:p>
            <a:pPr lvl="1" algn="l" rtl="0">
              <a:buNone/>
            </a:pPr>
            <a:endParaRPr lang="en-US" sz="2000" b="1" dirty="0">
              <a:latin typeface="Courier New" pitchFamily="49" charset="0"/>
            </a:endParaRPr>
          </a:p>
          <a:p>
            <a:pPr lvl="1" algn="l" rtl="0">
              <a:buNone/>
            </a:pPr>
            <a:r>
              <a:rPr lang="en-US" sz="2000" b="1" dirty="0">
                <a:latin typeface="Courier New" pitchFamily="49" charset="0"/>
              </a:rPr>
              <a:t>Dim </a:t>
            </a:r>
            <a:r>
              <a:rPr lang="en-US" sz="2000" b="1" dirty="0" err="1">
                <a:latin typeface="Courier New" pitchFamily="49" charset="0"/>
              </a:rPr>
              <a:t>StringData</a:t>
            </a:r>
            <a:r>
              <a:rPr lang="en-US" sz="2000" b="1" dirty="0">
                <a:latin typeface="Courier New" pitchFamily="49" charset="0"/>
              </a:rPr>
              <a:t> As String = "Freeform text"</a:t>
            </a:r>
          </a:p>
          <a:p>
            <a:pPr lvl="1" algn="l" rtl="0">
              <a:buNone/>
            </a:pPr>
            <a:r>
              <a:rPr lang="en-US" sz="2000" b="1" dirty="0">
                <a:latin typeface="Courier New" pitchFamily="49" charset="0"/>
              </a:rPr>
              <a:t>Dim </a:t>
            </a:r>
            <a:r>
              <a:rPr lang="en-US" sz="2000" b="1" dirty="0" err="1">
                <a:latin typeface="Courier New" pitchFamily="49" charset="0"/>
              </a:rPr>
              <a:t>CurrentWriter</a:t>
            </a:r>
            <a:r>
              <a:rPr lang="en-US" sz="2000" b="1" dirty="0">
                <a:latin typeface="Courier New" pitchFamily="49" charset="0"/>
              </a:rPr>
              <a:t> As New _</a:t>
            </a:r>
          </a:p>
          <a:p>
            <a:pPr lvl="1" algn="l" rtl="0">
              <a:buNone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latin typeface="Courier New" pitchFamily="49" charset="0"/>
              </a:rPr>
              <a:t>System.IO.StreamWriter</a:t>
            </a:r>
            <a:r>
              <a:rPr lang="en-US" sz="2000" b="1" dirty="0">
                <a:latin typeface="Courier New" pitchFamily="49" charset="0"/>
              </a:rPr>
              <a:t>("C:\Demo.txt")</a:t>
            </a:r>
          </a:p>
          <a:p>
            <a:pPr lvl="1" algn="l" rtl="0">
              <a:buNone/>
            </a:pPr>
            <a:r>
              <a:rPr lang="en-US" sz="2000" b="1" dirty="0" err="1">
                <a:latin typeface="Courier New" pitchFamily="49" charset="0"/>
              </a:rPr>
              <a:t>CurrentWriter.Write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StringData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lvl="1" algn="l" rtl="0">
              <a:buNone/>
            </a:pPr>
            <a:r>
              <a:rPr lang="en-US" sz="2000" b="1" dirty="0" err="1">
                <a:latin typeface="Courier New" pitchFamily="49" charset="0"/>
              </a:rPr>
              <a:t>CurrentWriter.Close</a:t>
            </a:r>
            <a:r>
              <a:rPr lang="en-US" sz="2000" b="1" dirty="0">
                <a:latin typeface="Courier New" pitchFamily="49" charset="0"/>
              </a:rPr>
              <a:t>()</a:t>
            </a:r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Delimited File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93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FileStream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03920" cy="4572000"/>
          </a:xfrm>
        </p:spPr>
        <p:txBody>
          <a:bodyPr>
            <a:noAutofit/>
          </a:bodyPr>
          <a:lstStyle/>
          <a:p>
            <a:pPr marL="788670" lvl="1" indent="-514350" algn="l" rtl="0">
              <a:buFont typeface="+mj-lt"/>
              <a:buAutoNum type="arabicPeriod"/>
            </a:pPr>
            <a:r>
              <a:rPr lang="en-US" sz="1800" dirty="0"/>
              <a:t>Create a </a:t>
            </a:r>
            <a:r>
              <a:rPr lang="en-US" sz="1800" dirty="0" err="1"/>
              <a:t>FileStream</a:t>
            </a:r>
            <a:r>
              <a:rPr lang="en-US" sz="1800" dirty="0"/>
              <a:t> object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 Dim path as String = “C:\VB 2005\Files\Products.txt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Dim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_</a:t>
            </a:r>
          </a:p>
          <a:p>
            <a:pPr marL="342900" lvl="0" indent="-342900" algn="l" rtl="0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lang="en-US" sz="14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  <a:p>
            <a:pPr algn="l" rtl="0"/>
            <a:r>
              <a:rPr lang="en-US" sz="2400" dirty="0"/>
              <a:t>The syntax for creating a </a:t>
            </a:r>
            <a:r>
              <a:rPr lang="en-US" sz="2400" dirty="0" err="1"/>
              <a:t>FileStream</a:t>
            </a:r>
            <a:r>
              <a:rPr lang="en-US" sz="2400" dirty="0"/>
              <a:t> object</a:t>
            </a:r>
          </a:p>
          <a:p>
            <a:pPr algn="ctr" rtl="0" eaLnBrk="0" hangingPunct="0">
              <a:lnSpc>
                <a:spcPct val="120000"/>
              </a:lnSpc>
              <a:buNone/>
              <a:tabLst>
                <a:tab pos="342900" algn="l"/>
              </a:tabLst>
              <a:defRPr/>
            </a:pPr>
            <a:r>
              <a:rPr lang="en-US" sz="20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FileStream</a:t>
            </a:r>
            <a:r>
              <a:rPr lang="en-US" sz="20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0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path, </a:t>
            </a:r>
            <a:r>
              <a:rPr lang="en-US" sz="20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FileMode</a:t>
            </a:r>
            <a:r>
              <a:rPr lang="en-US" sz="20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FileAccess</a:t>
            </a:r>
            <a:r>
              <a:rPr lang="en-US" sz="2000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share]]</a:t>
            </a:r>
            <a:r>
              <a:rPr lang="en-US" sz="20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  <a:p>
            <a:pPr algn="l" rtl="0">
              <a:lnSpc>
                <a:spcPct val="120000"/>
              </a:lnSpc>
            </a:pPr>
            <a:r>
              <a:rPr lang="en-US" sz="2400" dirty="0"/>
              <a:t>Members in the </a:t>
            </a:r>
            <a:r>
              <a:rPr lang="en-US" sz="2400" b="1" dirty="0" err="1"/>
              <a:t>FileMode</a:t>
            </a:r>
            <a:r>
              <a:rPr lang="en-US" sz="2400" dirty="0"/>
              <a:t> enumeration</a:t>
            </a:r>
          </a:p>
          <a:p>
            <a:pPr lvl="1" algn="l" rtl="0"/>
            <a:r>
              <a:rPr lang="en-US" sz="1800" dirty="0"/>
              <a:t>  Append – opens a file if it exists and place the write pointer at  the end of the file</a:t>
            </a:r>
          </a:p>
          <a:p>
            <a:pPr lvl="1" algn="l" rtl="0"/>
            <a:r>
              <a:rPr lang="en-US" sz="1800" dirty="0"/>
              <a:t>  Create – Creates a new file.  If file exists it is overwritten</a:t>
            </a:r>
          </a:p>
          <a:p>
            <a:pPr lvl="1" algn="l" rtl="0"/>
            <a:r>
              <a:rPr lang="en-US" sz="1800" dirty="0"/>
              <a:t>  </a:t>
            </a:r>
            <a:r>
              <a:rPr lang="en-US" sz="1800" dirty="0" err="1"/>
              <a:t>CreateNew</a:t>
            </a:r>
            <a:r>
              <a:rPr lang="en-US" sz="1800" dirty="0"/>
              <a:t> – Creates a new file.  If file already exists an exception is thrown</a:t>
            </a:r>
          </a:p>
          <a:p>
            <a:pPr lvl="1" algn="l" rtl="0"/>
            <a:r>
              <a:rPr lang="en-US" sz="1800" dirty="0"/>
              <a:t>Open – Opens an existing file.  If file does not exist, an  exception is thrown</a:t>
            </a:r>
          </a:p>
          <a:p>
            <a:pPr lvl="1" algn="l" rtl="0"/>
            <a:r>
              <a:rPr lang="en-US" sz="1800" dirty="0" err="1"/>
              <a:t>OpenOrCreate</a:t>
            </a:r>
            <a:r>
              <a:rPr lang="en-US" sz="1800" dirty="0"/>
              <a:t> – Opens a file if it exists or creates a new file if it does not exist</a:t>
            </a:r>
          </a:p>
          <a:p>
            <a:pPr lvl="1" algn="l" rtl="0"/>
            <a:r>
              <a:rPr lang="en-US" sz="1800" dirty="0"/>
              <a:t>Truncate –Opens an existing file and truncates it to zero bytes (erases its contents)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Files and Streams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System.IO classes are used to work with files and streams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rgbClr val="800080"/>
                </a:solidFill>
              </a:rPr>
              <a:t>File </a:t>
            </a:r>
            <a:r>
              <a:rPr lang="en-US" sz="2400" dirty="0"/>
              <a:t>- block of information stored on disk or another media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rgbClr val="800080"/>
                </a:solidFill>
              </a:rPr>
              <a:t>Text file</a:t>
            </a:r>
            <a:r>
              <a:rPr lang="en-US" sz="2400" dirty="0"/>
              <a:t> - file that contains lines of written information that can be sent directly to the screen or printer</a:t>
            </a:r>
          </a:p>
          <a:p>
            <a:pPr algn="l">
              <a:buFont typeface="Wingdings" pitchFamily="2" charset="2"/>
              <a:buNone/>
            </a:pPr>
            <a:r>
              <a:rPr lang="en-US" sz="2400" b="1" dirty="0">
                <a:solidFill>
                  <a:srgbClr val="800080"/>
                </a:solidFill>
              </a:rPr>
              <a:t>Binary file</a:t>
            </a:r>
            <a:r>
              <a:rPr lang="en-US" sz="2400" dirty="0"/>
              <a:t> - file that contains bits that do not necessarily represent printable text Examples: Word file, machine language file</a:t>
            </a:r>
            <a:endParaRPr lang="en-US" dirty="0"/>
          </a:p>
          <a:p>
            <a:pPr algn="l" rtl="0"/>
            <a:r>
              <a:rPr lang="en-US" dirty="0"/>
              <a:t>You can work with two kinds of files – text files (containing only characters) and binary files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FileStream</a:t>
            </a:r>
            <a:r>
              <a:rPr lang="en-US" dirty="0"/>
              <a:t>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Members in the </a:t>
            </a:r>
            <a:r>
              <a:rPr lang="en-US" b="1" dirty="0" err="1"/>
              <a:t>FileAccess</a:t>
            </a:r>
            <a:r>
              <a:rPr lang="en-US" dirty="0"/>
              <a:t> enumeration</a:t>
            </a:r>
          </a:p>
          <a:p>
            <a:pPr lvl="1" algn="l" rtl="0"/>
            <a:r>
              <a:rPr lang="en-US" dirty="0"/>
              <a:t>Read</a:t>
            </a:r>
          </a:p>
          <a:p>
            <a:pPr lvl="1" algn="l" rtl="0"/>
            <a:r>
              <a:rPr lang="en-US" dirty="0" err="1"/>
              <a:t>ReadWrite</a:t>
            </a:r>
            <a:endParaRPr lang="en-US" dirty="0"/>
          </a:p>
          <a:p>
            <a:pPr lvl="1" algn="l" rtl="0"/>
            <a:r>
              <a:rPr lang="en-US" dirty="0"/>
              <a:t>Write</a:t>
            </a:r>
          </a:p>
          <a:p>
            <a:pPr algn="l" rtl="0"/>
            <a:r>
              <a:rPr lang="en-US" dirty="0"/>
              <a:t>Members in the </a:t>
            </a:r>
            <a:r>
              <a:rPr lang="en-US" b="1" dirty="0" err="1"/>
              <a:t>FileShare</a:t>
            </a:r>
            <a:r>
              <a:rPr lang="en-US" dirty="0"/>
              <a:t> enumeration</a:t>
            </a:r>
          </a:p>
          <a:p>
            <a:pPr lvl="1" algn="l" rtl="0"/>
            <a:r>
              <a:rPr lang="en-US" dirty="0"/>
              <a:t>None</a:t>
            </a:r>
          </a:p>
          <a:p>
            <a:pPr lvl="1" algn="l" rtl="0"/>
            <a:r>
              <a:rPr lang="en-US" dirty="0"/>
              <a:t>Read</a:t>
            </a:r>
          </a:p>
          <a:p>
            <a:pPr lvl="1" algn="l" rtl="0"/>
            <a:r>
              <a:rPr lang="en-US" dirty="0" err="1"/>
              <a:t>ReadWrite</a:t>
            </a:r>
            <a:endParaRPr lang="en-US" dirty="0"/>
          </a:p>
          <a:p>
            <a:pPr lvl="1" algn="l" rtl="0"/>
            <a:r>
              <a:rPr lang="en-US" dirty="0"/>
              <a:t>Write</a:t>
            </a:r>
          </a:p>
          <a:p>
            <a:pPr algn="l" rtl="0"/>
            <a:r>
              <a:rPr lang="en-US" dirty="0"/>
              <a:t>Common method of the </a:t>
            </a:r>
            <a:r>
              <a:rPr lang="en-US" dirty="0" err="1"/>
              <a:t>FileStream</a:t>
            </a:r>
            <a:r>
              <a:rPr lang="en-US" dirty="0"/>
              <a:t> class</a:t>
            </a:r>
          </a:p>
          <a:p>
            <a:pPr lvl="1" algn="l" rtl="0"/>
            <a:r>
              <a:rPr lang="en-US" dirty="0"/>
              <a:t>Close()   // Closing a file disconnects the application from the file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Example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path as String = “C:\VB 2005\Files\Products.txt</a:t>
            </a: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Dim </a:t>
            </a:r>
            <a:r>
              <a:rPr kumimoji="1" lang="en-US" sz="1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fs</a:t>
            </a: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as New </a:t>
            </a:r>
            <a:r>
              <a:rPr kumimoji="1" lang="en-US" sz="1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FileStream</a:t>
            </a: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(path, </a:t>
            </a:r>
            <a:r>
              <a:rPr kumimoji="1" lang="en-US" sz="1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FileMode.create</a:t>
            </a: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kumimoji="1" lang="en-US" sz="19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FileAccess.Write</a:t>
            </a:r>
            <a:r>
              <a:rPr kumimoji="1" lang="en-US" sz="19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ar-SA" sz="35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5"/>
            <a:ext cx="3096344" cy="311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054180" cy="30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504238" cy="633670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GB" sz="1400" dirty="0"/>
              <a:t>Imports System.IO</a:t>
            </a:r>
          </a:p>
          <a:p>
            <a:pPr algn="l" rtl="0">
              <a:buNone/>
            </a:pPr>
            <a:r>
              <a:rPr lang="en-GB" sz="1400" dirty="0"/>
              <a:t>Public Class Form1</a:t>
            </a:r>
          </a:p>
          <a:p>
            <a:pPr algn="l" rtl="0">
              <a:buNone/>
            </a:pPr>
            <a:r>
              <a:rPr lang="en-GB" sz="1400" dirty="0"/>
              <a:t>    Dim </a:t>
            </a:r>
            <a:r>
              <a:rPr lang="en-GB" sz="1400" dirty="0" err="1"/>
              <a:t>filecontent</a:t>
            </a:r>
            <a:r>
              <a:rPr lang="en-GB" sz="1400" dirty="0"/>
              <a:t> As String</a:t>
            </a:r>
          </a:p>
          <a:p>
            <a:pPr algn="l" rtl="0">
              <a:buNone/>
            </a:pPr>
            <a:r>
              <a:rPr lang="en-GB" sz="1400" dirty="0"/>
              <a:t>    Dim fn As String = "test1.txt"</a:t>
            </a:r>
          </a:p>
          <a:p>
            <a:pPr algn="l" rtl="0">
              <a:buNone/>
            </a:pPr>
            <a:r>
              <a:rPr lang="en-GB" sz="1400" dirty="0"/>
              <a:t>    Dim </a:t>
            </a:r>
            <a:r>
              <a:rPr lang="en-GB" sz="1400" dirty="0" err="1"/>
              <a:t>fs</a:t>
            </a:r>
            <a:r>
              <a:rPr lang="en-GB" sz="1400" dirty="0"/>
              <a:t> As </a:t>
            </a:r>
            <a:r>
              <a:rPr lang="en-GB" sz="1400" dirty="0" err="1"/>
              <a:t>FileStream</a:t>
            </a:r>
            <a:endParaRPr lang="en-GB" sz="1400" dirty="0"/>
          </a:p>
          <a:p>
            <a:pPr algn="l" rtl="0">
              <a:buNone/>
            </a:pPr>
            <a:r>
              <a:rPr lang="en-GB" sz="1400" dirty="0"/>
              <a:t>    Private Sub Button1_Click(</a:t>
            </a:r>
            <a:r>
              <a:rPr lang="en-GB" sz="1400" dirty="0" err="1"/>
              <a:t>ByVal</a:t>
            </a:r>
            <a:r>
              <a:rPr lang="en-GB" sz="1400" dirty="0"/>
              <a:t> sender As </a:t>
            </a:r>
            <a:r>
              <a:rPr lang="en-GB" sz="1400" dirty="0" err="1"/>
              <a:t>System.Object</a:t>
            </a:r>
            <a:r>
              <a:rPr lang="en-GB" sz="1400" dirty="0"/>
              <a:t>, </a:t>
            </a:r>
            <a:r>
              <a:rPr lang="en-GB" sz="1400" dirty="0" err="1"/>
              <a:t>ByVal</a:t>
            </a:r>
            <a:r>
              <a:rPr lang="en-GB" sz="1400" dirty="0"/>
              <a:t> e As </a:t>
            </a:r>
            <a:r>
              <a:rPr lang="en-GB" sz="1400" dirty="0" err="1"/>
              <a:t>System.EventArgs</a:t>
            </a:r>
            <a:r>
              <a:rPr lang="en-GB" sz="1400" dirty="0"/>
              <a:t>) Handles Button1.Click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fs</a:t>
            </a:r>
            <a:r>
              <a:rPr lang="en-GB" sz="1400" dirty="0"/>
              <a:t> = New </a:t>
            </a:r>
            <a:r>
              <a:rPr lang="en-GB" sz="1400" dirty="0" err="1"/>
              <a:t>FileStream</a:t>
            </a:r>
            <a:r>
              <a:rPr lang="en-GB" sz="1400" dirty="0"/>
              <a:t>(fn, </a:t>
            </a:r>
            <a:r>
              <a:rPr lang="en-GB" sz="1400" dirty="0" err="1"/>
              <a:t>FileMode.OpenOrCreate</a:t>
            </a:r>
            <a:r>
              <a:rPr lang="en-GB" sz="1400" dirty="0"/>
              <a:t>, </a:t>
            </a:r>
            <a:r>
              <a:rPr lang="en-GB" sz="1400" dirty="0" err="1"/>
              <a:t>FileAccess.Write</a:t>
            </a:r>
            <a:r>
              <a:rPr lang="en-GB" sz="1400" dirty="0"/>
              <a:t>)</a:t>
            </a:r>
          </a:p>
          <a:p>
            <a:pPr algn="l" rtl="0">
              <a:buNone/>
            </a:pPr>
            <a:r>
              <a:rPr lang="en-GB" sz="1400" dirty="0"/>
              <a:t>        Dim writer As New </a:t>
            </a:r>
            <a:r>
              <a:rPr lang="en-GB" sz="1400" dirty="0" err="1"/>
              <a:t>StreamWriter</a:t>
            </a:r>
            <a:r>
              <a:rPr lang="en-GB" sz="1400" dirty="0"/>
              <a:t>(</a:t>
            </a:r>
            <a:r>
              <a:rPr lang="en-GB" sz="1400" dirty="0" err="1"/>
              <a:t>fs</a:t>
            </a:r>
            <a:r>
              <a:rPr lang="en-GB" sz="1400" dirty="0"/>
              <a:t>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filecontent</a:t>
            </a:r>
            <a:r>
              <a:rPr lang="en-GB" sz="1400" dirty="0"/>
              <a:t> = TextBox1.Text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writer.WriteLine</a:t>
            </a:r>
            <a:r>
              <a:rPr lang="en-GB" sz="1400" dirty="0"/>
              <a:t>(</a:t>
            </a:r>
            <a:r>
              <a:rPr lang="en-GB" sz="1400" dirty="0" err="1"/>
              <a:t>filecontent</a:t>
            </a:r>
            <a:r>
              <a:rPr lang="en-GB" sz="1400" dirty="0"/>
              <a:t>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writer.Close</a:t>
            </a:r>
            <a:r>
              <a:rPr lang="en-GB" sz="1400" dirty="0"/>
              <a:t>()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fs.Close</a:t>
            </a:r>
            <a:r>
              <a:rPr lang="en-GB" sz="1400" dirty="0"/>
              <a:t>()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MsgBox</a:t>
            </a:r>
            <a:r>
              <a:rPr lang="en-GB" sz="1400" dirty="0"/>
              <a:t>("writing complete")</a:t>
            </a:r>
          </a:p>
          <a:p>
            <a:pPr algn="l" rtl="0">
              <a:buNone/>
            </a:pPr>
            <a:r>
              <a:rPr lang="en-GB" sz="1400" dirty="0"/>
              <a:t>    End Sub</a:t>
            </a:r>
          </a:p>
          <a:p>
            <a:pPr algn="l" rtl="0">
              <a:buNone/>
            </a:pPr>
            <a:r>
              <a:rPr lang="en-GB" sz="1400" dirty="0"/>
              <a:t>    Private Sub Button2_Click(</a:t>
            </a:r>
            <a:r>
              <a:rPr lang="en-GB" sz="1400" dirty="0" err="1"/>
              <a:t>ByVal</a:t>
            </a:r>
            <a:r>
              <a:rPr lang="en-GB" sz="1400" dirty="0"/>
              <a:t> sender As </a:t>
            </a:r>
            <a:r>
              <a:rPr lang="en-GB" sz="1400" dirty="0" err="1"/>
              <a:t>System.Object</a:t>
            </a:r>
            <a:r>
              <a:rPr lang="en-GB" sz="1400" dirty="0"/>
              <a:t>, </a:t>
            </a:r>
            <a:r>
              <a:rPr lang="en-GB" sz="1400" dirty="0" err="1"/>
              <a:t>ByVal</a:t>
            </a:r>
            <a:r>
              <a:rPr lang="en-GB" sz="1400" dirty="0"/>
              <a:t> e As </a:t>
            </a:r>
            <a:r>
              <a:rPr lang="en-GB" sz="1400" dirty="0" err="1"/>
              <a:t>System.EventArgs</a:t>
            </a:r>
            <a:r>
              <a:rPr lang="en-GB" sz="1400" dirty="0"/>
              <a:t>) Handles Button2.Click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fs</a:t>
            </a:r>
            <a:r>
              <a:rPr lang="en-GB" sz="1400" dirty="0"/>
              <a:t> = New </a:t>
            </a:r>
            <a:r>
              <a:rPr lang="en-GB" sz="1400" dirty="0" err="1"/>
              <a:t>FileStream</a:t>
            </a:r>
            <a:r>
              <a:rPr lang="en-GB" sz="1400" dirty="0"/>
              <a:t>(fn, </a:t>
            </a:r>
            <a:r>
              <a:rPr lang="en-GB" sz="1400" dirty="0" err="1"/>
              <a:t>FileMode.Open</a:t>
            </a:r>
            <a:r>
              <a:rPr lang="en-GB" sz="1400" dirty="0"/>
              <a:t>, </a:t>
            </a:r>
            <a:r>
              <a:rPr lang="en-GB" sz="1400" dirty="0" err="1"/>
              <a:t>FileAccess.Read</a:t>
            </a:r>
            <a:r>
              <a:rPr lang="en-GB" sz="1400" dirty="0"/>
              <a:t>)</a:t>
            </a:r>
          </a:p>
          <a:p>
            <a:pPr algn="l" rtl="0">
              <a:buNone/>
            </a:pPr>
            <a:r>
              <a:rPr lang="en-GB" sz="1400" dirty="0"/>
              <a:t>        Dim reader As New </a:t>
            </a:r>
            <a:r>
              <a:rPr lang="en-GB" sz="1400" dirty="0" err="1"/>
              <a:t>StreamReader</a:t>
            </a:r>
            <a:r>
              <a:rPr lang="en-GB" sz="1400" dirty="0"/>
              <a:t>(</a:t>
            </a:r>
            <a:r>
              <a:rPr lang="en-GB" sz="1400" dirty="0" err="1"/>
              <a:t>fs</a:t>
            </a:r>
            <a:r>
              <a:rPr lang="en-GB" sz="1400" dirty="0"/>
              <a:t>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filecontent</a:t>
            </a:r>
            <a:r>
              <a:rPr lang="en-GB" sz="1400" dirty="0"/>
              <a:t> = </a:t>
            </a:r>
            <a:r>
              <a:rPr lang="en-GB" sz="1400" dirty="0" err="1"/>
              <a:t>reader.ReadLine</a:t>
            </a:r>
            <a:r>
              <a:rPr lang="en-GB" sz="1400" dirty="0"/>
              <a:t>()</a:t>
            </a:r>
          </a:p>
          <a:p>
            <a:pPr algn="l" rtl="0">
              <a:buNone/>
            </a:pPr>
            <a:r>
              <a:rPr lang="en-GB" sz="1400" dirty="0"/>
              <a:t>        TextBox2.Text = </a:t>
            </a:r>
            <a:r>
              <a:rPr lang="en-GB" sz="1400" dirty="0" err="1"/>
              <a:t>filecontent</a:t>
            </a:r>
            <a:endParaRPr lang="en-GB" sz="1400" dirty="0"/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reader.Close</a:t>
            </a:r>
            <a:r>
              <a:rPr lang="en-GB" sz="1400" dirty="0"/>
              <a:t>()</a:t>
            </a:r>
          </a:p>
          <a:p>
            <a:pPr algn="l" rtl="0">
              <a:buNone/>
            </a:pPr>
            <a:r>
              <a:rPr lang="en-GB" sz="1400" dirty="0"/>
              <a:t>        </a:t>
            </a:r>
            <a:r>
              <a:rPr lang="en-GB" sz="1400" dirty="0" err="1"/>
              <a:t>fs.Close</a:t>
            </a:r>
            <a:r>
              <a:rPr lang="en-GB" sz="1400" dirty="0"/>
              <a:t>()</a:t>
            </a:r>
          </a:p>
          <a:p>
            <a:pPr algn="l" rtl="0">
              <a:buNone/>
            </a:pPr>
            <a:r>
              <a:rPr lang="en-GB" sz="1400" dirty="0"/>
              <a:t>    End Sub</a:t>
            </a:r>
          </a:p>
          <a:p>
            <a:pPr algn="l" rtl="0">
              <a:buNone/>
            </a:pPr>
            <a:r>
              <a:rPr lang="en-GB" sz="1400" dirty="0"/>
              <a:t>End Class</a:t>
            </a:r>
          </a:p>
          <a:p>
            <a:pPr algn="l" rtl="0"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438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37890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dirty="0"/>
              <a:t>if exist "$(</a:t>
            </a:r>
            <a:r>
              <a:rPr lang="en-GB" dirty="0" err="1"/>
              <a:t>TargetPath</a:t>
            </a:r>
            <a:r>
              <a:rPr lang="en-GB" dirty="0"/>
              <a:t>).locked" del "$(</a:t>
            </a:r>
            <a:r>
              <a:rPr lang="en-GB" dirty="0" err="1"/>
              <a:t>TargetPath</a:t>
            </a:r>
            <a:r>
              <a:rPr lang="en-GB" dirty="0"/>
              <a:t>).locked"</a:t>
            </a:r>
          </a:p>
          <a:p>
            <a:pPr algn="l" rtl="0"/>
            <a:r>
              <a:rPr lang="en-GB" dirty="0"/>
              <a:t>if not exist "$(</a:t>
            </a:r>
            <a:r>
              <a:rPr lang="en-GB" dirty="0" err="1"/>
              <a:t>TargetPath</a:t>
            </a:r>
            <a:r>
              <a:rPr lang="en-GB" dirty="0"/>
              <a:t>).locked" move "$(</a:t>
            </a:r>
            <a:r>
              <a:rPr lang="en-GB" dirty="0" err="1"/>
              <a:t>TargetPath</a:t>
            </a:r>
            <a:r>
              <a:rPr lang="en-GB" dirty="0"/>
              <a:t>)" "$(</a:t>
            </a:r>
            <a:r>
              <a:rPr lang="en-GB" dirty="0" err="1"/>
              <a:t>TargetPath</a:t>
            </a:r>
            <a:r>
              <a:rPr lang="en-GB" dirty="0"/>
              <a:t>).locked"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err="1"/>
              <a:t>vs</a:t>
            </a:r>
            <a:r>
              <a:rPr lang="en-US" dirty="0"/>
              <a:t> Binary Files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 text file displayed in a text editor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 binary file displayed a text editor</a:t>
            </a:r>
            <a:endParaRPr lang="ar-SA" dirty="0"/>
          </a:p>
        </p:txBody>
      </p:sp>
      <p:pic>
        <p:nvPicPr>
          <p:cNvPr id="5" name="Picture 5" descr="Figure%2022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52" y="206308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gure%2022-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52" y="457768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One way to process textual files is from beginning to end using sequential access .This type of file is called a </a:t>
            </a:r>
            <a:r>
              <a:rPr lang="en-US" b="1" dirty="0"/>
              <a:t>sequential file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Sequential files are useful for:</a:t>
            </a:r>
          </a:p>
          <a:p>
            <a:pPr algn="l" rtl="0"/>
            <a:r>
              <a:rPr lang="en-US" dirty="0"/>
              <a:t>Storing text</a:t>
            </a:r>
          </a:p>
          <a:p>
            <a:pPr algn="l" rtl="0"/>
            <a:r>
              <a:rPr lang="en-US" dirty="0"/>
              <a:t>Easy implementation in programs</a:t>
            </a:r>
          </a:p>
          <a:p>
            <a:pPr algn="l" rtl="0"/>
            <a:r>
              <a:rPr lang="en-US" dirty="0"/>
              <a:t>Where real-time editing of file(s) is not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Processing Textual Data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03920" cy="4572000"/>
          </a:xfrm>
        </p:spPr>
        <p:txBody>
          <a:bodyPr>
            <a:normAutofit/>
          </a:bodyPr>
          <a:lstStyle/>
          <a:p>
            <a:pPr algn="l" rtl="0"/>
            <a:endParaRPr lang="en-US" sz="2000" dirty="0"/>
          </a:p>
          <a:p>
            <a:pPr algn="l" rtl="0"/>
            <a:r>
              <a:rPr lang="en-US" dirty="0"/>
              <a:t>Sequential files can be categorized into roughly three types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b="1" dirty="0"/>
              <a:t>Free-form</a:t>
            </a:r>
            <a:r>
              <a:rPr lang="en-US" sz="2000" dirty="0"/>
              <a:t> files have no particular format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/>
              <a:t>Fields in a </a:t>
            </a:r>
            <a:r>
              <a:rPr lang="en-US" sz="2000" b="1" dirty="0"/>
              <a:t>delimited file </a:t>
            </a:r>
            <a:r>
              <a:rPr lang="en-US" sz="2000" dirty="0"/>
              <a:t>are separated with a special character called a delimiter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/>
          </a:p>
          <a:p>
            <a:pPr marL="731520" lvl="1" indent="-457200" algn="l" rtl="0">
              <a:buFont typeface="+mj-lt"/>
              <a:buAutoNum type="arabicPeriod"/>
            </a:pPr>
            <a:endParaRPr lang="en-US" sz="2000" dirty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000" dirty="0"/>
              <a:t>In a </a:t>
            </a:r>
            <a:r>
              <a:rPr lang="en-US" sz="2000" b="1" dirty="0"/>
              <a:t>fixed-field file</a:t>
            </a:r>
            <a:r>
              <a:rPr lang="en-US" sz="2000" dirty="0"/>
              <a:t>, each field occupies the same character positions in every record</a:t>
            </a:r>
          </a:p>
          <a:p>
            <a:pPr algn="l" rtl="0"/>
            <a:endParaRPr lang="en-US" sz="2000" dirty="0"/>
          </a:p>
        </p:txBody>
      </p:sp>
      <p:pic>
        <p:nvPicPr>
          <p:cNvPr id="4" name="Picture 5" descr="C10F006"/>
          <p:cNvPicPr>
            <a:picLocks noChangeAspect="1" noChangeArrowheads="1"/>
          </p:cNvPicPr>
          <p:nvPr/>
        </p:nvPicPr>
        <p:blipFill>
          <a:blip r:embed="rId2" cstate="print"/>
          <a:srcRect r="36842" b="44729"/>
          <a:stretch>
            <a:fillRect/>
          </a:stretch>
        </p:blipFill>
        <p:spPr bwMode="auto">
          <a:xfrm>
            <a:off x="3995936" y="3068960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10F007"/>
          <p:cNvPicPr>
            <a:picLocks noChangeAspect="1" noChangeArrowheads="1"/>
          </p:cNvPicPr>
          <p:nvPr/>
        </p:nvPicPr>
        <p:blipFill>
          <a:blip r:embed="rId3" cstate="print"/>
          <a:srcRect r="42105" b="31250"/>
          <a:stretch>
            <a:fillRect/>
          </a:stretch>
        </p:blipFill>
        <p:spPr bwMode="auto">
          <a:xfrm>
            <a:off x="4067944" y="4797152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Processing Textual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Sequential files can be read one character at a time, one line at a time, or the entire file can be read at once</a:t>
            </a:r>
          </a:p>
          <a:p>
            <a:pPr algn="l" rtl="0"/>
            <a:r>
              <a:rPr lang="en-US" dirty="0"/>
              <a:t>Sequential files are typically read into a string or an array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We need to  add  </a:t>
            </a:r>
          </a:p>
          <a:p>
            <a:pPr algn="l" rtl="0">
              <a:buNone/>
            </a:pPr>
            <a:r>
              <a:rPr lang="en-GB" dirty="0"/>
              <a:t>Imports System.IO</a:t>
            </a:r>
          </a:p>
          <a:p>
            <a:pPr algn="l" rtl="0"/>
            <a:r>
              <a:rPr lang="en-US" dirty="0"/>
              <a:t>Common methods of the Directory class</a:t>
            </a:r>
          </a:p>
          <a:p>
            <a:pPr lvl="1" algn="l" rtl="0"/>
            <a:r>
              <a:rPr lang="en-US" dirty="0"/>
              <a:t>Exists (path designation)</a:t>
            </a:r>
          </a:p>
          <a:p>
            <a:pPr lvl="1" algn="l" rtl="0"/>
            <a:r>
              <a:rPr lang="en-US" dirty="0" err="1"/>
              <a:t>CreateDirectory</a:t>
            </a:r>
            <a:r>
              <a:rPr lang="en-US" dirty="0"/>
              <a:t> (path designation)</a:t>
            </a:r>
          </a:p>
          <a:p>
            <a:pPr lvl="1" algn="l" rtl="0"/>
            <a:r>
              <a:rPr lang="en-US" dirty="0"/>
              <a:t>Delete (path designation)</a:t>
            </a:r>
          </a:p>
          <a:p>
            <a:pPr algn="l" rtl="0"/>
            <a:r>
              <a:rPr lang="en-US" dirty="0"/>
              <a:t>Code that uses some of the Directory methods</a:t>
            </a:r>
          </a:p>
          <a:p>
            <a:pPr algn="l" rtl="0">
              <a:buNone/>
            </a:pPr>
            <a:r>
              <a:rPr lang="en-US" dirty="0"/>
              <a:t>      Dim dir As String = "C:\VB 2005\Files\"</a:t>
            </a:r>
          </a:p>
          <a:p>
            <a:pPr algn="l" rtl="0">
              <a:buNone/>
            </a:pPr>
            <a:r>
              <a:rPr lang="en-US" dirty="0"/>
              <a:t>         If Not </a:t>
            </a:r>
            <a:r>
              <a:rPr lang="en-US" dirty="0" err="1"/>
              <a:t>Directory.Exists</a:t>
            </a:r>
            <a:r>
              <a:rPr lang="en-US" dirty="0"/>
              <a:t>(dir) Then	</a:t>
            </a:r>
          </a:p>
          <a:p>
            <a:pPr algn="l" rtl="0">
              <a:buNone/>
            </a:pPr>
            <a:r>
              <a:rPr lang="en-US" dirty="0"/>
              <a:t>         	</a:t>
            </a:r>
            <a:r>
              <a:rPr lang="en-US" dirty="0" err="1"/>
              <a:t>Directory.CreateDirectory</a:t>
            </a:r>
            <a:r>
              <a:rPr lang="en-US" dirty="0"/>
              <a:t>(dir)</a:t>
            </a:r>
          </a:p>
          <a:p>
            <a:pPr algn="l" rtl="0">
              <a:buNone/>
            </a:pPr>
            <a:r>
              <a:rPr lang="en-US" dirty="0"/>
              <a:t>      End If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Directory Class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ch18slides_Page_08.png"/>
          <p:cNvPicPr>
            <a:picLocks noGrp="1" noChangeAspect="1"/>
          </p:cNvPicPr>
          <p:nvPr isPhoto="1"/>
        </p:nvPicPr>
        <p:blipFill>
          <a:blip r:embed="rId2" cstate="print"/>
          <a:srcRect l="6300" r="22438" b="20153"/>
          <a:stretch>
            <a:fillRect/>
          </a:stretch>
        </p:blipFill>
        <p:spPr bwMode="auto">
          <a:xfrm>
            <a:off x="251520" y="1124744"/>
            <a:ext cx="8892480" cy="52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3279</TotalTime>
  <Words>1385</Words>
  <Application>Microsoft Office PowerPoint</Application>
  <PresentationFormat>On-screen Show (4:3)</PresentationFormat>
  <Paragraphs>200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Georgia</vt:lpstr>
      <vt:lpstr>Times New Roman</vt:lpstr>
      <vt:lpstr>Wingdings</vt:lpstr>
      <vt:lpstr>Wingdings 2</vt:lpstr>
      <vt:lpstr>Civic</vt:lpstr>
      <vt:lpstr>Files and Streams</vt:lpstr>
      <vt:lpstr>What is a file?</vt:lpstr>
      <vt:lpstr>Introduction to Files and Streams</vt:lpstr>
      <vt:lpstr>Text vs Binary Files</vt:lpstr>
      <vt:lpstr>Introduction to Processing Textual Data</vt:lpstr>
      <vt:lpstr>Introduction to Processing Textual Data</vt:lpstr>
      <vt:lpstr>Introduction to Processing Textual Data</vt:lpstr>
      <vt:lpstr>The Directory Class</vt:lpstr>
      <vt:lpstr>The Directory Class</vt:lpstr>
      <vt:lpstr>The Directory Class</vt:lpstr>
      <vt:lpstr>The File Class</vt:lpstr>
      <vt:lpstr>The File Class</vt:lpstr>
      <vt:lpstr>The File Class</vt:lpstr>
      <vt:lpstr>Files are manipulated in 3 stages</vt:lpstr>
      <vt:lpstr>The Stream-File Connection</vt:lpstr>
      <vt:lpstr>Establishing Connections</vt:lpstr>
      <vt:lpstr>The StreamReder Class</vt:lpstr>
      <vt:lpstr>The StreamReder Class</vt:lpstr>
      <vt:lpstr>Example read()</vt:lpstr>
      <vt:lpstr>Example :Reading Entire Content of File</vt:lpstr>
      <vt:lpstr>PowerPoint Presentation</vt:lpstr>
      <vt:lpstr>Reading a Sequential File One Record at a Time</vt:lpstr>
      <vt:lpstr>The StreamWriter Class</vt:lpstr>
      <vt:lpstr>The StreamWriter Class</vt:lpstr>
      <vt:lpstr>StreamWriter Example</vt:lpstr>
      <vt:lpstr>StreamWriter Example</vt:lpstr>
      <vt:lpstr>Writing a Freeform File</vt:lpstr>
      <vt:lpstr>Writing a Delimited File</vt:lpstr>
      <vt:lpstr>The FileStream Class</vt:lpstr>
      <vt:lpstr>The FileStream Class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Files and Streams</dc:title>
  <dc:creator>Nasser</dc:creator>
  <cp:lastModifiedBy>Abdulrahman Abdullah O Alomair</cp:lastModifiedBy>
  <cp:revision>57</cp:revision>
  <dcterms:created xsi:type="dcterms:W3CDTF">2012-04-13T11:19:41Z</dcterms:created>
  <dcterms:modified xsi:type="dcterms:W3CDTF">2018-09-15T15:39:24Z</dcterms:modified>
</cp:coreProperties>
</file>