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a:srgbClr val="CCFF99"/>
    <a:srgbClr val="CCFFCC"/>
    <a:srgbClr val="FFFFCC"/>
    <a:srgbClr val="FFCCFF"/>
    <a:srgbClr val="FFCCCC"/>
    <a:srgbClr val="CCECFF"/>
    <a:srgbClr val="CCFF33"/>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52" d="100"/>
          <a:sy n="52" d="100"/>
        </p:scale>
        <p:origin x="739"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FE98CF0-A772-4ED8-87C3-CCF57E6AA01B}" type="datetimeFigureOut">
              <a:rPr lang="en-US" smtClean="0"/>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39523B-23AC-4171-BC86-4643ACB848B9}" type="slidenum">
              <a:rPr lang="en-US" smtClean="0"/>
              <a:t>‹#›</a:t>
            </a:fld>
            <a:endParaRPr lang="en-US"/>
          </a:p>
        </p:txBody>
      </p:sp>
    </p:spTree>
    <p:extLst>
      <p:ext uri="{BB962C8B-B14F-4D97-AF65-F5344CB8AC3E}">
        <p14:creationId xmlns:p14="http://schemas.microsoft.com/office/powerpoint/2010/main" val="2996641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E98CF0-A772-4ED8-87C3-CCF57E6AA01B}" type="datetimeFigureOut">
              <a:rPr lang="en-US" smtClean="0"/>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39523B-23AC-4171-BC86-4643ACB848B9}" type="slidenum">
              <a:rPr lang="en-US" smtClean="0"/>
              <a:t>‹#›</a:t>
            </a:fld>
            <a:endParaRPr lang="en-US"/>
          </a:p>
        </p:txBody>
      </p:sp>
    </p:spTree>
    <p:extLst>
      <p:ext uri="{BB962C8B-B14F-4D97-AF65-F5344CB8AC3E}">
        <p14:creationId xmlns:p14="http://schemas.microsoft.com/office/powerpoint/2010/main" val="3820767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E98CF0-A772-4ED8-87C3-CCF57E6AA01B}" type="datetimeFigureOut">
              <a:rPr lang="en-US" smtClean="0"/>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39523B-23AC-4171-BC86-4643ACB848B9}" type="slidenum">
              <a:rPr lang="en-US" smtClean="0"/>
              <a:t>‹#›</a:t>
            </a:fld>
            <a:endParaRPr lang="en-US"/>
          </a:p>
        </p:txBody>
      </p:sp>
    </p:spTree>
    <p:extLst>
      <p:ext uri="{BB962C8B-B14F-4D97-AF65-F5344CB8AC3E}">
        <p14:creationId xmlns:p14="http://schemas.microsoft.com/office/powerpoint/2010/main" val="3015742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E98CF0-A772-4ED8-87C3-CCF57E6AA01B}" type="datetimeFigureOut">
              <a:rPr lang="en-US" smtClean="0"/>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39523B-23AC-4171-BC86-4643ACB848B9}" type="slidenum">
              <a:rPr lang="en-US" smtClean="0"/>
              <a:t>‹#›</a:t>
            </a:fld>
            <a:endParaRPr lang="en-US"/>
          </a:p>
        </p:txBody>
      </p:sp>
    </p:spTree>
    <p:extLst>
      <p:ext uri="{BB962C8B-B14F-4D97-AF65-F5344CB8AC3E}">
        <p14:creationId xmlns:p14="http://schemas.microsoft.com/office/powerpoint/2010/main" val="3179701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FE98CF0-A772-4ED8-87C3-CCF57E6AA01B}" type="datetimeFigureOut">
              <a:rPr lang="en-US" smtClean="0"/>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39523B-23AC-4171-BC86-4643ACB848B9}" type="slidenum">
              <a:rPr lang="en-US" smtClean="0"/>
              <a:t>‹#›</a:t>
            </a:fld>
            <a:endParaRPr lang="en-US"/>
          </a:p>
        </p:txBody>
      </p:sp>
    </p:spTree>
    <p:extLst>
      <p:ext uri="{BB962C8B-B14F-4D97-AF65-F5344CB8AC3E}">
        <p14:creationId xmlns:p14="http://schemas.microsoft.com/office/powerpoint/2010/main" val="4227211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E98CF0-A772-4ED8-87C3-CCF57E6AA01B}" type="datetimeFigureOut">
              <a:rPr lang="en-US" smtClean="0"/>
              <a:t>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39523B-23AC-4171-BC86-4643ACB848B9}" type="slidenum">
              <a:rPr lang="en-US" smtClean="0"/>
              <a:t>‹#›</a:t>
            </a:fld>
            <a:endParaRPr lang="en-US"/>
          </a:p>
        </p:txBody>
      </p:sp>
    </p:spTree>
    <p:extLst>
      <p:ext uri="{BB962C8B-B14F-4D97-AF65-F5344CB8AC3E}">
        <p14:creationId xmlns:p14="http://schemas.microsoft.com/office/powerpoint/2010/main" val="535602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E98CF0-A772-4ED8-87C3-CCF57E6AA01B}" type="datetimeFigureOut">
              <a:rPr lang="en-US" smtClean="0"/>
              <a:t>11/8/2020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39523B-23AC-4171-BC86-4643ACB848B9}" type="slidenum">
              <a:rPr lang="en-US" smtClean="0"/>
              <a:t>‹#›</a:t>
            </a:fld>
            <a:endParaRPr lang="en-US"/>
          </a:p>
        </p:txBody>
      </p:sp>
    </p:spTree>
    <p:extLst>
      <p:ext uri="{BB962C8B-B14F-4D97-AF65-F5344CB8AC3E}">
        <p14:creationId xmlns:p14="http://schemas.microsoft.com/office/powerpoint/2010/main" val="1357050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E98CF0-A772-4ED8-87C3-CCF57E6AA01B}" type="datetimeFigureOut">
              <a:rPr lang="en-US" smtClean="0"/>
              <a:t>11/8/2020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39523B-23AC-4171-BC86-4643ACB848B9}" type="slidenum">
              <a:rPr lang="en-US" smtClean="0"/>
              <a:t>‹#›</a:t>
            </a:fld>
            <a:endParaRPr lang="en-US"/>
          </a:p>
        </p:txBody>
      </p:sp>
    </p:spTree>
    <p:extLst>
      <p:ext uri="{BB962C8B-B14F-4D97-AF65-F5344CB8AC3E}">
        <p14:creationId xmlns:p14="http://schemas.microsoft.com/office/powerpoint/2010/main" val="784631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E98CF0-A772-4ED8-87C3-CCF57E6AA01B}" type="datetimeFigureOut">
              <a:rPr lang="en-US" smtClean="0"/>
              <a:t>11/8/2020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39523B-23AC-4171-BC86-4643ACB848B9}" type="slidenum">
              <a:rPr lang="en-US" smtClean="0"/>
              <a:t>‹#›</a:t>
            </a:fld>
            <a:endParaRPr lang="en-US"/>
          </a:p>
        </p:txBody>
      </p:sp>
    </p:spTree>
    <p:extLst>
      <p:ext uri="{BB962C8B-B14F-4D97-AF65-F5344CB8AC3E}">
        <p14:creationId xmlns:p14="http://schemas.microsoft.com/office/powerpoint/2010/main" val="1407963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FE98CF0-A772-4ED8-87C3-CCF57E6AA01B}" type="datetimeFigureOut">
              <a:rPr lang="en-US" smtClean="0"/>
              <a:t>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39523B-23AC-4171-BC86-4643ACB848B9}" type="slidenum">
              <a:rPr lang="en-US" smtClean="0"/>
              <a:t>‹#›</a:t>
            </a:fld>
            <a:endParaRPr lang="en-US"/>
          </a:p>
        </p:txBody>
      </p:sp>
    </p:spTree>
    <p:extLst>
      <p:ext uri="{BB962C8B-B14F-4D97-AF65-F5344CB8AC3E}">
        <p14:creationId xmlns:p14="http://schemas.microsoft.com/office/powerpoint/2010/main" val="2075555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FE98CF0-A772-4ED8-87C3-CCF57E6AA01B}" type="datetimeFigureOut">
              <a:rPr lang="en-US" smtClean="0"/>
              <a:t>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39523B-23AC-4171-BC86-4643ACB848B9}" type="slidenum">
              <a:rPr lang="en-US" smtClean="0"/>
              <a:t>‹#›</a:t>
            </a:fld>
            <a:endParaRPr lang="en-US"/>
          </a:p>
        </p:txBody>
      </p:sp>
    </p:spTree>
    <p:extLst>
      <p:ext uri="{BB962C8B-B14F-4D97-AF65-F5344CB8AC3E}">
        <p14:creationId xmlns:p14="http://schemas.microsoft.com/office/powerpoint/2010/main" val="3654928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E98CF0-A772-4ED8-87C3-CCF57E6AA01B}" type="datetimeFigureOut">
              <a:rPr lang="en-US" smtClean="0"/>
              <a:t>11/8/2020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39523B-23AC-4171-BC86-4643ACB848B9}" type="slidenum">
              <a:rPr lang="en-US" smtClean="0"/>
              <a:t>‹#›</a:t>
            </a:fld>
            <a:endParaRPr lang="en-US"/>
          </a:p>
        </p:txBody>
      </p:sp>
    </p:spTree>
    <p:extLst>
      <p:ext uri="{BB962C8B-B14F-4D97-AF65-F5344CB8AC3E}">
        <p14:creationId xmlns:p14="http://schemas.microsoft.com/office/powerpoint/2010/main" val="36423984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E18AF68-F786-4547-9B77-880D42A6A6E9}"/>
              </a:ext>
            </a:extLst>
          </p:cNvPr>
          <p:cNvPicPr>
            <a:picLocks noChangeAspect="1"/>
          </p:cNvPicPr>
          <p:nvPr/>
        </p:nvPicPr>
        <p:blipFill>
          <a:blip r:embed="rId2"/>
          <a:stretch>
            <a:fillRect/>
          </a:stretch>
        </p:blipFill>
        <p:spPr>
          <a:xfrm>
            <a:off x="0" y="0"/>
            <a:ext cx="12192000" cy="6857999"/>
          </a:xfrm>
          <a:prstGeom prst="rect">
            <a:avLst/>
          </a:prstGeom>
        </p:spPr>
      </p:pic>
      <p:sp>
        <p:nvSpPr>
          <p:cNvPr id="3" name="TextBox 2">
            <a:extLst>
              <a:ext uri="{FF2B5EF4-FFF2-40B4-BE49-F238E27FC236}">
                <a16:creationId xmlns:a16="http://schemas.microsoft.com/office/drawing/2014/main" id="{8D30EDF5-AB5A-4302-9D36-46DFA78D16E8}"/>
              </a:ext>
            </a:extLst>
          </p:cNvPr>
          <p:cNvSpPr txBox="1"/>
          <p:nvPr/>
        </p:nvSpPr>
        <p:spPr>
          <a:xfrm>
            <a:off x="575188" y="1379029"/>
            <a:ext cx="2566218" cy="1107996"/>
          </a:xfrm>
          <a:prstGeom prst="rect">
            <a:avLst/>
          </a:prstGeom>
          <a:noFill/>
        </p:spPr>
        <p:txBody>
          <a:bodyPr wrap="square" rtlCol="0">
            <a:spAutoFit/>
          </a:bodyPr>
          <a:lstStyle/>
          <a:p>
            <a:r>
              <a:rPr lang="en-US" sz="6600" b="1" dirty="0" err="1"/>
              <a:t>Lec</a:t>
            </a:r>
            <a:r>
              <a:rPr lang="en-US" sz="6600" b="1" dirty="0"/>
              <a:t> 9</a:t>
            </a:r>
          </a:p>
        </p:txBody>
      </p:sp>
      <p:sp>
        <p:nvSpPr>
          <p:cNvPr id="4" name="TextBox 3">
            <a:extLst>
              <a:ext uri="{FF2B5EF4-FFF2-40B4-BE49-F238E27FC236}">
                <a16:creationId xmlns:a16="http://schemas.microsoft.com/office/drawing/2014/main" id="{D2905467-B591-458D-8742-93A5C635DB8A}"/>
              </a:ext>
            </a:extLst>
          </p:cNvPr>
          <p:cNvSpPr txBox="1"/>
          <p:nvPr/>
        </p:nvSpPr>
        <p:spPr>
          <a:xfrm>
            <a:off x="0" y="4881716"/>
            <a:ext cx="4159045" cy="830997"/>
          </a:xfrm>
          <a:prstGeom prst="rect">
            <a:avLst/>
          </a:prstGeom>
          <a:solidFill>
            <a:srgbClr val="FFFF00"/>
          </a:solidFill>
        </p:spPr>
        <p:txBody>
          <a:bodyPr wrap="square" rtlCol="0">
            <a:spAutoFit/>
          </a:bodyPr>
          <a:lstStyle/>
          <a:p>
            <a:r>
              <a:rPr lang="en-US" sz="4800" b="1" dirty="0"/>
              <a:t>Urinary system </a:t>
            </a:r>
          </a:p>
        </p:txBody>
      </p:sp>
    </p:spTree>
    <p:extLst>
      <p:ext uri="{BB962C8B-B14F-4D97-AF65-F5344CB8AC3E}">
        <p14:creationId xmlns:p14="http://schemas.microsoft.com/office/powerpoint/2010/main" val="3275717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410450" y="800100"/>
            <a:ext cx="4781550" cy="5857875"/>
          </a:xfrm>
          <a:prstGeom prst="rect">
            <a:avLst/>
          </a:prstGeom>
        </p:spPr>
      </p:pic>
      <p:pic>
        <p:nvPicPr>
          <p:cNvPr id="3" name="Picture 2"/>
          <p:cNvPicPr>
            <a:picLocks noChangeAspect="1"/>
          </p:cNvPicPr>
          <p:nvPr/>
        </p:nvPicPr>
        <p:blipFill>
          <a:blip r:embed="rId3"/>
          <a:stretch>
            <a:fillRect/>
          </a:stretch>
        </p:blipFill>
        <p:spPr>
          <a:xfrm>
            <a:off x="0" y="1000125"/>
            <a:ext cx="7200900" cy="5672138"/>
          </a:xfrm>
          <a:prstGeom prst="rect">
            <a:avLst/>
          </a:prstGeom>
        </p:spPr>
      </p:pic>
      <p:cxnSp>
        <p:nvCxnSpPr>
          <p:cNvPr id="5" name="Straight Connector 4"/>
          <p:cNvCxnSpPr/>
          <p:nvPr/>
        </p:nvCxnSpPr>
        <p:spPr>
          <a:xfrm>
            <a:off x="7386638" y="3729038"/>
            <a:ext cx="4805362" cy="5715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Left Arrow 5"/>
          <p:cNvSpPr/>
          <p:nvPr/>
        </p:nvSpPr>
        <p:spPr>
          <a:xfrm>
            <a:off x="6915150" y="5000625"/>
            <a:ext cx="1300162" cy="442913"/>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00050" y="314325"/>
            <a:ext cx="5400675" cy="584775"/>
          </a:xfrm>
          <a:prstGeom prst="rect">
            <a:avLst/>
          </a:prstGeom>
          <a:noFill/>
        </p:spPr>
        <p:txBody>
          <a:bodyPr wrap="square" rtlCol="0">
            <a:spAutoFit/>
          </a:bodyPr>
          <a:lstStyle/>
          <a:p>
            <a:r>
              <a:rPr lang="en-US" sz="3200" b="1" dirty="0">
                <a:solidFill>
                  <a:schemeClr val="accent1">
                    <a:lumMod val="75000"/>
                  </a:schemeClr>
                </a:solidFill>
              </a:rPr>
              <a:t>Histology of kidney medulla</a:t>
            </a:r>
          </a:p>
        </p:txBody>
      </p:sp>
    </p:spTree>
    <p:extLst>
      <p:ext uri="{BB962C8B-B14F-4D97-AF65-F5344CB8AC3E}">
        <p14:creationId xmlns:p14="http://schemas.microsoft.com/office/powerpoint/2010/main" val="25444548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1000" y="-461963"/>
            <a:ext cx="11430000" cy="7781925"/>
          </a:xfrm>
          <a:prstGeom prst="rect">
            <a:avLst/>
          </a:prstGeom>
        </p:spPr>
      </p:pic>
    </p:spTree>
    <p:extLst>
      <p:ext uri="{BB962C8B-B14F-4D97-AF65-F5344CB8AC3E}">
        <p14:creationId xmlns:p14="http://schemas.microsoft.com/office/powerpoint/2010/main" val="14607286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rgbClr val="CCECFF"/>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3249922" y="329684"/>
            <a:ext cx="5521833" cy="584775"/>
          </a:xfrm>
          <a:prstGeom prst="rect">
            <a:avLst/>
          </a:prstGeom>
          <a:solidFill>
            <a:srgbClr val="FFFF00"/>
          </a:solidFill>
        </p:spPr>
        <p:txBody>
          <a:bodyPr wrap="none">
            <a:spAutoFit/>
          </a:bodyPr>
          <a:lstStyle/>
          <a:p>
            <a:r>
              <a:rPr lang="en-US" sz="3200" b="1" dirty="0">
                <a:solidFill>
                  <a:schemeClr val="accent1">
                    <a:lumMod val="75000"/>
                  </a:schemeClr>
                </a:solidFill>
              </a:rPr>
              <a:t>The juxtaglomerular apparatus </a:t>
            </a:r>
          </a:p>
        </p:txBody>
      </p:sp>
      <p:sp>
        <p:nvSpPr>
          <p:cNvPr id="3" name="Rectangle 2"/>
          <p:cNvSpPr/>
          <p:nvPr/>
        </p:nvSpPr>
        <p:spPr>
          <a:xfrm>
            <a:off x="374419" y="1275872"/>
            <a:ext cx="11272838" cy="1815882"/>
          </a:xfrm>
          <a:prstGeom prst="rect">
            <a:avLst/>
          </a:prstGeom>
          <a:solidFill>
            <a:srgbClr val="FFFFCC"/>
          </a:solidFill>
        </p:spPr>
        <p:txBody>
          <a:bodyPr wrap="square">
            <a:spAutoFit/>
          </a:bodyPr>
          <a:lstStyle/>
          <a:p>
            <a:r>
              <a:rPr lang="en-US" sz="2800" b="1" dirty="0"/>
              <a:t>The juxtaglomerular apparatus (also known as the juxtaglomerular complex) is a structure in the kidney that regulates the function of each nephron, the functional units of the kidney. The juxtaglomerular apparatus is named because it is next to  the glomerulus.</a:t>
            </a:r>
          </a:p>
        </p:txBody>
      </p:sp>
      <p:sp>
        <p:nvSpPr>
          <p:cNvPr id="4" name="Rectangle 3"/>
          <p:cNvSpPr/>
          <p:nvPr/>
        </p:nvSpPr>
        <p:spPr>
          <a:xfrm>
            <a:off x="171450" y="3199151"/>
            <a:ext cx="11830050" cy="2677656"/>
          </a:xfrm>
          <a:prstGeom prst="rect">
            <a:avLst/>
          </a:prstGeom>
          <a:solidFill>
            <a:srgbClr val="CCFFCC"/>
          </a:solidFill>
        </p:spPr>
        <p:txBody>
          <a:bodyPr wrap="square">
            <a:spAutoFit/>
          </a:bodyPr>
          <a:lstStyle/>
          <a:p>
            <a:r>
              <a:rPr lang="en-US" sz="2800" b="1" dirty="0"/>
              <a:t>The juxtaglomerular apparatus consists of three types of cells:</a:t>
            </a:r>
          </a:p>
          <a:p>
            <a:endParaRPr lang="en-US" sz="2800" b="1" dirty="0"/>
          </a:p>
          <a:p>
            <a:r>
              <a:rPr lang="en-US" sz="2800" b="1" dirty="0"/>
              <a:t>1- the macula </a:t>
            </a:r>
            <a:r>
              <a:rPr lang="en-US" sz="2800" b="1" dirty="0" err="1"/>
              <a:t>densa</a:t>
            </a:r>
            <a:r>
              <a:rPr lang="en-US" sz="2800" b="1" dirty="0"/>
              <a:t>, a part of the distal convoluted tubule of the same nephron</a:t>
            </a:r>
          </a:p>
          <a:p>
            <a:r>
              <a:rPr lang="en-US" sz="2800" b="1" dirty="0"/>
              <a:t>2- juxtaglomerular cells, (also known as granular cells) which secrete renin</a:t>
            </a:r>
          </a:p>
          <a:p>
            <a:r>
              <a:rPr lang="en-US" sz="2800" b="1" dirty="0"/>
              <a:t>3- </a:t>
            </a:r>
            <a:r>
              <a:rPr lang="en-US" sz="2800" b="1" dirty="0" err="1"/>
              <a:t>extraglomerular</a:t>
            </a:r>
            <a:r>
              <a:rPr lang="en-US" sz="2800" b="1" dirty="0"/>
              <a:t> mesangial cells</a:t>
            </a:r>
          </a:p>
        </p:txBody>
      </p:sp>
    </p:spTree>
    <p:extLst>
      <p:ext uri="{BB962C8B-B14F-4D97-AF65-F5344CB8AC3E}">
        <p14:creationId xmlns:p14="http://schemas.microsoft.com/office/powerpoint/2010/main" val="343288673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rgbClr val="CCECFF"/>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557214" y="284501"/>
            <a:ext cx="11287124" cy="1938992"/>
          </a:xfrm>
          <a:prstGeom prst="rect">
            <a:avLst/>
          </a:prstGeom>
          <a:solidFill>
            <a:srgbClr val="CCFF99"/>
          </a:solidFill>
        </p:spPr>
        <p:txBody>
          <a:bodyPr wrap="square">
            <a:spAutoFit/>
          </a:bodyPr>
          <a:lstStyle/>
          <a:p>
            <a:r>
              <a:rPr lang="en-US" sz="2400" b="1" dirty="0"/>
              <a:t>The juxtaglomerular cells (JG cells, or granular cells) are cells in the kidney that synthesize, store, and secrete the enzyme renin. They are specialized smooth muscle cells mainly in the walls of the afferent arterioles (and some in the efferent arterioles) that deliver blood to the glomerulus. In synthesizing renin, they play a critical role in the renin–angiotensin system and thus in autoregulation of the kidney.</a:t>
            </a:r>
          </a:p>
        </p:txBody>
      </p:sp>
      <p:sp>
        <p:nvSpPr>
          <p:cNvPr id="3" name="Rectangle 2"/>
          <p:cNvSpPr/>
          <p:nvPr/>
        </p:nvSpPr>
        <p:spPr>
          <a:xfrm>
            <a:off x="781050" y="3457026"/>
            <a:ext cx="10553700" cy="1200329"/>
          </a:xfrm>
          <a:prstGeom prst="rect">
            <a:avLst/>
          </a:prstGeom>
          <a:solidFill>
            <a:srgbClr val="FFCC99"/>
          </a:solidFill>
        </p:spPr>
        <p:txBody>
          <a:bodyPr wrap="square">
            <a:spAutoFit/>
          </a:bodyPr>
          <a:lstStyle/>
          <a:p>
            <a:r>
              <a:rPr lang="en-US" sz="2400" b="1" dirty="0"/>
              <a:t>the renin–angiotensin–aldosterone axis—that mediates the volume of extracellular fluid (blood plasma, lymph and interstitial fluid) and arterial vasoconstriction. Thus, it regulates the body's mean arterial blood pressure.</a:t>
            </a:r>
          </a:p>
        </p:txBody>
      </p:sp>
      <p:sp>
        <p:nvSpPr>
          <p:cNvPr id="4" name="Rectangle 3"/>
          <p:cNvSpPr/>
          <p:nvPr/>
        </p:nvSpPr>
        <p:spPr>
          <a:xfrm>
            <a:off x="714376" y="4886418"/>
            <a:ext cx="10687049" cy="1569660"/>
          </a:xfrm>
          <a:prstGeom prst="rect">
            <a:avLst/>
          </a:prstGeom>
          <a:solidFill>
            <a:srgbClr val="FFCC99"/>
          </a:solidFill>
        </p:spPr>
        <p:txBody>
          <a:bodyPr wrap="square">
            <a:spAutoFit/>
          </a:bodyPr>
          <a:lstStyle/>
          <a:p>
            <a:r>
              <a:rPr lang="en-US" sz="2400" b="1" dirty="0"/>
              <a:t>Renin can also be referred to as a hormone, as it has a receptor, the (pro)renin receptor, also known as the renin receptor and </a:t>
            </a:r>
            <a:r>
              <a:rPr lang="en-US" sz="2400" b="1" dirty="0" err="1"/>
              <a:t>prorenin</a:t>
            </a:r>
            <a:r>
              <a:rPr lang="en-US" sz="2400" b="1" dirty="0"/>
              <a:t> receptor (see also below),[4] as well as enzymatic activity with which it hydrolyzes angiotensinogen to angiotensin I.</a:t>
            </a:r>
          </a:p>
        </p:txBody>
      </p:sp>
      <p:sp>
        <p:nvSpPr>
          <p:cNvPr id="5" name="TextBox 4"/>
          <p:cNvSpPr txBox="1"/>
          <p:nvPr/>
        </p:nvSpPr>
        <p:spPr>
          <a:xfrm>
            <a:off x="742950" y="2643188"/>
            <a:ext cx="1543050" cy="584775"/>
          </a:xfrm>
          <a:prstGeom prst="rect">
            <a:avLst/>
          </a:prstGeom>
          <a:solidFill>
            <a:srgbClr val="FFFF00"/>
          </a:solidFill>
        </p:spPr>
        <p:txBody>
          <a:bodyPr wrap="square" rtlCol="0">
            <a:spAutoFit/>
          </a:bodyPr>
          <a:lstStyle/>
          <a:p>
            <a:r>
              <a:rPr lang="en-US" sz="3200" b="1" dirty="0">
                <a:solidFill>
                  <a:schemeClr val="accent1">
                    <a:lumMod val="75000"/>
                  </a:schemeClr>
                </a:solidFill>
              </a:rPr>
              <a:t>Renin</a:t>
            </a:r>
          </a:p>
        </p:txBody>
      </p:sp>
    </p:spTree>
    <p:extLst>
      <p:ext uri="{BB962C8B-B14F-4D97-AF65-F5344CB8AC3E}">
        <p14:creationId xmlns:p14="http://schemas.microsoft.com/office/powerpoint/2010/main" val="362720844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4314" y="171450"/>
            <a:ext cx="12406313" cy="6686550"/>
          </a:xfrm>
          <a:prstGeom prst="rect">
            <a:avLst/>
          </a:prstGeom>
        </p:spPr>
      </p:pic>
    </p:spTree>
    <p:extLst>
      <p:ext uri="{BB962C8B-B14F-4D97-AF65-F5344CB8AC3E}">
        <p14:creationId xmlns:p14="http://schemas.microsoft.com/office/powerpoint/2010/main" val="20187304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0024" y="128588"/>
            <a:ext cx="11701463" cy="6729411"/>
          </a:xfrm>
          <a:prstGeom prst="rect">
            <a:avLst/>
          </a:prstGeom>
        </p:spPr>
      </p:pic>
    </p:spTree>
    <p:extLst>
      <p:ext uri="{BB962C8B-B14F-4D97-AF65-F5344CB8AC3E}">
        <p14:creationId xmlns:p14="http://schemas.microsoft.com/office/powerpoint/2010/main" val="11596962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479550"/>
            <a:ext cx="9144000" cy="2387600"/>
          </a:xfrm>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2"/>
          <a:stretch>
            <a:fillRect/>
          </a:stretch>
        </p:blipFill>
        <p:spPr>
          <a:xfrm>
            <a:off x="1" y="186444"/>
            <a:ext cx="11830050" cy="6528681"/>
          </a:xfrm>
          <a:prstGeom prst="rect">
            <a:avLst/>
          </a:prstGeom>
        </p:spPr>
      </p:pic>
    </p:spTree>
    <p:extLst>
      <p:ext uri="{BB962C8B-B14F-4D97-AF65-F5344CB8AC3E}">
        <p14:creationId xmlns:p14="http://schemas.microsoft.com/office/powerpoint/2010/main" val="2363798379"/>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rgbClr val="CCECFF"/>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4103293" y="286822"/>
            <a:ext cx="2740815" cy="584775"/>
          </a:xfrm>
          <a:prstGeom prst="rect">
            <a:avLst/>
          </a:prstGeom>
          <a:solidFill>
            <a:srgbClr val="FFFF00"/>
          </a:solidFill>
        </p:spPr>
        <p:txBody>
          <a:bodyPr wrap="none">
            <a:spAutoFit/>
          </a:bodyPr>
          <a:lstStyle/>
          <a:p>
            <a:r>
              <a:rPr lang="en-US" sz="3200" b="1" dirty="0">
                <a:solidFill>
                  <a:srgbClr val="0070C0"/>
                </a:solidFill>
              </a:rPr>
              <a:t>Urinary system</a:t>
            </a:r>
          </a:p>
        </p:txBody>
      </p:sp>
      <p:sp>
        <p:nvSpPr>
          <p:cNvPr id="3" name="Rectangle 2"/>
          <p:cNvSpPr/>
          <p:nvPr/>
        </p:nvSpPr>
        <p:spPr>
          <a:xfrm>
            <a:off x="1055292" y="1191310"/>
            <a:ext cx="10674745" cy="523220"/>
          </a:xfrm>
          <a:prstGeom prst="rect">
            <a:avLst/>
          </a:prstGeom>
        </p:spPr>
        <p:txBody>
          <a:bodyPr wrap="square">
            <a:spAutoFit/>
          </a:bodyPr>
          <a:lstStyle/>
          <a:p>
            <a:r>
              <a:rPr lang="en-US" sz="2800" b="1" dirty="0"/>
              <a:t>The urinary system, also known as the renal system or urinary tract</a:t>
            </a:r>
          </a:p>
        </p:txBody>
      </p:sp>
      <p:sp>
        <p:nvSpPr>
          <p:cNvPr id="4" name="Rectangle 3"/>
          <p:cNvSpPr/>
          <p:nvPr/>
        </p:nvSpPr>
        <p:spPr>
          <a:xfrm>
            <a:off x="1735622" y="2372797"/>
            <a:ext cx="1644168" cy="646331"/>
          </a:xfrm>
          <a:prstGeom prst="rect">
            <a:avLst/>
          </a:prstGeom>
        </p:spPr>
        <p:txBody>
          <a:bodyPr wrap="none">
            <a:spAutoFit/>
          </a:bodyPr>
          <a:lstStyle/>
          <a:p>
            <a:r>
              <a:rPr lang="en-US" sz="3600" b="1" dirty="0">
                <a:solidFill>
                  <a:srgbClr val="FF0000"/>
                </a:solidFill>
              </a:rPr>
              <a:t>kidneys</a:t>
            </a:r>
          </a:p>
        </p:txBody>
      </p:sp>
      <p:sp>
        <p:nvSpPr>
          <p:cNvPr id="5" name="Rectangle 4"/>
          <p:cNvSpPr/>
          <p:nvPr/>
        </p:nvSpPr>
        <p:spPr>
          <a:xfrm>
            <a:off x="1643441" y="3265216"/>
            <a:ext cx="1491306" cy="584775"/>
          </a:xfrm>
          <a:prstGeom prst="rect">
            <a:avLst/>
          </a:prstGeom>
        </p:spPr>
        <p:txBody>
          <a:bodyPr wrap="none">
            <a:spAutoFit/>
          </a:bodyPr>
          <a:lstStyle/>
          <a:p>
            <a:r>
              <a:rPr lang="en-US" sz="3200" b="1" dirty="0">
                <a:solidFill>
                  <a:srgbClr val="00B0F0"/>
                </a:solidFill>
              </a:rPr>
              <a:t> ureters</a:t>
            </a:r>
          </a:p>
        </p:txBody>
      </p:sp>
      <p:sp>
        <p:nvSpPr>
          <p:cNvPr id="6" name="Rectangle 5"/>
          <p:cNvSpPr/>
          <p:nvPr/>
        </p:nvSpPr>
        <p:spPr>
          <a:xfrm>
            <a:off x="1735622" y="4197028"/>
            <a:ext cx="1499128" cy="584775"/>
          </a:xfrm>
          <a:prstGeom prst="rect">
            <a:avLst/>
          </a:prstGeom>
        </p:spPr>
        <p:txBody>
          <a:bodyPr wrap="none">
            <a:spAutoFit/>
          </a:bodyPr>
          <a:lstStyle/>
          <a:p>
            <a:r>
              <a:rPr lang="en-US" sz="3200" b="1" dirty="0">
                <a:solidFill>
                  <a:srgbClr val="7030A0"/>
                </a:solidFill>
              </a:rPr>
              <a:t>bladder</a:t>
            </a:r>
          </a:p>
        </p:txBody>
      </p:sp>
      <p:sp>
        <p:nvSpPr>
          <p:cNvPr id="7" name="Rectangle 6"/>
          <p:cNvSpPr/>
          <p:nvPr/>
        </p:nvSpPr>
        <p:spPr>
          <a:xfrm>
            <a:off x="1684157" y="5232351"/>
            <a:ext cx="1450590" cy="584775"/>
          </a:xfrm>
          <a:prstGeom prst="rect">
            <a:avLst/>
          </a:prstGeom>
        </p:spPr>
        <p:txBody>
          <a:bodyPr wrap="none">
            <a:spAutoFit/>
          </a:bodyPr>
          <a:lstStyle/>
          <a:p>
            <a:r>
              <a:rPr lang="en-US" sz="3200" b="1" dirty="0">
                <a:solidFill>
                  <a:schemeClr val="accent2">
                    <a:lumMod val="75000"/>
                  </a:schemeClr>
                </a:solidFill>
              </a:rPr>
              <a:t>urethra</a:t>
            </a:r>
          </a:p>
        </p:txBody>
      </p:sp>
    </p:spTree>
    <p:extLst>
      <p:ext uri="{BB962C8B-B14F-4D97-AF65-F5344CB8AC3E}">
        <p14:creationId xmlns:p14="http://schemas.microsoft.com/office/powerpoint/2010/main" val="3096320693"/>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rgbClr val="CCECFF"/>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2900207" y="372547"/>
            <a:ext cx="6132769" cy="584775"/>
          </a:xfrm>
          <a:prstGeom prst="rect">
            <a:avLst/>
          </a:prstGeom>
          <a:solidFill>
            <a:srgbClr val="FFFF00"/>
          </a:solidFill>
        </p:spPr>
        <p:txBody>
          <a:bodyPr wrap="none">
            <a:spAutoFit/>
          </a:bodyPr>
          <a:lstStyle/>
          <a:p>
            <a:r>
              <a:rPr lang="en-US" sz="3200" b="1" dirty="0">
                <a:solidFill>
                  <a:schemeClr val="accent1">
                    <a:lumMod val="75000"/>
                  </a:schemeClr>
                </a:solidFill>
              </a:rPr>
              <a:t>The function of the urinary system </a:t>
            </a:r>
          </a:p>
        </p:txBody>
      </p:sp>
      <p:sp>
        <p:nvSpPr>
          <p:cNvPr id="3" name="Rectangle 2"/>
          <p:cNvSpPr/>
          <p:nvPr/>
        </p:nvSpPr>
        <p:spPr>
          <a:xfrm>
            <a:off x="2900207" y="1474887"/>
            <a:ext cx="4767395" cy="523220"/>
          </a:xfrm>
          <a:prstGeom prst="rect">
            <a:avLst/>
          </a:prstGeom>
          <a:solidFill>
            <a:srgbClr val="CCFFCC"/>
          </a:solidFill>
        </p:spPr>
        <p:txBody>
          <a:bodyPr wrap="none">
            <a:spAutoFit/>
          </a:bodyPr>
          <a:lstStyle/>
          <a:p>
            <a:r>
              <a:rPr lang="en-US" sz="2800" b="1" dirty="0"/>
              <a:t>eliminate waste from the body</a:t>
            </a:r>
          </a:p>
        </p:txBody>
      </p:sp>
      <p:sp>
        <p:nvSpPr>
          <p:cNvPr id="4" name="Rectangle 3"/>
          <p:cNvSpPr/>
          <p:nvPr/>
        </p:nvSpPr>
        <p:spPr>
          <a:xfrm>
            <a:off x="2115298" y="2515672"/>
            <a:ext cx="6578339" cy="523220"/>
          </a:xfrm>
          <a:prstGeom prst="rect">
            <a:avLst/>
          </a:prstGeom>
          <a:solidFill>
            <a:srgbClr val="99FF99"/>
          </a:solidFill>
        </p:spPr>
        <p:txBody>
          <a:bodyPr wrap="none">
            <a:spAutoFit/>
          </a:bodyPr>
          <a:lstStyle/>
          <a:p>
            <a:r>
              <a:rPr lang="en-US" sz="2800" b="1" dirty="0"/>
              <a:t> regulate blood volume and blood pressure</a:t>
            </a:r>
          </a:p>
        </p:txBody>
      </p:sp>
      <p:sp>
        <p:nvSpPr>
          <p:cNvPr id="5" name="Rectangle 4"/>
          <p:cNvSpPr/>
          <p:nvPr/>
        </p:nvSpPr>
        <p:spPr>
          <a:xfrm>
            <a:off x="1959325" y="3931949"/>
            <a:ext cx="6890284" cy="523220"/>
          </a:xfrm>
          <a:prstGeom prst="rect">
            <a:avLst/>
          </a:prstGeom>
          <a:solidFill>
            <a:srgbClr val="CCFF99"/>
          </a:solidFill>
        </p:spPr>
        <p:txBody>
          <a:bodyPr wrap="none">
            <a:spAutoFit/>
          </a:bodyPr>
          <a:lstStyle/>
          <a:p>
            <a:r>
              <a:rPr lang="en-US" sz="2800" b="1" dirty="0"/>
              <a:t>control levels of electrolytes and metabolites</a:t>
            </a:r>
          </a:p>
        </p:txBody>
      </p:sp>
      <p:sp>
        <p:nvSpPr>
          <p:cNvPr id="6" name="Rectangle 5"/>
          <p:cNvSpPr/>
          <p:nvPr/>
        </p:nvSpPr>
        <p:spPr>
          <a:xfrm>
            <a:off x="3407652" y="5348226"/>
            <a:ext cx="2938112" cy="523220"/>
          </a:xfrm>
          <a:prstGeom prst="rect">
            <a:avLst/>
          </a:prstGeom>
          <a:solidFill>
            <a:srgbClr val="CCFF33"/>
          </a:solidFill>
        </p:spPr>
        <p:txBody>
          <a:bodyPr wrap="none">
            <a:spAutoFit/>
          </a:bodyPr>
          <a:lstStyle/>
          <a:p>
            <a:r>
              <a:rPr lang="en-US" sz="2800" b="1" dirty="0"/>
              <a:t> regulate blood pH</a:t>
            </a:r>
          </a:p>
        </p:txBody>
      </p:sp>
    </p:spTree>
    <p:extLst>
      <p:ext uri="{BB962C8B-B14F-4D97-AF65-F5344CB8AC3E}">
        <p14:creationId xmlns:p14="http://schemas.microsoft.com/office/powerpoint/2010/main" val="389100496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rgbClr val="CCECFF"/>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357188" y="695623"/>
            <a:ext cx="11315700" cy="1384995"/>
          </a:xfrm>
          <a:prstGeom prst="rect">
            <a:avLst/>
          </a:prstGeom>
          <a:solidFill>
            <a:srgbClr val="FFCCFF"/>
          </a:solidFill>
        </p:spPr>
        <p:txBody>
          <a:bodyPr wrap="square">
            <a:spAutoFit/>
          </a:bodyPr>
          <a:lstStyle/>
          <a:p>
            <a:r>
              <a:rPr lang="en-US" sz="2800" b="1" dirty="0"/>
              <a:t>The kidneys have an extensive blood supply via the renal arteries which leave the kidneys via the renal vein. Each kidney consists of functional units called nephrons. </a:t>
            </a:r>
          </a:p>
        </p:txBody>
      </p:sp>
      <p:sp>
        <p:nvSpPr>
          <p:cNvPr id="3" name="Rectangle 2"/>
          <p:cNvSpPr/>
          <p:nvPr/>
        </p:nvSpPr>
        <p:spPr>
          <a:xfrm>
            <a:off x="128589" y="2690336"/>
            <a:ext cx="11687174" cy="1815882"/>
          </a:xfrm>
          <a:prstGeom prst="rect">
            <a:avLst/>
          </a:prstGeom>
          <a:solidFill>
            <a:srgbClr val="FFCCCC"/>
          </a:solidFill>
        </p:spPr>
        <p:txBody>
          <a:bodyPr wrap="square">
            <a:spAutoFit/>
          </a:bodyPr>
          <a:lstStyle/>
          <a:p>
            <a:r>
              <a:rPr lang="en-US" sz="2800" b="1" dirty="0"/>
              <a:t> Following filtration of blood and further processing, wastes (in the form of urine) exit the kidney via the ureters, tubes made of smooth muscle </a:t>
            </a:r>
            <a:r>
              <a:rPr lang="en-US" sz="2800" b="1" dirty="0" err="1"/>
              <a:t>fibres</a:t>
            </a:r>
            <a:r>
              <a:rPr lang="en-US" sz="2800" b="1" dirty="0"/>
              <a:t> that propel urine towards the urinary bladder, where it is stored and subsequently expelled from the body by urination (voiding)</a:t>
            </a:r>
          </a:p>
        </p:txBody>
      </p:sp>
      <p:sp>
        <p:nvSpPr>
          <p:cNvPr id="4" name="Rectangle 3"/>
          <p:cNvSpPr/>
          <p:nvPr/>
        </p:nvSpPr>
        <p:spPr>
          <a:xfrm>
            <a:off x="357188" y="5253335"/>
            <a:ext cx="11029950" cy="954107"/>
          </a:xfrm>
          <a:prstGeom prst="rect">
            <a:avLst/>
          </a:prstGeom>
          <a:solidFill>
            <a:srgbClr val="FFCC99"/>
          </a:solidFill>
        </p:spPr>
        <p:txBody>
          <a:bodyPr wrap="square">
            <a:spAutoFit/>
          </a:bodyPr>
          <a:lstStyle/>
          <a:p>
            <a:r>
              <a:rPr lang="en-US" sz="2800" b="1" dirty="0"/>
              <a:t>The female and male urinary system are very similar, differing only in the length of the urethra</a:t>
            </a:r>
          </a:p>
        </p:txBody>
      </p:sp>
    </p:spTree>
    <p:extLst>
      <p:ext uri="{BB962C8B-B14F-4D97-AF65-F5344CB8AC3E}">
        <p14:creationId xmlns:p14="http://schemas.microsoft.com/office/powerpoint/2010/main" val="9914166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rgbClr val="CCECFF"/>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328613" y="1528674"/>
            <a:ext cx="10829925" cy="1815882"/>
          </a:xfrm>
          <a:prstGeom prst="rect">
            <a:avLst/>
          </a:prstGeom>
          <a:solidFill>
            <a:srgbClr val="FFFFCC"/>
          </a:solidFill>
        </p:spPr>
        <p:txBody>
          <a:bodyPr wrap="square">
            <a:spAutoFit/>
          </a:bodyPr>
          <a:lstStyle/>
          <a:p>
            <a:r>
              <a:rPr lang="en-US" sz="2800" b="1" dirty="0"/>
              <a:t>Urine is formed in the kidneys through a filtration of blood. The urine is then passed through the ureters to the bladder, where it is stored. During urination, the urine is passed from the bladder through the urethra to the outside of the body.</a:t>
            </a:r>
          </a:p>
        </p:txBody>
      </p:sp>
      <p:sp>
        <p:nvSpPr>
          <p:cNvPr id="3" name="Rectangle 2"/>
          <p:cNvSpPr/>
          <p:nvPr/>
        </p:nvSpPr>
        <p:spPr>
          <a:xfrm>
            <a:off x="757237" y="4596110"/>
            <a:ext cx="10815637" cy="1384995"/>
          </a:xfrm>
          <a:prstGeom prst="rect">
            <a:avLst/>
          </a:prstGeom>
          <a:solidFill>
            <a:srgbClr val="FFFFCC"/>
          </a:solidFill>
        </p:spPr>
        <p:txBody>
          <a:bodyPr wrap="square">
            <a:spAutoFit/>
          </a:bodyPr>
          <a:lstStyle/>
          <a:p>
            <a:r>
              <a:rPr lang="en-US" sz="2800" b="1" dirty="0"/>
              <a:t>800–2,000 milliliters (mL) of urine are normally produced every day in a healthy human. This amount varies according to fluid intake and kidney function.</a:t>
            </a:r>
          </a:p>
        </p:txBody>
      </p:sp>
    </p:spTree>
    <p:extLst>
      <p:ext uri="{BB962C8B-B14F-4D97-AF65-F5344CB8AC3E}">
        <p14:creationId xmlns:p14="http://schemas.microsoft.com/office/powerpoint/2010/main" val="18509023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8613" y="206680"/>
            <a:ext cx="7029449" cy="6651320"/>
          </a:xfrm>
          <a:prstGeom prst="rect">
            <a:avLst/>
          </a:prstGeom>
        </p:spPr>
      </p:pic>
      <p:sp>
        <p:nvSpPr>
          <p:cNvPr id="3" name="Rectangle 2"/>
          <p:cNvSpPr/>
          <p:nvPr/>
        </p:nvSpPr>
        <p:spPr>
          <a:xfrm>
            <a:off x="8129589" y="947017"/>
            <a:ext cx="3800474" cy="3970318"/>
          </a:xfrm>
          <a:prstGeom prst="rect">
            <a:avLst/>
          </a:prstGeom>
          <a:solidFill>
            <a:srgbClr val="FFCCFF"/>
          </a:solidFill>
        </p:spPr>
        <p:txBody>
          <a:bodyPr wrap="square">
            <a:spAutoFit/>
          </a:bodyPr>
          <a:lstStyle/>
          <a:p>
            <a:r>
              <a:rPr lang="en-US" sz="2800" b="1" dirty="0"/>
              <a:t>The kidneys are two bean-shaped organs found in vertebrates. They are located on the left and right in the retroperitoneal space, and in adult humans are about 11 </a:t>
            </a:r>
            <a:r>
              <a:rPr lang="en-US" sz="2800" b="1" dirty="0" err="1"/>
              <a:t>centimetres</a:t>
            </a:r>
            <a:r>
              <a:rPr lang="en-US" sz="2800" b="1" dirty="0"/>
              <a:t> (4.3 in) in length.</a:t>
            </a:r>
          </a:p>
        </p:txBody>
      </p:sp>
    </p:spTree>
    <p:extLst>
      <p:ext uri="{BB962C8B-B14F-4D97-AF65-F5344CB8AC3E}">
        <p14:creationId xmlns:p14="http://schemas.microsoft.com/office/powerpoint/2010/main" val="15641114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8588" y="100012"/>
            <a:ext cx="12320588" cy="6757987"/>
          </a:xfrm>
          <a:prstGeom prst="rect">
            <a:avLst/>
          </a:prstGeom>
        </p:spPr>
      </p:pic>
    </p:spTree>
    <p:extLst>
      <p:ext uri="{BB962C8B-B14F-4D97-AF65-F5344CB8AC3E}">
        <p14:creationId xmlns:p14="http://schemas.microsoft.com/office/powerpoint/2010/main" val="127713853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8587" y="966787"/>
            <a:ext cx="7086601" cy="5891213"/>
          </a:xfrm>
          <a:prstGeom prst="rect">
            <a:avLst/>
          </a:prstGeom>
        </p:spPr>
      </p:pic>
      <p:pic>
        <p:nvPicPr>
          <p:cNvPr id="3" name="Picture 2"/>
          <p:cNvPicPr>
            <a:picLocks noChangeAspect="1"/>
          </p:cNvPicPr>
          <p:nvPr/>
        </p:nvPicPr>
        <p:blipFill>
          <a:blip r:embed="rId3"/>
          <a:stretch>
            <a:fillRect/>
          </a:stretch>
        </p:blipFill>
        <p:spPr>
          <a:xfrm>
            <a:off x="7410450" y="619125"/>
            <a:ext cx="4781550" cy="6110288"/>
          </a:xfrm>
          <a:prstGeom prst="rect">
            <a:avLst/>
          </a:prstGeom>
        </p:spPr>
      </p:pic>
      <p:cxnSp>
        <p:nvCxnSpPr>
          <p:cNvPr id="5" name="Straight Connector 4"/>
          <p:cNvCxnSpPr>
            <a:stCxn id="3" idx="1"/>
            <a:endCxn id="3" idx="3"/>
          </p:cNvCxnSpPr>
          <p:nvPr/>
        </p:nvCxnSpPr>
        <p:spPr>
          <a:xfrm>
            <a:off x="7410450" y="3674269"/>
            <a:ext cx="478155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71513" y="257175"/>
            <a:ext cx="4943475" cy="584775"/>
          </a:xfrm>
          <a:prstGeom prst="rect">
            <a:avLst/>
          </a:prstGeom>
          <a:noFill/>
        </p:spPr>
        <p:txBody>
          <a:bodyPr wrap="square" rtlCol="0">
            <a:spAutoFit/>
          </a:bodyPr>
          <a:lstStyle/>
          <a:p>
            <a:r>
              <a:rPr lang="en-US" sz="3200" b="1" dirty="0">
                <a:solidFill>
                  <a:schemeClr val="accent1">
                    <a:lumMod val="75000"/>
                  </a:schemeClr>
                </a:solidFill>
              </a:rPr>
              <a:t>Histology of kidney cortex</a:t>
            </a:r>
          </a:p>
        </p:txBody>
      </p:sp>
      <p:sp>
        <p:nvSpPr>
          <p:cNvPr id="7" name="Left Arrow 6"/>
          <p:cNvSpPr/>
          <p:nvPr/>
        </p:nvSpPr>
        <p:spPr>
          <a:xfrm>
            <a:off x="6858000" y="1418035"/>
            <a:ext cx="1104900" cy="485775"/>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699577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TotalTime>
  <Words>539</Words>
  <Application>Microsoft Office PowerPoint</Application>
  <PresentationFormat>Widescreen</PresentationFormat>
  <Paragraphs>32</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Doaa Mohamed elnagar</cp:lastModifiedBy>
  <cp:revision>9</cp:revision>
  <dcterms:created xsi:type="dcterms:W3CDTF">2020-03-23T10:38:41Z</dcterms:created>
  <dcterms:modified xsi:type="dcterms:W3CDTF">2020-11-08T09:44:31Z</dcterms:modified>
</cp:coreProperties>
</file>