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7" r:id="rId3"/>
    <p:sldId id="257" r:id="rId4"/>
    <p:sldId id="258" r:id="rId5"/>
    <p:sldId id="259" r:id="rId6"/>
    <p:sldId id="260" r:id="rId7"/>
    <p:sldId id="265" r:id="rId8"/>
    <p:sldId id="266" r:id="rId9"/>
    <p:sldId id="261" r:id="rId10"/>
    <p:sldId id="262" r:id="rId11"/>
    <p:sldId id="264" r:id="rId12"/>
    <p:sldId id="263"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FF66"/>
    <a:srgbClr val="CCFFCC"/>
    <a:srgbClr val="FFFFCC"/>
    <a:srgbClr val="FFCCFF"/>
    <a:srgbClr val="CCECFF"/>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47" d="100"/>
          <a:sy n="47" d="100"/>
        </p:scale>
        <p:origin x="82" y="45"/>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FBBAAD3B-50D0-4EBB-9740-DDA3A675530D}" type="datetimeFigureOut">
              <a:rPr lang="en-US" smtClean="0"/>
              <a:t>4/14/2025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F05F0E-B917-424B-AEF5-37C9937DE6BA}" type="slidenum">
              <a:rPr lang="en-US" smtClean="0"/>
              <a:t>‹#›</a:t>
            </a:fld>
            <a:endParaRPr lang="en-US"/>
          </a:p>
        </p:txBody>
      </p:sp>
    </p:spTree>
    <p:extLst>
      <p:ext uri="{BB962C8B-B14F-4D97-AF65-F5344CB8AC3E}">
        <p14:creationId xmlns:p14="http://schemas.microsoft.com/office/powerpoint/2010/main" val="6608176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BBAAD3B-50D0-4EBB-9740-DDA3A675530D}" type="datetimeFigureOut">
              <a:rPr lang="en-US" smtClean="0"/>
              <a:t>4/14/2025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F05F0E-B917-424B-AEF5-37C9937DE6BA}" type="slidenum">
              <a:rPr lang="en-US" smtClean="0"/>
              <a:t>‹#›</a:t>
            </a:fld>
            <a:endParaRPr lang="en-US"/>
          </a:p>
        </p:txBody>
      </p:sp>
    </p:spTree>
    <p:extLst>
      <p:ext uri="{BB962C8B-B14F-4D97-AF65-F5344CB8AC3E}">
        <p14:creationId xmlns:p14="http://schemas.microsoft.com/office/powerpoint/2010/main" val="28790561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BBAAD3B-50D0-4EBB-9740-DDA3A675530D}" type="datetimeFigureOut">
              <a:rPr lang="en-US" smtClean="0"/>
              <a:t>4/14/2025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F05F0E-B917-424B-AEF5-37C9937DE6BA}" type="slidenum">
              <a:rPr lang="en-US" smtClean="0"/>
              <a:t>‹#›</a:t>
            </a:fld>
            <a:endParaRPr lang="en-US"/>
          </a:p>
        </p:txBody>
      </p:sp>
    </p:spTree>
    <p:extLst>
      <p:ext uri="{BB962C8B-B14F-4D97-AF65-F5344CB8AC3E}">
        <p14:creationId xmlns:p14="http://schemas.microsoft.com/office/powerpoint/2010/main" val="21141385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BBAAD3B-50D0-4EBB-9740-DDA3A675530D}" type="datetimeFigureOut">
              <a:rPr lang="en-US" smtClean="0"/>
              <a:t>4/14/2025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F05F0E-B917-424B-AEF5-37C9937DE6BA}" type="slidenum">
              <a:rPr lang="en-US" smtClean="0"/>
              <a:t>‹#›</a:t>
            </a:fld>
            <a:endParaRPr lang="en-US"/>
          </a:p>
        </p:txBody>
      </p:sp>
    </p:spTree>
    <p:extLst>
      <p:ext uri="{BB962C8B-B14F-4D97-AF65-F5344CB8AC3E}">
        <p14:creationId xmlns:p14="http://schemas.microsoft.com/office/powerpoint/2010/main" val="15076620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BBAAD3B-50D0-4EBB-9740-DDA3A675530D}" type="datetimeFigureOut">
              <a:rPr lang="en-US" smtClean="0"/>
              <a:t>4/14/2025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F05F0E-B917-424B-AEF5-37C9937DE6BA}" type="slidenum">
              <a:rPr lang="en-US" smtClean="0"/>
              <a:t>‹#›</a:t>
            </a:fld>
            <a:endParaRPr lang="en-US"/>
          </a:p>
        </p:txBody>
      </p:sp>
    </p:spTree>
    <p:extLst>
      <p:ext uri="{BB962C8B-B14F-4D97-AF65-F5344CB8AC3E}">
        <p14:creationId xmlns:p14="http://schemas.microsoft.com/office/powerpoint/2010/main" val="14165349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BBAAD3B-50D0-4EBB-9740-DDA3A675530D}" type="datetimeFigureOut">
              <a:rPr lang="en-US" smtClean="0"/>
              <a:t>4/14/2025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F05F0E-B917-424B-AEF5-37C9937DE6BA}" type="slidenum">
              <a:rPr lang="en-US" smtClean="0"/>
              <a:t>‹#›</a:t>
            </a:fld>
            <a:endParaRPr lang="en-US"/>
          </a:p>
        </p:txBody>
      </p:sp>
    </p:spTree>
    <p:extLst>
      <p:ext uri="{BB962C8B-B14F-4D97-AF65-F5344CB8AC3E}">
        <p14:creationId xmlns:p14="http://schemas.microsoft.com/office/powerpoint/2010/main" val="40108289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BBAAD3B-50D0-4EBB-9740-DDA3A675530D}" type="datetimeFigureOut">
              <a:rPr lang="en-US" smtClean="0"/>
              <a:t>4/14/2025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4F05F0E-B917-424B-AEF5-37C9937DE6BA}" type="slidenum">
              <a:rPr lang="en-US" smtClean="0"/>
              <a:t>‹#›</a:t>
            </a:fld>
            <a:endParaRPr lang="en-US"/>
          </a:p>
        </p:txBody>
      </p:sp>
    </p:spTree>
    <p:extLst>
      <p:ext uri="{BB962C8B-B14F-4D97-AF65-F5344CB8AC3E}">
        <p14:creationId xmlns:p14="http://schemas.microsoft.com/office/powerpoint/2010/main" val="35170192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BBAAD3B-50D0-4EBB-9740-DDA3A675530D}" type="datetimeFigureOut">
              <a:rPr lang="en-US" smtClean="0"/>
              <a:t>4/14/2025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4F05F0E-B917-424B-AEF5-37C9937DE6BA}" type="slidenum">
              <a:rPr lang="en-US" smtClean="0"/>
              <a:t>‹#›</a:t>
            </a:fld>
            <a:endParaRPr lang="en-US"/>
          </a:p>
        </p:txBody>
      </p:sp>
    </p:spTree>
    <p:extLst>
      <p:ext uri="{BB962C8B-B14F-4D97-AF65-F5344CB8AC3E}">
        <p14:creationId xmlns:p14="http://schemas.microsoft.com/office/powerpoint/2010/main" val="35501841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BBAAD3B-50D0-4EBB-9740-DDA3A675530D}" type="datetimeFigureOut">
              <a:rPr lang="en-US" smtClean="0"/>
              <a:t>4/14/2025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4F05F0E-B917-424B-AEF5-37C9937DE6BA}" type="slidenum">
              <a:rPr lang="en-US" smtClean="0"/>
              <a:t>‹#›</a:t>
            </a:fld>
            <a:endParaRPr lang="en-US"/>
          </a:p>
        </p:txBody>
      </p:sp>
    </p:spTree>
    <p:extLst>
      <p:ext uri="{BB962C8B-B14F-4D97-AF65-F5344CB8AC3E}">
        <p14:creationId xmlns:p14="http://schemas.microsoft.com/office/powerpoint/2010/main" val="10808910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BBAAD3B-50D0-4EBB-9740-DDA3A675530D}" type="datetimeFigureOut">
              <a:rPr lang="en-US" smtClean="0"/>
              <a:t>4/14/2025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F05F0E-B917-424B-AEF5-37C9937DE6BA}" type="slidenum">
              <a:rPr lang="en-US" smtClean="0"/>
              <a:t>‹#›</a:t>
            </a:fld>
            <a:endParaRPr lang="en-US"/>
          </a:p>
        </p:txBody>
      </p:sp>
    </p:spTree>
    <p:extLst>
      <p:ext uri="{BB962C8B-B14F-4D97-AF65-F5344CB8AC3E}">
        <p14:creationId xmlns:p14="http://schemas.microsoft.com/office/powerpoint/2010/main" val="15390219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BBAAD3B-50D0-4EBB-9740-DDA3A675530D}" type="datetimeFigureOut">
              <a:rPr lang="en-US" smtClean="0"/>
              <a:t>4/14/2025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F05F0E-B917-424B-AEF5-37C9937DE6BA}" type="slidenum">
              <a:rPr lang="en-US" smtClean="0"/>
              <a:t>‹#›</a:t>
            </a:fld>
            <a:endParaRPr lang="en-US"/>
          </a:p>
        </p:txBody>
      </p:sp>
    </p:spTree>
    <p:extLst>
      <p:ext uri="{BB962C8B-B14F-4D97-AF65-F5344CB8AC3E}">
        <p14:creationId xmlns:p14="http://schemas.microsoft.com/office/powerpoint/2010/main" val="34275610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BAAD3B-50D0-4EBB-9740-DDA3A675530D}" type="datetimeFigureOut">
              <a:rPr lang="en-US" smtClean="0"/>
              <a:t>4/14/2025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F05F0E-B917-424B-AEF5-37C9937DE6BA}" type="slidenum">
              <a:rPr lang="en-US" smtClean="0"/>
              <a:t>‹#›</a:t>
            </a:fld>
            <a:endParaRPr lang="en-US"/>
          </a:p>
        </p:txBody>
      </p:sp>
    </p:spTree>
    <p:extLst>
      <p:ext uri="{BB962C8B-B14F-4D97-AF65-F5344CB8AC3E}">
        <p14:creationId xmlns:p14="http://schemas.microsoft.com/office/powerpoint/2010/main" val="22157174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a:stretch>
            <a:fillRect/>
          </a:stretch>
        </p:blipFill>
        <p:spPr>
          <a:xfrm>
            <a:off x="0" y="0"/>
            <a:ext cx="12192000" cy="6858000"/>
          </a:xfrm>
          <a:prstGeom prst="rect">
            <a:avLst/>
          </a:prstGeom>
        </p:spPr>
      </p:pic>
      <p:sp>
        <p:nvSpPr>
          <p:cNvPr id="5" name="TextBox 4"/>
          <p:cNvSpPr txBox="1"/>
          <p:nvPr/>
        </p:nvSpPr>
        <p:spPr>
          <a:xfrm>
            <a:off x="2771775" y="2316163"/>
            <a:ext cx="6129338" cy="830997"/>
          </a:xfrm>
          <a:prstGeom prst="rect">
            <a:avLst/>
          </a:prstGeom>
          <a:noFill/>
        </p:spPr>
        <p:txBody>
          <a:bodyPr wrap="square" rtlCol="0">
            <a:spAutoFit/>
          </a:bodyPr>
          <a:lstStyle/>
          <a:p>
            <a:r>
              <a:rPr lang="en-US" sz="4800" b="1" dirty="0"/>
              <a:t>Proteins and Enzymes</a:t>
            </a:r>
          </a:p>
        </p:txBody>
      </p:sp>
    </p:spTree>
    <p:extLst>
      <p:ext uri="{BB962C8B-B14F-4D97-AF65-F5344CB8AC3E}">
        <p14:creationId xmlns:p14="http://schemas.microsoft.com/office/powerpoint/2010/main" val="375415900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Rectangle 1"/>
          <p:cNvSpPr/>
          <p:nvPr/>
        </p:nvSpPr>
        <p:spPr>
          <a:xfrm>
            <a:off x="313797" y="158234"/>
            <a:ext cx="3764941" cy="646331"/>
          </a:xfrm>
          <a:prstGeom prst="rect">
            <a:avLst/>
          </a:prstGeom>
          <a:solidFill>
            <a:srgbClr val="FFC000"/>
          </a:solidFill>
        </p:spPr>
        <p:txBody>
          <a:bodyPr wrap="none">
            <a:spAutoFit/>
          </a:bodyPr>
          <a:lstStyle/>
          <a:p>
            <a:r>
              <a:rPr lang="en-US" sz="3600" b="1" dirty="0"/>
              <a:t>Iron (hemosiderin)</a:t>
            </a:r>
          </a:p>
        </p:txBody>
      </p:sp>
      <p:sp>
        <p:nvSpPr>
          <p:cNvPr id="3" name="Rectangle 2"/>
          <p:cNvSpPr/>
          <p:nvPr/>
        </p:nvSpPr>
        <p:spPr>
          <a:xfrm>
            <a:off x="704850" y="1501125"/>
            <a:ext cx="10839450" cy="1569660"/>
          </a:xfrm>
          <a:prstGeom prst="rect">
            <a:avLst/>
          </a:prstGeom>
          <a:solidFill>
            <a:srgbClr val="FFFF00"/>
          </a:solidFill>
        </p:spPr>
        <p:txBody>
          <a:bodyPr wrap="square">
            <a:spAutoFit/>
          </a:bodyPr>
          <a:lstStyle/>
          <a:p>
            <a:r>
              <a:rPr lang="en-US" sz="2400" b="1" dirty="0"/>
              <a:t>Hemosiderin (storage iron granules) may be present in areas of old hemorrhage or be deposited in tissues with iron overload (</a:t>
            </a:r>
            <a:r>
              <a:rPr lang="en-US" sz="2400" b="1" dirty="0" err="1"/>
              <a:t>hemosiderosis</a:t>
            </a:r>
            <a:r>
              <a:rPr lang="en-US" sz="2400" b="1" dirty="0"/>
              <a:t> is the term used if the iron does not interfere with organ function; hemochromatosis refers to a condition of iron overload associated with organ failure).</a:t>
            </a:r>
          </a:p>
        </p:txBody>
      </p:sp>
      <p:sp>
        <p:nvSpPr>
          <p:cNvPr id="4" name="Rectangle 3"/>
          <p:cNvSpPr/>
          <p:nvPr/>
        </p:nvSpPr>
        <p:spPr>
          <a:xfrm>
            <a:off x="704850" y="3189238"/>
            <a:ext cx="10896600" cy="2308324"/>
          </a:xfrm>
          <a:prstGeom prst="rect">
            <a:avLst/>
          </a:prstGeom>
          <a:solidFill>
            <a:srgbClr val="FFFFCC"/>
          </a:solidFill>
        </p:spPr>
        <p:txBody>
          <a:bodyPr wrap="square">
            <a:spAutoFit/>
          </a:bodyPr>
          <a:lstStyle/>
          <a:p>
            <a:r>
              <a:rPr lang="en-US" sz="2400" b="1" dirty="0"/>
              <a:t>Perl's iron stain is the classic method for demonstrating iron in tissues. The section is treated with dilute hydrochloric acid to release ferric ions from binding proteins. These ions then react with potassium </a:t>
            </a:r>
            <a:r>
              <a:rPr lang="en-US" sz="2400" b="1" dirty="0" err="1"/>
              <a:t>ferrocyanide</a:t>
            </a:r>
            <a:r>
              <a:rPr lang="en-US" sz="2400" b="1" dirty="0"/>
              <a:t> to produce an insoluble blue compound (the Prussian blue reaction). Mercurial fixatives seem to do a better job of preserving iron in bone marrow than formalin.</a:t>
            </a:r>
          </a:p>
          <a:p>
            <a:endParaRPr lang="en-US" sz="2400" b="1" dirty="0"/>
          </a:p>
        </p:txBody>
      </p:sp>
    </p:spTree>
    <p:extLst>
      <p:ext uri="{BB962C8B-B14F-4D97-AF65-F5344CB8AC3E}">
        <p14:creationId xmlns:p14="http://schemas.microsoft.com/office/powerpoint/2010/main" val="35532947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44772"/>
            <a:ext cx="12191999" cy="6813228"/>
          </a:xfrm>
          <a:prstGeom prst="rect">
            <a:avLst/>
          </a:prstGeom>
        </p:spPr>
      </p:pic>
    </p:spTree>
    <p:extLst>
      <p:ext uri="{BB962C8B-B14F-4D97-AF65-F5344CB8AC3E}">
        <p14:creationId xmlns:p14="http://schemas.microsoft.com/office/powerpoint/2010/main" val="318333953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Rectangle 1"/>
          <p:cNvSpPr/>
          <p:nvPr/>
        </p:nvSpPr>
        <p:spPr>
          <a:xfrm>
            <a:off x="759733" y="396567"/>
            <a:ext cx="1701107" cy="646331"/>
          </a:xfrm>
          <a:prstGeom prst="rect">
            <a:avLst/>
          </a:prstGeom>
          <a:solidFill>
            <a:srgbClr val="FFFFCC"/>
          </a:solidFill>
        </p:spPr>
        <p:txBody>
          <a:bodyPr wrap="none">
            <a:spAutoFit/>
          </a:bodyPr>
          <a:lstStyle/>
          <a:p>
            <a:r>
              <a:rPr lang="en-US" sz="3600" b="1" dirty="0"/>
              <a:t>Calcium</a:t>
            </a:r>
          </a:p>
        </p:txBody>
      </p:sp>
      <p:sp>
        <p:nvSpPr>
          <p:cNvPr id="3" name="Rectangle 2"/>
          <p:cNvSpPr/>
          <p:nvPr/>
        </p:nvSpPr>
        <p:spPr>
          <a:xfrm>
            <a:off x="490537" y="1042898"/>
            <a:ext cx="10739437" cy="1200329"/>
          </a:xfrm>
          <a:prstGeom prst="rect">
            <a:avLst/>
          </a:prstGeom>
          <a:solidFill>
            <a:srgbClr val="CCFFCC"/>
          </a:solidFill>
        </p:spPr>
        <p:txBody>
          <a:bodyPr wrap="square">
            <a:spAutoFit/>
          </a:bodyPr>
          <a:lstStyle/>
          <a:p>
            <a:r>
              <a:rPr lang="en-US" sz="2400" b="1" dirty="0"/>
              <a:t>Only calcium that is bound to an anion (such as PO4 or CO3) can be demonstrated. Calcium forms a blue-black lake with hematoxylin to give a blue color on H&amp;E stain, usually with sharp edges.</a:t>
            </a:r>
          </a:p>
        </p:txBody>
      </p:sp>
      <p:sp>
        <p:nvSpPr>
          <p:cNvPr id="4" name="Rectangle 3"/>
          <p:cNvSpPr/>
          <p:nvPr/>
        </p:nvSpPr>
        <p:spPr>
          <a:xfrm>
            <a:off x="490537" y="2514511"/>
            <a:ext cx="11039475" cy="1200329"/>
          </a:xfrm>
          <a:prstGeom prst="rect">
            <a:avLst/>
          </a:prstGeom>
          <a:solidFill>
            <a:srgbClr val="CCFF66"/>
          </a:solidFill>
        </p:spPr>
        <p:txBody>
          <a:bodyPr wrap="square">
            <a:spAutoFit/>
          </a:bodyPr>
          <a:lstStyle/>
          <a:p>
            <a:r>
              <a:rPr lang="en-US" sz="2400" b="1" dirty="0"/>
              <a:t>VonKossa stain is a silver reduction method that demonstrates phosphates and carbonates, but these are usually present along with calcium. This stain is most useful when large amounts are present, as in bone.</a:t>
            </a:r>
          </a:p>
        </p:txBody>
      </p:sp>
      <p:pic>
        <p:nvPicPr>
          <p:cNvPr id="5" name="Picture 4"/>
          <p:cNvPicPr>
            <a:picLocks noChangeAspect="1"/>
          </p:cNvPicPr>
          <p:nvPr/>
        </p:nvPicPr>
        <p:blipFill>
          <a:blip r:embed="rId2"/>
          <a:stretch>
            <a:fillRect/>
          </a:stretch>
        </p:blipFill>
        <p:spPr>
          <a:xfrm>
            <a:off x="873048" y="3782704"/>
            <a:ext cx="3770389" cy="3075296"/>
          </a:xfrm>
          <a:prstGeom prst="rect">
            <a:avLst/>
          </a:prstGeom>
        </p:spPr>
      </p:pic>
      <p:pic>
        <p:nvPicPr>
          <p:cNvPr id="6" name="Picture 5"/>
          <p:cNvPicPr>
            <a:picLocks noChangeAspect="1"/>
          </p:cNvPicPr>
          <p:nvPr/>
        </p:nvPicPr>
        <p:blipFill>
          <a:blip r:embed="rId3"/>
          <a:stretch>
            <a:fillRect/>
          </a:stretch>
        </p:blipFill>
        <p:spPr>
          <a:xfrm>
            <a:off x="5467350" y="3714840"/>
            <a:ext cx="4319588" cy="3143160"/>
          </a:xfrm>
          <a:prstGeom prst="rect">
            <a:avLst/>
          </a:prstGeom>
        </p:spPr>
      </p:pic>
    </p:spTree>
    <p:extLst>
      <p:ext uri="{BB962C8B-B14F-4D97-AF65-F5344CB8AC3E}">
        <p14:creationId xmlns:p14="http://schemas.microsoft.com/office/powerpoint/2010/main" val="3626784029"/>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D8E0F51-C3AA-CF94-BECC-424214A176CD}"/>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8912043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98953" y="629722"/>
            <a:ext cx="5014643" cy="523220"/>
          </a:xfrm>
          <a:prstGeom prst="rect">
            <a:avLst/>
          </a:prstGeom>
        </p:spPr>
        <p:txBody>
          <a:bodyPr wrap="none">
            <a:spAutoFit/>
          </a:bodyPr>
          <a:lstStyle/>
          <a:p>
            <a:r>
              <a:rPr lang="en-US" sz="2800" b="1" dirty="0"/>
              <a:t> Proteins consist of polypeptides</a:t>
            </a:r>
          </a:p>
        </p:txBody>
      </p:sp>
      <p:sp>
        <p:nvSpPr>
          <p:cNvPr id="3" name="Rectangle 2"/>
          <p:cNvSpPr/>
          <p:nvPr/>
        </p:nvSpPr>
        <p:spPr>
          <a:xfrm>
            <a:off x="1568350" y="1758434"/>
            <a:ext cx="7282956" cy="523220"/>
          </a:xfrm>
          <a:prstGeom prst="rect">
            <a:avLst/>
          </a:prstGeom>
          <a:solidFill>
            <a:srgbClr val="FFCCFF"/>
          </a:solidFill>
        </p:spPr>
        <p:txBody>
          <a:bodyPr wrap="none">
            <a:spAutoFit/>
          </a:bodyPr>
          <a:lstStyle/>
          <a:p>
            <a:r>
              <a:rPr lang="en-US" sz="2800" b="1" dirty="0"/>
              <a:t>Total proteins consisting of various amino acids </a:t>
            </a:r>
          </a:p>
        </p:txBody>
      </p:sp>
      <p:sp>
        <p:nvSpPr>
          <p:cNvPr id="4" name="Down Arrow 3"/>
          <p:cNvSpPr/>
          <p:nvPr/>
        </p:nvSpPr>
        <p:spPr>
          <a:xfrm>
            <a:off x="1568350" y="2281655"/>
            <a:ext cx="417614" cy="861596"/>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own Arrow 4"/>
          <p:cNvSpPr/>
          <p:nvPr/>
        </p:nvSpPr>
        <p:spPr>
          <a:xfrm>
            <a:off x="8472489" y="2281654"/>
            <a:ext cx="378818" cy="861596"/>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02261" y="3143250"/>
            <a:ext cx="4896277" cy="584775"/>
          </a:xfrm>
          <a:prstGeom prst="rect">
            <a:avLst/>
          </a:prstGeom>
          <a:solidFill>
            <a:schemeClr val="accent1">
              <a:lumMod val="60000"/>
              <a:lumOff val="40000"/>
            </a:schemeClr>
          </a:solidFill>
        </p:spPr>
        <p:txBody>
          <a:bodyPr wrap="none">
            <a:spAutoFit/>
          </a:bodyPr>
          <a:lstStyle/>
          <a:p>
            <a:r>
              <a:rPr lang="en-US" sz="3200" b="1" dirty="0"/>
              <a:t> mercuric </a:t>
            </a:r>
            <a:r>
              <a:rPr lang="en-US" sz="3200" b="1" dirty="0" err="1"/>
              <a:t>bromphenol</a:t>
            </a:r>
            <a:r>
              <a:rPr lang="en-US" sz="3200" b="1" dirty="0"/>
              <a:t> blue </a:t>
            </a:r>
          </a:p>
        </p:txBody>
      </p:sp>
      <p:sp>
        <p:nvSpPr>
          <p:cNvPr id="7" name="Rectangle 6"/>
          <p:cNvSpPr/>
          <p:nvPr/>
        </p:nvSpPr>
        <p:spPr>
          <a:xfrm>
            <a:off x="7788614" y="3143250"/>
            <a:ext cx="3036793" cy="584775"/>
          </a:xfrm>
          <a:prstGeom prst="rect">
            <a:avLst/>
          </a:prstGeom>
          <a:solidFill>
            <a:srgbClr val="FFFF00"/>
          </a:solidFill>
        </p:spPr>
        <p:txBody>
          <a:bodyPr wrap="none">
            <a:spAutoFit/>
          </a:bodyPr>
          <a:lstStyle/>
          <a:p>
            <a:r>
              <a:rPr lang="en-US" sz="3200" b="1" dirty="0" err="1"/>
              <a:t>naphthol</a:t>
            </a:r>
            <a:r>
              <a:rPr lang="en-US" sz="3200" b="1" dirty="0"/>
              <a:t> yellow </a:t>
            </a:r>
          </a:p>
        </p:txBody>
      </p:sp>
      <p:sp>
        <p:nvSpPr>
          <p:cNvPr id="8" name="Rectangle 7"/>
          <p:cNvSpPr/>
          <p:nvPr/>
        </p:nvSpPr>
        <p:spPr>
          <a:xfrm>
            <a:off x="276225" y="4266455"/>
            <a:ext cx="10839450" cy="461665"/>
          </a:xfrm>
          <a:prstGeom prst="rect">
            <a:avLst/>
          </a:prstGeom>
          <a:solidFill>
            <a:srgbClr val="FFFFCC"/>
          </a:solidFill>
        </p:spPr>
        <p:txBody>
          <a:bodyPr wrap="square">
            <a:spAutoFit/>
          </a:bodyPr>
          <a:lstStyle/>
          <a:p>
            <a:r>
              <a:rPr lang="en-US" sz="2400" b="1" dirty="0"/>
              <a:t>some basic proteins are stained with </a:t>
            </a:r>
            <a:r>
              <a:rPr lang="en-US" sz="2400" b="1" dirty="0">
                <a:solidFill>
                  <a:schemeClr val="accent6">
                    <a:lumMod val="75000"/>
                  </a:schemeClr>
                </a:solidFill>
              </a:rPr>
              <a:t>Fast green and </a:t>
            </a:r>
            <a:r>
              <a:rPr lang="en-US" sz="2400" b="1" dirty="0" err="1">
                <a:solidFill>
                  <a:schemeClr val="accent6">
                    <a:lumMod val="75000"/>
                  </a:schemeClr>
                </a:solidFill>
              </a:rPr>
              <a:t>gallocyanine</a:t>
            </a:r>
            <a:r>
              <a:rPr lang="en-US" sz="2400" b="1" dirty="0">
                <a:solidFill>
                  <a:schemeClr val="accent6">
                    <a:lumMod val="75000"/>
                  </a:schemeClr>
                </a:solidFill>
              </a:rPr>
              <a:t> chrome alum</a:t>
            </a:r>
          </a:p>
        </p:txBody>
      </p:sp>
      <p:sp>
        <p:nvSpPr>
          <p:cNvPr id="9" name="Rectangle 8"/>
          <p:cNvSpPr/>
          <p:nvPr/>
        </p:nvSpPr>
        <p:spPr>
          <a:xfrm>
            <a:off x="461961" y="5128052"/>
            <a:ext cx="11396663" cy="830997"/>
          </a:xfrm>
          <a:prstGeom prst="rect">
            <a:avLst/>
          </a:prstGeom>
          <a:solidFill>
            <a:srgbClr val="CCECFF"/>
          </a:solidFill>
        </p:spPr>
        <p:txBody>
          <a:bodyPr wrap="square">
            <a:spAutoFit/>
          </a:bodyPr>
          <a:lstStyle/>
          <a:p>
            <a:r>
              <a:rPr lang="en-US" sz="2400" b="1" dirty="0"/>
              <a:t> some amino acids in proteins can be stained with specific dyes such as </a:t>
            </a:r>
            <a:r>
              <a:rPr lang="en-US" sz="2400" b="1" dirty="0" err="1">
                <a:solidFill>
                  <a:srgbClr val="FF0000"/>
                </a:solidFill>
              </a:rPr>
              <a:t>tryptophane</a:t>
            </a:r>
            <a:r>
              <a:rPr lang="en-US" sz="2400" b="1" dirty="0">
                <a:solidFill>
                  <a:srgbClr val="FF0000"/>
                </a:solidFill>
              </a:rPr>
              <a:t> and </a:t>
            </a:r>
            <a:r>
              <a:rPr lang="en-US" sz="2400" b="1" dirty="0" err="1">
                <a:solidFill>
                  <a:srgbClr val="FF0000"/>
                </a:solidFill>
              </a:rPr>
              <a:t>tyrosin</a:t>
            </a:r>
            <a:r>
              <a:rPr lang="en-US" sz="2400" b="1" dirty="0">
                <a:solidFill>
                  <a:srgbClr val="FF0000"/>
                </a:solidFill>
              </a:rPr>
              <a:t> with </a:t>
            </a:r>
            <a:r>
              <a:rPr lang="en-US" sz="2400" b="1" dirty="0" err="1">
                <a:solidFill>
                  <a:srgbClr val="FF0000"/>
                </a:solidFill>
              </a:rPr>
              <a:t>Millon</a:t>
            </a:r>
            <a:r>
              <a:rPr lang="en-US" sz="2400" b="1" dirty="0">
                <a:solidFill>
                  <a:srgbClr val="FF0000"/>
                </a:solidFill>
              </a:rPr>
              <a:t> reactions</a:t>
            </a:r>
          </a:p>
        </p:txBody>
      </p:sp>
    </p:spTree>
    <p:extLst>
      <p:ext uri="{BB962C8B-B14F-4D97-AF65-F5344CB8AC3E}">
        <p14:creationId xmlns:p14="http://schemas.microsoft.com/office/powerpoint/2010/main" val="226320983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Rectangle 1"/>
          <p:cNvSpPr/>
          <p:nvPr/>
        </p:nvSpPr>
        <p:spPr>
          <a:xfrm>
            <a:off x="3781318" y="258158"/>
            <a:ext cx="4642425" cy="646331"/>
          </a:xfrm>
          <a:prstGeom prst="rect">
            <a:avLst/>
          </a:prstGeom>
          <a:solidFill>
            <a:srgbClr val="CCFFCC"/>
          </a:solidFill>
        </p:spPr>
        <p:txBody>
          <a:bodyPr wrap="none">
            <a:spAutoFit/>
          </a:bodyPr>
          <a:lstStyle/>
          <a:p>
            <a:r>
              <a:rPr lang="en-US" sz="3600" b="1" dirty="0">
                <a:solidFill>
                  <a:srgbClr val="FF0000"/>
                </a:solidFill>
              </a:rPr>
              <a:t>Enzyme </a:t>
            </a:r>
            <a:r>
              <a:rPr lang="en-US" sz="3600" b="1" dirty="0" err="1">
                <a:solidFill>
                  <a:srgbClr val="FF0000"/>
                </a:solidFill>
              </a:rPr>
              <a:t>Histochemistry</a:t>
            </a:r>
            <a:endParaRPr lang="en-US" sz="3600" b="1" dirty="0">
              <a:solidFill>
                <a:srgbClr val="FF0000"/>
              </a:solidFill>
            </a:endParaRPr>
          </a:p>
        </p:txBody>
      </p:sp>
      <p:sp>
        <p:nvSpPr>
          <p:cNvPr id="3" name="Rectangle 2"/>
          <p:cNvSpPr/>
          <p:nvPr/>
        </p:nvSpPr>
        <p:spPr>
          <a:xfrm>
            <a:off x="982026" y="1344097"/>
            <a:ext cx="7739363" cy="461665"/>
          </a:xfrm>
          <a:prstGeom prst="rect">
            <a:avLst/>
          </a:prstGeom>
        </p:spPr>
        <p:txBody>
          <a:bodyPr wrap="none">
            <a:spAutoFit/>
          </a:bodyPr>
          <a:lstStyle/>
          <a:p>
            <a:r>
              <a:rPr lang="en-US" sz="2400" b="1" dirty="0"/>
              <a:t>Enzymes are the catalysts of most of biochemical reactions </a:t>
            </a:r>
          </a:p>
        </p:txBody>
      </p:sp>
      <p:sp>
        <p:nvSpPr>
          <p:cNvPr id="4" name="Rectangle 3"/>
          <p:cNvSpPr/>
          <p:nvPr/>
        </p:nvSpPr>
        <p:spPr>
          <a:xfrm>
            <a:off x="982026" y="2315647"/>
            <a:ext cx="3201454" cy="461665"/>
          </a:xfrm>
          <a:prstGeom prst="rect">
            <a:avLst/>
          </a:prstGeom>
        </p:spPr>
        <p:txBody>
          <a:bodyPr wrap="none">
            <a:spAutoFit/>
          </a:bodyPr>
          <a:lstStyle/>
          <a:p>
            <a:r>
              <a:rPr lang="en-US" sz="2400" b="1" dirty="0"/>
              <a:t>Frozen tissues are used </a:t>
            </a:r>
          </a:p>
        </p:txBody>
      </p:sp>
      <p:sp>
        <p:nvSpPr>
          <p:cNvPr id="5" name="Rectangle 4"/>
          <p:cNvSpPr/>
          <p:nvPr/>
        </p:nvSpPr>
        <p:spPr>
          <a:xfrm>
            <a:off x="1230457" y="3087142"/>
            <a:ext cx="1669047" cy="584775"/>
          </a:xfrm>
          <a:prstGeom prst="rect">
            <a:avLst/>
          </a:prstGeom>
        </p:spPr>
        <p:txBody>
          <a:bodyPr wrap="none">
            <a:spAutoFit/>
          </a:bodyPr>
          <a:lstStyle/>
          <a:p>
            <a:r>
              <a:rPr lang="en-US" sz="3200" b="1" dirty="0"/>
              <a:t>Principle</a:t>
            </a:r>
          </a:p>
        </p:txBody>
      </p:sp>
      <p:sp>
        <p:nvSpPr>
          <p:cNvPr id="6" name="Rectangle 5"/>
          <p:cNvSpPr/>
          <p:nvPr/>
        </p:nvSpPr>
        <p:spPr>
          <a:xfrm>
            <a:off x="840000" y="3889415"/>
            <a:ext cx="7692299" cy="461665"/>
          </a:xfrm>
          <a:prstGeom prst="rect">
            <a:avLst/>
          </a:prstGeom>
        </p:spPr>
        <p:txBody>
          <a:bodyPr wrap="none">
            <a:spAutoFit/>
          </a:bodyPr>
          <a:lstStyle/>
          <a:p>
            <a:r>
              <a:rPr lang="en-US" sz="2400" b="1" dirty="0"/>
              <a:t>1 - reaction (histochemical): enzyme + substrate →product </a:t>
            </a:r>
          </a:p>
        </p:txBody>
      </p:sp>
      <p:sp>
        <p:nvSpPr>
          <p:cNvPr id="7" name="Rectangle 6"/>
          <p:cNvSpPr/>
          <p:nvPr/>
        </p:nvSpPr>
        <p:spPr>
          <a:xfrm>
            <a:off x="640880" y="4860965"/>
            <a:ext cx="5572872" cy="461665"/>
          </a:xfrm>
          <a:prstGeom prst="rect">
            <a:avLst/>
          </a:prstGeom>
        </p:spPr>
        <p:txBody>
          <a:bodyPr wrap="none">
            <a:spAutoFit/>
          </a:bodyPr>
          <a:lstStyle/>
          <a:p>
            <a:r>
              <a:rPr lang="en-US" sz="2400" b="1" dirty="0"/>
              <a:t>2 - reaction: demonstration of the product</a:t>
            </a:r>
          </a:p>
        </p:txBody>
      </p:sp>
    </p:spTree>
    <p:extLst>
      <p:ext uri="{BB962C8B-B14F-4D97-AF65-F5344CB8AC3E}">
        <p14:creationId xmlns:p14="http://schemas.microsoft.com/office/powerpoint/2010/main" val="3822752591"/>
      </p:ext>
    </p:extLst>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Rectangle 1"/>
          <p:cNvSpPr/>
          <p:nvPr/>
        </p:nvSpPr>
        <p:spPr>
          <a:xfrm>
            <a:off x="525068" y="558284"/>
            <a:ext cx="2503442" cy="707886"/>
          </a:xfrm>
          <a:prstGeom prst="rect">
            <a:avLst/>
          </a:prstGeom>
          <a:solidFill>
            <a:srgbClr val="CCECFF"/>
          </a:solidFill>
        </p:spPr>
        <p:txBody>
          <a:bodyPr wrap="none">
            <a:spAutoFit/>
          </a:bodyPr>
          <a:lstStyle/>
          <a:p>
            <a:r>
              <a:rPr lang="en-US" sz="4000" b="1" dirty="0"/>
              <a:t>Peroxidase</a:t>
            </a:r>
          </a:p>
        </p:txBody>
      </p:sp>
      <p:sp>
        <p:nvSpPr>
          <p:cNvPr id="3" name="Rectangle 2"/>
          <p:cNvSpPr/>
          <p:nvPr/>
        </p:nvSpPr>
        <p:spPr>
          <a:xfrm>
            <a:off x="376238" y="1362760"/>
            <a:ext cx="11239500" cy="1077218"/>
          </a:xfrm>
          <a:prstGeom prst="rect">
            <a:avLst/>
          </a:prstGeom>
          <a:solidFill>
            <a:srgbClr val="CCFFCC"/>
          </a:solidFill>
        </p:spPr>
        <p:txBody>
          <a:bodyPr wrap="square">
            <a:spAutoFit/>
          </a:bodyPr>
          <a:lstStyle/>
          <a:p>
            <a:r>
              <a:rPr lang="en-US" sz="3200" b="1" dirty="0"/>
              <a:t>sections are incubated in a solution containing hydrogen peroxide and DAB (</a:t>
            </a:r>
            <a:r>
              <a:rPr lang="en-US" sz="3200" b="1" dirty="0" err="1"/>
              <a:t>diaminoazobenzidine</a:t>
            </a:r>
            <a:r>
              <a:rPr lang="en-US" sz="3200" b="1" dirty="0"/>
              <a:t>) </a:t>
            </a:r>
          </a:p>
        </p:txBody>
      </p:sp>
      <p:sp>
        <p:nvSpPr>
          <p:cNvPr id="4" name="Rectangle 3"/>
          <p:cNvSpPr/>
          <p:nvPr/>
        </p:nvSpPr>
        <p:spPr>
          <a:xfrm>
            <a:off x="310756" y="2801423"/>
            <a:ext cx="11304982" cy="1077218"/>
          </a:xfrm>
          <a:prstGeom prst="rect">
            <a:avLst/>
          </a:prstGeom>
          <a:solidFill>
            <a:srgbClr val="CCFFCC"/>
          </a:solidFill>
        </p:spPr>
        <p:txBody>
          <a:bodyPr wrap="square">
            <a:spAutoFit/>
          </a:bodyPr>
          <a:lstStyle/>
          <a:p>
            <a:r>
              <a:rPr lang="en-US" sz="3200" b="1" dirty="0"/>
              <a:t>DAB is oxidized in the presence of peroxidase –</a:t>
            </a:r>
            <a:r>
              <a:rPr lang="en-US" sz="3200" b="1" dirty="0" err="1"/>
              <a:t>result:insoluble</a:t>
            </a:r>
            <a:r>
              <a:rPr lang="en-US" sz="3200" b="1" dirty="0"/>
              <a:t>, black, </a:t>
            </a:r>
            <a:r>
              <a:rPr lang="en-US" sz="3200" b="1" dirty="0" err="1"/>
              <a:t>electrondenseprecipitate</a:t>
            </a:r>
            <a:r>
              <a:rPr lang="en-US" sz="3200" b="1" dirty="0"/>
              <a:t> </a:t>
            </a:r>
          </a:p>
        </p:txBody>
      </p:sp>
    </p:spTree>
    <p:extLst>
      <p:ext uri="{BB962C8B-B14F-4D97-AF65-F5344CB8AC3E}">
        <p14:creationId xmlns:p14="http://schemas.microsoft.com/office/powerpoint/2010/main" val="2163858281"/>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Rectangle 1"/>
          <p:cNvSpPr/>
          <p:nvPr/>
        </p:nvSpPr>
        <p:spPr>
          <a:xfrm>
            <a:off x="898299" y="615434"/>
            <a:ext cx="1959704" cy="646331"/>
          </a:xfrm>
          <a:prstGeom prst="rect">
            <a:avLst/>
          </a:prstGeom>
          <a:solidFill>
            <a:srgbClr val="CCFFCC"/>
          </a:solidFill>
        </p:spPr>
        <p:txBody>
          <a:bodyPr wrap="none">
            <a:spAutoFit/>
          </a:bodyPr>
          <a:lstStyle/>
          <a:p>
            <a:r>
              <a:rPr lang="en-US" sz="3600" b="1" dirty="0">
                <a:solidFill>
                  <a:srgbClr val="FF0000"/>
                </a:solidFill>
              </a:rPr>
              <a:t>Pigments</a:t>
            </a:r>
          </a:p>
        </p:txBody>
      </p:sp>
      <p:sp>
        <p:nvSpPr>
          <p:cNvPr id="3" name="Rectangle 2"/>
          <p:cNvSpPr/>
          <p:nvPr/>
        </p:nvSpPr>
        <p:spPr>
          <a:xfrm>
            <a:off x="619125" y="1867198"/>
            <a:ext cx="11082338" cy="954107"/>
          </a:xfrm>
          <a:prstGeom prst="rect">
            <a:avLst/>
          </a:prstGeom>
        </p:spPr>
        <p:txBody>
          <a:bodyPr wrap="square">
            <a:spAutoFit/>
          </a:bodyPr>
          <a:lstStyle/>
          <a:p>
            <a:r>
              <a:rPr lang="en-US" sz="2800" b="1" dirty="0"/>
              <a:t>Several pigments can be found in various cells and tissues, such as melanin, lipofuscin, ceroids, hemoglobin, hemosiderin, bilirubin </a:t>
            </a:r>
            <a:r>
              <a:rPr lang="en-US" sz="2800" b="1" dirty="0" err="1"/>
              <a:t>etc</a:t>
            </a:r>
            <a:endParaRPr lang="en-US" sz="2800" b="1" dirty="0"/>
          </a:p>
        </p:txBody>
      </p:sp>
      <p:sp>
        <p:nvSpPr>
          <p:cNvPr id="4" name="Rectangle 3"/>
          <p:cNvSpPr/>
          <p:nvPr/>
        </p:nvSpPr>
        <p:spPr>
          <a:xfrm>
            <a:off x="331509" y="3057406"/>
            <a:ext cx="2052100" cy="461665"/>
          </a:xfrm>
          <a:prstGeom prst="rect">
            <a:avLst/>
          </a:prstGeom>
          <a:solidFill>
            <a:srgbClr val="FFCCFF"/>
          </a:solidFill>
        </p:spPr>
        <p:txBody>
          <a:bodyPr wrap="none">
            <a:spAutoFit/>
          </a:bodyPr>
          <a:lstStyle/>
          <a:p>
            <a:r>
              <a:rPr lang="en-US" sz="2400" b="1" dirty="0"/>
              <a:t>Melanin stains</a:t>
            </a:r>
          </a:p>
        </p:txBody>
      </p:sp>
      <p:sp>
        <p:nvSpPr>
          <p:cNvPr id="5" name="Rectangle 4"/>
          <p:cNvSpPr/>
          <p:nvPr/>
        </p:nvSpPr>
        <p:spPr>
          <a:xfrm>
            <a:off x="262440" y="3820210"/>
            <a:ext cx="2680785" cy="1631216"/>
          </a:xfrm>
          <a:prstGeom prst="rect">
            <a:avLst/>
          </a:prstGeom>
          <a:solidFill>
            <a:srgbClr val="FFCCFF"/>
          </a:solidFill>
        </p:spPr>
        <p:txBody>
          <a:bodyPr wrap="square">
            <a:spAutoFit/>
          </a:bodyPr>
          <a:lstStyle/>
          <a:p>
            <a:r>
              <a:rPr lang="en-US" sz="2000" b="1" dirty="0"/>
              <a:t>Melanin is normally found in the skin, eye, and substantia </a:t>
            </a:r>
            <a:r>
              <a:rPr lang="en-US" sz="2000" b="1" dirty="0" err="1"/>
              <a:t>nigra</a:t>
            </a:r>
            <a:r>
              <a:rPr lang="en-US" sz="2000" b="1" dirty="0"/>
              <a:t>. It may also be found in melanomas.</a:t>
            </a:r>
          </a:p>
        </p:txBody>
      </p:sp>
      <p:sp>
        <p:nvSpPr>
          <p:cNvPr id="6" name="Rectangle 5"/>
          <p:cNvSpPr/>
          <p:nvPr/>
        </p:nvSpPr>
        <p:spPr>
          <a:xfrm>
            <a:off x="184738" y="5909253"/>
            <a:ext cx="3837333" cy="400110"/>
          </a:xfrm>
          <a:prstGeom prst="rect">
            <a:avLst/>
          </a:prstGeom>
          <a:solidFill>
            <a:srgbClr val="FFCCFF"/>
          </a:solidFill>
        </p:spPr>
        <p:txBody>
          <a:bodyPr wrap="none">
            <a:spAutoFit/>
          </a:bodyPr>
          <a:lstStyle/>
          <a:p>
            <a:r>
              <a:rPr lang="en-US" sz="2000" b="1" dirty="0"/>
              <a:t>Fontana-Masson ("melanin stain")</a:t>
            </a:r>
          </a:p>
        </p:txBody>
      </p:sp>
      <p:sp>
        <p:nvSpPr>
          <p:cNvPr id="7" name="Rectangle 6"/>
          <p:cNvSpPr/>
          <p:nvPr/>
        </p:nvSpPr>
        <p:spPr>
          <a:xfrm>
            <a:off x="6636466" y="2821305"/>
            <a:ext cx="4605492" cy="461665"/>
          </a:xfrm>
          <a:prstGeom prst="rect">
            <a:avLst/>
          </a:prstGeom>
          <a:solidFill>
            <a:srgbClr val="FFFF00"/>
          </a:solidFill>
        </p:spPr>
        <p:txBody>
          <a:bodyPr wrap="none">
            <a:spAutoFit/>
          </a:bodyPr>
          <a:lstStyle/>
          <a:p>
            <a:r>
              <a:rPr lang="en-US" sz="2400" b="1" dirty="0" err="1"/>
              <a:t>Lipochrome</a:t>
            </a:r>
            <a:r>
              <a:rPr lang="en-US" sz="2400" b="1" dirty="0"/>
              <a:t> (</a:t>
            </a:r>
            <a:r>
              <a:rPr lang="en-US" sz="2400" b="1" dirty="0" err="1"/>
              <a:t>lipofuschin</a:t>
            </a:r>
            <a:r>
              <a:rPr lang="en-US" sz="2400" b="1" dirty="0"/>
              <a:t>) pigments</a:t>
            </a:r>
          </a:p>
        </p:txBody>
      </p:sp>
      <p:sp>
        <p:nvSpPr>
          <p:cNvPr id="8" name="Rectangle 7"/>
          <p:cNvSpPr/>
          <p:nvPr/>
        </p:nvSpPr>
        <p:spPr>
          <a:xfrm>
            <a:off x="5891212" y="3580449"/>
            <a:ext cx="6096000" cy="1938992"/>
          </a:xfrm>
          <a:prstGeom prst="rect">
            <a:avLst/>
          </a:prstGeom>
          <a:solidFill>
            <a:srgbClr val="FFFF00"/>
          </a:solidFill>
        </p:spPr>
        <p:txBody>
          <a:bodyPr>
            <a:spAutoFit/>
          </a:bodyPr>
          <a:lstStyle/>
          <a:p>
            <a:r>
              <a:rPr lang="en-US" sz="2000" b="1" dirty="0"/>
              <a:t>These are the breakdown products within cells from oxidation of lipids and lipoproteins. They are the wear-and-tear pigments found most commonly in heart, liver, CNS, and adrenal cortex (zona </a:t>
            </a:r>
            <a:r>
              <a:rPr lang="en-US" sz="2000" b="1" dirty="0" err="1"/>
              <a:t>reticularis</a:t>
            </a:r>
            <a:r>
              <a:rPr lang="en-US" sz="2000" b="1" dirty="0"/>
              <a:t>). The less highly oxidized "ceroid" pigment of testis </a:t>
            </a:r>
            <a:r>
              <a:rPr lang="en-US" sz="2000" b="1" dirty="0" err="1"/>
              <a:t>interstitium</a:t>
            </a:r>
            <a:r>
              <a:rPr lang="en-US" sz="2000" b="1" dirty="0"/>
              <a:t> and seminal vesicle is another form of </a:t>
            </a:r>
            <a:r>
              <a:rPr lang="en-US" sz="2000" b="1" dirty="0" err="1"/>
              <a:t>lipochrome</a:t>
            </a:r>
            <a:r>
              <a:rPr lang="en-US" sz="2000" b="1" dirty="0"/>
              <a:t>.</a:t>
            </a:r>
          </a:p>
        </p:txBody>
      </p:sp>
      <p:sp>
        <p:nvSpPr>
          <p:cNvPr id="9" name="Rectangle 8"/>
          <p:cNvSpPr/>
          <p:nvPr/>
        </p:nvSpPr>
        <p:spPr>
          <a:xfrm>
            <a:off x="6929516" y="5768285"/>
            <a:ext cx="4771947" cy="400110"/>
          </a:xfrm>
          <a:prstGeom prst="rect">
            <a:avLst/>
          </a:prstGeom>
          <a:solidFill>
            <a:srgbClr val="FFFF00"/>
          </a:solidFill>
        </p:spPr>
        <p:txBody>
          <a:bodyPr wrap="none">
            <a:spAutoFit/>
          </a:bodyPr>
          <a:lstStyle/>
          <a:p>
            <a:r>
              <a:rPr lang="en-US" sz="2000" b="1" dirty="0"/>
              <a:t>Sudan black B, long </a:t>
            </a:r>
            <a:r>
              <a:rPr lang="en-US" sz="2000" b="1" dirty="0" err="1"/>
              <a:t>Ziehl-Neelson</a:t>
            </a:r>
            <a:r>
              <a:rPr lang="en-US" sz="2000" b="1" dirty="0"/>
              <a:t> acid fast,</a:t>
            </a:r>
          </a:p>
        </p:txBody>
      </p:sp>
    </p:spTree>
    <p:extLst>
      <p:ext uri="{BB962C8B-B14F-4D97-AF65-F5344CB8AC3E}">
        <p14:creationId xmlns:p14="http://schemas.microsoft.com/office/powerpoint/2010/main" val="160159585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57163" y="114301"/>
            <a:ext cx="12034837" cy="5786438"/>
          </a:xfrm>
          <a:prstGeom prst="rect">
            <a:avLst/>
          </a:prstGeom>
        </p:spPr>
      </p:pic>
      <p:sp>
        <p:nvSpPr>
          <p:cNvPr id="3" name="TextBox 2"/>
          <p:cNvSpPr txBox="1"/>
          <p:nvPr/>
        </p:nvSpPr>
        <p:spPr>
          <a:xfrm>
            <a:off x="3871913" y="6086475"/>
            <a:ext cx="4214812" cy="523220"/>
          </a:xfrm>
          <a:prstGeom prst="rect">
            <a:avLst/>
          </a:prstGeom>
          <a:solidFill>
            <a:srgbClr val="CCFF66"/>
          </a:solidFill>
        </p:spPr>
        <p:txBody>
          <a:bodyPr wrap="square" rtlCol="0">
            <a:spAutoFit/>
          </a:bodyPr>
          <a:lstStyle/>
          <a:p>
            <a:r>
              <a:rPr lang="en-US" sz="2800" b="1" dirty="0"/>
              <a:t>Melanin  Fontana-Masson</a:t>
            </a:r>
          </a:p>
        </p:txBody>
      </p:sp>
    </p:spTree>
    <p:extLst>
      <p:ext uri="{BB962C8B-B14F-4D97-AF65-F5344CB8AC3E}">
        <p14:creationId xmlns:p14="http://schemas.microsoft.com/office/powerpoint/2010/main" val="341047964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28588" y="228600"/>
            <a:ext cx="12063412" cy="6500813"/>
          </a:xfrm>
          <a:prstGeom prst="rect">
            <a:avLst/>
          </a:prstGeom>
        </p:spPr>
      </p:pic>
    </p:spTree>
    <p:extLst>
      <p:ext uri="{BB962C8B-B14F-4D97-AF65-F5344CB8AC3E}">
        <p14:creationId xmlns:p14="http://schemas.microsoft.com/office/powerpoint/2010/main" val="158033097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Rectangle 1"/>
          <p:cNvSpPr/>
          <p:nvPr/>
        </p:nvSpPr>
        <p:spPr>
          <a:xfrm>
            <a:off x="980365" y="844034"/>
            <a:ext cx="4301627" cy="646331"/>
          </a:xfrm>
          <a:prstGeom prst="rect">
            <a:avLst/>
          </a:prstGeom>
          <a:solidFill>
            <a:srgbClr val="CCFFCC"/>
          </a:solidFill>
        </p:spPr>
        <p:txBody>
          <a:bodyPr wrap="none">
            <a:spAutoFit/>
          </a:bodyPr>
          <a:lstStyle/>
          <a:p>
            <a:r>
              <a:rPr lang="en-US" sz="3600" b="1" dirty="0">
                <a:solidFill>
                  <a:srgbClr val="FF0000"/>
                </a:solidFill>
              </a:rPr>
              <a:t> Inorganic Substances</a:t>
            </a:r>
          </a:p>
        </p:txBody>
      </p:sp>
      <p:sp>
        <p:nvSpPr>
          <p:cNvPr id="3" name="Rectangle 2"/>
          <p:cNvSpPr/>
          <p:nvPr/>
        </p:nvSpPr>
        <p:spPr>
          <a:xfrm>
            <a:off x="980365" y="1981498"/>
            <a:ext cx="10378198" cy="1384995"/>
          </a:xfrm>
          <a:prstGeom prst="rect">
            <a:avLst/>
          </a:prstGeom>
          <a:solidFill>
            <a:srgbClr val="CCFFCC"/>
          </a:solidFill>
        </p:spPr>
        <p:txBody>
          <a:bodyPr wrap="square">
            <a:spAutoFit/>
          </a:bodyPr>
          <a:lstStyle/>
          <a:p>
            <a:r>
              <a:rPr lang="en-US" sz="2800" b="1" dirty="0"/>
              <a:t>Varieties of methods for demonstrating inorganic elements, especially metals, by color reactions have been developed since many years</a:t>
            </a:r>
          </a:p>
        </p:txBody>
      </p:sp>
      <p:sp>
        <p:nvSpPr>
          <p:cNvPr id="4" name="Rectangle 3"/>
          <p:cNvSpPr/>
          <p:nvPr/>
        </p:nvSpPr>
        <p:spPr>
          <a:xfrm>
            <a:off x="980364" y="3534460"/>
            <a:ext cx="9878135" cy="954107"/>
          </a:xfrm>
          <a:prstGeom prst="rect">
            <a:avLst/>
          </a:prstGeom>
          <a:solidFill>
            <a:srgbClr val="CCFF66"/>
          </a:solidFill>
        </p:spPr>
        <p:txBody>
          <a:bodyPr wrap="square">
            <a:spAutoFit/>
          </a:bodyPr>
          <a:lstStyle/>
          <a:p>
            <a:r>
              <a:rPr lang="en-US" sz="2800" b="1" dirty="0"/>
              <a:t>The color reaction produced by union of a dye with a metal or metal salt is called as lake-formation</a:t>
            </a:r>
          </a:p>
        </p:txBody>
      </p:sp>
      <p:sp>
        <p:nvSpPr>
          <p:cNvPr id="5" name="Rectangle 4"/>
          <p:cNvSpPr/>
          <p:nvPr/>
        </p:nvSpPr>
        <p:spPr>
          <a:xfrm>
            <a:off x="819149" y="5053311"/>
            <a:ext cx="10539413" cy="954107"/>
          </a:xfrm>
          <a:prstGeom prst="rect">
            <a:avLst/>
          </a:prstGeom>
          <a:solidFill>
            <a:srgbClr val="CCFFCC"/>
          </a:solidFill>
        </p:spPr>
        <p:txBody>
          <a:bodyPr wrap="square">
            <a:spAutoFit/>
          </a:bodyPr>
          <a:lstStyle/>
          <a:p>
            <a:r>
              <a:rPr lang="en-US" sz="2800" b="1" dirty="0"/>
              <a:t> Numerous techniques exist for the demonstration of metals such as iron, copper, gold, silver, mercury, lead, nickel, aluminum, zinc </a:t>
            </a:r>
            <a:r>
              <a:rPr lang="en-US" sz="2800" b="1" dirty="0" err="1"/>
              <a:t>etc</a:t>
            </a:r>
            <a:endParaRPr lang="en-US" sz="2800" b="1" dirty="0"/>
          </a:p>
        </p:txBody>
      </p:sp>
    </p:spTree>
    <p:extLst>
      <p:ext uri="{BB962C8B-B14F-4D97-AF65-F5344CB8AC3E}">
        <p14:creationId xmlns:p14="http://schemas.microsoft.com/office/powerpoint/2010/main" val="293650254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47</TotalTime>
  <Words>517</Words>
  <Application>Microsoft Office PowerPoint</Application>
  <PresentationFormat>Widescreen</PresentationFormat>
  <Paragraphs>35</Paragraphs>
  <Slides>12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Doaa Mohamed elnagar</cp:lastModifiedBy>
  <cp:revision>8</cp:revision>
  <dcterms:created xsi:type="dcterms:W3CDTF">2020-03-26T03:55:52Z</dcterms:created>
  <dcterms:modified xsi:type="dcterms:W3CDTF">2025-04-14T07:28:37Z</dcterms:modified>
</cp:coreProperties>
</file>