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62" r:id="rId5"/>
    <p:sldId id="258" r:id="rId6"/>
    <p:sldId id="259" r:id="rId7"/>
    <p:sldId id="260" r:id="rId8"/>
    <p:sldId id="261" r:id="rId9"/>
    <p:sldId id="263"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FF66"/>
    <a:srgbClr val="FFCCFF"/>
    <a:srgbClr val="FFFF00"/>
    <a:srgbClr val="FFFF99"/>
    <a:srgbClr val="FFFFCC"/>
    <a:srgbClr val="FF6600"/>
    <a:srgbClr val="FF9933"/>
    <a:srgbClr val="FF99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2" d="100"/>
          <a:sy n="52" d="100"/>
        </p:scale>
        <p:origin x="739"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B07C165-6CD9-4DA3-98CC-BD18E7CB7458}"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9A199-A49E-4885-975F-EB861EF15A3E}" type="slidenum">
              <a:rPr lang="en-US" smtClean="0"/>
              <a:t>‹#›</a:t>
            </a:fld>
            <a:endParaRPr lang="en-US"/>
          </a:p>
        </p:txBody>
      </p:sp>
    </p:spTree>
    <p:extLst>
      <p:ext uri="{BB962C8B-B14F-4D97-AF65-F5344CB8AC3E}">
        <p14:creationId xmlns:p14="http://schemas.microsoft.com/office/powerpoint/2010/main" val="3682600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07C165-6CD9-4DA3-98CC-BD18E7CB7458}"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9A199-A49E-4885-975F-EB861EF15A3E}" type="slidenum">
              <a:rPr lang="en-US" smtClean="0"/>
              <a:t>‹#›</a:t>
            </a:fld>
            <a:endParaRPr lang="en-US"/>
          </a:p>
        </p:txBody>
      </p:sp>
    </p:spTree>
    <p:extLst>
      <p:ext uri="{BB962C8B-B14F-4D97-AF65-F5344CB8AC3E}">
        <p14:creationId xmlns:p14="http://schemas.microsoft.com/office/powerpoint/2010/main" val="3232682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07C165-6CD9-4DA3-98CC-BD18E7CB7458}"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9A199-A49E-4885-975F-EB861EF15A3E}" type="slidenum">
              <a:rPr lang="en-US" smtClean="0"/>
              <a:t>‹#›</a:t>
            </a:fld>
            <a:endParaRPr lang="en-US"/>
          </a:p>
        </p:txBody>
      </p:sp>
    </p:spTree>
    <p:extLst>
      <p:ext uri="{BB962C8B-B14F-4D97-AF65-F5344CB8AC3E}">
        <p14:creationId xmlns:p14="http://schemas.microsoft.com/office/powerpoint/2010/main" val="429179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07C165-6CD9-4DA3-98CC-BD18E7CB7458}"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9A199-A49E-4885-975F-EB861EF15A3E}" type="slidenum">
              <a:rPr lang="en-US" smtClean="0"/>
              <a:t>‹#›</a:t>
            </a:fld>
            <a:endParaRPr lang="en-US"/>
          </a:p>
        </p:txBody>
      </p:sp>
    </p:spTree>
    <p:extLst>
      <p:ext uri="{BB962C8B-B14F-4D97-AF65-F5344CB8AC3E}">
        <p14:creationId xmlns:p14="http://schemas.microsoft.com/office/powerpoint/2010/main" val="2193762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07C165-6CD9-4DA3-98CC-BD18E7CB7458}"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9A199-A49E-4885-975F-EB861EF15A3E}" type="slidenum">
              <a:rPr lang="en-US" smtClean="0"/>
              <a:t>‹#›</a:t>
            </a:fld>
            <a:endParaRPr lang="en-US"/>
          </a:p>
        </p:txBody>
      </p:sp>
    </p:spTree>
    <p:extLst>
      <p:ext uri="{BB962C8B-B14F-4D97-AF65-F5344CB8AC3E}">
        <p14:creationId xmlns:p14="http://schemas.microsoft.com/office/powerpoint/2010/main" val="846440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07C165-6CD9-4DA3-98CC-BD18E7CB7458}"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9A199-A49E-4885-975F-EB861EF15A3E}" type="slidenum">
              <a:rPr lang="en-US" smtClean="0"/>
              <a:t>‹#›</a:t>
            </a:fld>
            <a:endParaRPr lang="en-US"/>
          </a:p>
        </p:txBody>
      </p:sp>
    </p:spTree>
    <p:extLst>
      <p:ext uri="{BB962C8B-B14F-4D97-AF65-F5344CB8AC3E}">
        <p14:creationId xmlns:p14="http://schemas.microsoft.com/office/powerpoint/2010/main" val="2055572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07C165-6CD9-4DA3-98CC-BD18E7CB7458}"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19A199-A49E-4885-975F-EB861EF15A3E}" type="slidenum">
              <a:rPr lang="en-US" smtClean="0"/>
              <a:t>‹#›</a:t>
            </a:fld>
            <a:endParaRPr lang="en-US"/>
          </a:p>
        </p:txBody>
      </p:sp>
    </p:spTree>
    <p:extLst>
      <p:ext uri="{BB962C8B-B14F-4D97-AF65-F5344CB8AC3E}">
        <p14:creationId xmlns:p14="http://schemas.microsoft.com/office/powerpoint/2010/main" val="259671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07C165-6CD9-4DA3-98CC-BD18E7CB7458}"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19A199-A49E-4885-975F-EB861EF15A3E}" type="slidenum">
              <a:rPr lang="en-US" smtClean="0"/>
              <a:t>‹#›</a:t>
            </a:fld>
            <a:endParaRPr lang="en-US"/>
          </a:p>
        </p:txBody>
      </p:sp>
    </p:spTree>
    <p:extLst>
      <p:ext uri="{BB962C8B-B14F-4D97-AF65-F5344CB8AC3E}">
        <p14:creationId xmlns:p14="http://schemas.microsoft.com/office/powerpoint/2010/main" val="1907879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7C165-6CD9-4DA3-98CC-BD18E7CB7458}" type="datetimeFigureOut">
              <a:rPr lang="en-US" smtClean="0"/>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19A199-A49E-4885-975F-EB861EF15A3E}" type="slidenum">
              <a:rPr lang="en-US" smtClean="0"/>
              <a:t>‹#›</a:t>
            </a:fld>
            <a:endParaRPr lang="en-US"/>
          </a:p>
        </p:txBody>
      </p:sp>
    </p:spTree>
    <p:extLst>
      <p:ext uri="{BB962C8B-B14F-4D97-AF65-F5344CB8AC3E}">
        <p14:creationId xmlns:p14="http://schemas.microsoft.com/office/powerpoint/2010/main" val="317735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07C165-6CD9-4DA3-98CC-BD18E7CB7458}"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9A199-A49E-4885-975F-EB861EF15A3E}" type="slidenum">
              <a:rPr lang="en-US" smtClean="0"/>
              <a:t>‹#›</a:t>
            </a:fld>
            <a:endParaRPr lang="en-US"/>
          </a:p>
        </p:txBody>
      </p:sp>
    </p:spTree>
    <p:extLst>
      <p:ext uri="{BB962C8B-B14F-4D97-AF65-F5344CB8AC3E}">
        <p14:creationId xmlns:p14="http://schemas.microsoft.com/office/powerpoint/2010/main" val="670923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07C165-6CD9-4DA3-98CC-BD18E7CB7458}"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9A199-A49E-4885-975F-EB861EF15A3E}" type="slidenum">
              <a:rPr lang="en-US" smtClean="0"/>
              <a:t>‹#›</a:t>
            </a:fld>
            <a:endParaRPr lang="en-US"/>
          </a:p>
        </p:txBody>
      </p:sp>
    </p:spTree>
    <p:extLst>
      <p:ext uri="{BB962C8B-B14F-4D97-AF65-F5344CB8AC3E}">
        <p14:creationId xmlns:p14="http://schemas.microsoft.com/office/powerpoint/2010/main" val="355517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7C165-6CD9-4DA3-98CC-BD18E7CB7458}" type="datetimeFigureOut">
              <a:rPr lang="en-US" smtClean="0"/>
              <a:t>11/8/2020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9A199-A49E-4885-975F-EB861EF15A3E}" type="slidenum">
              <a:rPr lang="en-US" smtClean="0"/>
              <a:t>‹#›</a:t>
            </a:fld>
            <a:endParaRPr lang="en-US"/>
          </a:p>
        </p:txBody>
      </p:sp>
    </p:spTree>
    <p:extLst>
      <p:ext uri="{BB962C8B-B14F-4D97-AF65-F5344CB8AC3E}">
        <p14:creationId xmlns:p14="http://schemas.microsoft.com/office/powerpoint/2010/main" val="2487451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0700F1-45FA-405A-9052-CD43E64504E3}"/>
              </a:ext>
            </a:extLst>
          </p:cNvPr>
          <p:cNvPicPr>
            <a:picLocks noChangeAspect="1"/>
          </p:cNvPicPr>
          <p:nvPr/>
        </p:nvPicPr>
        <p:blipFill>
          <a:blip r:embed="rId2"/>
          <a:stretch>
            <a:fillRect/>
          </a:stretch>
        </p:blipFill>
        <p:spPr>
          <a:xfrm>
            <a:off x="103239" y="1"/>
            <a:ext cx="12088761" cy="6858000"/>
          </a:xfrm>
          <a:prstGeom prst="rect">
            <a:avLst/>
          </a:prstGeom>
        </p:spPr>
      </p:pic>
      <p:sp>
        <p:nvSpPr>
          <p:cNvPr id="3" name="TextBox 2">
            <a:extLst>
              <a:ext uri="{FF2B5EF4-FFF2-40B4-BE49-F238E27FC236}">
                <a16:creationId xmlns:a16="http://schemas.microsoft.com/office/drawing/2014/main" id="{A5BA2A17-700A-4F8A-92C5-B850AE7D2A0C}"/>
              </a:ext>
            </a:extLst>
          </p:cNvPr>
          <p:cNvSpPr txBox="1"/>
          <p:nvPr/>
        </p:nvSpPr>
        <p:spPr>
          <a:xfrm>
            <a:off x="501445" y="1238865"/>
            <a:ext cx="2241755" cy="1107996"/>
          </a:xfrm>
          <a:prstGeom prst="rect">
            <a:avLst/>
          </a:prstGeom>
          <a:noFill/>
        </p:spPr>
        <p:txBody>
          <a:bodyPr wrap="square" rtlCol="0">
            <a:spAutoFit/>
          </a:bodyPr>
          <a:lstStyle/>
          <a:p>
            <a:r>
              <a:rPr lang="en-US" sz="6600" b="1" dirty="0" err="1"/>
              <a:t>Lec</a:t>
            </a:r>
            <a:r>
              <a:rPr lang="en-US" sz="6600" b="1" dirty="0"/>
              <a:t> 8 </a:t>
            </a:r>
          </a:p>
        </p:txBody>
      </p:sp>
      <p:sp>
        <p:nvSpPr>
          <p:cNvPr id="4" name="TextBox 3">
            <a:extLst>
              <a:ext uri="{FF2B5EF4-FFF2-40B4-BE49-F238E27FC236}">
                <a16:creationId xmlns:a16="http://schemas.microsoft.com/office/drawing/2014/main" id="{79680454-3464-4D34-A909-DC4443D357FC}"/>
              </a:ext>
            </a:extLst>
          </p:cNvPr>
          <p:cNvSpPr txBox="1"/>
          <p:nvPr/>
        </p:nvSpPr>
        <p:spPr>
          <a:xfrm>
            <a:off x="250723" y="5014452"/>
            <a:ext cx="3126658" cy="1446550"/>
          </a:xfrm>
          <a:prstGeom prst="rect">
            <a:avLst/>
          </a:prstGeom>
          <a:noFill/>
        </p:spPr>
        <p:txBody>
          <a:bodyPr wrap="square" rtlCol="0">
            <a:spAutoFit/>
          </a:bodyPr>
          <a:lstStyle/>
          <a:p>
            <a:r>
              <a:rPr lang="en-US" sz="4400" b="1" dirty="0">
                <a:solidFill>
                  <a:srgbClr val="FF0000"/>
                </a:solidFill>
              </a:rPr>
              <a:t>Liver</a:t>
            </a:r>
          </a:p>
          <a:p>
            <a:r>
              <a:rPr lang="en-US" sz="4400" b="1" dirty="0">
                <a:solidFill>
                  <a:srgbClr val="FF0000"/>
                </a:solidFill>
              </a:rPr>
              <a:t>Goblet cells </a:t>
            </a:r>
          </a:p>
        </p:txBody>
      </p:sp>
    </p:spTree>
    <p:extLst>
      <p:ext uri="{BB962C8B-B14F-4D97-AF65-F5344CB8AC3E}">
        <p14:creationId xmlns:p14="http://schemas.microsoft.com/office/powerpoint/2010/main" val="51563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C4EA7B-1AC7-4B61-BA4F-F64341E78B46}"/>
              </a:ext>
            </a:extLst>
          </p:cNvPr>
          <p:cNvSpPr txBox="1"/>
          <p:nvPr/>
        </p:nvSpPr>
        <p:spPr>
          <a:xfrm>
            <a:off x="4096365" y="393119"/>
            <a:ext cx="3440061" cy="830997"/>
          </a:xfrm>
          <a:prstGeom prst="rect">
            <a:avLst/>
          </a:prstGeom>
          <a:solidFill>
            <a:srgbClr val="FFFF00"/>
          </a:solidFill>
        </p:spPr>
        <p:txBody>
          <a:bodyPr wrap="square">
            <a:spAutoFit/>
          </a:bodyPr>
          <a:lstStyle/>
          <a:p>
            <a:r>
              <a:rPr lang="en-US" sz="4800" b="1" dirty="0"/>
              <a:t>Goblet cells</a:t>
            </a:r>
          </a:p>
        </p:txBody>
      </p:sp>
      <p:sp>
        <p:nvSpPr>
          <p:cNvPr id="5" name="TextBox 4">
            <a:extLst>
              <a:ext uri="{FF2B5EF4-FFF2-40B4-BE49-F238E27FC236}">
                <a16:creationId xmlns:a16="http://schemas.microsoft.com/office/drawing/2014/main" id="{7AC29D80-97EB-4873-ABA0-F143555B5A9A}"/>
              </a:ext>
            </a:extLst>
          </p:cNvPr>
          <p:cNvSpPr txBox="1"/>
          <p:nvPr/>
        </p:nvSpPr>
        <p:spPr>
          <a:xfrm>
            <a:off x="1047136" y="1415534"/>
            <a:ext cx="2433483" cy="584775"/>
          </a:xfrm>
          <a:prstGeom prst="rect">
            <a:avLst/>
          </a:prstGeom>
          <a:solidFill>
            <a:srgbClr val="FFCCFF"/>
          </a:solidFill>
        </p:spPr>
        <p:txBody>
          <a:bodyPr wrap="square">
            <a:spAutoFit/>
          </a:bodyPr>
          <a:lstStyle/>
          <a:p>
            <a:r>
              <a:rPr lang="en-US" sz="3200" b="1" dirty="0"/>
              <a:t>Definition</a:t>
            </a:r>
          </a:p>
        </p:txBody>
      </p:sp>
      <p:sp>
        <p:nvSpPr>
          <p:cNvPr id="7" name="TextBox 6">
            <a:extLst>
              <a:ext uri="{FF2B5EF4-FFF2-40B4-BE49-F238E27FC236}">
                <a16:creationId xmlns:a16="http://schemas.microsoft.com/office/drawing/2014/main" id="{C16B57E2-44D8-4508-8382-9ABBDDA78E2E}"/>
              </a:ext>
            </a:extLst>
          </p:cNvPr>
          <p:cNvSpPr txBox="1"/>
          <p:nvPr/>
        </p:nvSpPr>
        <p:spPr>
          <a:xfrm>
            <a:off x="748480" y="2167702"/>
            <a:ext cx="11227210"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a:t>Goblet cells are modified epithelial cells that secrete mucus on the surface of mucous membranes of organs, particularly those of the lower digestive tract and airways. </a:t>
            </a:r>
          </a:p>
        </p:txBody>
      </p:sp>
      <p:sp>
        <p:nvSpPr>
          <p:cNvPr id="9" name="TextBox 8">
            <a:extLst>
              <a:ext uri="{FF2B5EF4-FFF2-40B4-BE49-F238E27FC236}">
                <a16:creationId xmlns:a16="http://schemas.microsoft.com/office/drawing/2014/main" id="{A4114A86-0510-4609-8A0C-FBC58A9F416E}"/>
              </a:ext>
            </a:extLst>
          </p:cNvPr>
          <p:cNvSpPr txBox="1"/>
          <p:nvPr/>
        </p:nvSpPr>
        <p:spPr>
          <a:xfrm>
            <a:off x="748479" y="4311617"/>
            <a:ext cx="9575391"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t>Histologically, they are </a:t>
            </a:r>
            <a:r>
              <a:rPr lang="en-US" sz="2800" b="1" u="sng" dirty="0">
                <a:solidFill>
                  <a:srgbClr val="FF0000"/>
                </a:solidFill>
              </a:rPr>
              <a:t>mucous merocrine exocrine glands</a:t>
            </a:r>
            <a:r>
              <a:rPr lang="en-US" sz="2800" b="1" dirty="0"/>
              <a:t>. </a:t>
            </a:r>
          </a:p>
        </p:txBody>
      </p:sp>
    </p:spTree>
    <p:extLst>
      <p:ext uri="{BB962C8B-B14F-4D97-AF65-F5344CB8AC3E}">
        <p14:creationId xmlns:p14="http://schemas.microsoft.com/office/powerpoint/2010/main" val="687809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745370-427F-43F2-8E8B-E4AEDA40D380}"/>
              </a:ext>
            </a:extLst>
          </p:cNvPr>
          <p:cNvSpPr txBox="1"/>
          <p:nvPr/>
        </p:nvSpPr>
        <p:spPr>
          <a:xfrm>
            <a:off x="427702" y="612844"/>
            <a:ext cx="11297265" cy="3970318"/>
          </a:xfrm>
          <a:prstGeom prst="rect">
            <a:avLst/>
          </a:prstGeom>
          <a:noFill/>
        </p:spPr>
        <p:txBody>
          <a:bodyPr wrap="square">
            <a:spAutoFit/>
          </a:bodyPr>
          <a:lstStyle/>
          <a:p>
            <a:r>
              <a:rPr lang="en-US" sz="3600" b="1" dirty="0"/>
              <a:t>Goblet cells secrete mucus – mucous glands</a:t>
            </a:r>
          </a:p>
          <a:p>
            <a:endParaRPr lang="en-US" sz="3600" b="1" dirty="0"/>
          </a:p>
          <a:p>
            <a:r>
              <a:rPr lang="en-US" sz="3600" b="1" dirty="0"/>
              <a:t>Their product is packed in </a:t>
            </a:r>
            <a:r>
              <a:rPr lang="en-US" sz="3600" b="1" u="sng" dirty="0">
                <a:solidFill>
                  <a:srgbClr val="FF0000"/>
                </a:solidFill>
              </a:rPr>
              <a:t>vesicles</a:t>
            </a:r>
            <a:r>
              <a:rPr lang="en-US" sz="3600" b="1" dirty="0"/>
              <a:t> inside the cell, and released by </a:t>
            </a:r>
            <a:r>
              <a:rPr lang="en-US" sz="3600" b="1" u="sng" dirty="0">
                <a:solidFill>
                  <a:srgbClr val="FF0000"/>
                </a:solidFill>
              </a:rPr>
              <a:t>exocytosis – merocrine glands</a:t>
            </a:r>
          </a:p>
          <a:p>
            <a:endParaRPr lang="en-US" sz="3600" b="1" u="sng" dirty="0">
              <a:solidFill>
                <a:srgbClr val="FF0000"/>
              </a:solidFill>
            </a:endParaRPr>
          </a:p>
          <a:p>
            <a:r>
              <a:rPr lang="en-US" sz="3600" b="1" dirty="0"/>
              <a:t>They release their product on the surface of epithelium rather than in blood – exocrine glands</a:t>
            </a:r>
          </a:p>
        </p:txBody>
      </p:sp>
    </p:spTree>
    <p:extLst>
      <p:ext uri="{BB962C8B-B14F-4D97-AF65-F5344CB8AC3E}">
        <p14:creationId xmlns:p14="http://schemas.microsoft.com/office/powerpoint/2010/main" val="618265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D4F8C0-A690-4ABB-8E80-05EF61B7DE56}"/>
              </a:ext>
            </a:extLst>
          </p:cNvPr>
          <p:cNvSpPr txBox="1"/>
          <p:nvPr/>
        </p:nvSpPr>
        <p:spPr>
          <a:xfrm>
            <a:off x="2798506" y="420347"/>
            <a:ext cx="6098458" cy="707886"/>
          </a:xfrm>
          <a:prstGeom prst="rect">
            <a:avLst/>
          </a:prstGeom>
          <a:solidFill>
            <a:srgbClr val="FFFF66"/>
          </a:solidFill>
        </p:spPr>
        <p:txBody>
          <a:bodyPr wrap="square">
            <a:spAutoFit/>
          </a:bodyPr>
          <a:lstStyle/>
          <a:p>
            <a:r>
              <a:rPr lang="en-US" sz="4000" b="1" dirty="0"/>
              <a:t>Location and morphology</a:t>
            </a:r>
          </a:p>
        </p:txBody>
      </p:sp>
      <p:sp>
        <p:nvSpPr>
          <p:cNvPr id="5" name="TextBox 4">
            <a:extLst>
              <a:ext uri="{FF2B5EF4-FFF2-40B4-BE49-F238E27FC236}">
                <a16:creationId xmlns:a16="http://schemas.microsoft.com/office/drawing/2014/main" id="{31802A75-399B-42EE-916E-2D16EE6EA129}"/>
              </a:ext>
            </a:extLst>
          </p:cNvPr>
          <p:cNvSpPr txBox="1"/>
          <p:nvPr/>
        </p:nvSpPr>
        <p:spPr>
          <a:xfrm>
            <a:off x="792725" y="1362981"/>
            <a:ext cx="10430797" cy="1569660"/>
          </a:xfrm>
          <a:prstGeom prst="rect">
            <a:avLst/>
          </a:prstGeom>
          <a:noFill/>
        </p:spPr>
        <p:txBody>
          <a:bodyPr wrap="square">
            <a:spAutoFit/>
          </a:bodyPr>
          <a:lstStyle/>
          <a:p>
            <a:r>
              <a:rPr lang="en-US" sz="2400" b="1" dirty="0"/>
              <a:t>Goblet cells are mostly found scattered in the epithelia of the small intestines and respiratory tract. The morphology of goblet cells reflects their function, with the cell containing all the organelles necessary for the production of glycosylated proteins called mucins.</a:t>
            </a:r>
          </a:p>
        </p:txBody>
      </p:sp>
      <p:sp>
        <p:nvSpPr>
          <p:cNvPr id="7" name="TextBox 6">
            <a:extLst>
              <a:ext uri="{FF2B5EF4-FFF2-40B4-BE49-F238E27FC236}">
                <a16:creationId xmlns:a16="http://schemas.microsoft.com/office/drawing/2014/main" id="{F3633AB9-C7CD-489D-A3ED-01ABD515D629}"/>
              </a:ext>
            </a:extLst>
          </p:cNvPr>
          <p:cNvSpPr txBox="1"/>
          <p:nvPr/>
        </p:nvSpPr>
        <p:spPr>
          <a:xfrm>
            <a:off x="416027" y="4491287"/>
            <a:ext cx="11359945" cy="1938992"/>
          </a:xfrm>
          <a:prstGeom prst="rect">
            <a:avLst/>
          </a:prstGeom>
          <a:noFill/>
        </p:spPr>
        <p:txBody>
          <a:bodyPr wrap="square">
            <a:spAutoFit/>
          </a:bodyPr>
          <a:lstStyle/>
          <a:p>
            <a:r>
              <a:rPr lang="en-US" sz="2400" b="1" dirty="0"/>
              <a:t>In the respiratory tract, mucins play an important role in catching large particles inhaled by air. Going down the respiratory tree, the number of goblet cells decrease, while the number of club cells increase. This is due to terminal bronchiole needing different kinds of protection which club cells can bring them–breaking down of inhaled toxins that couldn’t be stopped by the mucus of goblet cells.</a:t>
            </a:r>
          </a:p>
        </p:txBody>
      </p:sp>
    </p:spTree>
    <p:extLst>
      <p:ext uri="{BB962C8B-B14F-4D97-AF65-F5344CB8AC3E}">
        <p14:creationId xmlns:p14="http://schemas.microsoft.com/office/powerpoint/2010/main" val="2073686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60437F-C099-4780-BE1B-D3C3643620E2}"/>
              </a:ext>
            </a:extLst>
          </p:cNvPr>
          <p:cNvSpPr txBox="1"/>
          <p:nvPr/>
        </p:nvSpPr>
        <p:spPr>
          <a:xfrm>
            <a:off x="438764" y="546733"/>
            <a:ext cx="11610668" cy="3046988"/>
          </a:xfrm>
          <a:prstGeom prst="rect">
            <a:avLst/>
          </a:prstGeom>
          <a:noFill/>
        </p:spPr>
        <p:txBody>
          <a:bodyPr wrap="square">
            <a:spAutoFit/>
          </a:bodyPr>
          <a:lstStyle/>
          <a:p>
            <a:pPr algn="just"/>
            <a:r>
              <a:rPr lang="en-US" sz="2400" b="1" dirty="0"/>
              <a:t>Besides containing the nucleus and mitochondria, the cytoplasm is especially rich in rough endoplasmic reticulum (RER) and Golgi complexes. Mucins are produced by </a:t>
            </a:r>
            <a:r>
              <a:rPr lang="en-US" sz="2400" b="1" dirty="0" err="1"/>
              <a:t>mucinogen</a:t>
            </a:r>
            <a:r>
              <a:rPr lang="en-US" sz="2400" b="1" dirty="0"/>
              <a:t> granules in RER and packed into vesicles in Golgi complexes. To make the entire process of synthesis more efficient, goblet cells are polarized, meaning that the organelles have a specific layout within the cytoplasm: the nucleus, mitochondria, RER, and Golgi apparatus are found in the basal portion of the cell; while the vesicles with mucins are located apically, in order to be close to the apical membrane through which their exocytosis occurs.</a:t>
            </a:r>
          </a:p>
        </p:txBody>
      </p:sp>
      <p:sp>
        <p:nvSpPr>
          <p:cNvPr id="5" name="TextBox 4">
            <a:extLst>
              <a:ext uri="{FF2B5EF4-FFF2-40B4-BE49-F238E27FC236}">
                <a16:creationId xmlns:a16="http://schemas.microsoft.com/office/drawing/2014/main" id="{5021C703-BAD0-4F76-AC05-B6B486C6CBAC}"/>
              </a:ext>
            </a:extLst>
          </p:cNvPr>
          <p:cNvSpPr txBox="1"/>
          <p:nvPr/>
        </p:nvSpPr>
        <p:spPr>
          <a:xfrm>
            <a:off x="438763" y="4279942"/>
            <a:ext cx="11610667" cy="1938992"/>
          </a:xfrm>
          <a:prstGeom prst="rect">
            <a:avLst/>
          </a:prstGeom>
          <a:noFill/>
        </p:spPr>
        <p:txBody>
          <a:bodyPr wrap="square">
            <a:spAutoFit/>
          </a:bodyPr>
          <a:lstStyle/>
          <a:p>
            <a:pPr algn="just"/>
            <a:r>
              <a:rPr lang="en-US" sz="2400" b="1" dirty="0"/>
              <a:t>After exocytosis of the vesicles onto the surface of mucous membranes, the mucins become hydrated and form mucus. Mucus is easily washed out during histological preparation, which is why it stains very poorly with hematoxylin and eosin. But since mucins are heavily glycosylated, meaning they contain a lot of oligosaccharides, they stain purple with the periodic acid-Schiff method (PAS).</a:t>
            </a:r>
          </a:p>
        </p:txBody>
      </p:sp>
    </p:spTree>
    <p:extLst>
      <p:ext uri="{BB962C8B-B14F-4D97-AF65-F5344CB8AC3E}">
        <p14:creationId xmlns:p14="http://schemas.microsoft.com/office/powerpoint/2010/main" val="3084722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20B9A6-5EAB-436F-8763-51AEA50D9DF8}"/>
              </a:ext>
            </a:extLst>
          </p:cNvPr>
          <p:cNvSpPr txBox="1"/>
          <p:nvPr/>
        </p:nvSpPr>
        <p:spPr>
          <a:xfrm>
            <a:off x="718984" y="471637"/>
            <a:ext cx="2171700" cy="646331"/>
          </a:xfrm>
          <a:prstGeom prst="rect">
            <a:avLst/>
          </a:prstGeom>
          <a:solidFill>
            <a:srgbClr val="FF9966"/>
          </a:solidFill>
        </p:spPr>
        <p:txBody>
          <a:bodyPr wrap="square">
            <a:spAutoFit/>
          </a:bodyPr>
          <a:lstStyle/>
          <a:p>
            <a:r>
              <a:rPr lang="en-US" sz="3600" b="1" dirty="0"/>
              <a:t>Functions</a:t>
            </a:r>
          </a:p>
        </p:txBody>
      </p:sp>
      <p:sp>
        <p:nvSpPr>
          <p:cNvPr id="5" name="TextBox 4">
            <a:extLst>
              <a:ext uri="{FF2B5EF4-FFF2-40B4-BE49-F238E27FC236}">
                <a16:creationId xmlns:a16="http://schemas.microsoft.com/office/drawing/2014/main" id="{0A2FBA47-D004-46E7-82CA-613C06C70515}"/>
              </a:ext>
            </a:extLst>
          </p:cNvPr>
          <p:cNvSpPr txBox="1"/>
          <p:nvPr/>
        </p:nvSpPr>
        <p:spPr>
          <a:xfrm>
            <a:off x="379771" y="1357217"/>
            <a:ext cx="11536926" cy="2246769"/>
          </a:xfrm>
          <a:prstGeom prst="rect">
            <a:avLst/>
          </a:prstGeom>
          <a:noFill/>
        </p:spPr>
        <p:txBody>
          <a:bodyPr wrap="square">
            <a:spAutoFit/>
          </a:bodyPr>
          <a:lstStyle/>
          <a:p>
            <a:pPr algn="just"/>
            <a:r>
              <a:rPr lang="en-US" sz="2800" b="1" dirty="0"/>
              <a:t>In the small and large intestines, goblet cells are dispersed between enterocytes. Their main function here is to produce mucus which protects and lubricates the surface of the intestines. In the respiratory tract, besides protecting the epithelial surface, mucus traps harming particles inhaled with air to protect the airway.</a:t>
            </a:r>
          </a:p>
        </p:txBody>
      </p:sp>
      <p:sp>
        <p:nvSpPr>
          <p:cNvPr id="7" name="TextBox 6">
            <a:extLst>
              <a:ext uri="{FF2B5EF4-FFF2-40B4-BE49-F238E27FC236}">
                <a16:creationId xmlns:a16="http://schemas.microsoft.com/office/drawing/2014/main" id="{E80A9470-DCD9-4878-9077-476F71372B4E}"/>
              </a:ext>
            </a:extLst>
          </p:cNvPr>
          <p:cNvSpPr txBox="1"/>
          <p:nvPr/>
        </p:nvSpPr>
        <p:spPr>
          <a:xfrm>
            <a:off x="483010" y="4277398"/>
            <a:ext cx="11708990" cy="2246769"/>
          </a:xfrm>
          <a:prstGeom prst="rect">
            <a:avLst/>
          </a:prstGeom>
          <a:noFill/>
        </p:spPr>
        <p:txBody>
          <a:bodyPr wrap="square">
            <a:spAutoFit/>
          </a:bodyPr>
          <a:lstStyle/>
          <a:p>
            <a:pPr algn="just"/>
            <a:r>
              <a:rPr lang="en-US" sz="2800" b="1" dirty="0"/>
              <a:t>Goblet cells produce small amounts of mucus continually, which is known as basal (constitutive) secretion. Mucus production significantly increases when the epithelium is irritated, for example, by inhaling smoke .  This kind of triggered secretion is called stimulated secretion. </a:t>
            </a:r>
          </a:p>
          <a:p>
            <a:pPr algn="just"/>
            <a:endParaRPr lang="en-US" sz="2800" b="1" dirty="0"/>
          </a:p>
        </p:txBody>
      </p:sp>
    </p:spTree>
    <p:extLst>
      <p:ext uri="{BB962C8B-B14F-4D97-AF65-F5344CB8AC3E}">
        <p14:creationId xmlns:p14="http://schemas.microsoft.com/office/powerpoint/2010/main" val="359934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71450" y="100480"/>
            <a:ext cx="11715750" cy="6600358"/>
          </a:xfrm>
          <a:prstGeom prst="rect">
            <a:avLst/>
          </a:prstGeom>
        </p:spPr>
      </p:pic>
      <p:sp>
        <p:nvSpPr>
          <p:cNvPr id="5" name="TextBox 4"/>
          <p:cNvSpPr txBox="1"/>
          <p:nvPr/>
        </p:nvSpPr>
        <p:spPr>
          <a:xfrm>
            <a:off x="0" y="314325"/>
            <a:ext cx="1857375" cy="769441"/>
          </a:xfrm>
          <a:prstGeom prst="rect">
            <a:avLst/>
          </a:prstGeom>
          <a:noFill/>
        </p:spPr>
        <p:txBody>
          <a:bodyPr wrap="square" rtlCol="0">
            <a:spAutoFit/>
          </a:bodyPr>
          <a:lstStyle/>
          <a:p>
            <a:r>
              <a:rPr lang="en-US" sz="4400" b="1" dirty="0">
                <a:solidFill>
                  <a:srgbClr val="FF0000"/>
                </a:solidFill>
              </a:rPr>
              <a:t>Liver </a:t>
            </a:r>
          </a:p>
        </p:txBody>
      </p:sp>
    </p:spTree>
    <p:extLst>
      <p:ext uri="{BB962C8B-B14F-4D97-AF65-F5344CB8AC3E}">
        <p14:creationId xmlns:p14="http://schemas.microsoft.com/office/powerpoint/2010/main" val="164212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937" y="157162"/>
            <a:ext cx="6396037" cy="6315075"/>
          </a:xfrm>
          <a:prstGeom prst="rect">
            <a:avLst/>
          </a:prstGeom>
        </p:spPr>
      </p:pic>
      <p:sp>
        <p:nvSpPr>
          <p:cNvPr id="3" name="Rectangle 2"/>
          <p:cNvSpPr/>
          <p:nvPr/>
        </p:nvSpPr>
        <p:spPr>
          <a:xfrm>
            <a:off x="8458199" y="534085"/>
            <a:ext cx="3286126" cy="2677656"/>
          </a:xfrm>
          <a:prstGeom prst="rect">
            <a:avLst/>
          </a:prstGeom>
          <a:solidFill>
            <a:srgbClr val="FFCCCC"/>
          </a:solidFill>
        </p:spPr>
        <p:txBody>
          <a:bodyPr wrap="square">
            <a:spAutoFit/>
          </a:bodyPr>
          <a:lstStyle/>
          <a:p>
            <a:r>
              <a:rPr lang="en-US" sz="2800" b="1" dirty="0"/>
              <a:t>The liver is the largest solid organ and the largest gland in the human body. It carries out over 500 essential tasks.</a:t>
            </a:r>
          </a:p>
        </p:txBody>
      </p:sp>
      <p:sp>
        <p:nvSpPr>
          <p:cNvPr id="4" name="Rectangle 3"/>
          <p:cNvSpPr/>
          <p:nvPr/>
        </p:nvSpPr>
        <p:spPr>
          <a:xfrm>
            <a:off x="8047579" y="4340454"/>
            <a:ext cx="3696746" cy="954107"/>
          </a:xfrm>
          <a:prstGeom prst="rect">
            <a:avLst/>
          </a:prstGeom>
          <a:solidFill>
            <a:srgbClr val="FFCCFF"/>
          </a:solidFill>
        </p:spPr>
        <p:txBody>
          <a:bodyPr wrap="square">
            <a:spAutoFit/>
          </a:bodyPr>
          <a:lstStyle/>
          <a:p>
            <a:r>
              <a:rPr lang="en-US" sz="2800" b="1" dirty="0"/>
              <a:t>Classed as part of the digestive system,</a:t>
            </a:r>
          </a:p>
        </p:txBody>
      </p:sp>
    </p:spTree>
    <p:extLst>
      <p:ext uri="{BB962C8B-B14F-4D97-AF65-F5344CB8AC3E}">
        <p14:creationId xmlns:p14="http://schemas.microsoft.com/office/powerpoint/2010/main" val="276256911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5786" y="800100"/>
            <a:ext cx="5257801" cy="5529263"/>
          </a:xfrm>
          <a:prstGeom prst="rect">
            <a:avLst/>
          </a:prstGeom>
        </p:spPr>
      </p:pic>
      <p:pic>
        <p:nvPicPr>
          <p:cNvPr id="3" name="Picture 2"/>
          <p:cNvPicPr>
            <a:picLocks noChangeAspect="1"/>
          </p:cNvPicPr>
          <p:nvPr/>
        </p:nvPicPr>
        <p:blipFill>
          <a:blip r:embed="rId3"/>
          <a:stretch>
            <a:fillRect/>
          </a:stretch>
        </p:blipFill>
        <p:spPr>
          <a:xfrm>
            <a:off x="6710364" y="371475"/>
            <a:ext cx="5010150" cy="5957888"/>
          </a:xfrm>
          <a:prstGeom prst="rect">
            <a:avLst/>
          </a:prstGeom>
        </p:spPr>
      </p:pic>
      <p:sp>
        <p:nvSpPr>
          <p:cNvPr id="4" name="TextBox 3"/>
          <p:cNvSpPr txBox="1"/>
          <p:nvPr/>
        </p:nvSpPr>
        <p:spPr>
          <a:xfrm>
            <a:off x="3957638" y="153769"/>
            <a:ext cx="3100387" cy="646331"/>
          </a:xfrm>
          <a:prstGeom prst="rect">
            <a:avLst/>
          </a:prstGeom>
          <a:noFill/>
        </p:spPr>
        <p:txBody>
          <a:bodyPr wrap="square" rtlCol="0">
            <a:spAutoFit/>
          </a:bodyPr>
          <a:lstStyle/>
          <a:p>
            <a:r>
              <a:rPr lang="en-US" sz="3600" b="1" dirty="0"/>
              <a:t>Liver histology</a:t>
            </a:r>
          </a:p>
        </p:txBody>
      </p:sp>
      <p:sp>
        <p:nvSpPr>
          <p:cNvPr id="5" name="TextBox 4"/>
          <p:cNvSpPr txBox="1"/>
          <p:nvPr/>
        </p:nvSpPr>
        <p:spPr>
          <a:xfrm>
            <a:off x="7372349" y="5815013"/>
            <a:ext cx="1228725" cy="369332"/>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148684845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331057" y="401122"/>
            <a:ext cx="6040308" cy="523220"/>
          </a:xfrm>
          <a:prstGeom prst="rect">
            <a:avLst/>
          </a:prstGeom>
          <a:solidFill>
            <a:srgbClr val="FF9966"/>
          </a:solidFill>
        </p:spPr>
        <p:txBody>
          <a:bodyPr wrap="none">
            <a:spAutoFit/>
          </a:bodyPr>
          <a:lstStyle/>
          <a:p>
            <a:r>
              <a:rPr lang="en-US" sz="2800" b="1" dirty="0"/>
              <a:t>The major functions of the liver include</a:t>
            </a:r>
          </a:p>
        </p:txBody>
      </p:sp>
      <p:sp>
        <p:nvSpPr>
          <p:cNvPr id="3" name="Rectangle 2"/>
          <p:cNvSpPr/>
          <p:nvPr/>
        </p:nvSpPr>
        <p:spPr>
          <a:xfrm>
            <a:off x="342901" y="995660"/>
            <a:ext cx="11687174" cy="830997"/>
          </a:xfrm>
          <a:prstGeom prst="rect">
            <a:avLst/>
          </a:prstGeom>
          <a:solidFill>
            <a:srgbClr val="FFFF00"/>
          </a:solidFill>
        </p:spPr>
        <p:txBody>
          <a:bodyPr wrap="square">
            <a:spAutoFit/>
          </a:bodyPr>
          <a:lstStyle/>
          <a:p>
            <a:r>
              <a:rPr lang="en-US" sz="2400" b="1" dirty="0"/>
              <a:t>Bile production: Bile helps the small intestine break down and absorb fats, cholesterol, and some vitamins. Bile consists of bile salts, cholesterol, bilirubin, electrolytes, and water.</a:t>
            </a:r>
          </a:p>
        </p:txBody>
      </p:sp>
      <p:sp>
        <p:nvSpPr>
          <p:cNvPr id="4" name="Rectangle 3"/>
          <p:cNvSpPr/>
          <p:nvPr/>
        </p:nvSpPr>
        <p:spPr>
          <a:xfrm>
            <a:off x="342901" y="2328774"/>
            <a:ext cx="11387137" cy="1200329"/>
          </a:xfrm>
          <a:prstGeom prst="rect">
            <a:avLst/>
          </a:prstGeom>
          <a:solidFill>
            <a:srgbClr val="FFFF99"/>
          </a:solidFill>
        </p:spPr>
        <p:txBody>
          <a:bodyPr wrap="square">
            <a:spAutoFit/>
          </a:bodyPr>
          <a:lstStyle/>
          <a:p>
            <a:r>
              <a:rPr lang="en-US" sz="2400" b="1" dirty="0"/>
              <a:t>Absorbing and metabolizing bilirubin: Bilirubin is formed by the breakdown of hemoglobin. The iron released from hemoglobin is stored in the liver or bone marrow and used to make the next generation of blood cells.</a:t>
            </a:r>
          </a:p>
        </p:txBody>
      </p:sp>
      <p:sp>
        <p:nvSpPr>
          <p:cNvPr id="5" name="Rectangle 4"/>
          <p:cNvSpPr/>
          <p:nvPr/>
        </p:nvSpPr>
        <p:spPr>
          <a:xfrm>
            <a:off x="342901" y="3938887"/>
            <a:ext cx="11387137" cy="1200329"/>
          </a:xfrm>
          <a:prstGeom prst="rect">
            <a:avLst/>
          </a:prstGeom>
          <a:solidFill>
            <a:srgbClr val="FFFF99"/>
          </a:solidFill>
        </p:spPr>
        <p:txBody>
          <a:bodyPr wrap="square">
            <a:spAutoFit/>
          </a:bodyPr>
          <a:lstStyle/>
          <a:p>
            <a:r>
              <a:rPr lang="en-US" sz="2400" b="1" dirty="0"/>
              <a:t>Supporting blood clots: Vitamin K is necessary for the creation of certain coagulants that help clot the blood. Bile is essential for vitamin K absorption and is created in the liver. If the liver does not produce enough bile, clotting factors cannot be produced.</a:t>
            </a:r>
          </a:p>
        </p:txBody>
      </p:sp>
    </p:spTree>
    <p:extLst>
      <p:ext uri="{BB962C8B-B14F-4D97-AF65-F5344CB8AC3E}">
        <p14:creationId xmlns:p14="http://schemas.microsoft.com/office/powerpoint/2010/main" val="21058804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919162" y="562660"/>
            <a:ext cx="10639426" cy="461665"/>
          </a:xfrm>
          <a:prstGeom prst="rect">
            <a:avLst/>
          </a:prstGeom>
          <a:solidFill>
            <a:srgbClr val="FFFF00"/>
          </a:solidFill>
        </p:spPr>
        <p:txBody>
          <a:bodyPr wrap="square">
            <a:spAutoFit/>
          </a:bodyPr>
          <a:lstStyle/>
          <a:p>
            <a:r>
              <a:rPr lang="en-US" sz="2400" b="1" dirty="0"/>
              <a:t>Fat </a:t>
            </a:r>
            <a:r>
              <a:rPr lang="en-US" sz="2400" b="1" dirty="0" err="1"/>
              <a:t>metabolization</a:t>
            </a:r>
            <a:r>
              <a:rPr lang="en-US" sz="2400" b="1" dirty="0"/>
              <a:t>: Bile breaks down fats and makes them easier to digest.</a:t>
            </a:r>
          </a:p>
        </p:txBody>
      </p:sp>
      <p:sp>
        <p:nvSpPr>
          <p:cNvPr id="3" name="Rectangle 2"/>
          <p:cNvSpPr/>
          <p:nvPr/>
        </p:nvSpPr>
        <p:spPr>
          <a:xfrm>
            <a:off x="704850" y="1675923"/>
            <a:ext cx="11296650" cy="1569660"/>
          </a:xfrm>
          <a:prstGeom prst="rect">
            <a:avLst/>
          </a:prstGeom>
          <a:solidFill>
            <a:srgbClr val="FFFF66"/>
          </a:solidFill>
        </p:spPr>
        <p:txBody>
          <a:bodyPr wrap="square">
            <a:spAutoFit/>
          </a:bodyPr>
          <a:lstStyle/>
          <a:p>
            <a:r>
              <a:rPr lang="en-US" sz="2400" b="1"/>
              <a:t>Metabolizing carbohydrates: Carbohydrates are stored in the liver, where they are broken down into glucose and siphoned into the bloodstream to maintain normal glucose levels. </a:t>
            </a:r>
            <a:r>
              <a:rPr lang="en-US" sz="2400" b="1" dirty="0"/>
              <a:t>They are stored as glycogen and released whenever a quick burst of energy is needed.</a:t>
            </a:r>
          </a:p>
        </p:txBody>
      </p:sp>
      <p:sp>
        <p:nvSpPr>
          <p:cNvPr id="4" name="Rectangle 3"/>
          <p:cNvSpPr/>
          <p:nvPr/>
        </p:nvSpPr>
        <p:spPr>
          <a:xfrm>
            <a:off x="704850" y="3866287"/>
            <a:ext cx="10853738" cy="1569660"/>
          </a:xfrm>
          <a:prstGeom prst="rect">
            <a:avLst/>
          </a:prstGeom>
          <a:solidFill>
            <a:srgbClr val="FFFF99"/>
          </a:solidFill>
        </p:spPr>
        <p:txBody>
          <a:bodyPr wrap="square">
            <a:spAutoFit/>
          </a:bodyPr>
          <a:lstStyle/>
          <a:p>
            <a:r>
              <a:rPr lang="en-US" sz="2400" b="1" dirty="0"/>
              <a:t>Vitamin and mineral storage: The liver stores vitamins A, D, E, K, and B12. It keeps significant amounts of these vitamins stored. In some cases, several years’ worth of vitamins is held as a backup. The liver stores iron from hemoglobin in the form of ferritin, ready to make new red blood cells. The liver also stores and releases copper.</a:t>
            </a:r>
          </a:p>
        </p:txBody>
      </p:sp>
    </p:spTree>
    <p:extLst>
      <p:ext uri="{BB962C8B-B14F-4D97-AF65-F5344CB8AC3E}">
        <p14:creationId xmlns:p14="http://schemas.microsoft.com/office/powerpoint/2010/main" val="22677805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666749" y="648386"/>
            <a:ext cx="10563225" cy="461665"/>
          </a:xfrm>
          <a:prstGeom prst="rect">
            <a:avLst/>
          </a:prstGeom>
          <a:solidFill>
            <a:srgbClr val="FFFFCC"/>
          </a:solidFill>
        </p:spPr>
        <p:txBody>
          <a:bodyPr wrap="square">
            <a:spAutoFit/>
          </a:bodyPr>
          <a:lstStyle/>
          <a:p>
            <a:r>
              <a:rPr lang="en-US" sz="2400" b="1" dirty="0"/>
              <a:t>Helps metabolize proteins: Bile helps break down proteins for digestion.</a:t>
            </a:r>
          </a:p>
        </p:txBody>
      </p:sp>
      <p:sp>
        <p:nvSpPr>
          <p:cNvPr id="3" name="Rectangle 2"/>
          <p:cNvSpPr/>
          <p:nvPr/>
        </p:nvSpPr>
        <p:spPr>
          <a:xfrm>
            <a:off x="676274" y="1700124"/>
            <a:ext cx="10553699" cy="1015663"/>
          </a:xfrm>
          <a:prstGeom prst="rect">
            <a:avLst/>
          </a:prstGeom>
          <a:solidFill>
            <a:srgbClr val="FFFF99"/>
          </a:solidFill>
        </p:spPr>
        <p:txBody>
          <a:bodyPr wrap="square">
            <a:spAutoFit/>
          </a:bodyPr>
          <a:lstStyle/>
          <a:p>
            <a:r>
              <a:rPr lang="en-US" sz="2000" b="1" dirty="0"/>
              <a:t>Filters the blood: The liver filters and removes compounds from the body, including hormones, such as estrogen and aldosterone, and compounds from outside the body, including alcohol and other drugs.</a:t>
            </a:r>
          </a:p>
        </p:txBody>
      </p:sp>
      <p:sp>
        <p:nvSpPr>
          <p:cNvPr id="4" name="Rectangle 3"/>
          <p:cNvSpPr/>
          <p:nvPr/>
        </p:nvSpPr>
        <p:spPr>
          <a:xfrm>
            <a:off x="564355" y="2989392"/>
            <a:ext cx="10768012" cy="1200329"/>
          </a:xfrm>
          <a:prstGeom prst="rect">
            <a:avLst/>
          </a:prstGeom>
          <a:solidFill>
            <a:srgbClr val="FFFF66"/>
          </a:solidFill>
        </p:spPr>
        <p:txBody>
          <a:bodyPr wrap="square">
            <a:spAutoFit/>
          </a:bodyPr>
          <a:lstStyle/>
          <a:p>
            <a:r>
              <a:rPr lang="en-US" sz="2400" b="1" dirty="0"/>
              <a:t>Immunological function: The liver is part of the mononuclear phagocyte system. It contains high numbers of </a:t>
            </a:r>
            <a:r>
              <a:rPr lang="en-US" sz="2400" b="1" dirty="0" err="1"/>
              <a:t>Kupffer</a:t>
            </a:r>
            <a:r>
              <a:rPr lang="en-US" sz="2400" b="1" dirty="0"/>
              <a:t> cells that are involved in immune activity. These cells destroy any disease-causing agents that might enter the liver through the gut.</a:t>
            </a:r>
          </a:p>
        </p:txBody>
      </p:sp>
      <p:sp>
        <p:nvSpPr>
          <p:cNvPr id="5" name="Rectangle 4"/>
          <p:cNvSpPr/>
          <p:nvPr/>
        </p:nvSpPr>
        <p:spPr>
          <a:xfrm>
            <a:off x="676275" y="4463327"/>
            <a:ext cx="10968038" cy="1200329"/>
          </a:xfrm>
          <a:prstGeom prst="rect">
            <a:avLst/>
          </a:prstGeom>
          <a:solidFill>
            <a:srgbClr val="FFFF00"/>
          </a:solidFill>
        </p:spPr>
        <p:txBody>
          <a:bodyPr wrap="square">
            <a:spAutoFit/>
          </a:bodyPr>
          <a:lstStyle/>
          <a:p>
            <a:r>
              <a:rPr lang="en-US" sz="2400" b="1" dirty="0"/>
              <a:t>Production of albumin: Albumin is the most common protein in blood serum. It transports fatty acids and steroid hormones to help maintain the correct pressure and prevent the leaking of blood vessels.</a:t>
            </a:r>
          </a:p>
        </p:txBody>
      </p:sp>
    </p:spTree>
    <p:extLst>
      <p:ext uri="{BB962C8B-B14F-4D97-AF65-F5344CB8AC3E}">
        <p14:creationId xmlns:p14="http://schemas.microsoft.com/office/powerpoint/2010/main" val="167272463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4291043" y="58281"/>
            <a:ext cx="2458494" cy="584775"/>
          </a:xfrm>
          <a:prstGeom prst="rect">
            <a:avLst/>
          </a:prstGeom>
          <a:solidFill>
            <a:srgbClr val="FFFF00"/>
          </a:solidFill>
        </p:spPr>
        <p:txBody>
          <a:bodyPr wrap="none">
            <a:spAutoFit/>
          </a:bodyPr>
          <a:lstStyle/>
          <a:p>
            <a:r>
              <a:rPr lang="en-US" sz="3200" b="1" dirty="0"/>
              <a:t>Regeneration</a:t>
            </a:r>
          </a:p>
        </p:txBody>
      </p:sp>
      <p:sp>
        <p:nvSpPr>
          <p:cNvPr id="3" name="Rectangle 2"/>
          <p:cNvSpPr/>
          <p:nvPr/>
        </p:nvSpPr>
        <p:spPr>
          <a:xfrm>
            <a:off x="395879" y="1288018"/>
            <a:ext cx="7146444" cy="461665"/>
          </a:xfrm>
          <a:prstGeom prst="rect">
            <a:avLst/>
          </a:prstGeom>
        </p:spPr>
        <p:txBody>
          <a:bodyPr wrap="none">
            <a:spAutoFit/>
          </a:bodyPr>
          <a:lstStyle/>
          <a:p>
            <a:r>
              <a:rPr lang="en-US" sz="2400" b="1" dirty="0"/>
              <a:t>The liver is the only visceral organ that can regenerate.</a:t>
            </a:r>
          </a:p>
        </p:txBody>
      </p:sp>
      <p:sp>
        <p:nvSpPr>
          <p:cNvPr id="4" name="Rectangle 3"/>
          <p:cNvSpPr/>
          <p:nvPr/>
        </p:nvSpPr>
        <p:spPr>
          <a:xfrm>
            <a:off x="862011" y="2105710"/>
            <a:ext cx="9867901" cy="830997"/>
          </a:xfrm>
          <a:prstGeom prst="rect">
            <a:avLst/>
          </a:prstGeom>
        </p:spPr>
        <p:txBody>
          <a:bodyPr wrap="square">
            <a:spAutoFit/>
          </a:bodyPr>
          <a:lstStyle/>
          <a:p>
            <a:r>
              <a:rPr lang="en-US" sz="2400" b="1" dirty="0"/>
              <a:t>This regeneration is helped by a number of compounds, including growth factors and cytokines. </a:t>
            </a:r>
          </a:p>
        </p:txBody>
      </p:sp>
      <p:sp>
        <p:nvSpPr>
          <p:cNvPr id="5" name="Rectangle 4"/>
          <p:cNvSpPr/>
          <p:nvPr/>
        </p:nvSpPr>
        <p:spPr>
          <a:xfrm>
            <a:off x="1082284" y="3158610"/>
            <a:ext cx="3431965" cy="461665"/>
          </a:xfrm>
          <a:prstGeom prst="rect">
            <a:avLst/>
          </a:prstGeom>
          <a:solidFill>
            <a:srgbClr val="FF99FF"/>
          </a:solidFill>
        </p:spPr>
        <p:txBody>
          <a:bodyPr wrap="none">
            <a:spAutoFit/>
          </a:bodyPr>
          <a:lstStyle/>
          <a:p>
            <a:r>
              <a:rPr lang="en-US" sz="2400" b="1" dirty="0"/>
              <a:t>hepatocyte growth factor</a:t>
            </a:r>
          </a:p>
        </p:txBody>
      </p:sp>
      <p:sp>
        <p:nvSpPr>
          <p:cNvPr id="6" name="Rectangle 5"/>
          <p:cNvSpPr/>
          <p:nvPr/>
        </p:nvSpPr>
        <p:spPr>
          <a:xfrm>
            <a:off x="5696691" y="3244334"/>
            <a:ext cx="1029449" cy="461665"/>
          </a:xfrm>
          <a:prstGeom prst="rect">
            <a:avLst/>
          </a:prstGeom>
          <a:solidFill>
            <a:srgbClr val="FF99FF"/>
          </a:solidFill>
        </p:spPr>
        <p:txBody>
          <a:bodyPr wrap="none">
            <a:spAutoFit/>
          </a:bodyPr>
          <a:lstStyle/>
          <a:p>
            <a:r>
              <a:rPr lang="en-US" sz="2400" b="1" dirty="0"/>
              <a:t>insulin</a:t>
            </a:r>
          </a:p>
        </p:txBody>
      </p:sp>
      <p:sp>
        <p:nvSpPr>
          <p:cNvPr id="7" name="Rectangle 6"/>
          <p:cNvSpPr/>
          <p:nvPr/>
        </p:nvSpPr>
        <p:spPr>
          <a:xfrm>
            <a:off x="395879" y="4530745"/>
            <a:ext cx="4448910" cy="461665"/>
          </a:xfrm>
          <a:prstGeom prst="rect">
            <a:avLst/>
          </a:prstGeom>
          <a:solidFill>
            <a:srgbClr val="FF99FF"/>
          </a:solidFill>
        </p:spPr>
        <p:txBody>
          <a:bodyPr wrap="none">
            <a:spAutoFit/>
          </a:bodyPr>
          <a:lstStyle/>
          <a:p>
            <a:r>
              <a:rPr lang="en-US" sz="2400" b="1" dirty="0"/>
              <a:t>transforming growth factor-alpha</a:t>
            </a:r>
          </a:p>
        </p:txBody>
      </p:sp>
      <p:sp>
        <p:nvSpPr>
          <p:cNvPr id="8" name="Rectangle 7"/>
          <p:cNvSpPr/>
          <p:nvPr/>
        </p:nvSpPr>
        <p:spPr>
          <a:xfrm>
            <a:off x="5078189" y="4510921"/>
            <a:ext cx="3295902" cy="461665"/>
          </a:xfrm>
          <a:prstGeom prst="rect">
            <a:avLst/>
          </a:prstGeom>
          <a:solidFill>
            <a:srgbClr val="FF99FF"/>
          </a:solidFill>
        </p:spPr>
        <p:txBody>
          <a:bodyPr wrap="none">
            <a:spAutoFit/>
          </a:bodyPr>
          <a:lstStyle/>
          <a:p>
            <a:r>
              <a:rPr lang="en-US" sz="2400" b="1" dirty="0"/>
              <a:t>epidermal growth factor</a:t>
            </a:r>
          </a:p>
        </p:txBody>
      </p:sp>
      <p:sp>
        <p:nvSpPr>
          <p:cNvPr id="9" name="Rectangle 8"/>
          <p:cNvSpPr/>
          <p:nvPr/>
        </p:nvSpPr>
        <p:spPr>
          <a:xfrm>
            <a:off x="1414361" y="5807244"/>
            <a:ext cx="1824282" cy="461665"/>
          </a:xfrm>
          <a:prstGeom prst="rect">
            <a:avLst/>
          </a:prstGeom>
          <a:solidFill>
            <a:srgbClr val="FF99FF"/>
          </a:solidFill>
        </p:spPr>
        <p:txBody>
          <a:bodyPr wrap="none">
            <a:spAutoFit/>
          </a:bodyPr>
          <a:lstStyle/>
          <a:p>
            <a:r>
              <a:rPr lang="en-US" sz="2400" b="1" dirty="0"/>
              <a:t>interleukin-6</a:t>
            </a:r>
          </a:p>
        </p:txBody>
      </p:sp>
      <p:sp>
        <p:nvSpPr>
          <p:cNvPr id="10" name="Rectangle 9"/>
          <p:cNvSpPr/>
          <p:nvPr/>
        </p:nvSpPr>
        <p:spPr>
          <a:xfrm>
            <a:off x="4862167" y="5777508"/>
            <a:ext cx="2172133" cy="461665"/>
          </a:xfrm>
          <a:prstGeom prst="rect">
            <a:avLst/>
          </a:prstGeom>
          <a:solidFill>
            <a:srgbClr val="FF99FF"/>
          </a:solidFill>
        </p:spPr>
        <p:txBody>
          <a:bodyPr wrap="none">
            <a:spAutoFit/>
          </a:bodyPr>
          <a:lstStyle/>
          <a:p>
            <a:r>
              <a:rPr lang="en-US" sz="2400" b="1" dirty="0"/>
              <a:t>norepinephrine</a:t>
            </a:r>
          </a:p>
        </p:txBody>
      </p:sp>
    </p:spTree>
    <p:extLst>
      <p:ext uri="{BB962C8B-B14F-4D97-AF65-F5344CB8AC3E}">
        <p14:creationId xmlns:p14="http://schemas.microsoft.com/office/powerpoint/2010/main" val="299842755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414838" y="371475"/>
            <a:ext cx="2943225" cy="584775"/>
          </a:xfrm>
          <a:prstGeom prst="rect">
            <a:avLst/>
          </a:prstGeom>
          <a:noFill/>
        </p:spPr>
        <p:txBody>
          <a:bodyPr wrap="square" rtlCol="0">
            <a:spAutoFit/>
          </a:bodyPr>
          <a:lstStyle/>
          <a:p>
            <a:r>
              <a:rPr lang="en-US" sz="3200" b="1" dirty="0">
                <a:solidFill>
                  <a:srgbClr val="FF0000"/>
                </a:solidFill>
              </a:rPr>
              <a:t>Liver enzymes</a:t>
            </a:r>
          </a:p>
        </p:txBody>
      </p:sp>
      <p:sp>
        <p:nvSpPr>
          <p:cNvPr id="3" name="TextBox 2"/>
          <p:cNvSpPr txBox="1"/>
          <p:nvPr/>
        </p:nvSpPr>
        <p:spPr>
          <a:xfrm>
            <a:off x="3943350" y="956250"/>
            <a:ext cx="3557587" cy="584775"/>
          </a:xfrm>
          <a:prstGeom prst="rect">
            <a:avLst/>
          </a:prstGeom>
          <a:noFill/>
        </p:spPr>
        <p:txBody>
          <a:bodyPr wrap="square" rtlCol="0">
            <a:spAutoFit/>
          </a:bodyPr>
          <a:lstStyle/>
          <a:p>
            <a:r>
              <a:rPr lang="en-US" sz="3200" b="1" dirty="0"/>
              <a:t>Liver function tests</a:t>
            </a:r>
          </a:p>
        </p:txBody>
      </p:sp>
      <p:sp>
        <p:nvSpPr>
          <p:cNvPr id="4" name="Rectangle 3"/>
          <p:cNvSpPr/>
          <p:nvPr/>
        </p:nvSpPr>
        <p:spPr>
          <a:xfrm>
            <a:off x="1632503" y="1941134"/>
            <a:ext cx="3625864" cy="461665"/>
          </a:xfrm>
          <a:prstGeom prst="rect">
            <a:avLst/>
          </a:prstGeom>
          <a:solidFill>
            <a:srgbClr val="FF9999"/>
          </a:solidFill>
        </p:spPr>
        <p:txBody>
          <a:bodyPr wrap="none">
            <a:spAutoFit/>
          </a:bodyPr>
          <a:lstStyle/>
          <a:p>
            <a:r>
              <a:rPr lang="en-US" sz="2400" b="1" dirty="0"/>
              <a:t>alanine transaminase (ALT)</a:t>
            </a:r>
          </a:p>
        </p:txBody>
      </p:sp>
      <p:sp>
        <p:nvSpPr>
          <p:cNvPr id="5" name="Rectangle 4"/>
          <p:cNvSpPr/>
          <p:nvPr/>
        </p:nvSpPr>
        <p:spPr>
          <a:xfrm>
            <a:off x="1818142" y="3001447"/>
            <a:ext cx="3935501" cy="461665"/>
          </a:xfrm>
          <a:prstGeom prst="rect">
            <a:avLst/>
          </a:prstGeom>
          <a:solidFill>
            <a:srgbClr val="FF9966"/>
          </a:solidFill>
        </p:spPr>
        <p:txBody>
          <a:bodyPr wrap="none">
            <a:spAutoFit/>
          </a:bodyPr>
          <a:lstStyle/>
          <a:p>
            <a:r>
              <a:rPr lang="en-US" sz="2400" b="1" dirty="0"/>
              <a:t>aspartate transaminase (AST)</a:t>
            </a:r>
          </a:p>
        </p:txBody>
      </p:sp>
      <p:sp>
        <p:nvSpPr>
          <p:cNvPr id="6" name="Rectangle 5"/>
          <p:cNvSpPr/>
          <p:nvPr/>
        </p:nvSpPr>
        <p:spPr>
          <a:xfrm>
            <a:off x="1970328" y="3877094"/>
            <a:ext cx="3623043" cy="461665"/>
          </a:xfrm>
          <a:prstGeom prst="rect">
            <a:avLst/>
          </a:prstGeom>
          <a:solidFill>
            <a:srgbClr val="FF9933"/>
          </a:solidFill>
        </p:spPr>
        <p:txBody>
          <a:bodyPr wrap="none">
            <a:spAutoFit/>
          </a:bodyPr>
          <a:lstStyle/>
          <a:p>
            <a:r>
              <a:rPr lang="en-US" sz="2400" b="1" dirty="0"/>
              <a:t>alkaline phosphatase (ALP)</a:t>
            </a:r>
          </a:p>
        </p:txBody>
      </p:sp>
      <p:sp>
        <p:nvSpPr>
          <p:cNvPr id="7" name="Rectangle 6"/>
          <p:cNvSpPr/>
          <p:nvPr/>
        </p:nvSpPr>
        <p:spPr>
          <a:xfrm>
            <a:off x="1151268" y="4759166"/>
            <a:ext cx="5174430" cy="461665"/>
          </a:xfrm>
          <a:prstGeom prst="rect">
            <a:avLst/>
          </a:prstGeom>
          <a:solidFill>
            <a:srgbClr val="FF6600"/>
          </a:solidFill>
        </p:spPr>
        <p:txBody>
          <a:bodyPr wrap="none">
            <a:spAutoFit/>
          </a:bodyPr>
          <a:lstStyle/>
          <a:p>
            <a:r>
              <a:rPr lang="en-US" sz="2400" b="1" dirty="0"/>
              <a:t>Gamma-</a:t>
            </a:r>
            <a:r>
              <a:rPr lang="en-US" sz="2400" b="1" dirty="0" err="1"/>
              <a:t>glutamyl</a:t>
            </a:r>
            <a:r>
              <a:rPr lang="en-US" sz="2400" b="1" dirty="0"/>
              <a:t> </a:t>
            </a:r>
            <a:r>
              <a:rPr lang="en-US" sz="2400" b="1" dirty="0" err="1"/>
              <a:t>transpeptidase</a:t>
            </a:r>
            <a:r>
              <a:rPr lang="en-US" sz="2400" b="1" dirty="0"/>
              <a:t> (GGT)</a:t>
            </a:r>
          </a:p>
        </p:txBody>
      </p:sp>
      <p:sp>
        <p:nvSpPr>
          <p:cNvPr id="8" name="Rectangle 7"/>
          <p:cNvSpPr/>
          <p:nvPr/>
        </p:nvSpPr>
        <p:spPr>
          <a:xfrm>
            <a:off x="7058025" y="1804511"/>
            <a:ext cx="4457699" cy="3416320"/>
          </a:xfrm>
          <a:prstGeom prst="rect">
            <a:avLst/>
          </a:prstGeom>
          <a:solidFill>
            <a:srgbClr val="FFFF00"/>
          </a:solidFill>
        </p:spPr>
        <p:txBody>
          <a:bodyPr wrap="square">
            <a:spAutoFit/>
          </a:bodyPr>
          <a:lstStyle/>
          <a:p>
            <a:r>
              <a:rPr lang="en-US" sz="2400" b="1" dirty="0"/>
              <a:t>Elevated liver enzymes often indicate inflammation or damage to cells in the liver. Inflamed or injured liver cells leak higher than normal amounts of certain chemicals, including liver enzymes, into the bloodstream, elevating liver enzymes on blood tests.</a:t>
            </a:r>
          </a:p>
        </p:txBody>
      </p:sp>
    </p:spTree>
    <p:extLst>
      <p:ext uri="{BB962C8B-B14F-4D97-AF65-F5344CB8AC3E}">
        <p14:creationId xmlns:p14="http://schemas.microsoft.com/office/powerpoint/2010/main" val="32055772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1011</Words>
  <Application>Microsoft Office PowerPoint</Application>
  <PresentationFormat>Widescreen</PresentationFormat>
  <Paragraphs>51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Doaa Mohamed elnagar</cp:lastModifiedBy>
  <cp:revision>9</cp:revision>
  <dcterms:created xsi:type="dcterms:W3CDTF">2020-03-15T21:41:58Z</dcterms:created>
  <dcterms:modified xsi:type="dcterms:W3CDTF">2020-11-08T09:40:22Z</dcterms:modified>
</cp:coreProperties>
</file>