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2" r:id="rId5"/>
    <p:sldId id="263" r:id="rId6"/>
    <p:sldId id="266" r:id="rId7"/>
    <p:sldId id="265" r:id="rId8"/>
    <p:sldId id="268" r:id="rId9"/>
    <p:sldId id="257" r:id="rId10"/>
    <p:sldId id="258" r:id="rId11"/>
    <p:sldId id="269" r:id="rId12"/>
    <p:sldId id="270" r:id="rId13"/>
    <p:sldId id="260" r:id="rId14"/>
    <p:sldId id="25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ECFF"/>
    <a:srgbClr val="CCFFCC"/>
    <a:srgbClr val="CCFFFF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5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89AB-D85F-45F2-A795-D95556DB644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D8F2-864D-45DC-B6B0-AE9581E5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98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360564"/>
            <a:ext cx="942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Lipids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</a:rPr>
              <a:t>Histochemistry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</a:rPr>
              <a:t>Nuceli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 acids</a:t>
            </a:r>
          </a:p>
        </p:txBody>
      </p:sp>
    </p:spTree>
    <p:extLst>
      <p:ext uri="{BB962C8B-B14F-4D97-AF65-F5344CB8AC3E}">
        <p14:creationId xmlns:p14="http://schemas.microsoft.com/office/powerpoint/2010/main" val="22642095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49" y="905560"/>
            <a:ext cx="9967913" cy="95410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fresh frozen (cryostat) sections are used for the most authentic picture of tissue lipids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7749" y="2883322"/>
            <a:ext cx="5852500" cy="523220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stained with dyes soluble in the lipids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750" y="4430197"/>
            <a:ext cx="6194645" cy="523220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Sudan IV, Sudan black, Oil red, Nile blue </a:t>
            </a:r>
          </a:p>
        </p:txBody>
      </p:sp>
    </p:spTree>
    <p:extLst>
      <p:ext uri="{BB962C8B-B14F-4D97-AF65-F5344CB8AC3E}">
        <p14:creationId xmlns:p14="http://schemas.microsoft.com/office/powerpoint/2010/main" val="2197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1C12A-C891-73CF-7AA0-02E45663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2D4C6-150E-05D7-5C6D-F2EABD2B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9705" y="401121"/>
            <a:ext cx="2658100" cy="646331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Nucleic acids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1245" y="1572697"/>
            <a:ext cx="106150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891898" y="2295971"/>
            <a:ext cx="24211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2400" b="1" dirty="0" err="1"/>
              <a:t>Feulgen’sreaction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43338" y="1047452"/>
            <a:ext cx="896367" cy="5098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7805" y="1047452"/>
            <a:ext cx="896367" cy="6384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157522" y="1711196"/>
            <a:ext cx="934871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RNA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460" y="3044516"/>
            <a:ext cx="5135958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hydrolysis of DNA by hydrochloric acid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460" y="3893731"/>
            <a:ext cx="5346103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this process leads to the formation of aldehyde groups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375" y="5001727"/>
            <a:ext cx="4805739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free aldehyde groups react with the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8375" y="5740391"/>
            <a:ext cx="5556320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Schiff reagent –</a:t>
            </a:r>
            <a:r>
              <a:rPr lang="en-US" sz="2400" b="1" dirty="0" err="1"/>
              <a:t>result:insoluble</a:t>
            </a:r>
            <a:r>
              <a:rPr lang="en-US" sz="2400" b="1" dirty="0"/>
              <a:t> red substance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42212" y="2538382"/>
            <a:ext cx="5149788" cy="83099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RNA-rich organelles are stained with basic dyes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5988" y="3611791"/>
            <a:ext cx="4107728" cy="46166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 toluidineblue, </a:t>
            </a:r>
            <a:r>
              <a:rPr lang="en-US" sz="2400" b="1" dirty="0" err="1"/>
              <a:t>methyleneblue</a:t>
            </a:r>
            <a:r>
              <a:rPr lang="en-US" sz="2400" b="1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5288" y="4355396"/>
            <a:ext cx="4176712" cy="193899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Since the RNA is not the only basophilic substance in the tissue it is necessary to incubate a control slide with ribonuclease</a:t>
            </a:r>
          </a:p>
        </p:txBody>
      </p:sp>
    </p:spTree>
    <p:extLst>
      <p:ext uri="{BB962C8B-B14F-4D97-AF65-F5344CB8AC3E}">
        <p14:creationId xmlns:p14="http://schemas.microsoft.com/office/powerpoint/2010/main" val="14033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328614"/>
            <a:ext cx="5805487" cy="5348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87" y="209550"/>
            <a:ext cx="5715000" cy="546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136" y="5864453"/>
            <a:ext cx="292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DNA </a:t>
            </a:r>
            <a:r>
              <a:rPr lang="en-US" sz="3200" b="1" dirty="0" err="1">
                <a:solidFill>
                  <a:srgbClr val="7030A0"/>
                </a:solidFill>
              </a:rPr>
              <a:t>Fuelgin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825" y="5864453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RNA toluidineblue</a:t>
            </a:r>
          </a:p>
        </p:txBody>
      </p:sp>
    </p:spTree>
    <p:extLst>
      <p:ext uri="{BB962C8B-B14F-4D97-AF65-F5344CB8AC3E}">
        <p14:creationId xmlns:p14="http://schemas.microsoft.com/office/powerpoint/2010/main" val="233866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50D-857F-92BB-2DBA-5AFE9C38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1085-EB1B-5916-0813-165F7A3E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9F6BB-D2A3-C60E-6748-E473BDB9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54" y="197094"/>
            <a:ext cx="12192000" cy="6809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AE464-AE10-0138-3E2F-781E638AE8D5}"/>
              </a:ext>
            </a:extLst>
          </p:cNvPr>
          <p:cNvSpPr txBox="1"/>
          <p:nvPr/>
        </p:nvSpPr>
        <p:spPr>
          <a:xfrm>
            <a:off x="323385" y="3278459"/>
            <a:ext cx="40924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Lipids</a:t>
            </a:r>
          </a:p>
        </p:txBody>
      </p:sp>
    </p:spTree>
    <p:extLst>
      <p:ext uri="{BB962C8B-B14F-4D97-AF65-F5344CB8AC3E}">
        <p14:creationId xmlns:p14="http://schemas.microsoft.com/office/powerpoint/2010/main" val="18773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FB900-F100-6DFE-A94F-23C4DFBD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0"/>
            <a:ext cx="1232915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55C9-CBCE-7557-D0B6-A92DD164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E1D4-598D-7D96-964E-9FFE7CA9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3AB74-1298-8094-FF96-D2001E04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4" y="178419"/>
            <a:ext cx="12287250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241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C5F7-9B23-8FD2-5597-30FF01AB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62E2-8ADC-9221-8FEA-D92D6CDF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F9E04-56AA-003F-6FC3-BF42C0AF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20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57A0-55C0-2609-AF2F-515DFB99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70" y="0"/>
            <a:ext cx="12035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0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A74A1-60CE-3DFF-FB65-2D531068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217170"/>
            <a:ext cx="5821680" cy="6549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5114D-9AB7-7702-C0BF-BDDC326C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0" y="0"/>
            <a:ext cx="5821680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05E2E-B625-3864-7EC7-A6ECDD77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6" y="133815"/>
            <a:ext cx="11957824" cy="61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86" y="819835"/>
            <a:ext cx="10882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Lipids are insoluble in water and extracted from cells by only fat solvents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0916" y="2258496"/>
            <a:ext cx="604511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 They consist of fatty acids and alcohols</a:t>
            </a:r>
          </a:p>
        </p:txBody>
      </p:sp>
      <p:sp>
        <p:nvSpPr>
          <p:cNvPr id="4" name="Down Arrow 3"/>
          <p:cNvSpPr/>
          <p:nvPr/>
        </p:nvSpPr>
        <p:spPr>
          <a:xfrm>
            <a:off x="2745864" y="2781716"/>
            <a:ext cx="468072" cy="8473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553528" y="2781716"/>
            <a:ext cx="476407" cy="8473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085" y="3629025"/>
            <a:ext cx="2624629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 simple lipid esters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59473" y="3629025"/>
            <a:ext cx="2493118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 compounds lipids</a:t>
            </a:r>
          </a:p>
        </p:txBody>
      </p:sp>
    </p:spTree>
    <p:extLst>
      <p:ext uri="{BB962C8B-B14F-4D97-AF65-F5344CB8AC3E}">
        <p14:creationId xmlns:p14="http://schemas.microsoft.com/office/powerpoint/2010/main" val="6282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Doaa Mohamed elnagar</cp:lastModifiedBy>
  <cp:revision>10</cp:revision>
  <dcterms:created xsi:type="dcterms:W3CDTF">2020-03-26T03:36:09Z</dcterms:created>
  <dcterms:modified xsi:type="dcterms:W3CDTF">2025-04-06T22:23:25Z</dcterms:modified>
</cp:coreProperties>
</file>