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FF"/>
    <a:srgbClr val="FFFFCC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3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D869-5DCE-4D19-B582-2E797F23032F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5141-C272-449D-80DB-2AC41748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D0C37-FB5A-4F3C-B481-FE6D5896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C06DB-4EEE-4926-9A7E-0F68B80DA4DD}"/>
              </a:ext>
            </a:extLst>
          </p:cNvPr>
          <p:cNvSpPr txBox="1"/>
          <p:nvPr/>
        </p:nvSpPr>
        <p:spPr>
          <a:xfrm>
            <a:off x="678426" y="1489587"/>
            <a:ext cx="2433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Lec</a:t>
            </a:r>
            <a:r>
              <a:rPr lang="en-US" sz="5400" b="1" dirty="0"/>
              <a:t>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03C4B-2C33-4A21-98B1-D3658CFE5930}"/>
              </a:ext>
            </a:extLst>
          </p:cNvPr>
          <p:cNvSpPr txBox="1"/>
          <p:nvPr/>
        </p:nvSpPr>
        <p:spPr>
          <a:xfrm>
            <a:off x="353961" y="5161935"/>
            <a:ext cx="2757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Alimentary tract</a:t>
            </a:r>
          </a:p>
        </p:txBody>
      </p:sp>
    </p:spTree>
    <p:extLst>
      <p:ext uri="{BB962C8B-B14F-4D97-AF65-F5344CB8AC3E}">
        <p14:creationId xmlns:p14="http://schemas.microsoft.com/office/powerpoint/2010/main" val="5644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33387"/>
            <a:ext cx="105537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00013"/>
            <a:ext cx="9329737" cy="675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4088" y="542925"/>
            <a:ext cx="208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Large </a:t>
            </a:r>
          </a:p>
          <a:p>
            <a:r>
              <a:rPr lang="en-US" sz="3600" b="1" dirty="0"/>
              <a:t>intestine</a:t>
            </a:r>
          </a:p>
        </p:txBody>
      </p:sp>
    </p:spTree>
    <p:extLst>
      <p:ext uri="{BB962C8B-B14F-4D97-AF65-F5344CB8AC3E}">
        <p14:creationId xmlns:p14="http://schemas.microsoft.com/office/powerpoint/2010/main" val="410725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034" y="-57764"/>
            <a:ext cx="543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/>
              <a:t>Gastointestinal</a:t>
            </a:r>
            <a:r>
              <a:rPr lang="en-US" sz="4800" b="1" dirty="0"/>
              <a:t> Tract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819271"/>
            <a:ext cx="10015537" cy="58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4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3" y="390048"/>
            <a:ext cx="1167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GI tract contains four layers: the innermost layer is the mucosa, underneath this is the submucosa, followed by the </a:t>
            </a:r>
            <a:r>
              <a:rPr lang="en-US" sz="2400" b="1" dirty="0" err="1"/>
              <a:t>muscularis</a:t>
            </a:r>
            <a:r>
              <a:rPr lang="en-US" sz="2400" b="1" dirty="0"/>
              <a:t> </a:t>
            </a:r>
            <a:r>
              <a:rPr lang="en-US" sz="2400" b="1" dirty="0" err="1"/>
              <a:t>propria</a:t>
            </a:r>
            <a:r>
              <a:rPr lang="en-US" sz="2400" b="1" dirty="0"/>
              <a:t> and finally, the outermost layer - the adventitia. The structure of these layers varies, in different regions of the digestive system, depending on their function.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959708"/>
            <a:ext cx="10844211" cy="48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9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61" y="429696"/>
            <a:ext cx="1519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Mucosa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0487" y="905559"/>
            <a:ext cx="6003567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 lining epithelium, including glandular tissue</a:t>
            </a:r>
          </a:p>
        </p:txBody>
      </p:sp>
      <p:sp>
        <p:nvSpPr>
          <p:cNvPr id="4" name="Down Arrow 3"/>
          <p:cNvSpPr/>
          <p:nvPr/>
        </p:nvSpPr>
        <p:spPr>
          <a:xfrm>
            <a:off x="5490160" y="1330507"/>
            <a:ext cx="464219" cy="62311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36726" y="1953621"/>
            <a:ext cx="7435305" cy="461665"/>
          </a:xfrm>
          <a:prstGeom prst="rect">
            <a:avLst/>
          </a:prstGeom>
          <a:solidFill>
            <a:srgbClr val="CCCC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layer of loose connective tissue called the lamina </a:t>
            </a:r>
            <a:r>
              <a:rPr lang="en-US" sz="2400" b="1" dirty="0" err="1"/>
              <a:t>propria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062288" y="2808414"/>
            <a:ext cx="6096000" cy="830997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r>
              <a:rPr lang="en-US" sz="2400" b="1" dirty="0"/>
              <a:t>provides vascular support for the epithelium, and often contains mucosal glands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14988" y="3848992"/>
            <a:ext cx="495300" cy="7097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8344" y="4665524"/>
            <a:ext cx="9672638" cy="830997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thin double layer of smooth muscle is often present - the </a:t>
            </a:r>
            <a:r>
              <a:rPr lang="en-US" sz="2400" b="1" dirty="0" err="1"/>
              <a:t>muscularis</a:t>
            </a:r>
            <a:r>
              <a:rPr lang="en-US" sz="2400" b="1" dirty="0"/>
              <a:t> mucosa for local movement of the mucosa.</a:t>
            </a:r>
          </a:p>
        </p:txBody>
      </p:sp>
    </p:spTree>
    <p:extLst>
      <p:ext uri="{BB962C8B-B14F-4D97-AF65-F5344CB8AC3E}">
        <p14:creationId xmlns:p14="http://schemas.microsoft.com/office/powerpoint/2010/main" val="10928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707"/>
            <a:ext cx="2127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Submucosa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58" y="529825"/>
            <a:ext cx="10953751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A loose connective tissue layer, with larger blood vessels, lymphatics, nerves, and can contain mucous secreting glands.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2305" y="1203483"/>
            <a:ext cx="3374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Muscularis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propria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5412" y="1289268"/>
            <a:ext cx="282538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smooth muscle layer</a:t>
            </a:r>
          </a:p>
        </p:txBody>
      </p:sp>
      <p:sp>
        <p:nvSpPr>
          <p:cNvPr id="8" name="Down Arrow 7"/>
          <p:cNvSpPr/>
          <p:nvPr/>
        </p:nvSpPr>
        <p:spPr>
          <a:xfrm>
            <a:off x="2582305" y="1692948"/>
            <a:ext cx="375208" cy="63591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5654" y="2338892"/>
            <a:ext cx="3393301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 the inner layer is circular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606351" y="1723669"/>
            <a:ext cx="350404" cy="6051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15925" y="2328864"/>
            <a:ext cx="3946914" cy="46166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the outer layer is longitudinal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955" y="2835241"/>
            <a:ext cx="257801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used for peristalsis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47236" y="2886581"/>
            <a:ext cx="424173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(rhythmic waves of contraction)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904491" y="3401384"/>
            <a:ext cx="467524" cy="3571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03725" y="3788464"/>
            <a:ext cx="560525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 to move food down through the gut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326" y="4501634"/>
            <a:ext cx="2641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Adventia</a:t>
            </a:r>
            <a:r>
              <a:rPr lang="en-US" sz="3200" b="1" dirty="0">
                <a:solidFill>
                  <a:srgbClr val="FF0000"/>
                </a:solidFill>
              </a:rPr>
              <a:t> layer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2326" y="5136482"/>
            <a:ext cx="10711924" cy="46166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outermost layer of loose connective tissue - covered by the visceral peritoneum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0060" y="5931341"/>
            <a:ext cx="6160020" cy="461665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Contains blood vessels, lymphatics and nerves.</a:t>
            </a:r>
          </a:p>
        </p:txBody>
      </p:sp>
    </p:spTree>
    <p:extLst>
      <p:ext uri="{BB962C8B-B14F-4D97-AF65-F5344CB8AC3E}">
        <p14:creationId xmlns:p14="http://schemas.microsoft.com/office/powerpoint/2010/main" val="384464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4431" cy="6743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29738" y="285751"/>
            <a:ext cx="260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oesophagus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1230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058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0363" y="1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stomach</a:t>
            </a:r>
          </a:p>
        </p:txBody>
      </p:sp>
    </p:spTree>
    <p:extLst>
      <p:ext uri="{BB962C8B-B14F-4D97-AF65-F5344CB8AC3E}">
        <p14:creationId xmlns:p14="http://schemas.microsoft.com/office/powerpoint/2010/main" val="288317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28613"/>
            <a:ext cx="9658350" cy="6400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2726" y="714375"/>
            <a:ext cx="1685924" cy="107721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Stomach </a:t>
            </a:r>
          </a:p>
          <a:p>
            <a:r>
              <a:rPr lang="en-US" sz="3200" b="1" dirty="0"/>
              <a:t>gland</a:t>
            </a:r>
          </a:p>
        </p:txBody>
      </p:sp>
    </p:spTree>
    <p:extLst>
      <p:ext uri="{BB962C8B-B14F-4D97-AF65-F5344CB8AC3E}">
        <p14:creationId xmlns:p14="http://schemas.microsoft.com/office/powerpoint/2010/main" val="266205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23900"/>
            <a:ext cx="11801475" cy="613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7488" y="0"/>
            <a:ext cx="3114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Small intestine</a:t>
            </a:r>
          </a:p>
        </p:txBody>
      </p:sp>
    </p:spTree>
    <p:extLst>
      <p:ext uri="{BB962C8B-B14F-4D97-AF65-F5344CB8AC3E}">
        <p14:creationId xmlns:p14="http://schemas.microsoft.com/office/powerpoint/2010/main" val="133299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196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Doaa Mohamed elnagar</cp:lastModifiedBy>
  <cp:revision>6</cp:revision>
  <dcterms:created xsi:type="dcterms:W3CDTF">2020-03-15T20:17:20Z</dcterms:created>
  <dcterms:modified xsi:type="dcterms:W3CDTF">2020-11-01T18:11:15Z</dcterms:modified>
</cp:coreProperties>
</file>