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FF9999"/>
    <a:srgbClr val="66FFFF"/>
    <a:srgbClr val="FF99CC"/>
    <a:srgbClr val="FFFFCC"/>
    <a:srgbClr val="990099"/>
    <a:srgbClr val="FFCC99"/>
    <a:srgbClr val="FF0066"/>
    <a:srgbClr val="33CC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F2D8-3FB8-4AC7-B805-82FB83FCAA92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8736A-1956-4EB7-831F-BA327289F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514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F2D8-3FB8-4AC7-B805-82FB83FCAA92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8736A-1956-4EB7-831F-BA327289F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820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F2D8-3FB8-4AC7-B805-82FB83FCAA92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8736A-1956-4EB7-831F-BA327289F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559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F2D8-3FB8-4AC7-B805-82FB83FCAA92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8736A-1956-4EB7-831F-BA327289F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948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F2D8-3FB8-4AC7-B805-82FB83FCAA92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8736A-1956-4EB7-831F-BA327289F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696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F2D8-3FB8-4AC7-B805-82FB83FCAA92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8736A-1956-4EB7-831F-BA327289F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400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F2D8-3FB8-4AC7-B805-82FB83FCAA92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8736A-1956-4EB7-831F-BA327289F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28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F2D8-3FB8-4AC7-B805-82FB83FCAA92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8736A-1956-4EB7-831F-BA327289F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60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F2D8-3FB8-4AC7-B805-82FB83FCAA92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8736A-1956-4EB7-831F-BA327289F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680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F2D8-3FB8-4AC7-B805-82FB83FCAA92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8736A-1956-4EB7-831F-BA327289F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562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F2D8-3FB8-4AC7-B805-82FB83FCAA92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8736A-1956-4EB7-831F-BA327289F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359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4F2D8-3FB8-4AC7-B805-82FB83FCAA92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8736A-1956-4EB7-831F-BA327289F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06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3203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43361" y="229671"/>
            <a:ext cx="173028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Staining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hevron 2"/>
          <p:cNvSpPr/>
          <p:nvPr/>
        </p:nvSpPr>
        <p:spPr>
          <a:xfrm>
            <a:off x="571500" y="1314450"/>
            <a:ext cx="757238" cy="51435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93509" y="1386959"/>
            <a:ext cx="28279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/>
              <a:t>deparaffinization</a:t>
            </a:r>
            <a:r>
              <a:rPr lang="en-US" sz="2800" b="1" dirty="0" smtClean="0"/>
              <a:t>.</a:t>
            </a:r>
            <a:endParaRPr lang="en-US" sz="2800" b="1" dirty="0"/>
          </a:p>
        </p:txBody>
      </p:sp>
      <p:sp>
        <p:nvSpPr>
          <p:cNvPr id="5" name="Notched Right Arrow 4"/>
          <p:cNvSpPr/>
          <p:nvPr/>
        </p:nvSpPr>
        <p:spPr>
          <a:xfrm>
            <a:off x="4730094" y="1445341"/>
            <a:ext cx="978408" cy="484632"/>
          </a:xfrm>
          <a:prstGeom prst="notched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708502" y="1386959"/>
            <a:ext cx="6096000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2400" b="1" smtClean="0"/>
              <a:t>process in order to remove the paraffin wax from the tissue to allow water-soluble dyes to penetrate the sections</a:t>
            </a:r>
            <a:endParaRPr lang="en-US" sz="2400" b="1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287" y="3614738"/>
            <a:ext cx="1528762" cy="152876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3509" y="3700463"/>
            <a:ext cx="1443037" cy="144303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1986" y="3786188"/>
            <a:ext cx="1357312" cy="135731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405" y="3786188"/>
            <a:ext cx="1519238" cy="135731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4650" y="3786188"/>
            <a:ext cx="1392284" cy="135731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555" y="3814109"/>
            <a:ext cx="1570334" cy="147161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2324" y="3786188"/>
            <a:ext cx="1511707" cy="1643062"/>
          </a:xfrm>
          <a:prstGeom prst="rect">
            <a:avLst/>
          </a:prstGeom>
        </p:spPr>
      </p:pic>
      <p:sp>
        <p:nvSpPr>
          <p:cNvPr id="16" name="Curved Up Arrow 15"/>
          <p:cNvSpPr/>
          <p:nvPr/>
        </p:nvSpPr>
        <p:spPr>
          <a:xfrm>
            <a:off x="928687" y="5257800"/>
            <a:ext cx="1743075" cy="628650"/>
          </a:xfrm>
          <a:prstGeom prst="curvedUpArrow">
            <a:avLst>
              <a:gd name="adj1" fmla="val 25000"/>
              <a:gd name="adj2" fmla="val 50000"/>
              <a:gd name="adj3" fmla="val 31818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9599" y="2792552"/>
            <a:ext cx="1489252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/>
              <a:t>Xylene </a:t>
            </a:r>
          </a:p>
          <a:p>
            <a:r>
              <a:rPr lang="en-US" sz="2000" b="1" dirty="0" smtClean="0"/>
              <a:t>2 changes</a:t>
            </a:r>
            <a:endParaRPr lang="en-US" sz="2000" b="1" dirty="0"/>
          </a:p>
        </p:txBody>
      </p:sp>
      <p:sp>
        <p:nvSpPr>
          <p:cNvPr id="18" name="Curved Up Arrow 17"/>
          <p:cNvSpPr/>
          <p:nvPr/>
        </p:nvSpPr>
        <p:spPr>
          <a:xfrm>
            <a:off x="4414838" y="5257800"/>
            <a:ext cx="1643062" cy="62865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42514" y="2964002"/>
            <a:ext cx="1650737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/>
              <a:t>100% alcohol</a:t>
            </a:r>
          </a:p>
          <a:p>
            <a:r>
              <a:rPr lang="en-US" sz="2000" b="1" dirty="0" smtClean="0"/>
              <a:t>2 changes</a:t>
            </a:r>
            <a:endParaRPr lang="en-US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6724650" y="3013354"/>
            <a:ext cx="1262306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/>
              <a:t>95% alcohol</a:t>
            </a:r>
            <a:endParaRPr lang="en-US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8724223" y="2964002"/>
            <a:ext cx="958998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/>
              <a:t>70% alcohol</a:t>
            </a:r>
            <a:endParaRPr lang="en-US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0344150" y="3098244"/>
            <a:ext cx="957263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/>
              <a:t>D W</a:t>
            </a:r>
            <a:endParaRPr lang="en-US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573643" y="5886450"/>
            <a:ext cx="3468681" cy="584775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Descending grades</a:t>
            </a:r>
            <a:endParaRPr lang="en-US" sz="32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71501" y="514350"/>
            <a:ext cx="628650" cy="584775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1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743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82620" y="229671"/>
            <a:ext cx="2864054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66"/>
                </a:solidFill>
              </a:rPr>
              <a:t>routine staining</a:t>
            </a:r>
            <a:endParaRPr lang="en-US" sz="3200" b="1" dirty="0">
              <a:solidFill>
                <a:srgbClr val="FF0066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92592" y="1013728"/>
            <a:ext cx="1471878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H and E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7800" y="1598503"/>
            <a:ext cx="117014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This stain is used routinely as it provides the pathologist or researcher with a detailed view of the tissue, clearly staining, for example, the cytoplasm, nucleus</a:t>
            </a:r>
            <a:endParaRPr lang="en-US" sz="2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99" y="3014275"/>
            <a:ext cx="2566989" cy="343391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0388" y="3371419"/>
            <a:ext cx="1771650" cy="2571750"/>
          </a:xfrm>
          <a:prstGeom prst="rect">
            <a:avLst/>
          </a:prstGeom>
        </p:spPr>
      </p:pic>
      <p:sp>
        <p:nvSpPr>
          <p:cNvPr id="7" name="Curved Down Arrow 6"/>
          <p:cNvSpPr/>
          <p:nvPr/>
        </p:nvSpPr>
        <p:spPr>
          <a:xfrm>
            <a:off x="2514600" y="2587362"/>
            <a:ext cx="1657350" cy="626195"/>
          </a:xfrm>
          <a:prstGeom prst="curved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49074" y="2587362"/>
            <a:ext cx="1836605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20 minutes to stain the nucleus</a:t>
            </a:r>
            <a:endParaRPr lang="en-US" sz="2400" b="1" dirty="0"/>
          </a:p>
        </p:txBody>
      </p:sp>
      <p:sp>
        <p:nvSpPr>
          <p:cNvPr id="9" name="Notched Right Arrow 8"/>
          <p:cNvSpPr/>
          <p:nvPr/>
        </p:nvSpPr>
        <p:spPr>
          <a:xfrm>
            <a:off x="6760886" y="3344778"/>
            <a:ext cx="585788" cy="442913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391402" y="2559948"/>
            <a:ext cx="1685925" cy="1569660"/>
          </a:xfrm>
          <a:prstGeom prst="rect">
            <a:avLst/>
          </a:prstGeom>
          <a:solidFill>
            <a:srgbClr val="00FFFF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Running tap water for 10 minutes</a:t>
            </a:r>
            <a:endParaRPr lang="en-US" sz="2400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77327" y="3976687"/>
            <a:ext cx="2801934" cy="2695576"/>
          </a:xfrm>
          <a:prstGeom prst="rect">
            <a:avLst/>
          </a:prstGeom>
        </p:spPr>
      </p:pic>
      <p:sp>
        <p:nvSpPr>
          <p:cNvPr id="12" name="Curved Down Arrow 11"/>
          <p:cNvSpPr/>
          <p:nvPr/>
        </p:nvSpPr>
        <p:spPr>
          <a:xfrm>
            <a:off x="9186863" y="2871788"/>
            <a:ext cx="1385887" cy="814387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00388" y="6101030"/>
            <a:ext cx="714375" cy="584775"/>
          </a:xfrm>
          <a:prstGeom prst="rect">
            <a:avLst/>
          </a:prstGeom>
          <a:solidFill>
            <a:srgbClr val="CC66FF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H</a:t>
            </a:r>
            <a:endParaRPr lang="en-US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1201401" y="6087488"/>
            <a:ext cx="576264" cy="584775"/>
          </a:xfrm>
          <a:prstGeom prst="rect">
            <a:avLst/>
          </a:prstGeom>
          <a:solidFill>
            <a:srgbClr val="FF660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E</a:t>
            </a:r>
            <a:endParaRPr lang="en-US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760886" y="5324475"/>
            <a:ext cx="2316441" cy="830997"/>
          </a:xfrm>
          <a:prstGeom prst="rect">
            <a:avLst/>
          </a:prstGeom>
          <a:solidFill>
            <a:srgbClr val="FFCC99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10 minutes to stain cytoplasm</a:t>
            </a:r>
            <a:endParaRPr lang="en-US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42901" y="400050"/>
            <a:ext cx="457200" cy="646331"/>
          </a:xfrm>
          <a:prstGeom prst="rect">
            <a:avLst/>
          </a:prstGeom>
          <a:solidFill>
            <a:srgbClr val="FFCC99"/>
          </a:solidFill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2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129421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evron 1"/>
          <p:cNvSpPr/>
          <p:nvPr/>
        </p:nvSpPr>
        <p:spPr>
          <a:xfrm>
            <a:off x="585788" y="728663"/>
            <a:ext cx="557212" cy="47148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14476" y="857250"/>
            <a:ext cx="2343150" cy="523220"/>
          </a:xfrm>
          <a:prstGeom prst="rect">
            <a:avLst/>
          </a:prstGeom>
          <a:solidFill>
            <a:srgbClr val="66FFFF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Dehydration </a:t>
            </a:r>
            <a:endParaRPr lang="en-US" sz="2800" b="1" dirty="0"/>
          </a:p>
        </p:txBody>
      </p:sp>
      <p:sp>
        <p:nvSpPr>
          <p:cNvPr id="4" name="Right Arrow 3"/>
          <p:cNvSpPr/>
          <p:nvPr/>
        </p:nvSpPr>
        <p:spPr>
          <a:xfrm>
            <a:off x="4229102" y="871537"/>
            <a:ext cx="828675" cy="328613"/>
          </a:xfrm>
          <a:prstGeom prst="rightArrow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57813" y="857250"/>
            <a:ext cx="2971800" cy="523220"/>
          </a:xfrm>
          <a:prstGeom prst="rect">
            <a:avLst/>
          </a:prstGeom>
          <a:solidFill>
            <a:srgbClr val="33CC33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Removal of water</a:t>
            </a:r>
            <a:endParaRPr lang="en-US" sz="2800" b="1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019" y="2528888"/>
            <a:ext cx="1266914" cy="21431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6051" y="2714624"/>
            <a:ext cx="1266915" cy="211312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241" y="2892568"/>
            <a:ext cx="1289215" cy="19351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6568" y="2881506"/>
            <a:ext cx="1241545" cy="194624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5388" y="3013401"/>
            <a:ext cx="1257301" cy="185948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3940" y="2965915"/>
            <a:ext cx="1310475" cy="1906968"/>
          </a:xfrm>
          <a:prstGeom prst="rect">
            <a:avLst/>
          </a:prstGeom>
        </p:spPr>
      </p:pic>
      <p:sp>
        <p:nvSpPr>
          <p:cNvPr id="12" name="Curved Down Arrow 11"/>
          <p:cNvSpPr/>
          <p:nvPr/>
        </p:nvSpPr>
        <p:spPr>
          <a:xfrm>
            <a:off x="242888" y="2257425"/>
            <a:ext cx="900112" cy="45719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59768" y="4672013"/>
            <a:ext cx="1076369" cy="707886"/>
          </a:xfrm>
          <a:prstGeom prst="rect">
            <a:avLst/>
          </a:prstGeom>
          <a:solidFill>
            <a:srgbClr val="FFCC99"/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70% alcohol</a:t>
            </a:r>
            <a:endParaRPr lang="en-US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708690" y="4785734"/>
            <a:ext cx="1244276" cy="769441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95% </a:t>
            </a:r>
            <a:r>
              <a:rPr lang="en-US" sz="2000" b="1" dirty="0" smtClean="0"/>
              <a:t>alcohol</a:t>
            </a:r>
            <a:endParaRPr lang="en-US" sz="2400" b="1" dirty="0"/>
          </a:p>
        </p:txBody>
      </p:sp>
      <p:sp>
        <p:nvSpPr>
          <p:cNvPr id="15" name="Curved Up Arrow 14"/>
          <p:cNvSpPr/>
          <p:nvPr/>
        </p:nvSpPr>
        <p:spPr>
          <a:xfrm>
            <a:off x="5654848" y="4872883"/>
            <a:ext cx="1482492" cy="507016"/>
          </a:xfrm>
          <a:prstGeom prst="curvedUpArrow">
            <a:avLst/>
          </a:prstGeom>
          <a:solidFill>
            <a:srgbClr val="99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86438" y="5555175"/>
            <a:ext cx="1350902" cy="707886"/>
          </a:xfrm>
          <a:prstGeom prst="rect">
            <a:avLst/>
          </a:prstGeom>
          <a:solidFill>
            <a:srgbClr val="FF9999"/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100% alcohol</a:t>
            </a:r>
            <a:endParaRPr lang="en-US" sz="2000" b="1" dirty="0"/>
          </a:p>
        </p:txBody>
      </p:sp>
      <p:sp>
        <p:nvSpPr>
          <p:cNvPr id="17" name="Curved Up Arrow 16"/>
          <p:cNvSpPr/>
          <p:nvPr/>
        </p:nvSpPr>
        <p:spPr>
          <a:xfrm>
            <a:off x="9672638" y="5014913"/>
            <a:ext cx="1457325" cy="657225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672638" y="5957888"/>
            <a:ext cx="1200150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xylene</a:t>
            </a:r>
            <a:endParaRPr lang="en-US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793150" y="93227"/>
            <a:ext cx="621313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3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737962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663" y="2114549"/>
            <a:ext cx="3409949" cy="38004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95850" y="328613"/>
            <a:ext cx="2019301" cy="58477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mounting</a:t>
            </a:r>
            <a:endParaRPr lang="en-US" sz="32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064" y="1108176"/>
            <a:ext cx="6500812" cy="57498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28638" y="571500"/>
            <a:ext cx="714375" cy="646331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4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405328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43475" y="314325"/>
            <a:ext cx="1928813" cy="584775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summary</a:t>
            </a:r>
            <a:endParaRPr lang="en-US" sz="3200" b="1" dirty="0"/>
          </a:p>
        </p:txBody>
      </p:sp>
      <p:sp>
        <p:nvSpPr>
          <p:cNvPr id="3" name="Oval 2"/>
          <p:cNvSpPr/>
          <p:nvPr/>
        </p:nvSpPr>
        <p:spPr>
          <a:xfrm>
            <a:off x="471488" y="899100"/>
            <a:ext cx="4471987" cy="2301300"/>
          </a:xfrm>
          <a:prstGeom prst="ellipse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</a:rPr>
              <a:t>deparaffinization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386013" y="3199387"/>
            <a:ext cx="4057649" cy="3029963"/>
          </a:xfrm>
          <a:prstGeom prst="ellipse">
            <a:avLst/>
          </a:prstGeom>
          <a:solidFill>
            <a:srgbClr val="FF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tx1"/>
                </a:solidFill>
              </a:rPr>
              <a:t>staining</a:t>
            </a:r>
            <a:endParaRPr lang="en-US" sz="3200" b="1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6872288" y="3199388"/>
            <a:ext cx="3729037" cy="2850862"/>
          </a:xfrm>
          <a:prstGeom prst="ellipse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Dehydration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7943850" y="898087"/>
            <a:ext cx="3914775" cy="2301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mounting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403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118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8</cp:revision>
  <dcterms:created xsi:type="dcterms:W3CDTF">2020-03-11T23:51:16Z</dcterms:created>
  <dcterms:modified xsi:type="dcterms:W3CDTF">2020-03-12T00:56:06Z</dcterms:modified>
</cp:coreProperties>
</file>