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0" r:id="rId8"/>
    <p:sldId id="271" r:id="rId9"/>
    <p:sldId id="262" r:id="rId10"/>
    <p:sldId id="272" r:id="rId11"/>
    <p:sldId id="263" r:id="rId12"/>
    <p:sldId id="264" r:id="rId13"/>
    <p:sldId id="265" r:id="rId14"/>
    <p:sldId id="266" r:id="rId15"/>
    <p:sldId id="267" r:id="rId16"/>
    <p:sldId id="268" r:id="rId17"/>
    <p:sldId id="269"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FFCCCC"/>
    <a:srgbClr val="FF99FF"/>
    <a:srgbClr val="66FFFF"/>
    <a:srgbClr val="99FFCC"/>
    <a:srgbClr val="FFCC66"/>
    <a:srgbClr val="FFCC99"/>
    <a:srgbClr val="FF9900"/>
    <a:srgbClr val="FF99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73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62BB-4892-47FE-BB4F-85F54EF2C8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EDCE14-B945-4463-BED7-A7E88909A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E1BA38-551F-4D7E-BFEB-5CADBB86D20B}"/>
              </a:ext>
            </a:extLst>
          </p:cNvPr>
          <p:cNvSpPr>
            <a:spLocks noGrp="1"/>
          </p:cNvSpPr>
          <p:nvPr>
            <p:ph type="dt" sz="half" idx="10"/>
          </p:nvPr>
        </p:nvSpPr>
        <p:spPr/>
        <p:txBody>
          <a:bodyPr/>
          <a:lstStyle/>
          <a:p>
            <a:fld id="{C4939DDE-DBE5-4266-81DB-8E0E62BA4303}" type="datetimeFigureOut">
              <a:rPr lang="en-US" smtClean="0"/>
              <a:t>10/25/2020</a:t>
            </a:fld>
            <a:endParaRPr lang="en-US"/>
          </a:p>
        </p:txBody>
      </p:sp>
      <p:sp>
        <p:nvSpPr>
          <p:cNvPr id="5" name="Footer Placeholder 4">
            <a:extLst>
              <a:ext uri="{FF2B5EF4-FFF2-40B4-BE49-F238E27FC236}">
                <a16:creationId xmlns:a16="http://schemas.microsoft.com/office/drawing/2014/main" id="{2D4FD9FF-BD34-4734-BADA-309D32C7E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1F1B7-21C6-427C-87CA-430B9418AE07}"/>
              </a:ext>
            </a:extLst>
          </p:cNvPr>
          <p:cNvSpPr>
            <a:spLocks noGrp="1"/>
          </p:cNvSpPr>
          <p:nvPr>
            <p:ph type="sldNum" sz="quarter" idx="12"/>
          </p:nvPr>
        </p:nvSpPr>
        <p:spPr/>
        <p:txBody>
          <a:bodyPr/>
          <a:lstStyle/>
          <a:p>
            <a:fld id="{B31644AF-4CA9-4F4C-96E0-D1593C01E6FD}" type="slidenum">
              <a:rPr lang="en-US" smtClean="0"/>
              <a:t>‹#›</a:t>
            </a:fld>
            <a:endParaRPr lang="en-US"/>
          </a:p>
        </p:txBody>
      </p:sp>
    </p:spTree>
    <p:extLst>
      <p:ext uri="{BB962C8B-B14F-4D97-AF65-F5344CB8AC3E}">
        <p14:creationId xmlns:p14="http://schemas.microsoft.com/office/powerpoint/2010/main" val="298317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EE12-91B5-4CE3-95B6-456D6B1EE0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0DEAA6-35A6-4C04-B4DD-DFEE71EBFE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F980F5-7117-4ACA-8524-C08C8D28DD24}"/>
              </a:ext>
            </a:extLst>
          </p:cNvPr>
          <p:cNvSpPr>
            <a:spLocks noGrp="1"/>
          </p:cNvSpPr>
          <p:nvPr>
            <p:ph type="dt" sz="half" idx="10"/>
          </p:nvPr>
        </p:nvSpPr>
        <p:spPr/>
        <p:txBody>
          <a:bodyPr/>
          <a:lstStyle/>
          <a:p>
            <a:fld id="{C4939DDE-DBE5-4266-81DB-8E0E62BA4303}" type="datetimeFigureOut">
              <a:rPr lang="en-US" smtClean="0"/>
              <a:t>10/25/2020</a:t>
            </a:fld>
            <a:endParaRPr lang="en-US"/>
          </a:p>
        </p:txBody>
      </p:sp>
      <p:sp>
        <p:nvSpPr>
          <p:cNvPr id="5" name="Footer Placeholder 4">
            <a:extLst>
              <a:ext uri="{FF2B5EF4-FFF2-40B4-BE49-F238E27FC236}">
                <a16:creationId xmlns:a16="http://schemas.microsoft.com/office/drawing/2014/main" id="{F9CAE192-7A2F-438F-9DB6-921808407F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75AA89-1245-4D17-BB0D-3FFC733C20AB}"/>
              </a:ext>
            </a:extLst>
          </p:cNvPr>
          <p:cNvSpPr>
            <a:spLocks noGrp="1"/>
          </p:cNvSpPr>
          <p:nvPr>
            <p:ph type="sldNum" sz="quarter" idx="12"/>
          </p:nvPr>
        </p:nvSpPr>
        <p:spPr/>
        <p:txBody>
          <a:bodyPr/>
          <a:lstStyle/>
          <a:p>
            <a:fld id="{B31644AF-4CA9-4F4C-96E0-D1593C01E6FD}" type="slidenum">
              <a:rPr lang="en-US" smtClean="0"/>
              <a:t>‹#›</a:t>
            </a:fld>
            <a:endParaRPr lang="en-US"/>
          </a:p>
        </p:txBody>
      </p:sp>
    </p:spTree>
    <p:extLst>
      <p:ext uri="{BB962C8B-B14F-4D97-AF65-F5344CB8AC3E}">
        <p14:creationId xmlns:p14="http://schemas.microsoft.com/office/powerpoint/2010/main" val="201168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81EC66-82C7-4ACF-BB8F-9D486D0A7D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C14DBD-F562-4EC2-B589-EA47E7E155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A2998-CD50-4797-974F-E6FC3821D7EE}"/>
              </a:ext>
            </a:extLst>
          </p:cNvPr>
          <p:cNvSpPr>
            <a:spLocks noGrp="1"/>
          </p:cNvSpPr>
          <p:nvPr>
            <p:ph type="dt" sz="half" idx="10"/>
          </p:nvPr>
        </p:nvSpPr>
        <p:spPr/>
        <p:txBody>
          <a:bodyPr/>
          <a:lstStyle/>
          <a:p>
            <a:fld id="{C4939DDE-DBE5-4266-81DB-8E0E62BA4303}" type="datetimeFigureOut">
              <a:rPr lang="en-US" smtClean="0"/>
              <a:t>10/25/2020</a:t>
            </a:fld>
            <a:endParaRPr lang="en-US"/>
          </a:p>
        </p:txBody>
      </p:sp>
      <p:sp>
        <p:nvSpPr>
          <p:cNvPr id="5" name="Footer Placeholder 4">
            <a:extLst>
              <a:ext uri="{FF2B5EF4-FFF2-40B4-BE49-F238E27FC236}">
                <a16:creationId xmlns:a16="http://schemas.microsoft.com/office/drawing/2014/main" id="{CE019195-59B9-47AF-BF96-C347D047F4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32F84D-CCF3-4801-8C4E-50D9D4094D9B}"/>
              </a:ext>
            </a:extLst>
          </p:cNvPr>
          <p:cNvSpPr>
            <a:spLocks noGrp="1"/>
          </p:cNvSpPr>
          <p:nvPr>
            <p:ph type="sldNum" sz="quarter" idx="12"/>
          </p:nvPr>
        </p:nvSpPr>
        <p:spPr/>
        <p:txBody>
          <a:bodyPr/>
          <a:lstStyle/>
          <a:p>
            <a:fld id="{B31644AF-4CA9-4F4C-96E0-D1593C01E6FD}" type="slidenum">
              <a:rPr lang="en-US" smtClean="0"/>
              <a:t>‹#›</a:t>
            </a:fld>
            <a:endParaRPr lang="en-US"/>
          </a:p>
        </p:txBody>
      </p:sp>
    </p:spTree>
    <p:extLst>
      <p:ext uri="{BB962C8B-B14F-4D97-AF65-F5344CB8AC3E}">
        <p14:creationId xmlns:p14="http://schemas.microsoft.com/office/powerpoint/2010/main" val="172828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4AB65-1991-458E-B780-A2CFE3E86F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58312D-E3A5-4E55-97B3-30DF4C9F57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F18835-E870-4607-A695-6C9D4E203AB3}"/>
              </a:ext>
            </a:extLst>
          </p:cNvPr>
          <p:cNvSpPr>
            <a:spLocks noGrp="1"/>
          </p:cNvSpPr>
          <p:nvPr>
            <p:ph type="dt" sz="half" idx="10"/>
          </p:nvPr>
        </p:nvSpPr>
        <p:spPr/>
        <p:txBody>
          <a:bodyPr/>
          <a:lstStyle/>
          <a:p>
            <a:fld id="{C4939DDE-DBE5-4266-81DB-8E0E62BA4303}" type="datetimeFigureOut">
              <a:rPr lang="en-US" smtClean="0"/>
              <a:t>10/25/2020</a:t>
            </a:fld>
            <a:endParaRPr lang="en-US"/>
          </a:p>
        </p:txBody>
      </p:sp>
      <p:sp>
        <p:nvSpPr>
          <p:cNvPr id="5" name="Footer Placeholder 4">
            <a:extLst>
              <a:ext uri="{FF2B5EF4-FFF2-40B4-BE49-F238E27FC236}">
                <a16:creationId xmlns:a16="http://schemas.microsoft.com/office/drawing/2014/main" id="{D8EE6D1F-0625-423D-9309-A0BFB09F8C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D9B10B-7601-478D-B0E4-C2DF4886AE24}"/>
              </a:ext>
            </a:extLst>
          </p:cNvPr>
          <p:cNvSpPr>
            <a:spLocks noGrp="1"/>
          </p:cNvSpPr>
          <p:nvPr>
            <p:ph type="sldNum" sz="quarter" idx="12"/>
          </p:nvPr>
        </p:nvSpPr>
        <p:spPr/>
        <p:txBody>
          <a:bodyPr/>
          <a:lstStyle/>
          <a:p>
            <a:fld id="{B31644AF-4CA9-4F4C-96E0-D1593C01E6FD}" type="slidenum">
              <a:rPr lang="en-US" smtClean="0"/>
              <a:t>‹#›</a:t>
            </a:fld>
            <a:endParaRPr lang="en-US"/>
          </a:p>
        </p:txBody>
      </p:sp>
    </p:spTree>
    <p:extLst>
      <p:ext uri="{BB962C8B-B14F-4D97-AF65-F5344CB8AC3E}">
        <p14:creationId xmlns:p14="http://schemas.microsoft.com/office/powerpoint/2010/main" val="315776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3C89E-63CE-4CD3-86FD-D68943F4AA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627C4D-0CD0-40E4-A7CE-2AAA69936F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2B8C70-E6FD-408D-8864-1435C4F9AB6F}"/>
              </a:ext>
            </a:extLst>
          </p:cNvPr>
          <p:cNvSpPr>
            <a:spLocks noGrp="1"/>
          </p:cNvSpPr>
          <p:nvPr>
            <p:ph type="dt" sz="half" idx="10"/>
          </p:nvPr>
        </p:nvSpPr>
        <p:spPr/>
        <p:txBody>
          <a:bodyPr/>
          <a:lstStyle/>
          <a:p>
            <a:fld id="{C4939DDE-DBE5-4266-81DB-8E0E62BA4303}" type="datetimeFigureOut">
              <a:rPr lang="en-US" smtClean="0"/>
              <a:t>10/25/2020</a:t>
            </a:fld>
            <a:endParaRPr lang="en-US"/>
          </a:p>
        </p:txBody>
      </p:sp>
      <p:sp>
        <p:nvSpPr>
          <p:cNvPr id="5" name="Footer Placeholder 4">
            <a:extLst>
              <a:ext uri="{FF2B5EF4-FFF2-40B4-BE49-F238E27FC236}">
                <a16:creationId xmlns:a16="http://schemas.microsoft.com/office/drawing/2014/main" id="{15344C3A-301B-4F5E-9437-180E7400A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1B692-18FD-47DA-B071-24A3F156C550}"/>
              </a:ext>
            </a:extLst>
          </p:cNvPr>
          <p:cNvSpPr>
            <a:spLocks noGrp="1"/>
          </p:cNvSpPr>
          <p:nvPr>
            <p:ph type="sldNum" sz="quarter" idx="12"/>
          </p:nvPr>
        </p:nvSpPr>
        <p:spPr/>
        <p:txBody>
          <a:bodyPr/>
          <a:lstStyle/>
          <a:p>
            <a:fld id="{B31644AF-4CA9-4F4C-96E0-D1593C01E6FD}" type="slidenum">
              <a:rPr lang="en-US" smtClean="0"/>
              <a:t>‹#›</a:t>
            </a:fld>
            <a:endParaRPr lang="en-US"/>
          </a:p>
        </p:txBody>
      </p:sp>
    </p:spTree>
    <p:extLst>
      <p:ext uri="{BB962C8B-B14F-4D97-AF65-F5344CB8AC3E}">
        <p14:creationId xmlns:p14="http://schemas.microsoft.com/office/powerpoint/2010/main" val="375193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40D4C-CA24-4845-A140-FE9D019BBE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30D28B-0E98-43BB-8D9A-B0FB979F97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B21EA5-158E-4E1B-96EF-8CD5B92877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FF95C4-6DA0-4CE5-99B8-80A25CABBD66}"/>
              </a:ext>
            </a:extLst>
          </p:cNvPr>
          <p:cNvSpPr>
            <a:spLocks noGrp="1"/>
          </p:cNvSpPr>
          <p:nvPr>
            <p:ph type="dt" sz="half" idx="10"/>
          </p:nvPr>
        </p:nvSpPr>
        <p:spPr/>
        <p:txBody>
          <a:bodyPr/>
          <a:lstStyle/>
          <a:p>
            <a:fld id="{C4939DDE-DBE5-4266-81DB-8E0E62BA4303}" type="datetimeFigureOut">
              <a:rPr lang="en-US" smtClean="0"/>
              <a:t>10/25/2020</a:t>
            </a:fld>
            <a:endParaRPr lang="en-US"/>
          </a:p>
        </p:txBody>
      </p:sp>
      <p:sp>
        <p:nvSpPr>
          <p:cNvPr id="6" name="Footer Placeholder 5">
            <a:extLst>
              <a:ext uri="{FF2B5EF4-FFF2-40B4-BE49-F238E27FC236}">
                <a16:creationId xmlns:a16="http://schemas.microsoft.com/office/drawing/2014/main" id="{46406B41-34FF-4B41-9A96-6541970BF9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85A04-3BB0-482E-952A-2B9B95178704}"/>
              </a:ext>
            </a:extLst>
          </p:cNvPr>
          <p:cNvSpPr>
            <a:spLocks noGrp="1"/>
          </p:cNvSpPr>
          <p:nvPr>
            <p:ph type="sldNum" sz="quarter" idx="12"/>
          </p:nvPr>
        </p:nvSpPr>
        <p:spPr/>
        <p:txBody>
          <a:bodyPr/>
          <a:lstStyle/>
          <a:p>
            <a:fld id="{B31644AF-4CA9-4F4C-96E0-D1593C01E6FD}" type="slidenum">
              <a:rPr lang="en-US" smtClean="0"/>
              <a:t>‹#›</a:t>
            </a:fld>
            <a:endParaRPr lang="en-US"/>
          </a:p>
        </p:txBody>
      </p:sp>
    </p:spTree>
    <p:extLst>
      <p:ext uri="{BB962C8B-B14F-4D97-AF65-F5344CB8AC3E}">
        <p14:creationId xmlns:p14="http://schemas.microsoft.com/office/powerpoint/2010/main" val="3070292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9FB0D-297B-4AB1-9EE2-2984F9A5BA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76E183-2517-4514-A150-4AC4B1CB38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02EEE8-A4E6-400E-A267-35AAB65296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C4C988-FD2D-4E23-AD95-DA7685F14E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A88AC8-2B4E-4445-BF8F-91F8A2CC90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8D4F3D-CA41-4E0D-B652-A2E4418DEE7B}"/>
              </a:ext>
            </a:extLst>
          </p:cNvPr>
          <p:cNvSpPr>
            <a:spLocks noGrp="1"/>
          </p:cNvSpPr>
          <p:nvPr>
            <p:ph type="dt" sz="half" idx="10"/>
          </p:nvPr>
        </p:nvSpPr>
        <p:spPr/>
        <p:txBody>
          <a:bodyPr/>
          <a:lstStyle/>
          <a:p>
            <a:fld id="{C4939DDE-DBE5-4266-81DB-8E0E62BA4303}" type="datetimeFigureOut">
              <a:rPr lang="en-US" smtClean="0"/>
              <a:t>10/25/2020</a:t>
            </a:fld>
            <a:endParaRPr lang="en-US"/>
          </a:p>
        </p:txBody>
      </p:sp>
      <p:sp>
        <p:nvSpPr>
          <p:cNvPr id="8" name="Footer Placeholder 7">
            <a:extLst>
              <a:ext uri="{FF2B5EF4-FFF2-40B4-BE49-F238E27FC236}">
                <a16:creationId xmlns:a16="http://schemas.microsoft.com/office/drawing/2014/main" id="{91F8D8E3-4D92-49F0-B79F-36B2B2CEAA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9C12AD-E1B0-4DEA-91F7-4739706B06AE}"/>
              </a:ext>
            </a:extLst>
          </p:cNvPr>
          <p:cNvSpPr>
            <a:spLocks noGrp="1"/>
          </p:cNvSpPr>
          <p:nvPr>
            <p:ph type="sldNum" sz="quarter" idx="12"/>
          </p:nvPr>
        </p:nvSpPr>
        <p:spPr/>
        <p:txBody>
          <a:bodyPr/>
          <a:lstStyle/>
          <a:p>
            <a:fld id="{B31644AF-4CA9-4F4C-96E0-D1593C01E6FD}" type="slidenum">
              <a:rPr lang="en-US" smtClean="0"/>
              <a:t>‹#›</a:t>
            </a:fld>
            <a:endParaRPr lang="en-US"/>
          </a:p>
        </p:txBody>
      </p:sp>
    </p:spTree>
    <p:extLst>
      <p:ext uri="{BB962C8B-B14F-4D97-AF65-F5344CB8AC3E}">
        <p14:creationId xmlns:p14="http://schemas.microsoft.com/office/powerpoint/2010/main" val="380243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F9D0-976B-4C26-B91C-6291265E47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C19B2F-C0CB-491F-A4A4-281C13D657C6}"/>
              </a:ext>
            </a:extLst>
          </p:cNvPr>
          <p:cNvSpPr>
            <a:spLocks noGrp="1"/>
          </p:cNvSpPr>
          <p:nvPr>
            <p:ph type="dt" sz="half" idx="10"/>
          </p:nvPr>
        </p:nvSpPr>
        <p:spPr/>
        <p:txBody>
          <a:bodyPr/>
          <a:lstStyle/>
          <a:p>
            <a:fld id="{C4939DDE-DBE5-4266-81DB-8E0E62BA4303}" type="datetimeFigureOut">
              <a:rPr lang="en-US" smtClean="0"/>
              <a:t>10/25/2020</a:t>
            </a:fld>
            <a:endParaRPr lang="en-US"/>
          </a:p>
        </p:txBody>
      </p:sp>
      <p:sp>
        <p:nvSpPr>
          <p:cNvPr id="4" name="Footer Placeholder 3">
            <a:extLst>
              <a:ext uri="{FF2B5EF4-FFF2-40B4-BE49-F238E27FC236}">
                <a16:creationId xmlns:a16="http://schemas.microsoft.com/office/drawing/2014/main" id="{87BAE3C8-0780-40AE-96E1-C9DB51C846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4AD088-858E-458C-9E98-791D50E5A903}"/>
              </a:ext>
            </a:extLst>
          </p:cNvPr>
          <p:cNvSpPr>
            <a:spLocks noGrp="1"/>
          </p:cNvSpPr>
          <p:nvPr>
            <p:ph type="sldNum" sz="quarter" idx="12"/>
          </p:nvPr>
        </p:nvSpPr>
        <p:spPr/>
        <p:txBody>
          <a:bodyPr/>
          <a:lstStyle/>
          <a:p>
            <a:fld id="{B31644AF-4CA9-4F4C-96E0-D1593C01E6FD}" type="slidenum">
              <a:rPr lang="en-US" smtClean="0"/>
              <a:t>‹#›</a:t>
            </a:fld>
            <a:endParaRPr lang="en-US"/>
          </a:p>
        </p:txBody>
      </p:sp>
    </p:spTree>
    <p:extLst>
      <p:ext uri="{BB962C8B-B14F-4D97-AF65-F5344CB8AC3E}">
        <p14:creationId xmlns:p14="http://schemas.microsoft.com/office/powerpoint/2010/main" val="4138218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C2F2E8-BDC0-40C9-88DF-7EFC7F58B3A8}"/>
              </a:ext>
            </a:extLst>
          </p:cNvPr>
          <p:cNvSpPr>
            <a:spLocks noGrp="1"/>
          </p:cNvSpPr>
          <p:nvPr>
            <p:ph type="dt" sz="half" idx="10"/>
          </p:nvPr>
        </p:nvSpPr>
        <p:spPr/>
        <p:txBody>
          <a:bodyPr/>
          <a:lstStyle/>
          <a:p>
            <a:fld id="{C4939DDE-DBE5-4266-81DB-8E0E62BA4303}" type="datetimeFigureOut">
              <a:rPr lang="en-US" smtClean="0"/>
              <a:t>10/25/2020</a:t>
            </a:fld>
            <a:endParaRPr lang="en-US"/>
          </a:p>
        </p:txBody>
      </p:sp>
      <p:sp>
        <p:nvSpPr>
          <p:cNvPr id="3" name="Footer Placeholder 2">
            <a:extLst>
              <a:ext uri="{FF2B5EF4-FFF2-40B4-BE49-F238E27FC236}">
                <a16:creationId xmlns:a16="http://schemas.microsoft.com/office/drawing/2014/main" id="{59F65C14-E56D-41F9-B1C3-703139820C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0633BD-3682-45AB-847E-97EC44D25B66}"/>
              </a:ext>
            </a:extLst>
          </p:cNvPr>
          <p:cNvSpPr>
            <a:spLocks noGrp="1"/>
          </p:cNvSpPr>
          <p:nvPr>
            <p:ph type="sldNum" sz="quarter" idx="12"/>
          </p:nvPr>
        </p:nvSpPr>
        <p:spPr/>
        <p:txBody>
          <a:bodyPr/>
          <a:lstStyle/>
          <a:p>
            <a:fld id="{B31644AF-4CA9-4F4C-96E0-D1593C01E6FD}" type="slidenum">
              <a:rPr lang="en-US" smtClean="0"/>
              <a:t>‹#›</a:t>
            </a:fld>
            <a:endParaRPr lang="en-US"/>
          </a:p>
        </p:txBody>
      </p:sp>
    </p:spTree>
    <p:extLst>
      <p:ext uri="{BB962C8B-B14F-4D97-AF65-F5344CB8AC3E}">
        <p14:creationId xmlns:p14="http://schemas.microsoft.com/office/powerpoint/2010/main" val="219123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8BB9-5292-4D70-989F-28DC2EE69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805DA3-89F2-48F7-BDE0-17CF85DB1D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884035-2EAC-43F0-9B24-FD2837B0B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E514C1-85A5-4572-BD43-C14360B8F705}"/>
              </a:ext>
            </a:extLst>
          </p:cNvPr>
          <p:cNvSpPr>
            <a:spLocks noGrp="1"/>
          </p:cNvSpPr>
          <p:nvPr>
            <p:ph type="dt" sz="half" idx="10"/>
          </p:nvPr>
        </p:nvSpPr>
        <p:spPr/>
        <p:txBody>
          <a:bodyPr/>
          <a:lstStyle/>
          <a:p>
            <a:fld id="{C4939DDE-DBE5-4266-81DB-8E0E62BA4303}" type="datetimeFigureOut">
              <a:rPr lang="en-US" smtClean="0"/>
              <a:t>10/25/2020</a:t>
            </a:fld>
            <a:endParaRPr lang="en-US"/>
          </a:p>
        </p:txBody>
      </p:sp>
      <p:sp>
        <p:nvSpPr>
          <p:cNvPr id="6" name="Footer Placeholder 5">
            <a:extLst>
              <a:ext uri="{FF2B5EF4-FFF2-40B4-BE49-F238E27FC236}">
                <a16:creationId xmlns:a16="http://schemas.microsoft.com/office/drawing/2014/main" id="{8898AFB1-43D3-421E-AFC7-ADD03B45E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0B06C-216C-4925-A1A2-ABC182C742B0}"/>
              </a:ext>
            </a:extLst>
          </p:cNvPr>
          <p:cNvSpPr>
            <a:spLocks noGrp="1"/>
          </p:cNvSpPr>
          <p:nvPr>
            <p:ph type="sldNum" sz="quarter" idx="12"/>
          </p:nvPr>
        </p:nvSpPr>
        <p:spPr/>
        <p:txBody>
          <a:bodyPr/>
          <a:lstStyle/>
          <a:p>
            <a:fld id="{B31644AF-4CA9-4F4C-96E0-D1593C01E6FD}" type="slidenum">
              <a:rPr lang="en-US" smtClean="0"/>
              <a:t>‹#›</a:t>
            </a:fld>
            <a:endParaRPr lang="en-US"/>
          </a:p>
        </p:txBody>
      </p:sp>
    </p:spTree>
    <p:extLst>
      <p:ext uri="{BB962C8B-B14F-4D97-AF65-F5344CB8AC3E}">
        <p14:creationId xmlns:p14="http://schemas.microsoft.com/office/powerpoint/2010/main" val="3994562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473A9-610B-4BA8-9718-9A9D2278ED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4F3B76-58F2-4D57-AD16-10CF263979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A0504B-2F6C-4BFE-BC5F-27682A0A9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9386D-51AC-41DD-B0C0-F52B51E0D32C}"/>
              </a:ext>
            </a:extLst>
          </p:cNvPr>
          <p:cNvSpPr>
            <a:spLocks noGrp="1"/>
          </p:cNvSpPr>
          <p:nvPr>
            <p:ph type="dt" sz="half" idx="10"/>
          </p:nvPr>
        </p:nvSpPr>
        <p:spPr/>
        <p:txBody>
          <a:bodyPr/>
          <a:lstStyle/>
          <a:p>
            <a:fld id="{C4939DDE-DBE5-4266-81DB-8E0E62BA4303}" type="datetimeFigureOut">
              <a:rPr lang="en-US" smtClean="0"/>
              <a:t>10/25/2020</a:t>
            </a:fld>
            <a:endParaRPr lang="en-US"/>
          </a:p>
        </p:txBody>
      </p:sp>
      <p:sp>
        <p:nvSpPr>
          <p:cNvPr id="6" name="Footer Placeholder 5">
            <a:extLst>
              <a:ext uri="{FF2B5EF4-FFF2-40B4-BE49-F238E27FC236}">
                <a16:creationId xmlns:a16="http://schemas.microsoft.com/office/drawing/2014/main" id="{1914C17B-48D9-458B-AF0A-C473ED3E6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9D3883-5DAA-4D14-AC9A-6DB08D0D2F0E}"/>
              </a:ext>
            </a:extLst>
          </p:cNvPr>
          <p:cNvSpPr>
            <a:spLocks noGrp="1"/>
          </p:cNvSpPr>
          <p:nvPr>
            <p:ph type="sldNum" sz="quarter" idx="12"/>
          </p:nvPr>
        </p:nvSpPr>
        <p:spPr/>
        <p:txBody>
          <a:bodyPr/>
          <a:lstStyle/>
          <a:p>
            <a:fld id="{B31644AF-4CA9-4F4C-96E0-D1593C01E6FD}" type="slidenum">
              <a:rPr lang="en-US" smtClean="0"/>
              <a:t>‹#›</a:t>
            </a:fld>
            <a:endParaRPr lang="en-US"/>
          </a:p>
        </p:txBody>
      </p:sp>
    </p:spTree>
    <p:extLst>
      <p:ext uri="{BB962C8B-B14F-4D97-AF65-F5344CB8AC3E}">
        <p14:creationId xmlns:p14="http://schemas.microsoft.com/office/powerpoint/2010/main" val="3587821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352D56-F76D-4036-8DB7-7DC596DE33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42F05-4E6E-4223-B7E1-8F014CB88F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00FF0-0618-4947-8B49-3F9136D638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39DDE-DBE5-4266-81DB-8E0E62BA4303}" type="datetimeFigureOut">
              <a:rPr lang="en-US" smtClean="0"/>
              <a:t>10/25/2020</a:t>
            </a:fld>
            <a:endParaRPr lang="en-US"/>
          </a:p>
        </p:txBody>
      </p:sp>
      <p:sp>
        <p:nvSpPr>
          <p:cNvPr id="5" name="Footer Placeholder 4">
            <a:extLst>
              <a:ext uri="{FF2B5EF4-FFF2-40B4-BE49-F238E27FC236}">
                <a16:creationId xmlns:a16="http://schemas.microsoft.com/office/drawing/2014/main" id="{3EE55B96-D583-4DA3-A359-8CF86C9868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7C2A13-7822-4FEE-ADE6-1101187214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644AF-4CA9-4F4C-96E0-D1593C01E6FD}" type="slidenum">
              <a:rPr lang="en-US" smtClean="0"/>
              <a:t>‹#›</a:t>
            </a:fld>
            <a:endParaRPr lang="en-US"/>
          </a:p>
        </p:txBody>
      </p:sp>
    </p:spTree>
    <p:extLst>
      <p:ext uri="{BB962C8B-B14F-4D97-AF65-F5344CB8AC3E}">
        <p14:creationId xmlns:p14="http://schemas.microsoft.com/office/powerpoint/2010/main" val="2363104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1F1D-8D21-4E1D-8372-D2C826A55BD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E124475-9E8B-403F-B572-2F90DBAA1658}"/>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581FC4E4-BA10-47B5-A62E-7443414B336E}"/>
              </a:ext>
            </a:extLst>
          </p:cNvPr>
          <p:cNvPicPr>
            <a:picLocks noChangeAspect="1"/>
          </p:cNvPicPr>
          <p:nvPr/>
        </p:nvPicPr>
        <p:blipFill>
          <a:blip r:embed="rId2"/>
          <a:stretch>
            <a:fillRect/>
          </a:stretch>
        </p:blipFill>
        <p:spPr>
          <a:xfrm>
            <a:off x="0" y="0"/>
            <a:ext cx="12192000" cy="6857999"/>
          </a:xfrm>
          <a:prstGeom prst="rect">
            <a:avLst/>
          </a:prstGeom>
        </p:spPr>
      </p:pic>
      <p:sp>
        <p:nvSpPr>
          <p:cNvPr id="5" name="TextBox 4">
            <a:extLst>
              <a:ext uri="{FF2B5EF4-FFF2-40B4-BE49-F238E27FC236}">
                <a16:creationId xmlns:a16="http://schemas.microsoft.com/office/drawing/2014/main" id="{6B006F00-CE75-4C1D-B327-1F522E7EE556}"/>
              </a:ext>
            </a:extLst>
          </p:cNvPr>
          <p:cNvSpPr txBox="1"/>
          <p:nvPr/>
        </p:nvSpPr>
        <p:spPr>
          <a:xfrm>
            <a:off x="368710" y="1122363"/>
            <a:ext cx="3377380" cy="1200329"/>
          </a:xfrm>
          <a:prstGeom prst="rect">
            <a:avLst/>
          </a:prstGeom>
          <a:noFill/>
        </p:spPr>
        <p:txBody>
          <a:bodyPr wrap="square" rtlCol="0">
            <a:spAutoFit/>
          </a:bodyPr>
          <a:lstStyle/>
          <a:p>
            <a:r>
              <a:rPr lang="en-US" sz="7200" b="1" dirty="0" err="1">
                <a:solidFill>
                  <a:srgbClr val="00B050"/>
                </a:solidFill>
              </a:rPr>
              <a:t>Lec</a:t>
            </a:r>
            <a:r>
              <a:rPr lang="en-US" sz="7200" b="1" dirty="0">
                <a:solidFill>
                  <a:srgbClr val="00B050"/>
                </a:solidFill>
              </a:rPr>
              <a:t> 6 </a:t>
            </a:r>
          </a:p>
        </p:txBody>
      </p:sp>
      <p:sp>
        <p:nvSpPr>
          <p:cNvPr id="6" name="TextBox 5">
            <a:extLst>
              <a:ext uri="{FF2B5EF4-FFF2-40B4-BE49-F238E27FC236}">
                <a16:creationId xmlns:a16="http://schemas.microsoft.com/office/drawing/2014/main" id="{507D721B-8285-4596-BFD3-FD7543AEF435}"/>
              </a:ext>
            </a:extLst>
          </p:cNvPr>
          <p:cNvSpPr txBox="1"/>
          <p:nvPr/>
        </p:nvSpPr>
        <p:spPr>
          <a:xfrm>
            <a:off x="368710" y="4443115"/>
            <a:ext cx="3377380" cy="2123658"/>
          </a:xfrm>
          <a:prstGeom prst="rect">
            <a:avLst/>
          </a:prstGeom>
          <a:noFill/>
        </p:spPr>
        <p:txBody>
          <a:bodyPr wrap="square" rtlCol="0">
            <a:spAutoFit/>
          </a:bodyPr>
          <a:lstStyle/>
          <a:p>
            <a:pPr algn="ctr"/>
            <a:r>
              <a:rPr lang="en-US" sz="4400" b="1" dirty="0">
                <a:solidFill>
                  <a:srgbClr val="FF0000"/>
                </a:solidFill>
              </a:rPr>
              <a:t>Muscular</a:t>
            </a:r>
            <a:r>
              <a:rPr lang="en-US" sz="4400" b="1" dirty="0"/>
              <a:t> and </a:t>
            </a:r>
            <a:r>
              <a:rPr lang="en-US" sz="4400" b="1" dirty="0">
                <a:solidFill>
                  <a:srgbClr val="FF9900"/>
                </a:solidFill>
              </a:rPr>
              <a:t>Nervous tissue</a:t>
            </a:r>
          </a:p>
        </p:txBody>
      </p:sp>
    </p:spTree>
    <p:extLst>
      <p:ext uri="{BB962C8B-B14F-4D97-AF65-F5344CB8AC3E}">
        <p14:creationId xmlns:p14="http://schemas.microsoft.com/office/powerpoint/2010/main" val="2503237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825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0624559-6799-40F2-A2DC-29A298744FD4}"/>
              </a:ext>
            </a:extLst>
          </p:cNvPr>
          <p:cNvPicPr>
            <a:picLocks noChangeAspect="1"/>
          </p:cNvPicPr>
          <p:nvPr/>
        </p:nvPicPr>
        <p:blipFill>
          <a:blip r:embed="rId2"/>
          <a:stretch>
            <a:fillRect/>
          </a:stretch>
        </p:blipFill>
        <p:spPr>
          <a:xfrm>
            <a:off x="2014633" y="643467"/>
            <a:ext cx="8162734" cy="5571066"/>
          </a:xfrm>
          <a:prstGeom prst="rect">
            <a:avLst/>
          </a:prstGeom>
        </p:spPr>
      </p:pic>
    </p:spTree>
    <p:extLst>
      <p:ext uri="{BB962C8B-B14F-4D97-AF65-F5344CB8AC3E}">
        <p14:creationId xmlns:p14="http://schemas.microsoft.com/office/powerpoint/2010/main" val="3331606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89D52E-AFF2-4B1F-8179-37CD79ECA697}"/>
              </a:ext>
            </a:extLst>
          </p:cNvPr>
          <p:cNvSpPr txBox="1"/>
          <p:nvPr/>
        </p:nvSpPr>
        <p:spPr>
          <a:xfrm>
            <a:off x="3993126" y="265160"/>
            <a:ext cx="3631790" cy="646331"/>
          </a:xfrm>
          <a:prstGeom prst="rect">
            <a:avLst/>
          </a:prstGeom>
          <a:solidFill>
            <a:srgbClr val="FF9900"/>
          </a:solidFill>
        </p:spPr>
        <p:txBody>
          <a:bodyPr wrap="square">
            <a:spAutoFit/>
          </a:bodyPr>
          <a:lstStyle/>
          <a:p>
            <a:r>
              <a:rPr lang="en-US" sz="3600" b="1" dirty="0"/>
              <a:t>Cardiac muscle </a:t>
            </a:r>
          </a:p>
        </p:txBody>
      </p:sp>
      <p:sp>
        <p:nvSpPr>
          <p:cNvPr id="5" name="TextBox 4">
            <a:extLst>
              <a:ext uri="{FF2B5EF4-FFF2-40B4-BE49-F238E27FC236}">
                <a16:creationId xmlns:a16="http://schemas.microsoft.com/office/drawing/2014/main" id="{C43DBB94-957E-4CAF-96B0-760286F924CE}"/>
              </a:ext>
            </a:extLst>
          </p:cNvPr>
          <p:cNvSpPr txBox="1"/>
          <p:nvPr/>
        </p:nvSpPr>
        <p:spPr>
          <a:xfrm>
            <a:off x="556751" y="1516230"/>
            <a:ext cx="11079726" cy="1384995"/>
          </a:xfrm>
          <a:prstGeom prst="rect">
            <a:avLst/>
          </a:prstGeom>
          <a:noFill/>
        </p:spPr>
        <p:txBody>
          <a:bodyPr wrap="square">
            <a:spAutoFit/>
          </a:bodyPr>
          <a:lstStyle/>
          <a:p>
            <a:r>
              <a:rPr lang="en-US" sz="2800" b="1" dirty="0"/>
              <a:t>Cardiac muscle forms the heart and is not part of the musculoskeletal system. Like skeletal muscle, cardiac muscle has a </a:t>
            </a:r>
            <a:r>
              <a:rPr lang="en-US" sz="2800" b="1" u="sng" dirty="0">
                <a:solidFill>
                  <a:srgbClr val="FF0000"/>
                </a:solidFill>
              </a:rPr>
              <a:t>regular pattern </a:t>
            </a:r>
            <a:r>
              <a:rPr lang="en-US" sz="2800" b="1" dirty="0"/>
              <a:t>of fibers that also appear as </a:t>
            </a:r>
            <a:r>
              <a:rPr lang="en-US" sz="2800" b="1" u="sng" dirty="0">
                <a:solidFill>
                  <a:srgbClr val="FF0000"/>
                </a:solidFill>
              </a:rPr>
              <a:t>stripes</a:t>
            </a:r>
            <a:r>
              <a:rPr lang="en-US" sz="2800" b="1" dirty="0"/>
              <a:t> under a microscope. </a:t>
            </a:r>
          </a:p>
        </p:txBody>
      </p:sp>
      <p:sp>
        <p:nvSpPr>
          <p:cNvPr id="7" name="TextBox 6">
            <a:extLst>
              <a:ext uri="{FF2B5EF4-FFF2-40B4-BE49-F238E27FC236}">
                <a16:creationId xmlns:a16="http://schemas.microsoft.com/office/drawing/2014/main" id="{44F5E316-9749-4DFD-BD07-FE08C2231B7E}"/>
              </a:ext>
            </a:extLst>
          </p:cNvPr>
          <p:cNvSpPr txBox="1"/>
          <p:nvPr/>
        </p:nvSpPr>
        <p:spPr>
          <a:xfrm>
            <a:off x="6777671" y="3505964"/>
            <a:ext cx="4858806" cy="2246769"/>
          </a:xfrm>
          <a:prstGeom prst="rect">
            <a:avLst/>
          </a:prstGeom>
          <a:noFill/>
          <a:ln>
            <a:solidFill>
              <a:srgbClr val="FF0000"/>
            </a:solidFill>
          </a:ln>
        </p:spPr>
        <p:txBody>
          <a:bodyPr wrap="square">
            <a:spAutoFit/>
          </a:bodyPr>
          <a:lstStyle/>
          <a:p>
            <a:r>
              <a:rPr lang="en-US" sz="2800" b="1" dirty="0"/>
              <a:t>However, cardiac muscle contracts and relaxes rhythmically without a person's awareness</a:t>
            </a:r>
          </a:p>
          <a:p>
            <a:endParaRPr lang="en-US" sz="2800" b="1" dirty="0"/>
          </a:p>
        </p:txBody>
      </p:sp>
      <p:pic>
        <p:nvPicPr>
          <p:cNvPr id="4" name="Picture 3">
            <a:extLst>
              <a:ext uri="{FF2B5EF4-FFF2-40B4-BE49-F238E27FC236}">
                <a16:creationId xmlns:a16="http://schemas.microsoft.com/office/drawing/2014/main" id="{D6C506DC-8525-4C1A-9A0B-34050D1B5021}"/>
              </a:ext>
            </a:extLst>
          </p:cNvPr>
          <p:cNvPicPr>
            <a:picLocks noChangeAspect="1"/>
          </p:cNvPicPr>
          <p:nvPr/>
        </p:nvPicPr>
        <p:blipFill>
          <a:blip r:embed="rId2"/>
          <a:stretch>
            <a:fillRect/>
          </a:stretch>
        </p:blipFill>
        <p:spPr>
          <a:xfrm>
            <a:off x="0" y="2901225"/>
            <a:ext cx="5981075" cy="3956775"/>
          </a:xfrm>
          <a:prstGeom prst="rect">
            <a:avLst/>
          </a:prstGeom>
        </p:spPr>
      </p:pic>
    </p:spTree>
    <p:extLst>
      <p:ext uri="{BB962C8B-B14F-4D97-AF65-F5344CB8AC3E}">
        <p14:creationId xmlns:p14="http://schemas.microsoft.com/office/powerpoint/2010/main" val="65296781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5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089D13A-442E-46A7-9BDC-B8CA3660557D}"/>
              </a:ext>
            </a:extLst>
          </p:cNvPr>
          <p:cNvPicPr>
            <a:picLocks noChangeAspect="1"/>
          </p:cNvPicPr>
          <p:nvPr/>
        </p:nvPicPr>
        <p:blipFill>
          <a:blip r:embed="rId2"/>
          <a:stretch>
            <a:fillRect/>
          </a:stretch>
        </p:blipFill>
        <p:spPr>
          <a:xfrm>
            <a:off x="1414433" y="643467"/>
            <a:ext cx="9363133" cy="5571066"/>
          </a:xfrm>
          <a:prstGeom prst="rect">
            <a:avLst/>
          </a:prstGeom>
        </p:spPr>
      </p:pic>
    </p:spTree>
    <p:extLst>
      <p:ext uri="{BB962C8B-B14F-4D97-AF65-F5344CB8AC3E}">
        <p14:creationId xmlns:p14="http://schemas.microsoft.com/office/powerpoint/2010/main" val="319155733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209A78-F9C0-4A30-ADAF-1FE527A98193}"/>
              </a:ext>
            </a:extLst>
          </p:cNvPr>
          <p:cNvSpPr txBox="1"/>
          <p:nvPr/>
        </p:nvSpPr>
        <p:spPr>
          <a:xfrm>
            <a:off x="4332338" y="442141"/>
            <a:ext cx="3115597" cy="646331"/>
          </a:xfrm>
          <a:prstGeom prst="rect">
            <a:avLst/>
          </a:prstGeom>
          <a:solidFill>
            <a:srgbClr val="66FFFF"/>
          </a:solidFill>
        </p:spPr>
        <p:txBody>
          <a:bodyPr wrap="square">
            <a:spAutoFit/>
          </a:bodyPr>
          <a:lstStyle/>
          <a:p>
            <a:r>
              <a:rPr lang="en-US" sz="3600" b="1" dirty="0"/>
              <a:t>Nervous tissue</a:t>
            </a:r>
          </a:p>
        </p:txBody>
      </p:sp>
      <p:sp>
        <p:nvSpPr>
          <p:cNvPr id="5" name="TextBox 4">
            <a:extLst>
              <a:ext uri="{FF2B5EF4-FFF2-40B4-BE49-F238E27FC236}">
                <a16:creationId xmlns:a16="http://schemas.microsoft.com/office/drawing/2014/main" id="{F4D1EF4E-85C4-4900-8286-DE1B2B334348}"/>
              </a:ext>
            </a:extLst>
          </p:cNvPr>
          <p:cNvSpPr txBox="1"/>
          <p:nvPr/>
        </p:nvSpPr>
        <p:spPr>
          <a:xfrm>
            <a:off x="409267" y="1416211"/>
            <a:ext cx="11522177" cy="2246769"/>
          </a:xfrm>
          <a:prstGeom prst="rect">
            <a:avLst/>
          </a:prstGeom>
          <a:noFill/>
          <a:ln>
            <a:solidFill>
              <a:srgbClr val="0070C0"/>
            </a:solidFill>
          </a:ln>
        </p:spPr>
        <p:txBody>
          <a:bodyPr wrap="square">
            <a:spAutoFit/>
          </a:bodyPr>
          <a:lstStyle/>
          <a:p>
            <a:r>
              <a:rPr lang="en-US" sz="2800" b="1" dirty="0"/>
              <a:t>Nervous tissue is the term for groups of organized cells in the nervous system, which is the organ system that controls the body’s movements, sends and carries signals to and from the different parts of the body, and has a role in controlling bodily functions such as digestion. Nervous tissue is grouped into two main categories: </a:t>
            </a:r>
            <a:r>
              <a:rPr lang="en-US" sz="2800" b="1" u="sng" dirty="0">
                <a:solidFill>
                  <a:srgbClr val="FF0000"/>
                </a:solidFill>
              </a:rPr>
              <a:t>neurons and neuroglia. </a:t>
            </a:r>
          </a:p>
        </p:txBody>
      </p:sp>
      <p:sp>
        <p:nvSpPr>
          <p:cNvPr id="7" name="TextBox 6">
            <a:extLst>
              <a:ext uri="{FF2B5EF4-FFF2-40B4-BE49-F238E27FC236}">
                <a16:creationId xmlns:a16="http://schemas.microsoft.com/office/drawing/2014/main" id="{A56177DE-127A-43BF-BB76-115436C385C2}"/>
              </a:ext>
            </a:extLst>
          </p:cNvPr>
          <p:cNvSpPr txBox="1"/>
          <p:nvPr/>
        </p:nvSpPr>
        <p:spPr>
          <a:xfrm>
            <a:off x="409268" y="4518459"/>
            <a:ext cx="11035480" cy="1384995"/>
          </a:xfrm>
          <a:prstGeom prst="rect">
            <a:avLst/>
          </a:prstGeom>
          <a:noFill/>
        </p:spPr>
        <p:txBody>
          <a:bodyPr wrap="square">
            <a:spAutoFit/>
          </a:bodyPr>
          <a:lstStyle/>
          <a:p>
            <a:r>
              <a:rPr lang="en-US" sz="2800" b="1" dirty="0"/>
              <a:t>Neurons, or nerves, transmit electrical impulses, while </a:t>
            </a:r>
            <a:r>
              <a:rPr lang="en-US" sz="2800" b="1" u="sng" dirty="0">
                <a:solidFill>
                  <a:srgbClr val="FF0000"/>
                </a:solidFill>
              </a:rPr>
              <a:t>neuroglia do not</a:t>
            </a:r>
            <a:r>
              <a:rPr lang="en-US" sz="2800" b="1" dirty="0"/>
              <a:t>; neuroglia have many other functions including supporting and protecting neurons.</a:t>
            </a:r>
          </a:p>
        </p:txBody>
      </p:sp>
    </p:spTree>
    <p:extLst>
      <p:ext uri="{BB962C8B-B14F-4D97-AF65-F5344CB8AC3E}">
        <p14:creationId xmlns:p14="http://schemas.microsoft.com/office/powerpoint/2010/main" val="488881026"/>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E51784-20E6-45B6-9452-F5A995AE507C}"/>
              </a:ext>
            </a:extLst>
          </p:cNvPr>
          <p:cNvSpPr txBox="1"/>
          <p:nvPr/>
        </p:nvSpPr>
        <p:spPr>
          <a:xfrm>
            <a:off x="3344196" y="456889"/>
            <a:ext cx="5711314" cy="646331"/>
          </a:xfrm>
          <a:prstGeom prst="rect">
            <a:avLst/>
          </a:prstGeom>
          <a:solidFill>
            <a:srgbClr val="FFCC99"/>
          </a:solidFill>
        </p:spPr>
        <p:txBody>
          <a:bodyPr wrap="square">
            <a:spAutoFit/>
          </a:bodyPr>
          <a:lstStyle/>
          <a:p>
            <a:r>
              <a:rPr lang="en-US" sz="3600" b="1" dirty="0"/>
              <a:t>Function of Nervous Tissue</a:t>
            </a:r>
          </a:p>
        </p:txBody>
      </p:sp>
      <p:sp>
        <p:nvSpPr>
          <p:cNvPr id="5" name="TextBox 4">
            <a:extLst>
              <a:ext uri="{FF2B5EF4-FFF2-40B4-BE49-F238E27FC236}">
                <a16:creationId xmlns:a16="http://schemas.microsoft.com/office/drawing/2014/main" id="{27A5146B-01A1-4AB9-B964-07C677B53611}"/>
              </a:ext>
            </a:extLst>
          </p:cNvPr>
          <p:cNvSpPr txBox="1"/>
          <p:nvPr/>
        </p:nvSpPr>
        <p:spPr>
          <a:xfrm>
            <a:off x="973392" y="1291784"/>
            <a:ext cx="10707329" cy="954107"/>
          </a:xfrm>
          <a:prstGeom prst="rect">
            <a:avLst/>
          </a:prstGeom>
          <a:noFill/>
        </p:spPr>
        <p:txBody>
          <a:bodyPr wrap="square">
            <a:spAutoFit/>
          </a:bodyPr>
          <a:lstStyle/>
          <a:p>
            <a:r>
              <a:rPr lang="en-US" sz="2800" b="1" dirty="0"/>
              <a:t>Nervous tissue makes up the nervous system. The nervous system is subdivided in several overlapping ways. </a:t>
            </a:r>
          </a:p>
        </p:txBody>
      </p:sp>
      <p:sp>
        <p:nvSpPr>
          <p:cNvPr id="7" name="TextBox 6">
            <a:extLst>
              <a:ext uri="{FF2B5EF4-FFF2-40B4-BE49-F238E27FC236}">
                <a16:creationId xmlns:a16="http://schemas.microsoft.com/office/drawing/2014/main" id="{4D93CF10-9EB5-4C5B-A74C-F7F63CDC3D23}"/>
              </a:ext>
            </a:extLst>
          </p:cNvPr>
          <p:cNvSpPr txBox="1"/>
          <p:nvPr/>
        </p:nvSpPr>
        <p:spPr>
          <a:xfrm>
            <a:off x="600996" y="2592862"/>
            <a:ext cx="10371803" cy="1384995"/>
          </a:xfrm>
          <a:prstGeom prst="rect">
            <a:avLst/>
          </a:prstGeom>
          <a:noFill/>
        </p:spPr>
        <p:txBody>
          <a:bodyPr wrap="square">
            <a:spAutoFit/>
          </a:bodyPr>
          <a:lstStyle/>
          <a:p>
            <a:r>
              <a:rPr lang="en-US" sz="2800" b="1" u="sng" dirty="0">
                <a:solidFill>
                  <a:srgbClr val="FF0000"/>
                </a:solidFill>
              </a:rPr>
              <a:t>The central nervous system (CNS) </a:t>
            </a:r>
            <a:r>
              <a:rPr lang="en-US" sz="2800" b="1" dirty="0"/>
              <a:t>is composed of the </a:t>
            </a:r>
            <a:r>
              <a:rPr lang="en-US" sz="2800" b="1" u="sng" dirty="0">
                <a:solidFill>
                  <a:srgbClr val="FF0000"/>
                </a:solidFill>
              </a:rPr>
              <a:t>brain</a:t>
            </a:r>
            <a:r>
              <a:rPr lang="en-US" sz="2800" b="1" dirty="0"/>
              <a:t> and </a:t>
            </a:r>
            <a:r>
              <a:rPr lang="en-US" sz="2800" b="1" u="sng" dirty="0">
                <a:solidFill>
                  <a:srgbClr val="FF0000"/>
                </a:solidFill>
              </a:rPr>
              <a:t>spinal cord</a:t>
            </a:r>
            <a:r>
              <a:rPr lang="en-US" sz="2800" b="1" dirty="0"/>
              <a:t>, which coordinates information from all areas of the body and sends nerve impulses that control all bodily movements.</a:t>
            </a:r>
          </a:p>
        </p:txBody>
      </p:sp>
      <p:sp>
        <p:nvSpPr>
          <p:cNvPr id="9" name="TextBox 8">
            <a:extLst>
              <a:ext uri="{FF2B5EF4-FFF2-40B4-BE49-F238E27FC236}">
                <a16:creationId xmlns:a16="http://schemas.microsoft.com/office/drawing/2014/main" id="{39093365-A6C3-480D-A8D1-19950702C9EC}"/>
              </a:ext>
            </a:extLst>
          </p:cNvPr>
          <p:cNvSpPr txBox="1"/>
          <p:nvPr/>
        </p:nvSpPr>
        <p:spPr>
          <a:xfrm>
            <a:off x="600996" y="4203656"/>
            <a:ext cx="10707328" cy="2677656"/>
          </a:xfrm>
          <a:prstGeom prst="rect">
            <a:avLst/>
          </a:prstGeom>
          <a:noFill/>
        </p:spPr>
        <p:txBody>
          <a:bodyPr wrap="square">
            <a:spAutoFit/>
          </a:bodyPr>
          <a:lstStyle/>
          <a:p>
            <a:r>
              <a:rPr lang="en-US" sz="2800" b="1" u="sng" dirty="0">
                <a:solidFill>
                  <a:srgbClr val="FF0000"/>
                </a:solidFill>
              </a:rPr>
              <a:t>The peripheral nervous system (PNS) </a:t>
            </a:r>
            <a:r>
              <a:rPr lang="en-US" sz="2800" b="1" dirty="0"/>
              <a:t>consists of </a:t>
            </a:r>
            <a:r>
              <a:rPr lang="en-US" sz="2800" b="1" u="sng" dirty="0">
                <a:solidFill>
                  <a:srgbClr val="FF0000"/>
                </a:solidFill>
              </a:rPr>
              <a:t>peripheral nerves </a:t>
            </a:r>
            <a:r>
              <a:rPr lang="en-US" sz="2800" b="1" dirty="0"/>
              <a:t>that branch all throughout the body. It connects the CNS to the rest of the body and is directly responsible for controlling movements of specific parts of the body; for example, just before arm movement the CNS sends nerve impulses to the PNS nerves in the arm, which causes the arm to move.</a:t>
            </a:r>
          </a:p>
        </p:txBody>
      </p:sp>
    </p:spTree>
    <p:extLst>
      <p:ext uri="{BB962C8B-B14F-4D97-AF65-F5344CB8AC3E}">
        <p14:creationId xmlns:p14="http://schemas.microsoft.com/office/powerpoint/2010/main" val="322184344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9AEE86-0D8B-4B00-9BE9-E1755FC559D6}"/>
              </a:ext>
            </a:extLst>
          </p:cNvPr>
          <p:cNvSpPr txBox="1"/>
          <p:nvPr/>
        </p:nvSpPr>
        <p:spPr>
          <a:xfrm>
            <a:off x="527253" y="651838"/>
            <a:ext cx="11256707" cy="954107"/>
          </a:xfrm>
          <a:prstGeom prst="rect">
            <a:avLst/>
          </a:prstGeom>
          <a:noFill/>
        </p:spPr>
        <p:txBody>
          <a:bodyPr wrap="square">
            <a:spAutoFit/>
          </a:bodyPr>
          <a:lstStyle/>
          <a:p>
            <a:r>
              <a:rPr lang="en-US" sz="2800" b="1" dirty="0"/>
              <a:t>Another subdivision of the nervous system is into the </a:t>
            </a:r>
            <a:r>
              <a:rPr lang="en-US" sz="2800" b="1" u="sng" dirty="0">
                <a:solidFill>
                  <a:srgbClr val="FF0000"/>
                </a:solidFill>
              </a:rPr>
              <a:t>sympathetic nervous system (SNS) </a:t>
            </a:r>
            <a:r>
              <a:rPr lang="en-US" sz="2800" b="1" dirty="0"/>
              <a:t>and the </a:t>
            </a:r>
            <a:r>
              <a:rPr lang="en-US" sz="2800" b="1" u="sng" dirty="0">
                <a:solidFill>
                  <a:srgbClr val="FF0000"/>
                </a:solidFill>
              </a:rPr>
              <a:t>parasympathetic nervous system (PSNS). </a:t>
            </a:r>
          </a:p>
        </p:txBody>
      </p:sp>
      <p:sp>
        <p:nvSpPr>
          <p:cNvPr id="5" name="TextBox 4">
            <a:extLst>
              <a:ext uri="{FF2B5EF4-FFF2-40B4-BE49-F238E27FC236}">
                <a16:creationId xmlns:a16="http://schemas.microsoft.com/office/drawing/2014/main" id="{ACAB0C00-8989-4C18-B70C-8D93B58EC88F}"/>
              </a:ext>
            </a:extLst>
          </p:cNvPr>
          <p:cNvSpPr txBox="1"/>
          <p:nvPr/>
        </p:nvSpPr>
        <p:spPr>
          <a:xfrm>
            <a:off x="401890" y="1836777"/>
            <a:ext cx="11507431" cy="1384995"/>
          </a:xfrm>
          <a:prstGeom prst="rect">
            <a:avLst/>
          </a:prstGeom>
          <a:noFill/>
        </p:spPr>
        <p:txBody>
          <a:bodyPr wrap="square">
            <a:spAutoFit/>
          </a:bodyPr>
          <a:lstStyle/>
          <a:p>
            <a:r>
              <a:rPr lang="en-US" sz="2800" b="1" dirty="0"/>
              <a:t>The SNS activates in order to stimulate a </a:t>
            </a:r>
            <a:r>
              <a:rPr lang="en-US" sz="2800" b="1" u="sng" dirty="0">
                <a:solidFill>
                  <a:srgbClr val="FF0000"/>
                </a:solidFill>
              </a:rPr>
              <a:t>fight-or-flight</a:t>
            </a:r>
            <a:r>
              <a:rPr lang="en-US" sz="2800" b="1" dirty="0"/>
              <a:t> response in an organism when that organism encounters a threat and must decide whether to fight or flee from it. </a:t>
            </a:r>
          </a:p>
        </p:txBody>
      </p:sp>
      <p:sp>
        <p:nvSpPr>
          <p:cNvPr id="7" name="TextBox 6">
            <a:extLst>
              <a:ext uri="{FF2B5EF4-FFF2-40B4-BE49-F238E27FC236}">
                <a16:creationId xmlns:a16="http://schemas.microsoft.com/office/drawing/2014/main" id="{7B710907-0EF4-4D81-8DE3-343031666C23}"/>
              </a:ext>
            </a:extLst>
          </p:cNvPr>
          <p:cNvSpPr txBox="1"/>
          <p:nvPr/>
        </p:nvSpPr>
        <p:spPr>
          <a:xfrm>
            <a:off x="527251" y="3159175"/>
            <a:ext cx="11256707" cy="954107"/>
          </a:xfrm>
          <a:prstGeom prst="rect">
            <a:avLst/>
          </a:prstGeom>
          <a:noFill/>
        </p:spPr>
        <p:txBody>
          <a:bodyPr wrap="square">
            <a:spAutoFit/>
          </a:bodyPr>
          <a:lstStyle/>
          <a:p>
            <a:r>
              <a:rPr lang="en-US" sz="2800" b="1" dirty="0"/>
              <a:t>Activation of the SNS causes the pupils of the eyes to dilate, inhibits digestion, increases sweat secretion, and increases the heart rate. </a:t>
            </a:r>
          </a:p>
        </p:txBody>
      </p:sp>
      <p:sp>
        <p:nvSpPr>
          <p:cNvPr id="9" name="TextBox 8">
            <a:extLst>
              <a:ext uri="{FF2B5EF4-FFF2-40B4-BE49-F238E27FC236}">
                <a16:creationId xmlns:a16="http://schemas.microsoft.com/office/drawing/2014/main" id="{83A87220-E740-4437-8F96-EEB8DB854FF8}"/>
              </a:ext>
            </a:extLst>
          </p:cNvPr>
          <p:cNvSpPr txBox="1"/>
          <p:nvPr/>
        </p:nvSpPr>
        <p:spPr>
          <a:xfrm>
            <a:off x="276528" y="4527739"/>
            <a:ext cx="11507430" cy="1815882"/>
          </a:xfrm>
          <a:prstGeom prst="rect">
            <a:avLst/>
          </a:prstGeom>
          <a:noFill/>
        </p:spPr>
        <p:txBody>
          <a:bodyPr wrap="square">
            <a:spAutoFit/>
          </a:bodyPr>
          <a:lstStyle/>
          <a:p>
            <a:r>
              <a:rPr lang="en-US" sz="2800" b="1" dirty="0"/>
              <a:t>Conversely, the PSNS is activated during moments of “</a:t>
            </a:r>
            <a:r>
              <a:rPr lang="en-US" sz="2800" b="1" u="sng" dirty="0">
                <a:solidFill>
                  <a:srgbClr val="FF0000"/>
                </a:solidFill>
              </a:rPr>
              <a:t>rest and digest</a:t>
            </a:r>
            <a:r>
              <a:rPr lang="en-US" sz="2800" b="1" dirty="0"/>
              <a:t>”, when an organism is not facing an immediate threat. Nerves of the PSNS work to stimulate activities that can occur at rest such as digestion, waste excretion, and sexual arousal, and they also decrease the heart rate.</a:t>
            </a:r>
          </a:p>
        </p:txBody>
      </p:sp>
    </p:spTree>
    <p:extLst>
      <p:ext uri="{BB962C8B-B14F-4D97-AF65-F5344CB8AC3E}">
        <p14:creationId xmlns:p14="http://schemas.microsoft.com/office/powerpoint/2010/main" val="940089100"/>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2A03B2-3D89-40BA-ABC3-DAABD7B658EF}"/>
              </a:ext>
            </a:extLst>
          </p:cNvPr>
          <p:cNvSpPr txBox="1"/>
          <p:nvPr/>
        </p:nvSpPr>
        <p:spPr>
          <a:xfrm>
            <a:off x="4179938" y="338902"/>
            <a:ext cx="2009468" cy="646331"/>
          </a:xfrm>
          <a:prstGeom prst="rect">
            <a:avLst/>
          </a:prstGeom>
          <a:solidFill>
            <a:srgbClr val="FFCCCC"/>
          </a:solidFill>
        </p:spPr>
        <p:txBody>
          <a:bodyPr wrap="square">
            <a:spAutoFit/>
          </a:bodyPr>
          <a:lstStyle/>
          <a:p>
            <a:r>
              <a:rPr lang="en-US" sz="3600" b="1" dirty="0"/>
              <a:t>Neurons</a:t>
            </a:r>
          </a:p>
        </p:txBody>
      </p:sp>
      <p:sp>
        <p:nvSpPr>
          <p:cNvPr id="5" name="TextBox 4">
            <a:extLst>
              <a:ext uri="{FF2B5EF4-FFF2-40B4-BE49-F238E27FC236}">
                <a16:creationId xmlns:a16="http://schemas.microsoft.com/office/drawing/2014/main" id="{B12CBB2D-E793-4956-8CAA-BD94613BB6D3}"/>
              </a:ext>
            </a:extLst>
          </p:cNvPr>
          <p:cNvSpPr txBox="1"/>
          <p:nvPr/>
        </p:nvSpPr>
        <p:spPr>
          <a:xfrm>
            <a:off x="607756" y="1088526"/>
            <a:ext cx="10976487" cy="1815882"/>
          </a:xfrm>
          <a:prstGeom prst="rect">
            <a:avLst/>
          </a:prstGeom>
          <a:noFill/>
        </p:spPr>
        <p:txBody>
          <a:bodyPr wrap="square">
            <a:spAutoFit/>
          </a:bodyPr>
          <a:lstStyle/>
          <a:p>
            <a:pPr algn="just"/>
            <a:r>
              <a:rPr lang="en-US" sz="2800" b="1" dirty="0"/>
              <a:t>Neurons are cells that can </a:t>
            </a:r>
            <a:r>
              <a:rPr lang="en-US" sz="2800" b="1" u="sng" dirty="0">
                <a:solidFill>
                  <a:srgbClr val="FF0000"/>
                </a:solidFill>
              </a:rPr>
              <a:t>transmit signals </a:t>
            </a:r>
            <a:r>
              <a:rPr lang="en-US" sz="2800" b="1" dirty="0"/>
              <a:t>called nerve impulses, or action potentials. An action potential is a quick rise and fall in the electrical membrane potential of the neuron, which transmits signals from one neuron to the next. </a:t>
            </a:r>
          </a:p>
        </p:txBody>
      </p:sp>
      <p:pic>
        <p:nvPicPr>
          <p:cNvPr id="6" name="Picture 5">
            <a:extLst>
              <a:ext uri="{FF2B5EF4-FFF2-40B4-BE49-F238E27FC236}">
                <a16:creationId xmlns:a16="http://schemas.microsoft.com/office/drawing/2014/main" id="{537CFA9A-E12A-4F97-AA5F-E0544B88B69F}"/>
              </a:ext>
            </a:extLst>
          </p:cNvPr>
          <p:cNvPicPr>
            <a:picLocks noChangeAspect="1"/>
          </p:cNvPicPr>
          <p:nvPr/>
        </p:nvPicPr>
        <p:blipFill>
          <a:blip r:embed="rId2"/>
          <a:stretch>
            <a:fillRect/>
          </a:stretch>
        </p:blipFill>
        <p:spPr>
          <a:xfrm>
            <a:off x="191729" y="3007701"/>
            <a:ext cx="11769213" cy="3688066"/>
          </a:xfrm>
          <a:prstGeom prst="rect">
            <a:avLst/>
          </a:prstGeom>
        </p:spPr>
      </p:pic>
    </p:spTree>
    <p:extLst>
      <p:ext uri="{BB962C8B-B14F-4D97-AF65-F5344CB8AC3E}">
        <p14:creationId xmlns:p14="http://schemas.microsoft.com/office/powerpoint/2010/main" val="3639590692"/>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64414C-DAB6-4389-9884-9AA7E1B1CAB4}"/>
              </a:ext>
            </a:extLst>
          </p:cNvPr>
          <p:cNvSpPr txBox="1"/>
          <p:nvPr/>
        </p:nvSpPr>
        <p:spPr>
          <a:xfrm>
            <a:off x="4361836" y="368399"/>
            <a:ext cx="3794022" cy="646331"/>
          </a:xfrm>
          <a:prstGeom prst="rect">
            <a:avLst/>
          </a:prstGeom>
          <a:noFill/>
        </p:spPr>
        <p:txBody>
          <a:bodyPr wrap="square">
            <a:spAutoFit/>
          </a:bodyPr>
          <a:lstStyle/>
          <a:p>
            <a:r>
              <a:rPr lang="en-US" sz="3600" b="1" dirty="0"/>
              <a:t>Types of Neurons </a:t>
            </a:r>
          </a:p>
        </p:txBody>
      </p:sp>
      <p:sp>
        <p:nvSpPr>
          <p:cNvPr id="5" name="TextBox 4">
            <a:extLst>
              <a:ext uri="{FF2B5EF4-FFF2-40B4-BE49-F238E27FC236}">
                <a16:creationId xmlns:a16="http://schemas.microsoft.com/office/drawing/2014/main" id="{195D2CF0-3122-426B-AA25-ABD414BE7BB9}"/>
              </a:ext>
            </a:extLst>
          </p:cNvPr>
          <p:cNvSpPr txBox="1"/>
          <p:nvPr/>
        </p:nvSpPr>
        <p:spPr>
          <a:xfrm>
            <a:off x="674739" y="1221262"/>
            <a:ext cx="3499055" cy="2062103"/>
          </a:xfrm>
          <a:prstGeom prst="rect">
            <a:avLst/>
          </a:prstGeom>
          <a:noFill/>
        </p:spPr>
        <p:txBody>
          <a:bodyPr wrap="square">
            <a:spAutoFit/>
          </a:bodyPr>
          <a:lstStyle/>
          <a:p>
            <a:r>
              <a:rPr lang="en-US" sz="3200" b="1" u="sng" dirty="0">
                <a:solidFill>
                  <a:srgbClr val="FF0000"/>
                </a:solidFill>
              </a:rPr>
              <a:t>According to shape</a:t>
            </a:r>
          </a:p>
          <a:p>
            <a:r>
              <a:rPr lang="en-US" sz="3200" b="1" dirty="0"/>
              <a:t>1-unipolar</a:t>
            </a:r>
          </a:p>
          <a:p>
            <a:r>
              <a:rPr lang="en-US" sz="3200" b="1" dirty="0"/>
              <a:t>2-dipolar</a:t>
            </a:r>
          </a:p>
          <a:p>
            <a:r>
              <a:rPr lang="en-US" sz="3200" b="1" dirty="0"/>
              <a:t>3-multipolar</a:t>
            </a:r>
          </a:p>
        </p:txBody>
      </p:sp>
      <p:sp>
        <p:nvSpPr>
          <p:cNvPr id="6" name="TextBox 5">
            <a:extLst>
              <a:ext uri="{FF2B5EF4-FFF2-40B4-BE49-F238E27FC236}">
                <a16:creationId xmlns:a16="http://schemas.microsoft.com/office/drawing/2014/main" id="{E1D78CA9-45E3-426B-B426-2CD7B574978D}"/>
              </a:ext>
            </a:extLst>
          </p:cNvPr>
          <p:cNvSpPr txBox="1"/>
          <p:nvPr/>
        </p:nvSpPr>
        <p:spPr>
          <a:xfrm>
            <a:off x="5235677" y="1221262"/>
            <a:ext cx="6709287" cy="5693866"/>
          </a:xfrm>
          <a:prstGeom prst="rect">
            <a:avLst/>
          </a:prstGeom>
          <a:noFill/>
        </p:spPr>
        <p:txBody>
          <a:bodyPr wrap="square" rtlCol="0">
            <a:spAutoFit/>
          </a:bodyPr>
          <a:lstStyle/>
          <a:p>
            <a:r>
              <a:rPr lang="en-US" sz="2800" b="1" u="sng" dirty="0">
                <a:solidFill>
                  <a:srgbClr val="FF0000"/>
                </a:solidFill>
              </a:rPr>
              <a:t>According to function </a:t>
            </a:r>
          </a:p>
          <a:p>
            <a:r>
              <a:rPr lang="en-US" sz="2400" b="1" dirty="0"/>
              <a:t>1-	</a:t>
            </a:r>
            <a:r>
              <a:rPr lang="en-US" sz="2400" b="1" u="sng" dirty="0">
                <a:solidFill>
                  <a:srgbClr val="FF0000"/>
                </a:solidFill>
              </a:rPr>
              <a:t>Sensory</a:t>
            </a:r>
            <a:r>
              <a:rPr lang="en-US" sz="2400" b="1" dirty="0"/>
              <a:t>, or afferent neurons, relay information from the PNS to the CNS; different types of sensory neurons can detect temperature, pressure, and light.</a:t>
            </a:r>
          </a:p>
          <a:p>
            <a:r>
              <a:rPr lang="en-US" sz="2400" b="1" dirty="0"/>
              <a:t>2-	</a:t>
            </a:r>
            <a:r>
              <a:rPr lang="en-US" sz="2400" b="1" u="sng" dirty="0">
                <a:solidFill>
                  <a:srgbClr val="FF0000"/>
                </a:solidFill>
              </a:rPr>
              <a:t>Motor</a:t>
            </a:r>
            <a:r>
              <a:rPr lang="en-US" sz="2400" b="1" dirty="0"/>
              <a:t>, or efferent neurons, send signals from the CNS to the PNS; these signals provide information to sensory neurons to “tell” them what to do (e.g., initiate muscle movement).</a:t>
            </a:r>
          </a:p>
          <a:p>
            <a:r>
              <a:rPr lang="en-US" sz="2400" b="1" dirty="0"/>
              <a:t>3-	</a:t>
            </a:r>
            <a:r>
              <a:rPr lang="en-US" sz="2400" b="1" u="sng" dirty="0">
                <a:solidFill>
                  <a:srgbClr val="FF0000"/>
                </a:solidFill>
              </a:rPr>
              <a:t>Interneurons</a:t>
            </a:r>
            <a:r>
              <a:rPr lang="en-US" sz="2400" b="1" dirty="0"/>
              <a:t> connect sensory and motor neurons to the brain and spinal cord; they act as connectors to form neural circuits and are involved with reflex actions and higher brain functions like decision-making.</a:t>
            </a:r>
          </a:p>
          <a:p>
            <a:endParaRPr lang="en-US" sz="2400" b="1" dirty="0"/>
          </a:p>
        </p:txBody>
      </p:sp>
    </p:spTree>
    <p:extLst>
      <p:ext uri="{BB962C8B-B14F-4D97-AF65-F5344CB8AC3E}">
        <p14:creationId xmlns:p14="http://schemas.microsoft.com/office/powerpoint/2010/main" val="1974545199"/>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584301E-08DE-4BEB-8267-FFB7CA178B22}"/>
              </a:ext>
            </a:extLst>
          </p:cNvPr>
          <p:cNvSpPr txBox="1"/>
          <p:nvPr/>
        </p:nvSpPr>
        <p:spPr>
          <a:xfrm>
            <a:off x="4129548" y="44245"/>
            <a:ext cx="3657600" cy="1015663"/>
          </a:xfrm>
          <a:prstGeom prst="rect">
            <a:avLst/>
          </a:prstGeom>
          <a:solidFill>
            <a:srgbClr val="FFFF00"/>
          </a:solidFill>
        </p:spPr>
        <p:txBody>
          <a:bodyPr wrap="square" rtlCol="0">
            <a:spAutoFit/>
          </a:bodyPr>
          <a:lstStyle/>
          <a:p>
            <a:r>
              <a:rPr lang="en-US" sz="6000" b="1" dirty="0"/>
              <a:t>Summary </a:t>
            </a:r>
          </a:p>
        </p:txBody>
      </p:sp>
      <p:sp>
        <p:nvSpPr>
          <p:cNvPr id="3" name="TextBox 2">
            <a:extLst>
              <a:ext uri="{FF2B5EF4-FFF2-40B4-BE49-F238E27FC236}">
                <a16:creationId xmlns:a16="http://schemas.microsoft.com/office/drawing/2014/main" id="{68606274-837F-4509-9787-E8B7590BFCDD}"/>
              </a:ext>
            </a:extLst>
          </p:cNvPr>
          <p:cNvSpPr txBox="1"/>
          <p:nvPr/>
        </p:nvSpPr>
        <p:spPr>
          <a:xfrm>
            <a:off x="162232" y="1371600"/>
            <a:ext cx="3465871" cy="646331"/>
          </a:xfrm>
          <a:prstGeom prst="rect">
            <a:avLst/>
          </a:prstGeom>
          <a:solidFill>
            <a:srgbClr val="FFCCCC"/>
          </a:solidFill>
        </p:spPr>
        <p:txBody>
          <a:bodyPr wrap="square" rtlCol="0">
            <a:spAutoFit/>
          </a:bodyPr>
          <a:lstStyle/>
          <a:p>
            <a:r>
              <a:rPr lang="en-US" sz="3600" b="1" dirty="0"/>
              <a:t>Types of muscles </a:t>
            </a:r>
          </a:p>
        </p:txBody>
      </p:sp>
      <p:sp>
        <p:nvSpPr>
          <p:cNvPr id="4" name="TextBox 3">
            <a:extLst>
              <a:ext uri="{FF2B5EF4-FFF2-40B4-BE49-F238E27FC236}">
                <a16:creationId xmlns:a16="http://schemas.microsoft.com/office/drawing/2014/main" id="{98362D36-606F-4352-9341-6B44B47700FB}"/>
              </a:ext>
            </a:extLst>
          </p:cNvPr>
          <p:cNvSpPr txBox="1"/>
          <p:nvPr/>
        </p:nvSpPr>
        <p:spPr>
          <a:xfrm>
            <a:off x="825910" y="2241755"/>
            <a:ext cx="2005780" cy="646331"/>
          </a:xfrm>
          <a:prstGeom prst="rect">
            <a:avLst/>
          </a:prstGeom>
          <a:solidFill>
            <a:srgbClr val="FFCC66"/>
          </a:solidFill>
        </p:spPr>
        <p:txBody>
          <a:bodyPr wrap="square" rtlCol="0">
            <a:spAutoFit/>
          </a:bodyPr>
          <a:lstStyle/>
          <a:p>
            <a:r>
              <a:rPr lang="en-US" sz="3600" b="1" dirty="0"/>
              <a:t>Skeletal </a:t>
            </a:r>
          </a:p>
        </p:txBody>
      </p:sp>
      <p:sp>
        <p:nvSpPr>
          <p:cNvPr id="5" name="TextBox 4">
            <a:extLst>
              <a:ext uri="{FF2B5EF4-FFF2-40B4-BE49-F238E27FC236}">
                <a16:creationId xmlns:a16="http://schemas.microsoft.com/office/drawing/2014/main" id="{FDC2DC89-A992-4DB8-B37D-4C3B197329AE}"/>
              </a:ext>
            </a:extLst>
          </p:cNvPr>
          <p:cNvSpPr txBox="1"/>
          <p:nvPr/>
        </p:nvSpPr>
        <p:spPr>
          <a:xfrm>
            <a:off x="892277" y="3136612"/>
            <a:ext cx="2005780" cy="584775"/>
          </a:xfrm>
          <a:prstGeom prst="rect">
            <a:avLst/>
          </a:prstGeom>
          <a:solidFill>
            <a:srgbClr val="CCFF99"/>
          </a:solidFill>
        </p:spPr>
        <p:txBody>
          <a:bodyPr wrap="square" rtlCol="0">
            <a:spAutoFit/>
          </a:bodyPr>
          <a:lstStyle/>
          <a:p>
            <a:r>
              <a:rPr lang="en-US" sz="3200" b="1" dirty="0"/>
              <a:t>Structure </a:t>
            </a:r>
          </a:p>
        </p:txBody>
      </p:sp>
      <p:sp>
        <p:nvSpPr>
          <p:cNvPr id="6" name="TextBox 5">
            <a:extLst>
              <a:ext uri="{FF2B5EF4-FFF2-40B4-BE49-F238E27FC236}">
                <a16:creationId xmlns:a16="http://schemas.microsoft.com/office/drawing/2014/main" id="{3B9E619F-8258-4726-8F55-D1DC07ACB325}"/>
              </a:ext>
            </a:extLst>
          </p:cNvPr>
          <p:cNvSpPr txBox="1"/>
          <p:nvPr/>
        </p:nvSpPr>
        <p:spPr>
          <a:xfrm>
            <a:off x="3952568" y="2303311"/>
            <a:ext cx="2143432" cy="584775"/>
          </a:xfrm>
          <a:prstGeom prst="rect">
            <a:avLst/>
          </a:prstGeom>
          <a:solidFill>
            <a:srgbClr val="99FFCC"/>
          </a:solidFill>
        </p:spPr>
        <p:txBody>
          <a:bodyPr wrap="square" rtlCol="0">
            <a:spAutoFit/>
          </a:bodyPr>
          <a:lstStyle/>
          <a:p>
            <a:r>
              <a:rPr lang="en-US" sz="3200" b="1" dirty="0"/>
              <a:t>Cardiac </a:t>
            </a:r>
          </a:p>
        </p:txBody>
      </p:sp>
      <p:sp>
        <p:nvSpPr>
          <p:cNvPr id="7" name="TextBox 6">
            <a:extLst>
              <a:ext uri="{FF2B5EF4-FFF2-40B4-BE49-F238E27FC236}">
                <a16:creationId xmlns:a16="http://schemas.microsoft.com/office/drawing/2014/main" id="{35241FBC-9D73-4669-9C8B-78F5A4110DA0}"/>
              </a:ext>
            </a:extLst>
          </p:cNvPr>
          <p:cNvSpPr txBox="1"/>
          <p:nvPr/>
        </p:nvSpPr>
        <p:spPr>
          <a:xfrm>
            <a:off x="7049729" y="2303311"/>
            <a:ext cx="2566219" cy="646331"/>
          </a:xfrm>
          <a:prstGeom prst="rect">
            <a:avLst/>
          </a:prstGeom>
          <a:solidFill>
            <a:srgbClr val="66FFFF"/>
          </a:solidFill>
        </p:spPr>
        <p:txBody>
          <a:bodyPr wrap="square" rtlCol="0">
            <a:spAutoFit/>
          </a:bodyPr>
          <a:lstStyle/>
          <a:p>
            <a:r>
              <a:rPr lang="en-US" sz="3600" b="1" dirty="0"/>
              <a:t>Smooth </a:t>
            </a:r>
          </a:p>
        </p:txBody>
      </p:sp>
      <p:sp>
        <p:nvSpPr>
          <p:cNvPr id="8" name="TextBox 7">
            <a:extLst>
              <a:ext uri="{FF2B5EF4-FFF2-40B4-BE49-F238E27FC236}">
                <a16:creationId xmlns:a16="http://schemas.microsoft.com/office/drawing/2014/main" id="{189AA517-13F1-418D-AEEB-1EC354E557C3}"/>
              </a:ext>
            </a:extLst>
          </p:cNvPr>
          <p:cNvSpPr txBox="1"/>
          <p:nvPr/>
        </p:nvSpPr>
        <p:spPr>
          <a:xfrm>
            <a:off x="892276" y="4557252"/>
            <a:ext cx="3237271" cy="646331"/>
          </a:xfrm>
          <a:prstGeom prst="rect">
            <a:avLst/>
          </a:prstGeom>
          <a:solidFill>
            <a:srgbClr val="FF99FF"/>
          </a:solidFill>
        </p:spPr>
        <p:txBody>
          <a:bodyPr wrap="square" rtlCol="0">
            <a:spAutoFit/>
          </a:bodyPr>
          <a:lstStyle/>
          <a:p>
            <a:r>
              <a:rPr lang="en-US" sz="3600" b="1" dirty="0"/>
              <a:t>Nervous tissue </a:t>
            </a:r>
          </a:p>
        </p:txBody>
      </p:sp>
      <p:sp>
        <p:nvSpPr>
          <p:cNvPr id="9" name="TextBox 8">
            <a:extLst>
              <a:ext uri="{FF2B5EF4-FFF2-40B4-BE49-F238E27FC236}">
                <a16:creationId xmlns:a16="http://schemas.microsoft.com/office/drawing/2014/main" id="{EC511394-D01F-4314-B8E0-7E9B29482288}"/>
              </a:ext>
            </a:extLst>
          </p:cNvPr>
          <p:cNvSpPr txBox="1"/>
          <p:nvPr/>
        </p:nvSpPr>
        <p:spPr>
          <a:xfrm>
            <a:off x="4154132" y="3969915"/>
            <a:ext cx="3908323" cy="646331"/>
          </a:xfrm>
          <a:prstGeom prst="rect">
            <a:avLst/>
          </a:prstGeom>
          <a:solidFill>
            <a:srgbClr val="FFCCCC"/>
          </a:solidFill>
        </p:spPr>
        <p:txBody>
          <a:bodyPr wrap="square" rtlCol="0">
            <a:spAutoFit/>
          </a:bodyPr>
          <a:lstStyle/>
          <a:p>
            <a:r>
              <a:rPr lang="en-US" sz="3600" b="1" dirty="0"/>
              <a:t>Nervous systems </a:t>
            </a:r>
          </a:p>
        </p:txBody>
      </p:sp>
      <p:sp>
        <p:nvSpPr>
          <p:cNvPr id="10" name="TextBox 9">
            <a:extLst>
              <a:ext uri="{FF2B5EF4-FFF2-40B4-BE49-F238E27FC236}">
                <a16:creationId xmlns:a16="http://schemas.microsoft.com/office/drawing/2014/main" id="{CC5A8719-073D-4932-991F-F12B4437434D}"/>
              </a:ext>
            </a:extLst>
          </p:cNvPr>
          <p:cNvSpPr txBox="1"/>
          <p:nvPr/>
        </p:nvSpPr>
        <p:spPr>
          <a:xfrm>
            <a:off x="4154132" y="5142027"/>
            <a:ext cx="3451123" cy="646331"/>
          </a:xfrm>
          <a:prstGeom prst="rect">
            <a:avLst/>
          </a:prstGeom>
          <a:solidFill>
            <a:srgbClr val="CCFF99"/>
          </a:solidFill>
        </p:spPr>
        <p:txBody>
          <a:bodyPr wrap="square" rtlCol="0">
            <a:spAutoFit/>
          </a:bodyPr>
          <a:lstStyle/>
          <a:p>
            <a:r>
              <a:rPr lang="en-US" sz="3600" b="1" dirty="0"/>
              <a:t>Types of neurons </a:t>
            </a:r>
          </a:p>
        </p:txBody>
      </p:sp>
    </p:spTree>
    <p:extLst>
      <p:ext uri="{BB962C8B-B14F-4D97-AF65-F5344CB8AC3E}">
        <p14:creationId xmlns:p14="http://schemas.microsoft.com/office/powerpoint/2010/main" val="69217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44FD87-C3D0-48A3-AC66-5CF3965F7733}"/>
              </a:ext>
            </a:extLst>
          </p:cNvPr>
          <p:cNvSpPr txBox="1"/>
          <p:nvPr/>
        </p:nvSpPr>
        <p:spPr>
          <a:xfrm>
            <a:off x="4479208" y="147173"/>
            <a:ext cx="3233584" cy="1015663"/>
          </a:xfrm>
          <a:prstGeom prst="rect">
            <a:avLst/>
          </a:prstGeom>
          <a:solidFill>
            <a:srgbClr val="FFFF00"/>
          </a:solidFill>
        </p:spPr>
        <p:txBody>
          <a:bodyPr wrap="square">
            <a:spAutoFit/>
          </a:bodyPr>
          <a:lstStyle/>
          <a:p>
            <a:r>
              <a:rPr lang="en-US" sz="6000" b="1" dirty="0">
                <a:solidFill>
                  <a:srgbClr val="FF0000"/>
                </a:solidFill>
              </a:rPr>
              <a:t>Muscles </a:t>
            </a:r>
          </a:p>
        </p:txBody>
      </p:sp>
      <p:sp>
        <p:nvSpPr>
          <p:cNvPr id="5" name="TextBox 4">
            <a:extLst>
              <a:ext uri="{FF2B5EF4-FFF2-40B4-BE49-F238E27FC236}">
                <a16:creationId xmlns:a16="http://schemas.microsoft.com/office/drawing/2014/main" id="{8295D0E5-6C8E-4A06-A711-F62B82A77A7B}"/>
              </a:ext>
            </a:extLst>
          </p:cNvPr>
          <p:cNvSpPr txBox="1"/>
          <p:nvPr/>
        </p:nvSpPr>
        <p:spPr>
          <a:xfrm>
            <a:off x="2300748" y="1408160"/>
            <a:ext cx="7761339" cy="707886"/>
          </a:xfrm>
          <a:prstGeom prst="rect">
            <a:avLst/>
          </a:prstGeom>
          <a:solidFill>
            <a:srgbClr val="CCECFF"/>
          </a:solidFill>
        </p:spPr>
        <p:txBody>
          <a:bodyPr wrap="square">
            <a:spAutoFit/>
          </a:bodyPr>
          <a:lstStyle/>
          <a:p>
            <a:r>
              <a:rPr lang="en-US" sz="4000" b="1" dirty="0"/>
              <a:t>There are three types of muscles</a:t>
            </a:r>
          </a:p>
        </p:txBody>
      </p:sp>
      <p:sp>
        <p:nvSpPr>
          <p:cNvPr id="7" name="TextBox 6">
            <a:extLst>
              <a:ext uri="{FF2B5EF4-FFF2-40B4-BE49-F238E27FC236}">
                <a16:creationId xmlns:a16="http://schemas.microsoft.com/office/drawing/2014/main" id="{0915E61B-9DEA-4F1C-9D25-8106B45A2281}"/>
              </a:ext>
            </a:extLst>
          </p:cNvPr>
          <p:cNvSpPr txBox="1"/>
          <p:nvPr/>
        </p:nvSpPr>
        <p:spPr>
          <a:xfrm>
            <a:off x="1039761" y="2091745"/>
            <a:ext cx="2009468" cy="646331"/>
          </a:xfrm>
          <a:prstGeom prst="rect">
            <a:avLst/>
          </a:prstGeom>
          <a:solidFill>
            <a:srgbClr val="FF9999"/>
          </a:solidFill>
        </p:spPr>
        <p:txBody>
          <a:bodyPr wrap="square">
            <a:spAutoFit/>
          </a:bodyPr>
          <a:lstStyle/>
          <a:p>
            <a:r>
              <a:rPr lang="en-US" sz="3600" b="1" dirty="0"/>
              <a:t>Skeletal</a:t>
            </a:r>
          </a:p>
        </p:txBody>
      </p:sp>
      <p:sp>
        <p:nvSpPr>
          <p:cNvPr id="9" name="TextBox 8">
            <a:extLst>
              <a:ext uri="{FF2B5EF4-FFF2-40B4-BE49-F238E27FC236}">
                <a16:creationId xmlns:a16="http://schemas.microsoft.com/office/drawing/2014/main" id="{008683F3-44AE-4AC7-B852-F72DB539EF3C}"/>
              </a:ext>
            </a:extLst>
          </p:cNvPr>
          <p:cNvSpPr txBox="1"/>
          <p:nvPr/>
        </p:nvSpPr>
        <p:spPr>
          <a:xfrm>
            <a:off x="4747138" y="2116046"/>
            <a:ext cx="2186448" cy="646331"/>
          </a:xfrm>
          <a:prstGeom prst="rect">
            <a:avLst/>
          </a:prstGeom>
          <a:solidFill>
            <a:srgbClr val="FFCCCC"/>
          </a:solidFill>
        </p:spPr>
        <p:txBody>
          <a:bodyPr wrap="square">
            <a:spAutoFit/>
          </a:bodyPr>
          <a:lstStyle/>
          <a:p>
            <a:r>
              <a:rPr lang="en-US" sz="3600" b="1" dirty="0"/>
              <a:t>Smooth</a:t>
            </a:r>
          </a:p>
        </p:txBody>
      </p:sp>
      <p:sp>
        <p:nvSpPr>
          <p:cNvPr id="11" name="TextBox 10">
            <a:extLst>
              <a:ext uri="{FF2B5EF4-FFF2-40B4-BE49-F238E27FC236}">
                <a16:creationId xmlns:a16="http://schemas.microsoft.com/office/drawing/2014/main" id="{878E7A9E-5A44-4267-86CC-689F70797F29}"/>
              </a:ext>
            </a:extLst>
          </p:cNvPr>
          <p:cNvSpPr txBox="1"/>
          <p:nvPr/>
        </p:nvSpPr>
        <p:spPr>
          <a:xfrm>
            <a:off x="8631495" y="2091744"/>
            <a:ext cx="2009468" cy="646331"/>
          </a:xfrm>
          <a:prstGeom prst="rect">
            <a:avLst/>
          </a:prstGeom>
          <a:solidFill>
            <a:srgbClr val="FFCC99"/>
          </a:solidFill>
        </p:spPr>
        <p:txBody>
          <a:bodyPr wrap="square">
            <a:spAutoFit/>
          </a:bodyPr>
          <a:lstStyle/>
          <a:p>
            <a:r>
              <a:rPr lang="en-US" sz="3600" b="1" dirty="0"/>
              <a:t>Cardiac</a:t>
            </a:r>
          </a:p>
        </p:txBody>
      </p:sp>
      <p:sp>
        <p:nvSpPr>
          <p:cNvPr id="13" name="TextBox 12">
            <a:extLst>
              <a:ext uri="{FF2B5EF4-FFF2-40B4-BE49-F238E27FC236}">
                <a16:creationId xmlns:a16="http://schemas.microsoft.com/office/drawing/2014/main" id="{1ABE040A-A13A-4594-830B-ACCF353E3D15}"/>
              </a:ext>
            </a:extLst>
          </p:cNvPr>
          <p:cNvSpPr txBox="1"/>
          <p:nvPr/>
        </p:nvSpPr>
        <p:spPr>
          <a:xfrm>
            <a:off x="373625" y="3787848"/>
            <a:ext cx="11444749" cy="954107"/>
          </a:xfrm>
          <a:prstGeom prst="rect">
            <a:avLst/>
          </a:prstGeom>
          <a:noFill/>
          <a:ln>
            <a:solidFill>
              <a:srgbClr val="00B050"/>
            </a:solidFill>
          </a:ln>
        </p:spPr>
        <p:txBody>
          <a:bodyPr wrap="square">
            <a:spAutoFit/>
          </a:bodyPr>
          <a:lstStyle/>
          <a:p>
            <a:r>
              <a:rPr lang="en-US" sz="2800" b="1" dirty="0"/>
              <a:t>Two of these kinds—skeletal and smooth—are part of the musculoskeletal system.</a:t>
            </a:r>
          </a:p>
        </p:txBody>
      </p:sp>
    </p:spTree>
    <p:extLst>
      <p:ext uri="{BB962C8B-B14F-4D97-AF65-F5344CB8AC3E}">
        <p14:creationId xmlns:p14="http://schemas.microsoft.com/office/powerpoint/2010/main" val="186442973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9" grpId="0" animBg="1"/>
      <p:bldP spid="11"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533698-8B1D-4ECB-B8FD-6E611135B1FD}"/>
              </a:ext>
            </a:extLst>
          </p:cNvPr>
          <p:cNvSpPr txBox="1"/>
          <p:nvPr/>
        </p:nvSpPr>
        <p:spPr>
          <a:xfrm>
            <a:off x="4347087" y="309405"/>
            <a:ext cx="3277829" cy="646331"/>
          </a:xfrm>
          <a:prstGeom prst="rect">
            <a:avLst/>
          </a:prstGeom>
          <a:solidFill>
            <a:srgbClr val="FF9999"/>
          </a:solidFill>
        </p:spPr>
        <p:txBody>
          <a:bodyPr wrap="square">
            <a:spAutoFit/>
          </a:bodyPr>
          <a:lstStyle/>
          <a:p>
            <a:r>
              <a:rPr lang="en-US" sz="3600" b="1" dirty="0"/>
              <a:t>Skeletal muscle</a:t>
            </a:r>
          </a:p>
        </p:txBody>
      </p:sp>
      <p:sp>
        <p:nvSpPr>
          <p:cNvPr id="5" name="TextBox 4">
            <a:extLst>
              <a:ext uri="{FF2B5EF4-FFF2-40B4-BE49-F238E27FC236}">
                <a16:creationId xmlns:a16="http://schemas.microsoft.com/office/drawing/2014/main" id="{BAE8BA67-2CB2-4066-A35B-F85E2C71E566}"/>
              </a:ext>
            </a:extLst>
          </p:cNvPr>
          <p:cNvSpPr txBox="1"/>
          <p:nvPr/>
        </p:nvSpPr>
        <p:spPr>
          <a:xfrm>
            <a:off x="530942" y="1743219"/>
            <a:ext cx="10972799" cy="954107"/>
          </a:xfrm>
          <a:prstGeom prst="rect">
            <a:avLst/>
          </a:prstGeom>
          <a:noFill/>
        </p:spPr>
        <p:txBody>
          <a:bodyPr wrap="square">
            <a:spAutoFit/>
          </a:bodyPr>
          <a:lstStyle/>
          <a:p>
            <a:r>
              <a:rPr lang="en-US" sz="2800" b="1" dirty="0"/>
              <a:t>Skeletal muscle is what most people think of as muscle, the type that can be contracted to move the various parts of the body. </a:t>
            </a:r>
          </a:p>
        </p:txBody>
      </p:sp>
      <p:sp>
        <p:nvSpPr>
          <p:cNvPr id="7" name="TextBox 6">
            <a:extLst>
              <a:ext uri="{FF2B5EF4-FFF2-40B4-BE49-F238E27FC236}">
                <a16:creationId xmlns:a16="http://schemas.microsoft.com/office/drawing/2014/main" id="{FC3C4A88-17FE-4CB6-AC22-8918BCAD6CB6}"/>
              </a:ext>
            </a:extLst>
          </p:cNvPr>
          <p:cNvSpPr txBox="1"/>
          <p:nvPr/>
        </p:nvSpPr>
        <p:spPr>
          <a:xfrm>
            <a:off x="530942" y="2828835"/>
            <a:ext cx="11415252" cy="1384995"/>
          </a:xfrm>
          <a:prstGeom prst="rect">
            <a:avLst/>
          </a:prstGeom>
          <a:noFill/>
        </p:spPr>
        <p:txBody>
          <a:bodyPr wrap="square">
            <a:spAutoFit/>
          </a:bodyPr>
          <a:lstStyle/>
          <a:p>
            <a:r>
              <a:rPr lang="en-US" sz="2800" b="1" dirty="0"/>
              <a:t>Skeletal muscles are </a:t>
            </a:r>
            <a:r>
              <a:rPr lang="en-US" sz="2800" b="1" u="sng" dirty="0">
                <a:solidFill>
                  <a:srgbClr val="FF0000"/>
                </a:solidFill>
              </a:rPr>
              <a:t>bundles of contractile fibers </a:t>
            </a:r>
            <a:r>
              <a:rPr lang="en-US" sz="2800" b="1" dirty="0"/>
              <a:t>that are organized in a regular pattern, so that under a microscope they appear as </a:t>
            </a:r>
            <a:r>
              <a:rPr lang="en-US" sz="2800" b="1" u="sng" dirty="0">
                <a:solidFill>
                  <a:srgbClr val="FF0000"/>
                </a:solidFill>
              </a:rPr>
              <a:t>stripes</a:t>
            </a:r>
            <a:r>
              <a:rPr lang="en-US" sz="2800" b="1" dirty="0"/>
              <a:t> (hence, they are also called striped or </a:t>
            </a:r>
            <a:r>
              <a:rPr lang="en-US" sz="2800" b="1" u="sng" dirty="0">
                <a:solidFill>
                  <a:srgbClr val="FF0000"/>
                </a:solidFill>
              </a:rPr>
              <a:t>striated muscles</a:t>
            </a:r>
            <a:r>
              <a:rPr lang="en-US" sz="2800" b="1" dirty="0"/>
              <a:t>). </a:t>
            </a:r>
          </a:p>
        </p:txBody>
      </p:sp>
      <p:sp>
        <p:nvSpPr>
          <p:cNvPr id="9" name="TextBox 8">
            <a:extLst>
              <a:ext uri="{FF2B5EF4-FFF2-40B4-BE49-F238E27FC236}">
                <a16:creationId xmlns:a16="http://schemas.microsoft.com/office/drawing/2014/main" id="{9D627047-B4B2-4953-8B59-AD6870F1F080}"/>
              </a:ext>
            </a:extLst>
          </p:cNvPr>
          <p:cNvSpPr txBox="1"/>
          <p:nvPr/>
        </p:nvSpPr>
        <p:spPr>
          <a:xfrm>
            <a:off x="530941" y="4471671"/>
            <a:ext cx="10972799" cy="954107"/>
          </a:xfrm>
          <a:prstGeom prst="rect">
            <a:avLst/>
          </a:prstGeom>
          <a:noFill/>
        </p:spPr>
        <p:txBody>
          <a:bodyPr wrap="square">
            <a:spAutoFit/>
          </a:bodyPr>
          <a:lstStyle/>
          <a:p>
            <a:r>
              <a:rPr lang="en-US" sz="2800" b="1" dirty="0"/>
              <a:t>Skeletal muscles, which are responsible for posture and movement, are attached to bones and arranged in </a:t>
            </a:r>
            <a:r>
              <a:rPr lang="en-US" sz="2800" b="1" u="sng" dirty="0">
                <a:solidFill>
                  <a:srgbClr val="FF0000"/>
                </a:solidFill>
              </a:rPr>
              <a:t>opposing groups </a:t>
            </a:r>
            <a:r>
              <a:rPr lang="en-US" sz="2800" b="1" dirty="0"/>
              <a:t>around joints. </a:t>
            </a:r>
          </a:p>
        </p:txBody>
      </p:sp>
    </p:spTree>
    <p:extLst>
      <p:ext uri="{BB962C8B-B14F-4D97-AF65-F5344CB8AC3E}">
        <p14:creationId xmlns:p14="http://schemas.microsoft.com/office/powerpoint/2010/main" val="30203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C4C861-ED15-4888-8E27-67EFB55F8EFE}"/>
              </a:ext>
            </a:extLst>
          </p:cNvPr>
          <p:cNvSpPr txBox="1"/>
          <p:nvPr/>
        </p:nvSpPr>
        <p:spPr>
          <a:xfrm>
            <a:off x="733731" y="893577"/>
            <a:ext cx="10135829" cy="954107"/>
          </a:xfrm>
          <a:prstGeom prst="rect">
            <a:avLst/>
          </a:prstGeom>
          <a:noFill/>
        </p:spPr>
        <p:txBody>
          <a:bodyPr wrap="square">
            <a:spAutoFit/>
          </a:bodyPr>
          <a:lstStyle/>
          <a:p>
            <a:r>
              <a:rPr lang="en-US" sz="2800" b="1" dirty="0"/>
              <a:t>For example, muscles that bend the elbow (</a:t>
            </a:r>
            <a:r>
              <a:rPr lang="en-US" sz="2800" b="1" u="sng" dirty="0">
                <a:solidFill>
                  <a:srgbClr val="FF0000"/>
                </a:solidFill>
              </a:rPr>
              <a:t>biceps</a:t>
            </a:r>
            <a:r>
              <a:rPr lang="en-US" sz="2800" b="1" dirty="0"/>
              <a:t>) are countered by muscles that straighten it (</a:t>
            </a:r>
            <a:r>
              <a:rPr lang="en-US" sz="2800" b="1" u="sng" dirty="0">
                <a:solidFill>
                  <a:srgbClr val="FF0000"/>
                </a:solidFill>
              </a:rPr>
              <a:t>triceps</a:t>
            </a:r>
            <a:r>
              <a:rPr lang="en-US" sz="2800" b="1" dirty="0"/>
              <a:t>). </a:t>
            </a:r>
          </a:p>
        </p:txBody>
      </p:sp>
      <p:sp>
        <p:nvSpPr>
          <p:cNvPr id="5" name="TextBox 4">
            <a:extLst>
              <a:ext uri="{FF2B5EF4-FFF2-40B4-BE49-F238E27FC236}">
                <a16:creationId xmlns:a16="http://schemas.microsoft.com/office/drawing/2014/main" id="{3075F8EA-82CA-4D5E-80E1-44487E17C383}"/>
              </a:ext>
            </a:extLst>
          </p:cNvPr>
          <p:cNvSpPr txBox="1"/>
          <p:nvPr/>
        </p:nvSpPr>
        <p:spPr>
          <a:xfrm>
            <a:off x="733730" y="2229915"/>
            <a:ext cx="10991237" cy="1384995"/>
          </a:xfrm>
          <a:prstGeom prst="rect">
            <a:avLst/>
          </a:prstGeom>
          <a:noFill/>
        </p:spPr>
        <p:txBody>
          <a:bodyPr wrap="square">
            <a:spAutoFit/>
          </a:bodyPr>
          <a:lstStyle/>
          <a:p>
            <a:r>
              <a:rPr lang="en-US" sz="2800" b="1" dirty="0"/>
              <a:t>These countering movements are balanced. The balance makes movements smooth, which helps prevent damage to the musculoskeletal system. </a:t>
            </a:r>
          </a:p>
        </p:txBody>
      </p:sp>
      <p:sp>
        <p:nvSpPr>
          <p:cNvPr id="7" name="TextBox 6">
            <a:extLst>
              <a:ext uri="{FF2B5EF4-FFF2-40B4-BE49-F238E27FC236}">
                <a16:creationId xmlns:a16="http://schemas.microsoft.com/office/drawing/2014/main" id="{AA66D93B-7154-4F6D-B87B-F4456E39722D}"/>
              </a:ext>
            </a:extLst>
          </p:cNvPr>
          <p:cNvSpPr txBox="1"/>
          <p:nvPr/>
        </p:nvSpPr>
        <p:spPr>
          <a:xfrm>
            <a:off x="733729" y="3802230"/>
            <a:ext cx="11256709" cy="1815882"/>
          </a:xfrm>
          <a:prstGeom prst="rect">
            <a:avLst/>
          </a:prstGeom>
          <a:noFill/>
        </p:spPr>
        <p:txBody>
          <a:bodyPr wrap="square">
            <a:spAutoFit/>
          </a:bodyPr>
          <a:lstStyle/>
          <a:p>
            <a:r>
              <a:rPr lang="en-US" sz="2800" b="1" dirty="0"/>
              <a:t>Skeletal muscles are controlled by </a:t>
            </a:r>
            <a:r>
              <a:rPr lang="en-US" sz="2800" b="1" u="sng" dirty="0">
                <a:solidFill>
                  <a:srgbClr val="FF0000"/>
                </a:solidFill>
              </a:rPr>
              <a:t>the brain </a:t>
            </a:r>
            <a:r>
              <a:rPr lang="en-US" sz="2800" b="1" dirty="0"/>
              <a:t>and are considered </a:t>
            </a:r>
            <a:r>
              <a:rPr lang="en-US" sz="2800" b="1" u="sng" dirty="0">
                <a:solidFill>
                  <a:srgbClr val="FF0000"/>
                </a:solidFill>
              </a:rPr>
              <a:t>voluntary</a:t>
            </a:r>
            <a:r>
              <a:rPr lang="en-US" sz="2800" b="1" dirty="0"/>
              <a:t> muscles because they operate with a person's conscious control. The size and strength of skeletal muscles are maintained or increased by regular exercise</a:t>
            </a:r>
          </a:p>
        </p:txBody>
      </p:sp>
      <p:sp>
        <p:nvSpPr>
          <p:cNvPr id="9" name="TextBox 8">
            <a:extLst>
              <a:ext uri="{FF2B5EF4-FFF2-40B4-BE49-F238E27FC236}">
                <a16:creationId xmlns:a16="http://schemas.microsoft.com/office/drawing/2014/main" id="{0FCE550B-A404-4B27-8BE4-0BB6A98C381C}"/>
              </a:ext>
            </a:extLst>
          </p:cNvPr>
          <p:cNvSpPr txBox="1"/>
          <p:nvPr/>
        </p:nvSpPr>
        <p:spPr>
          <a:xfrm>
            <a:off x="733728" y="5793537"/>
            <a:ext cx="11256709" cy="954107"/>
          </a:xfrm>
          <a:prstGeom prst="rect">
            <a:avLst/>
          </a:prstGeom>
          <a:noFill/>
        </p:spPr>
        <p:txBody>
          <a:bodyPr wrap="square">
            <a:spAutoFit/>
          </a:bodyPr>
          <a:lstStyle/>
          <a:p>
            <a:r>
              <a:rPr lang="en-US" sz="2800" b="1" dirty="0"/>
              <a:t>In addition, </a:t>
            </a:r>
            <a:r>
              <a:rPr lang="en-US" sz="2800" b="1" u="sng" dirty="0">
                <a:solidFill>
                  <a:srgbClr val="FF0000"/>
                </a:solidFill>
              </a:rPr>
              <a:t>growth hormone and testosterone </a:t>
            </a:r>
            <a:r>
              <a:rPr lang="en-US" sz="2800" b="1" dirty="0"/>
              <a:t>help muscles grow in childhood and maintain their size in adulthood.</a:t>
            </a:r>
          </a:p>
        </p:txBody>
      </p:sp>
    </p:spTree>
    <p:extLst>
      <p:ext uri="{BB962C8B-B14F-4D97-AF65-F5344CB8AC3E}">
        <p14:creationId xmlns:p14="http://schemas.microsoft.com/office/powerpoint/2010/main" val="219230515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BB5DD7-55EF-4AD7-AC02-640A886FD315}"/>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7814536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782FCF4-98DF-46B5-8B41-879EC0556DCF}"/>
              </a:ext>
            </a:extLst>
          </p:cNvPr>
          <p:cNvSpPr txBox="1"/>
          <p:nvPr/>
        </p:nvSpPr>
        <p:spPr>
          <a:xfrm>
            <a:off x="4454012" y="228371"/>
            <a:ext cx="2702642" cy="646331"/>
          </a:xfrm>
          <a:prstGeom prst="rect">
            <a:avLst/>
          </a:prstGeom>
          <a:solidFill>
            <a:srgbClr val="66FFFF"/>
          </a:solidFill>
        </p:spPr>
        <p:txBody>
          <a:bodyPr wrap="square">
            <a:spAutoFit/>
          </a:bodyPr>
          <a:lstStyle/>
          <a:p>
            <a:r>
              <a:rPr lang="en-US" sz="3600" b="1" dirty="0"/>
              <a:t>Structure</a:t>
            </a:r>
          </a:p>
        </p:txBody>
      </p:sp>
      <p:sp>
        <p:nvSpPr>
          <p:cNvPr id="9" name="TextBox 8">
            <a:extLst>
              <a:ext uri="{FF2B5EF4-FFF2-40B4-BE49-F238E27FC236}">
                <a16:creationId xmlns:a16="http://schemas.microsoft.com/office/drawing/2014/main" id="{6A63095F-077F-4E3E-B1A3-CB9FAB7FCDA8}"/>
              </a:ext>
            </a:extLst>
          </p:cNvPr>
          <p:cNvSpPr txBox="1"/>
          <p:nvPr/>
        </p:nvSpPr>
        <p:spPr>
          <a:xfrm>
            <a:off x="0" y="1009046"/>
            <a:ext cx="12281717" cy="1384995"/>
          </a:xfrm>
          <a:prstGeom prst="rect">
            <a:avLst/>
          </a:prstGeom>
          <a:noFill/>
        </p:spPr>
        <p:txBody>
          <a:bodyPr wrap="square">
            <a:spAutoFit/>
          </a:bodyPr>
          <a:lstStyle/>
          <a:p>
            <a:r>
              <a:rPr lang="en-US" sz="2800" b="1" u="sng" dirty="0">
                <a:solidFill>
                  <a:srgbClr val="FF0000"/>
                </a:solidFill>
              </a:rPr>
              <a:t>Endomysium</a:t>
            </a:r>
            <a:r>
              <a:rPr lang="en-US" sz="2800" b="1" dirty="0"/>
              <a:t> surrounds individual muscle fibers. It is made up of a delicate layer of reticular fibers and permits only small-diameter nerve fibers and capillaries, thus acting as a site of metabolic exchange.</a:t>
            </a:r>
          </a:p>
        </p:txBody>
      </p:sp>
      <p:sp>
        <p:nvSpPr>
          <p:cNvPr id="11" name="TextBox 10">
            <a:extLst>
              <a:ext uri="{FF2B5EF4-FFF2-40B4-BE49-F238E27FC236}">
                <a16:creationId xmlns:a16="http://schemas.microsoft.com/office/drawing/2014/main" id="{40211B08-BA81-42E7-A349-BFE0CBD170F3}"/>
              </a:ext>
            </a:extLst>
          </p:cNvPr>
          <p:cNvSpPr txBox="1"/>
          <p:nvPr/>
        </p:nvSpPr>
        <p:spPr>
          <a:xfrm>
            <a:off x="0" y="2528385"/>
            <a:ext cx="11182965" cy="1815882"/>
          </a:xfrm>
          <a:prstGeom prst="rect">
            <a:avLst/>
          </a:prstGeom>
          <a:noFill/>
        </p:spPr>
        <p:txBody>
          <a:bodyPr wrap="square">
            <a:spAutoFit/>
          </a:bodyPr>
          <a:lstStyle/>
          <a:p>
            <a:r>
              <a:rPr lang="en-US" sz="2800" b="1" u="sng" dirty="0">
                <a:solidFill>
                  <a:srgbClr val="FF0000"/>
                </a:solidFill>
              </a:rPr>
              <a:t>Perimysium</a:t>
            </a:r>
            <a:r>
              <a:rPr lang="en-US" sz="2800" b="1" dirty="0"/>
              <a:t> is a slightly thicker layer of connective tissue consisting mainly of type I and III collagen and surrounds a group of fibers. This fiber group is referred to as a fascicle or bundle. Fascicles are </a:t>
            </a:r>
            <a:r>
              <a:rPr lang="en-US" sz="2800" b="1" u="sng" dirty="0">
                <a:solidFill>
                  <a:srgbClr val="FF0000"/>
                </a:solidFill>
              </a:rPr>
              <a:t>the functional units </a:t>
            </a:r>
            <a:r>
              <a:rPr lang="en-US" sz="2800" b="1" dirty="0"/>
              <a:t>of skeletal muscle tissue.</a:t>
            </a:r>
          </a:p>
        </p:txBody>
      </p:sp>
      <p:sp>
        <p:nvSpPr>
          <p:cNvPr id="13" name="TextBox 12">
            <a:extLst>
              <a:ext uri="{FF2B5EF4-FFF2-40B4-BE49-F238E27FC236}">
                <a16:creationId xmlns:a16="http://schemas.microsoft.com/office/drawing/2014/main" id="{31E19505-A476-4918-967F-A02964A26027}"/>
              </a:ext>
            </a:extLst>
          </p:cNvPr>
          <p:cNvSpPr txBox="1"/>
          <p:nvPr/>
        </p:nvSpPr>
        <p:spPr>
          <a:xfrm>
            <a:off x="270387" y="4412936"/>
            <a:ext cx="11651226" cy="830997"/>
          </a:xfrm>
          <a:prstGeom prst="rect">
            <a:avLst/>
          </a:prstGeom>
          <a:noFill/>
        </p:spPr>
        <p:txBody>
          <a:bodyPr wrap="square">
            <a:spAutoFit/>
          </a:bodyPr>
          <a:lstStyle/>
          <a:p>
            <a:r>
              <a:rPr lang="en-US" sz="2400" b="1" dirty="0"/>
              <a:t>The perimysium contains </a:t>
            </a:r>
            <a:r>
              <a:rPr lang="en-US" sz="2400" b="1" u="sng" dirty="0">
                <a:solidFill>
                  <a:srgbClr val="FF0000"/>
                </a:solidFill>
              </a:rPr>
              <a:t>slightly larger blood vessels and nerve fibers </a:t>
            </a:r>
            <a:r>
              <a:rPr lang="en-US" sz="2400" b="1" dirty="0"/>
              <a:t>than those traveling through endomysium.</a:t>
            </a:r>
          </a:p>
        </p:txBody>
      </p:sp>
      <p:sp>
        <p:nvSpPr>
          <p:cNvPr id="15" name="TextBox 14">
            <a:extLst>
              <a:ext uri="{FF2B5EF4-FFF2-40B4-BE49-F238E27FC236}">
                <a16:creationId xmlns:a16="http://schemas.microsoft.com/office/drawing/2014/main" id="{AC3EB32F-87A5-43D5-9B70-50375DF6E54E}"/>
              </a:ext>
            </a:extLst>
          </p:cNvPr>
          <p:cNvSpPr txBox="1"/>
          <p:nvPr/>
        </p:nvSpPr>
        <p:spPr>
          <a:xfrm>
            <a:off x="270388" y="5429300"/>
            <a:ext cx="11651226" cy="1200329"/>
          </a:xfrm>
          <a:prstGeom prst="rect">
            <a:avLst/>
          </a:prstGeom>
          <a:noFill/>
        </p:spPr>
        <p:txBody>
          <a:bodyPr wrap="square">
            <a:spAutoFit/>
          </a:bodyPr>
          <a:lstStyle/>
          <a:p>
            <a:r>
              <a:rPr lang="en-US" sz="2400" b="1" u="sng" dirty="0">
                <a:solidFill>
                  <a:srgbClr val="FF0000"/>
                </a:solidFill>
              </a:rPr>
              <a:t>Epimysium</a:t>
            </a:r>
            <a:r>
              <a:rPr lang="en-US" sz="2400" b="1" dirty="0"/>
              <a:t> surrounds </a:t>
            </a:r>
            <a:r>
              <a:rPr lang="en-US" sz="2400" b="1" u="sng" dirty="0">
                <a:solidFill>
                  <a:srgbClr val="FF0000"/>
                </a:solidFill>
              </a:rPr>
              <a:t>the entire collection of fascicles </a:t>
            </a:r>
            <a:r>
              <a:rPr lang="en-US" sz="2400" b="1" dirty="0"/>
              <a:t>making up an individual muscle. This dense connective tissue made up of mainly type I collagen contains the neurovascular supply to the muscle.</a:t>
            </a:r>
          </a:p>
        </p:txBody>
      </p:sp>
    </p:spTree>
    <p:extLst>
      <p:ext uri="{BB962C8B-B14F-4D97-AF65-F5344CB8AC3E}">
        <p14:creationId xmlns:p14="http://schemas.microsoft.com/office/powerpoint/2010/main" val="22715483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5092F89-DC76-4196-A995-0E75136C69A1}"/>
              </a:ext>
            </a:extLst>
          </p:cNvPr>
          <p:cNvSpPr txBox="1"/>
          <p:nvPr/>
        </p:nvSpPr>
        <p:spPr>
          <a:xfrm>
            <a:off x="556751" y="368399"/>
            <a:ext cx="2953365" cy="707886"/>
          </a:xfrm>
          <a:prstGeom prst="rect">
            <a:avLst/>
          </a:prstGeom>
          <a:solidFill>
            <a:srgbClr val="FFFF00"/>
          </a:solidFill>
        </p:spPr>
        <p:txBody>
          <a:bodyPr wrap="square">
            <a:spAutoFit/>
          </a:bodyPr>
          <a:lstStyle/>
          <a:p>
            <a:r>
              <a:rPr lang="en-US" sz="4000" b="1" dirty="0"/>
              <a:t>Sarcomeres</a:t>
            </a:r>
          </a:p>
        </p:txBody>
      </p:sp>
      <p:sp>
        <p:nvSpPr>
          <p:cNvPr id="5" name="TextBox 4">
            <a:extLst>
              <a:ext uri="{FF2B5EF4-FFF2-40B4-BE49-F238E27FC236}">
                <a16:creationId xmlns:a16="http://schemas.microsoft.com/office/drawing/2014/main" id="{DCD22CA9-532B-476A-8FA2-09355EB57248}"/>
              </a:ext>
            </a:extLst>
          </p:cNvPr>
          <p:cNvSpPr txBox="1"/>
          <p:nvPr/>
        </p:nvSpPr>
        <p:spPr>
          <a:xfrm>
            <a:off x="165920" y="1349011"/>
            <a:ext cx="11293578" cy="1815882"/>
          </a:xfrm>
          <a:prstGeom prst="rect">
            <a:avLst/>
          </a:prstGeom>
          <a:noFill/>
          <a:ln>
            <a:solidFill>
              <a:srgbClr val="FF0000"/>
            </a:solidFill>
          </a:ln>
        </p:spPr>
        <p:txBody>
          <a:bodyPr wrap="square">
            <a:spAutoFit/>
          </a:bodyPr>
          <a:lstStyle/>
          <a:p>
            <a:r>
              <a:rPr lang="en-US" sz="2800" b="1" dirty="0"/>
              <a:t>The sarcomere is </a:t>
            </a:r>
            <a:r>
              <a:rPr lang="en-US" sz="2800" b="1" u="sng" dirty="0">
                <a:solidFill>
                  <a:srgbClr val="FF0000"/>
                </a:solidFill>
              </a:rPr>
              <a:t>the functional unit </a:t>
            </a:r>
            <a:r>
              <a:rPr lang="en-US" sz="2800" b="1" dirty="0"/>
              <a:t>of a skeletal muscle cell. Each sarcomere is about 2.5 micrometers in length. It is made up of multiple myosin and actin filaments oriented in parallel. The </a:t>
            </a:r>
            <a:r>
              <a:rPr lang="en-US" sz="2800" b="1" u="sng" dirty="0">
                <a:solidFill>
                  <a:srgbClr val="FF0000"/>
                </a:solidFill>
              </a:rPr>
              <a:t>actin and myosin </a:t>
            </a:r>
            <a:r>
              <a:rPr lang="en-US" sz="2800" b="1" dirty="0"/>
              <a:t>filaments overlap in certain places creating several bands and zones.</a:t>
            </a:r>
          </a:p>
        </p:txBody>
      </p:sp>
      <p:sp>
        <p:nvSpPr>
          <p:cNvPr id="7" name="TextBox 6">
            <a:extLst>
              <a:ext uri="{FF2B5EF4-FFF2-40B4-BE49-F238E27FC236}">
                <a16:creationId xmlns:a16="http://schemas.microsoft.com/office/drawing/2014/main" id="{88B458EB-7F11-4496-A6A7-C14DA168C923}"/>
              </a:ext>
            </a:extLst>
          </p:cNvPr>
          <p:cNvSpPr txBox="1"/>
          <p:nvPr/>
        </p:nvSpPr>
        <p:spPr>
          <a:xfrm>
            <a:off x="324465" y="3437619"/>
            <a:ext cx="11518489" cy="954107"/>
          </a:xfrm>
          <a:prstGeom prst="rect">
            <a:avLst/>
          </a:prstGeom>
          <a:noFill/>
          <a:ln>
            <a:solidFill>
              <a:srgbClr val="7030A0"/>
            </a:solidFill>
          </a:ln>
        </p:spPr>
        <p:txBody>
          <a:bodyPr wrap="square">
            <a:spAutoFit/>
          </a:bodyPr>
          <a:lstStyle/>
          <a:p>
            <a:r>
              <a:rPr lang="en-US" sz="2800" b="1" u="sng" dirty="0" err="1">
                <a:solidFill>
                  <a:srgbClr val="FF0000"/>
                </a:solidFill>
              </a:rPr>
              <a:t>Actines</a:t>
            </a:r>
            <a:r>
              <a:rPr lang="en-US" sz="2800" b="1" u="sng" dirty="0">
                <a:solidFill>
                  <a:srgbClr val="FF0000"/>
                </a:solidFill>
              </a:rPr>
              <a:t> </a:t>
            </a:r>
            <a:r>
              <a:rPr lang="en-US" sz="2800" b="1" dirty="0"/>
              <a:t>:They are almost 8 nm in diameter and have tightly bound regulatory proteins called </a:t>
            </a:r>
            <a:r>
              <a:rPr lang="en-US" sz="2800" b="1" u="sng" dirty="0">
                <a:solidFill>
                  <a:srgbClr val="FF0000"/>
                </a:solidFill>
              </a:rPr>
              <a:t>troponin and tropomyosin</a:t>
            </a:r>
            <a:r>
              <a:rPr lang="en-US" sz="2800" b="1" dirty="0"/>
              <a:t>.</a:t>
            </a:r>
          </a:p>
        </p:txBody>
      </p:sp>
      <p:sp>
        <p:nvSpPr>
          <p:cNvPr id="9" name="TextBox 8">
            <a:extLst>
              <a:ext uri="{FF2B5EF4-FFF2-40B4-BE49-F238E27FC236}">
                <a16:creationId xmlns:a16="http://schemas.microsoft.com/office/drawing/2014/main" id="{F88226B1-B775-47E5-A5E2-C44250BD8AE1}"/>
              </a:ext>
            </a:extLst>
          </p:cNvPr>
          <p:cNvSpPr txBox="1"/>
          <p:nvPr/>
        </p:nvSpPr>
        <p:spPr>
          <a:xfrm>
            <a:off x="280221" y="4844845"/>
            <a:ext cx="11064976" cy="1815882"/>
          </a:xfrm>
          <a:prstGeom prst="rect">
            <a:avLst/>
          </a:prstGeom>
          <a:noFill/>
          <a:ln>
            <a:solidFill>
              <a:srgbClr val="00B050"/>
            </a:solidFill>
          </a:ln>
        </p:spPr>
        <p:txBody>
          <a:bodyPr wrap="square">
            <a:spAutoFit/>
          </a:bodyPr>
          <a:lstStyle/>
          <a:p>
            <a:r>
              <a:rPr lang="en-US" sz="2800" b="1" dirty="0"/>
              <a:t>Thick </a:t>
            </a:r>
            <a:r>
              <a:rPr lang="en-US" sz="2800" b="1" u="sng" dirty="0">
                <a:solidFill>
                  <a:srgbClr val="FF0000"/>
                </a:solidFill>
              </a:rPr>
              <a:t>myosin</a:t>
            </a:r>
            <a:r>
              <a:rPr lang="en-US" sz="2800" b="1" dirty="0"/>
              <a:t> filaments are found between the actin filaments. Their diameter is approximately 15 nm with a globular head region consisting of heavy and light chain. This head has an </a:t>
            </a:r>
            <a:r>
              <a:rPr lang="en-US" sz="2800" b="1" u="sng" dirty="0">
                <a:solidFill>
                  <a:srgbClr val="FF0000"/>
                </a:solidFill>
              </a:rPr>
              <a:t>ATPase activity </a:t>
            </a:r>
            <a:r>
              <a:rPr lang="en-US" sz="2800" b="1" dirty="0"/>
              <a:t>and ability to bind and move along actin filament.</a:t>
            </a:r>
          </a:p>
        </p:txBody>
      </p:sp>
    </p:spTree>
    <p:extLst>
      <p:ext uri="{BB962C8B-B14F-4D97-AF65-F5344CB8AC3E}">
        <p14:creationId xmlns:p14="http://schemas.microsoft.com/office/powerpoint/2010/main" val="367199024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2367D76-6960-403C-B48C-0D771FACBE0E}"/>
              </a:ext>
            </a:extLst>
          </p:cNvPr>
          <p:cNvPicPr>
            <a:picLocks noChangeAspect="1"/>
          </p:cNvPicPr>
          <p:nvPr/>
        </p:nvPicPr>
        <p:blipFill rotWithShape="1">
          <a:blip r:embed="rId2"/>
          <a:srcRect l="10152" r="20254" b="2"/>
          <a:stretch/>
        </p:blipFill>
        <p:spPr>
          <a:xfrm>
            <a:off x="6421035" y="643467"/>
            <a:ext cx="5129784" cy="5571066"/>
          </a:xfrm>
          <a:prstGeom prst="rect">
            <a:avLst/>
          </a:prstGeom>
        </p:spPr>
      </p:pic>
      <p:sp>
        <p:nvSpPr>
          <p:cNvPr id="14" name="Rectangle 13">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7E5C7BF-5C49-47B7-AEAC-9B8E56D85BE7}"/>
              </a:ext>
            </a:extLst>
          </p:cNvPr>
          <p:cNvPicPr>
            <a:picLocks noChangeAspect="1"/>
          </p:cNvPicPr>
          <p:nvPr/>
        </p:nvPicPr>
        <p:blipFill rotWithShape="1">
          <a:blip r:embed="rId3"/>
          <a:srcRect l="8693" r="24690"/>
          <a:stretch/>
        </p:blipFill>
        <p:spPr>
          <a:xfrm>
            <a:off x="641180" y="643467"/>
            <a:ext cx="5129784" cy="5571066"/>
          </a:xfrm>
          <a:prstGeom prst="rect">
            <a:avLst/>
          </a:prstGeom>
        </p:spPr>
      </p:pic>
    </p:spTree>
    <p:extLst>
      <p:ext uri="{BB962C8B-B14F-4D97-AF65-F5344CB8AC3E}">
        <p14:creationId xmlns:p14="http://schemas.microsoft.com/office/powerpoint/2010/main" val="214209606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Freeform: Shape 15">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9"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1"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2"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3"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4"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3" name="TextBox 2">
            <a:extLst>
              <a:ext uri="{FF2B5EF4-FFF2-40B4-BE49-F238E27FC236}">
                <a16:creationId xmlns:a16="http://schemas.microsoft.com/office/drawing/2014/main" id="{571ADC8C-5A72-464C-BC8F-91CAB28A3DAA}"/>
              </a:ext>
            </a:extLst>
          </p:cNvPr>
          <p:cNvSpPr txBox="1"/>
          <p:nvPr/>
        </p:nvSpPr>
        <p:spPr>
          <a:xfrm>
            <a:off x="535020" y="685800"/>
            <a:ext cx="2780271" cy="51054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kern="1200">
                <a:solidFill>
                  <a:srgbClr val="FFFFFF"/>
                </a:solidFill>
                <a:latin typeface="+mj-lt"/>
                <a:ea typeface="+mj-ea"/>
                <a:cs typeface="+mj-cs"/>
              </a:rPr>
              <a:t>Smooth muscles </a:t>
            </a:r>
          </a:p>
        </p:txBody>
      </p:sp>
      <p:sp>
        <p:nvSpPr>
          <p:cNvPr id="5" name="TextBox 4">
            <a:extLst>
              <a:ext uri="{FF2B5EF4-FFF2-40B4-BE49-F238E27FC236}">
                <a16:creationId xmlns:a16="http://schemas.microsoft.com/office/drawing/2014/main" id="{E4790673-3311-4245-9A3E-D7B03F89CC38}"/>
              </a:ext>
            </a:extLst>
          </p:cNvPr>
          <p:cNvSpPr txBox="1"/>
          <p:nvPr/>
        </p:nvSpPr>
        <p:spPr>
          <a:xfrm>
            <a:off x="5003800" y="685800"/>
            <a:ext cx="2451100" cy="2844800"/>
          </a:xfrm>
          <a:prstGeom prst="rect">
            <a:avLst/>
          </a:prstGeom>
          <a:noFill/>
        </p:spPr>
        <p:txBody>
          <a:bodyPr wrap="square" anchor="t">
            <a:normAutofit/>
          </a:bodyPr>
          <a:lstStyle/>
          <a:p>
            <a:pPr>
              <a:lnSpc>
                <a:spcPct val="90000"/>
              </a:lnSpc>
              <a:spcAft>
                <a:spcPts val="600"/>
              </a:spcAft>
            </a:pPr>
            <a:r>
              <a:rPr lang="en-US" sz="2600" b="1"/>
              <a:t>Smooth muscles control certain bodily functions that are not readily under a person's control.</a:t>
            </a:r>
          </a:p>
        </p:txBody>
      </p:sp>
      <p:sp>
        <p:nvSpPr>
          <p:cNvPr id="7" name="TextBox 6">
            <a:extLst>
              <a:ext uri="{FF2B5EF4-FFF2-40B4-BE49-F238E27FC236}">
                <a16:creationId xmlns:a16="http://schemas.microsoft.com/office/drawing/2014/main" id="{2401903A-5CF6-4CDB-B1F2-D8E967C0BA1C}"/>
              </a:ext>
            </a:extLst>
          </p:cNvPr>
          <p:cNvSpPr txBox="1"/>
          <p:nvPr/>
        </p:nvSpPr>
        <p:spPr>
          <a:xfrm>
            <a:off x="5003800" y="3594100"/>
            <a:ext cx="2451100" cy="2184400"/>
          </a:xfrm>
          <a:prstGeom prst="rect">
            <a:avLst/>
          </a:prstGeom>
          <a:noFill/>
        </p:spPr>
        <p:txBody>
          <a:bodyPr wrap="square" anchor="t">
            <a:normAutofit/>
          </a:bodyPr>
          <a:lstStyle/>
          <a:p>
            <a:pPr>
              <a:lnSpc>
                <a:spcPct val="90000"/>
              </a:lnSpc>
              <a:spcAft>
                <a:spcPts val="600"/>
              </a:spcAft>
            </a:pPr>
            <a:r>
              <a:rPr lang="en-US" sz="2400" b="1"/>
              <a:t>Smooth muscle surrounds many arteries and contracts to adjust blood flow. </a:t>
            </a:r>
          </a:p>
        </p:txBody>
      </p:sp>
      <p:sp>
        <p:nvSpPr>
          <p:cNvPr id="11" name="TextBox 10">
            <a:extLst>
              <a:ext uri="{FF2B5EF4-FFF2-40B4-BE49-F238E27FC236}">
                <a16:creationId xmlns:a16="http://schemas.microsoft.com/office/drawing/2014/main" id="{AB31F80E-6F30-41D3-A525-12798AE96279}"/>
              </a:ext>
            </a:extLst>
          </p:cNvPr>
          <p:cNvSpPr txBox="1"/>
          <p:nvPr/>
        </p:nvSpPr>
        <p:spPr>
          <a:xfrm>
            <a:off x="7493000" y="685800"/>
            <a:ext cx="3987800" cy="5105400"/>
          </a:xfrm>
          <a:prstGeom prst="rect">
            <a:avLst/>
          </a:prstGeom>
          <a:noFill/>
        </p:spPr>
        <p:txBody>
          <a:bodyPr wrap="square" anchor="t">
            <a:normAutofit/>
          </a:bodyPr>
          <a:lstStyle/>
          <a:p>
            <a:pPr>
              <a:lnSpc>
                <a:spcPct val="90000"/>
              </a:lnSpc>
              <a:spcAft>
                <a:spcPts val="600"/>
              </a:spcAft>
            </a:pPr>
            <a:r>
              <a:rPr lang="en-US" sz="2800" b="1"/>
              <a:t>Smooth muscle also is controlled by the brain but </a:t>
            </a:r>
            <a:r>
              <a:rPr lang="en-US" sz="2800" b="1" u="sng">
                <a:solidFill>
                  <a:srgbClr val="FF0000"/>
                </a:solidFill>
              </a:rPr>
              <a:t>not voluntarily</a:t>
            </a:r>
            <a:r>
              <a:rPr lang="en-US" sz="2800" b="1"/>
              <a:t>. The triggers for contracting and relaxing smooth muscles are controlled by the body's needs, so smooth muscles are considered </a:t>
            </a:r>
            <a:r>
              <a:rPr lang="en-US" sz="2800" b="1" u="sng">
                <a:solidFill>
                  <a:srgbClr val="FF0000"/>
                </a:solidFill>
              </a:rPr>
              <a:t>involuntary muscle </a:t>
            </a:r>
            <a:r>
              <a:rPr lang="en-US" sz="2800" b="1"/>
              <a:t>because they operate without a person's conscious control.</a:t>
            </a:r>
          </a:p>
        </p:txBody>
      </p:sp>
    </p:spTree>
    <p:extLst>
      <p:ext uri="{BB962C8B-B14F-4D97-AF65-F5344CB8AC3E}">
        <p14:creationId xmlns:p14="http://schemas.microsoft.com/office/powerpoint/2010/main" val="3437647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1113</Words>
  <Application>Microsoft Office PowerPoint</Application>
  <PresentationFormat>Widescreen</PresentationFormat>
  <Paragraphs>63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Doaa Mohamed elnagar</dc:creator>
  <cp:lastModifiedBy>Doaa Mohamed elnagar</cp:lastModifiedBy>
  <cp:revision>2</cp:revision>
  <dcterms:created xsi:type="dcterms:W3CDTF">2020-10-25T01:28:10Z</dcterms:created>
  <dcterms:modified xsi:type="dcterms:W3CDTF">2020-10-25T01:37:21Z</dcterms:modified>
</cp:coreProperties>
</file>