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8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163B-B848-47AA-9F6A-D2A02548F87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C0A00-9594-4716-9589-F70907F9C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2950" y="186809"/>
            <a:ext cx="2526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Microtomy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063" y="1531276"/>
            <a:ext cx="1072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Microtomes are used to cut the tissue into thin sections for microscopic viewing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63" y="2312684"/>
            <a:ext cx="7343774" cy="4545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9650" y="2200275"/>
            <a:ext cx="31432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The best sectioning range from 5 to 7 µm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29650" y="3471863"/>
            <a:ext cx="314325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Sections above 10 µm considered thick and appeared dark under microscopy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0442" y="920598"/>
            <a:ext cx="385192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Rotatory </a:t>
            </a:r>
            <a:r>
              <a:rPr lang="en-US" sz="3200" b="1" dirty="0" err="1" smtClean="0">
                <a:solidFill>
                  <a:srgbClr val="FF0000"/>
                </a:solidFill>
              </a:rPr>
              <a:t>Microtomy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76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078" y="486846"/>
            <a:ext cx="1599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Cryostat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078" y="1391335"/>
            <a:ext cx="11157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cryostat or freezing microtome is used for obtaining thin sections of unfixed tissues.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6015038" y="1853000"/>
            <a:ext cx="471487" cy="747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9780" y="2600325"/>
            <a:ext cx="70518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It can be used, additionally, for observing fatty tissues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9215438" y="3288267"/>
            <a:ext cx="216455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The microtome is maintained at −15 to −20°C in a refrigerated chamber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3168909"/>
            <a:ext cx="7158037" cy="36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93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1426" y="172522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Microtome knives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584" y="818853"/>
            <a:ext cx="800154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There are many different types of microtome knives </a:t>
            </a:r>
            <a:endParaRPr lang="en-US" sz="2800" b="1" dirty="0"/>
          </a:p>
        </p:txBody>
      </p:sp>
      <p:sp>
        <p:nvSpPr>
          <p:cNvPr id="4" name="Down Arrow 3"/>
          <p:cNvSpPr/>
          <p:nvPr/>
        </p:nvSpPr>
        <p:spPr>
          <a:xfrm>
            <a:off x="2311184" y="1359932"/>
            <a:ext cx="314324" cy="10858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4926" y="2445782"/>
            <a:ext cx="2309141" cy="161186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stainless steel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824967" y="1342073"/>
            <a:ext cx="314325" cy="1103709"/>
          </a:xfrm>
          <a:prstGeom prst="down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8709" y="2445782"/>
            <a:ext cx="2343150" cy="16118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diamond</a:t>
            </a:r>
            <a:endParaRPr lang="en-US" sz="2800" b="1" dirty="0"/>
          </a:p>
        </p:txBody>
      </p:sp>
      <p:sp>
        <p:nvSpPr>
          <p:cNvPr id="8" name="Down Arrow 7"/>
          <p:cNvSpPr/>
          <p:nvPr/>
        </p:nvSpPr>
        <p:spPr>
          <a:xfrm>
            <a:off x="7338750" y="1359932"/>
            <a:ext cx="251789" cy="1085850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86501" y="2463641"/>
            <a:ext cx="2510778" cy="17092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glass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0104322" y="1342073"/>
            <a:ext cx="295917" cy="1200150"/>
          </a:xfrm>
          <a:prstGeom prst="downArrow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01113" y="2542223"/>
            <a:ext cx="2557462" cy="151542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disposable blades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85825" y="4532887"/>
            <a:ext cx="1075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knife’s edge should be cleaned with a clearing agent with a soft, moistened cloth in a fume hood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85800" y="5313430"/>
            <a:ext cx="1128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Glass, sapphire, and diamond knives are used for specimens embedded in hard resin plastic (e.g., epoxy, </a:t>
            </a:r>
            <a:r>
              <a:rPr lang="en-US" sz="2400" b="1" dirty="0" err="1" smtClean="0"/>
              <a:t>glycolmethacrylate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789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526" y="44790"/>
            <a:ext cx="1138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Section adhesives, sectioning tissues, and sealing of blocks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730" y="929759"/>
            <a:ext cx="283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Section adhesives</a:t>
            </a:r>
            <a:endParaRPr lang="en-US" sz="2800" b="1" dirty="0"/>
          </a:p>
        </p:txBody>
      </p:sp>
      <p:sp>
        <p:nvSpPr>
          <p:cNvPr id="6" name="Striped Right Arrow 5"/>
          <p:cNvSpPr/>
          <p:nvPr/>
        </p:nvSpPr>
        <p:spPr>
          <a:xfrm>
            <a:off x="444730" y="1628775"/>
            <a:ext cx="712558" cy="44291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4000" y="1628775"/>
            <a:ext cx="105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gelatin</a:t>
            </a:r>
            <a:endParaRPr lang="en-US" sz="2400" b="1" dirty="0"/>
          </a:p>
        </p:txBody>
      </p:sp>
      <p:sp>
        <p:nvSpPr>
          <p:cNvPr id="8" name="Striped Right Arrow 7"/>
          <p:cNvSpPr/>
          <p:nvPr/>
        </p:nvSpPr>
        <p:spPr>
          <a:xfrm>
            <a:off x="444730" y="2528888"/>
            <a:ext cx="712558" cy="38576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97539" y="2556212"/>
            <a:ext cx="1593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casein glue</a:t>
            </a:r>
            <a:endParaRPr lang="en-US" sz="2400" b="1" dirty="0"/>
          </a:p>
        </p:txBody>
      </p:sp>
      <p:sp>
        <p:nvSpPr>
          <p:cNvPr id="10" name="Striped Right Arrow 9"/>
          <p:cNvSpPr/>
          <p:nvPr/>
        </p:nvSpPr>
        <p:spPr>
          <a:xfrm>
            <a:off x="444730" y="3494365"/>
            <a:ext cx="712558" cy="33468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9447" y="3494365"/>
            <a:ext cx="959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starch</a:t>
            </a:r>
            <a:endParaRPr lang="en-US" sz="2400" b="1" dirty="0"/>
          </a:p>
        </p:txBody>
      </p:sp>
      <p:sp>
        <p:nvSpPr>
          <p:cNvPr id="13" name="Striped Right Arrow 12"/>
          <p:cNvSpPr/>
          <p:nvPr/>
        </p:nvSpPr>
        <p:spPr>
          <a:xfrm>
            <a:off x="444730" y="4414838"/>
            <a:ext cx="712558" cy="41433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55942" y="4432518"/>
            <a:ext cx="123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albumin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462922" y="1634728"/>
            <a:ext cx="435151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Gelatin can be added to the water bath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208067" y="1102191"/>
            <a:ext cx="38648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The use of adhesives in the water bath promotes bacterial and fungal growth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8201549" y="2865044"/>
            <a:ext cx="39904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sodium hypochlorite solution 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9472256" y="3477174"/>
            <a:ext cx="166872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Clorox soap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3779039" y="5225474"/>
            <a:ext cx="13548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subbing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6593290" y="4886919"/>
            <a:ext cx="490814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a thin coat of albumin can be applied directly to the slide by dipping it into the solution or using your fifth finger </a:t>
            </a:r>
            <a:endParaRPr lang="en-US" sz="2400" b="1" dirty="0"/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2003946" y="3085320"/>
            <a:ext cx="3387209" cy="843449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5493180" y="5225474"/>
            <a:ext cx="993345" cy="5232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0140502" y="2302520"/>
            <a:ext cx="332236" cy="6121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687" y="515421"/>
            <a:ext cx="58688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 newer idea is to use “plus” (+) slides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271838" y="1038641"/>
            <a:ext cx="700087" cy="9758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293" y="2014538"/>
            <a:ext cx="39576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immunohistochemistry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29687" y="3513655"/>
            <a:ext cx="1007268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When creating a ribbon (what is a ribbon), i.e., a series of adjacent tissue sections, the hand wheel should be turned at a slow and even speed. Rotating the wheel too rapidly will cause sections of unequal thickness.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742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412" y="358259"/>
            <a:ext cx="354520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The floatation bath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9" y="1894118"/>
            <a:ext cx="4257676" cy="28069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249" y="4701047"/>
            <a:ext cx="3414712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should be heated to a few degrees below the melting point of the paraffin wax 45 ̊C</a:t>
            </a:r>
            <a:endParaRPr lang="en-US" sz="2800" b="1" dirty="0"/>
          </a:p>
        </p:txBody>
      </p:sp>
      <p:sp>
        <p:nvSpPr>
          <p:cNvPr id="5" name="Curved Down Arrow 4"/>
          <p:cNvSpPr/>
          <p:nvPr/>
        </p:nvSpPr>
        <p:spPr>
          <a:xfrm>
            <a:off x="1060845" y="1162599"/>
            <a:ext cx="1216152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6997" y="1297526"/>
            <a:ext cx="20803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distilled water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357375" y="2262872"/>
            <a:ext cx="277177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The ribbon should be gradually lowered onto the flotation bath to eliminate wrinkles and entrapped air</a:t>
            </a:r>
            <a:endParaRPr lang="en-US" sz="2400" b="1" dirty="0"/>
          </a:p>
        </p:txBody>
      </p:sp>
      <p:sp>
        <p:nvSpPr>
          <p:cNvPr id="8" name="Pentagon 7"/>
          <p:cNvSpPr/>
          <p:nvPr/>
        </p:nvSpPr>
        <p:spPr>
          <a:xfrm>
            <a:off x="7265038" y="2299600"/>
            <a:ext cx="985838" cy="485775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01063" y="2262872"/>
            <a:ext cx="37126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If the sections are wrinkling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9886950" y="2785375"/>
            <a:ext cx="542925" cy="6316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83403" y="3500718"/>
            <a:ext cx="273236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a 70% alcohol solution can be added to the water bath prior to section collection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471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838" y="524172"/>
            <a:ext cx="961548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. Individual sections or tissue ribbons may be picked up by submerging a clean glass slide into the water bath at a ~45° angle, directly beneath the location of the section or ribbon.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852612"/>
            <a:ext cx="4829176" cy="3152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00913" y="2191435"/>
            <a:ext cx="414337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The slide should be lifted out of the water slowly to ensure that the sections lay on the slide</a:t>
            </a:r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6043613" y="2976265"/>
            <a:ext cx="957262" cy="452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3818" y="4982855"/>
            <a:ext cx="391477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Sections should be dried over night at the oven 55-60 ̊C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9372600" y="3914775"/>
            <a:ext cx="557213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2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085" y="186809"/>
            <a:ext cx="89966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/>
              <a:t>Problems encountered with sectioning tissue blocks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11632" y="1429822"/>
            <a:ext cx="510671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If the tissue block appears to be brittle</a:t>
            </a:r>
            <a:endParaRPr lang="en-US" sz="2400" b="1" dirty="0"/>
          </a:p>
        </p:txBody>
      </p:sp>
      <p:sp>
        <p:nvSpPr>
          <p:cNvPr id="4" name="Notched Right Arrow 3"/>
          <p:cNvSpPr/>
          <p:nvPr/>
        </p:nvSpPr>
        <p:spPr>
          <a:xfrm>
            <a:off x="5518352" y="1507837"/>
            <a:ext cx="1253923" cy="40011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86575" y="1507837"/>
            <a:ext cx="494347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10% diluted ammonium hydroxide solution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390621" y="2549725"/>
            <a:ext cx="29794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If sections have holes </a:t>
            </a:r>
            <a:endParaRPr lang="en-US" sz="2400" b="1" dirty="0"/>
          </a:p>
        </p:txBody>
      </p:sp>
      <p:sp>
        <p:nvSpPr>
          <p:cNvPr id="7" name="Notched Right Arrow 6"/>
          <p:cNvSpPr/>
          <p:nvPr/>
        </p:nvSpPr>
        <p:spPr>
          <a:xfrm>
            <a:off x="4714875" y="2659708"/>
            <a:ext cx="1187337" cy="35168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90621" y="3579556"/>
            <a:ext cx="3360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incompletely infiltrated tissue</a:t>
            </a:r>
            <a:endParaRPr lang="en-US" sz="2000" b="1" dirty="0"/>
          </a:p>
        </p:txBody>
      </p:sp>
      <p:sp>
        <p:nvSpPr>
          <p:cNvPr id="9" name="Down Arrow 8"/>
          <p:cNvSpPr/>
          <p:nvPr/>
        </p:nvSpPr>
        <p:spPr>
          <a:xfrm>
            <a:off x="2686050" y="3011390"/>
            <a:ext cx="194306" cy="5319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85850" y="3143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2275" y="2659708"/>
            <a:ext cx="267868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re-embed the block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90621" y="4415972"/>
            <a:ext cx="29794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Cracking after cutting </a:t>
            </a:r>
            <a:endParaRPr lang="en-US" sz="2400" b="1" dirty="0"/>
          </a:p>
        </p:txBody>
      </p:sp>
      <p:sp>
        <p:nvSpPr>
          <p:cNvPr id="13" name="Notched Right Arrow 12"/>
          <p:cNvSpPr/>
          <p:nvPr/>
        </p:nvSpPr>
        <p:spPr>
          <a:xfrm>
            <a:off x="4957763" y="4415972"/>
            <a:ext cx="1187550" cy="37909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72275" y="4415972"/>
            <a:ext cx="267868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Replace the knife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85850" y="5557838"/>
            <a:ext cx="37719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The tissue in the corner of the block</a:t>
            </a:r>
            <a:endParaRPr lang="en-US" sz="2400" b="1" dirty="0"/>
          </a:p>
        </p:txBody>
      </p:sp>
      <p:sp>
        <p:nvSpPr>
          <p:cNvPr id="16" name="Notched Right Arrow 15"/>
          <p:cNvSpPr/>
          <p:nvPr/>
        </p:nvSpPr>
        <p:spPr>
          <a:xfrm>
            <a:off x="5902212" y="5629275"/>
            <a:ext cx="1112951" cy="46038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58075" y="5672138"/>
            <a:ext cx="27717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Re-embedding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10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433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2020-03-11T21:55:17Z</dcterms:created>
  <dcterms:modified xsi:type="dcterms:W3CDTF">2020-03-11T23:37:24Z</dcterms:modified>
</cp:coreProperties>
</file>