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5050"/>
    <a:srgbClr val="66FFFF"/>
    <a:srgbClr val="66FF99"/>
    <a:srgbClr val="CCFF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8" d="100"/>
          <a:sy n="48" d="100"/>
        </p:scale>
        <p:origin x="90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7FA-52BB-4E30-B9BA-2361BED138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6F7468-162F-4F7E-8440-1E3C9C018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AA8C0-7FF6-492F-AD32-EEB3BA3E6EE3}"/>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C5C1AD8A-39C8-4492-99B7-FE2B648F0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719C5-6C91-43C1-AB5C-5BC1EB0A56E4}"/>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144063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9E5A-1815-48F8-A1B6-A7A76A69C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F8B8B3-BC9D-441D-BA4D-1281C452F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C652B-3EFB-4E51-B9B6-F2E05B86924B}"/>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53B214EB-918F-432A-A4D4-3E7FBCBED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EB19B-2502-4FF9-8CC1-920F80268508}"/>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408661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D2DBE-CB3A-4794-B076-42E43A7209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55D63-B909-4544-AD9A-A09FA1BCB2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3BAB2-82F6-44C2-8B23-B2A4892CBE87}"/>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0CA2E0FD-55CB-4440-898B-29DB262F6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3A36F-A67E-4C8A-8953-4E104EFDCA6E}"/>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120077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1823-ACAC-4EB9-9EF4-74CBACDBF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F0F68-573E-4B10-A407-579731E83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592FA-D2E1-4188-BF7A-618796D9DCE6}"/>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64058CED-251B-47B8-B33E-865891FD8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5B47A-498A-41F4-9B85-A539B9E55009}"/>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93462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36A2-4C79-41C6-96CB-6443C38C27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97B77A-D87F-48F6-AF95-98046003B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D6330-A209-4503-BD4C-2BEA1BD64E31}"/>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6B766A08-9B6A-4DE5-9755-596940F33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E933C-D8AB-4820-A87F-11C054A03B86}"/>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368280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3365-D7C4-4F7C-A611-B0F10BBCF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08BA1-C1CF-4B81-9A21-2DBD65779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EF6563-33D6-4519-BA92-CFD270E62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DA9CC-164E-4576-99F8-AC7EFA42A48F}"/>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6" name="Footer Placeholder 5">
            <a:extLst>
              <a:ext uri="{FF2B5EF4-FFF2-40B4-BE49-F238E27FC236}">
                <a16:creationId xmlns:a16="http://schemas.microsoft.com/office/drawing/2014/main" id="{DF705D3B-AD7C-4A4D-8018-BC3EAB0CB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1BE44-8D5F-41A1-9004-E690F2B8366D}"/>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48867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19A0-983C-4F04-AFD1-5830E6F84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02037F-080D-4366-87B6-1E90C3BBF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D4B60-F66F-4AB3-AF94-E2619FDE9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EC5ED-7434-4618-9305-D96757689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DD978-29E5-4D3A-A19B-4FD7D05AB5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36F03-049D-400B-A5E8-93F917B829EE}"/>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8" name="Footer Placeholder 7">
            <a:extLst>
              <a:ext uri="{FF2B5EF4-FFF2-40B4-BE49-F238E27FC236}">
                <a16:creationId xmlns:a16="http://schemas.microsoft.com/office/drawing/2014/main" id="{E0298399-E496-4F6A-A258-A6723FAA41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4D274-E1BB-4B79-AB2E-9F67EABA8498}"/>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39321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9A16-E3F3-43E1-B9A3-9717F0057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BFB32-8E93-41AC-BDF4-14BDA5AFAC4F}"/>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4" name="Footer Placeholder 3">
            <a:extLst>
              <a:ext uri="{FF2B5EF4-FFF2-40B4-BE49-F238E27FC236}">
                <a16:creationId xmlns:a16="http://schemas.microsoft.com/office/drawing/2014/main" id="{14373444-B669-4406-849E-40E2C0A519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F13D2-6ECB-443E-9D40-14713CB9A700}"/>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277961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51A2B-7E5E-46F0-9A19-51A46C8294F1}"/>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3" name="Footer Placeholder 2">
            <a:extLst>
              <a:ext uri="{FF2B5EF4-FFF2-40B4-BE49-F238E27FC236}">
                <a16:creationId xmlns:a16="http://schemas.microsoft.com/office/drawing/2014/main" id="{71FBA02D-68EF-4DDB-8C86-10F3A1393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39D56-B5F3-4A95-A980-3D429E97AEE7}"/>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5404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786D-9FFE-4DD5-B6A0-65FF74B10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3FDB8-8860-4500-95B8-300F7CFB0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6F7D2D-C0D3-49CB-B3AF-F465985BC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5DEC5-9EB9-4738-AA46-54BEBB31C7A2}"/>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6" name="Footer Placeholder 5">
            <a:extLst>
              <a:ext uri="{FF2B5EF4-FFF2-40B4-BE49-F238E27FC236}">
                <a16:creationId xmlns:a16="http://schemas.microsoft.com/office/drawing/2014/main" id="{1072AC5F-4F0F-4093-8575-8B00FFFC1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CF42D-6606-41C3-981E-014DA5C1E8DB}"/>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83455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43B1-F48A-44FA-A473-AD39681EF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A2DD4E-55DE-4D63-953B-64EC1E5E7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46E7A0-A1DC-41F9-B7D9-D3BD18FDE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9FF66-279B-434C-9625-FC9385C0AF59}"/>
              </a:ext>
            </a:extLst>
          </p:cNvPr>
          <p:cNvSpPr>
            <a:spLocks noGrp="1"/>
          </p:cNvSpPr>
          <p:nvPr>
            <p:ph type="dt" sz="half" idx="10"/>
          </p:nvPr>
        </p:nvSpPr>
        <p:spPr/>
        <p:txBody>
          <a:bodyPr/>
          <a:lstStyle/>
          <a:p>
            <a:fld id="{98EE5FFA-9FCE-4637-ABF2-D1971B1C326B}" type="datetimeFigureOut">
              <a:rPr lang="en-US" smtClean="0"/>
              <a:t>10/17/2020</a:t>
            </a:fld>
            <a:endParaRPr lang="en-US"/>
          </a:p>
        </p:txBody>
      </p:sp>
      <p:sp>
        <p:nvSpPr>
          <p:cNvPr id="6" name="Footer Placeholder 5">
            <a:extLst>
              <a:ext uri="{FF2B5EF4-FFF2-40B4-BE49-F238E27FC236}">
                <a16:creationId xmlns:a16="http://schemas.microsoft.com/office/drawing/2014/main" id="{A0F79B16-2372-4AB6-845D-E46A179F9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AA612-49F4-42CB-8FEE-E091C692477B}"/>
              </a:ext>
            </a:extLst>
          </p:cNvPr>
          <p:cNvSpPr>
            <a:spLocks noGrp="1"/>
          </p:cNvSpPr>
          <p:nvPr>
            <p:ph type="sldNum" sz="quarter" idx="12"/>
          </p:nvPr>
        </p:nvSpPr>
        <p:spPr/>
        <p:txBody>
          <a:bodyPr/>
          <a:lstStyle/>
          <a:p>
            <a:fld id="{970A4399-05A1-4AF4-9058-9801E4DBC789}" type="slidenum">
              <a:rPr lang="en-US" smtClean="0"/>
              <a:t>‹#›</a:t>
            </a:fld>
            <a:endParaRPr lang="en-US"/>
          </a:p>
        </p:txBody>
      </p:sp>
    </p:spTree>
    <p:extLst>
      <p:ext uri="{BB962C8B-B14F-4D97-AF65-F5344CB8AC3E}">
        <p14:creationId xmlns:p14="http://schemas.microsoft.com/office/powerpoint/2010/main" val="279670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B229A-ACA3-4B29-B309-79027FC7F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C7B040-8FFF-4E80-A624-9981E87F1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64E0C-170A-4B9B-9D4C-74C53071E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5FFA-9FCE-4637-ABF2-D1971B1C326B}" type="datetimeFigureOut">
              <a:rPr lang="en-US" smtClean="0"/>
              <a:t>10/17/2020</a:t>
            </a:fld>
            <a:endParaRPr lang="en-US"/>
          </a:p>
        </p:txBody>
      </p:sp>
      <p:sp>
        <p:nvSpPr>
          <p:cNvPr id="5" name="Footer Placeholder 4">
            <a:extLst>
              <a:ext uri="{FF2B5EF4-FFF2-40B4-BE49-F238E27FC236}">
                <a16:creationId xmlns:a16="http://schemas.microsoft.com/office/drawing/2014/main" id="{76737E98-DA46-4140-920E-03B682826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D4C42-8725-4044-B5CC-9AE7D34ED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A4399-05A1-4AF4-9058-9801E4DBC789}" type="slidenum">
              <a:rPr lang="en-US" smtClean="0"/>
              <a:t>‹#›</a:t>
            </a:fld>
            <a:endParaRPr lang="en-US"/>
          </a:p>
        </p:txBody>
      </p:sp>
    </p:spTree>
    <p:extLst>
      <p:ext uri="{BB962C8B-B14F-4D97-AF65-F5344CB8AC3E}">
        <p14:creationId xmlns:p14="http://schemas.microsoft.com/office/powerpoint/2010/main" val="346344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9CA5-A78C-4989-AE9C-91E3EC6BDA0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BD829D-C273-48AE-8FBF-C82AD81FC48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A0BBBD6-9F20-4C6C-AF00-73BCB9504F28}"/>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0E6DB96-3ECB-4CC1-B2D5-90783C0CBF8C}"/>
              </a:ext>
            </a:extLst>
          </p:cNvPr>
          <p:cNvSpPr txBox="1"/>
          <p:nvPr/>
        </p:nvSpPr>
        <p:spPr>
          <a:xfrm>
            <a:off x="575187" y="1430594"/>
            <a:ext cx="2271252" cy="830997"/>
          </a:xfrm>
          <a:prstGeom prst="rect">
            <a:avLst/>
          </a:prstGeom>
          <a:noFill/>
        </p:spPr>
        <p:txBody>
          <a:bodyPr wrap="square" rtlCol="0">
            <a:spAutoFit/>
          </a:bodyPr>
          <a:lstStyle/>
          <a:p>
            <a:r>
              <a:rPr lang="en-US" sz="4800" b="1" dirty="0" err="1">
                <a:solidFill>
                  <a:srgbClr val="FF0000"/>
                </a:solidFill>
              </a:rPr>
              <a:t>Lec</a:t>
            </a:r>
            <a:r>
              <a:rPr lang="en-US" sz="4800" b="1" dirty="0">
                <a:solidFill>
                  <a:srgbClr val="FF0000"/>
                </a:solidFill>
              </a:rPr>
              <a:t> 5</a:t>
            </a:r>
          </a:p>
        </p:txBody>
      </p:sp>
      <p:sp>
        <p:nvSpPr>
          <p:cNvPr id="6" name="TextBox 5">
            <a:extLst>
              <a:ext uri="{FF2B5EF4-FFF2-40B4-BE49-F238E27FC236}">
                <a16:creationId xmlns:a16="http://schemas.microsoft.com/office/drawing/2014/main" id="{CAD06B8B-DE01-4519-8581-47CB49ED22BC}"/>
              </a:ext>
            </a:extLst>
          </p:cNvPr>
          <p:cNvSpPr txBox="1"/>
          <p:nvPr/>
        </p:nvSpPr>
        <p:spPr>
          <a:xfrm>
            <a:off x="353961" y="4896465"/>
            <a:ext cx="2787445" cy="1446550"/>
          </a:xfrm>
          <a:prstGeom prst="rect">
            <a:avLst/>
          </a:prstGeom>
          <a:noFill/>
        </p:spPr>
        <p:txBody>
          <a:bodyPr wrap="square" rtlCol="0">
            <a:spAutoFit/>
          </a:bodyPr>
          <a:lstStyle/>
          <a:p>
            <a:r>
              <a:rPr lang="en-US" sz="4400" b="1" dirty="0">
                <a:solidFill>
                  <a:schemeClr val="accent6">
                    <a:lumMod val="50000"/>
                  </a:schemeClr>
                </a:solidFill>
              </a:rPr>
              <a:t>Cartilage </a:t>
            </a:r>
          </a:p>
          <a:p>
            <a:r>
              <a:rPr lang="en-US" sz="4400" b="1" dirty="0">
                <a:solidFill>
                  <a:schemeClr val="accent6">
                    <a:lumMod val="50000"/>
                  </a:schemeClr>
                </a:solidFill>
              </a:rPr>
              <a:t>bone</a:t>
            </a:r>
          </a:p>
        </p:txBody>
      </p:sp>
    </p:spTree>
    <p:extLst>
      <p:ext uri="{BB962C8B-B14F-4D97-AF65-F5344CB8AC3E}">
        <p14:creationId xmlns:p14="http://schemas.microsoft.com/office/powerpoint/2010/main" val="25454351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B2F2F-0602-4583-BEE6-02AC8B1EB060}"/>
              </a:ext>
            </a:extLst>
          </p:cNvPr>
          <p:cNvSpPr txBox="1"/>
          <p:nvPr/>
        </p:nvSpPr>
        <p:spPr>
          <a:xfrm>
            <a:off x="4919796" y="305657"/>
            <a:ext cx="1864462" cy="646331"/>
          </a:xfrm>
          <a:prstGeom prst="rect">
            <a:avLst/>
          </a:prstGeom>
          <a:solidFill>
            <a:srgbClr val="FF5050"/>
          </a:solidFill>
        </p:spPr>
        <p:txBody>
          <a:bodyPr wrap="square">
            <a:spAutoFit/>
          </a:bodyPr>
          <a:lstStyle/>
          <a:p>
            <a:r>
              <a:rPr lang="en-US" sz="3600" b="1" dirty="0"/>
              <a:t>3-Bone</a:t>
            </a:r>
          </a:p>
        </p:txBody>
      </p:sp>
      <p:sp>
        <p:nvSpPr>
          <p:cNvPr id="5" name="TextBox 4">
            <a:extLst>
              <a:ext uri="{FF2B5EF4-FFF2-40B4-BE49-F238E27FC236}">
                <a16:creationId xmlns:a16="http://schemas.microsoft.com/office/drawing/2014/main" id="{1F68A59D-70E0-4652-AA87-8AC96FE4B827}"/>
              </a:ext>
            </a:extLst>
          </p:cNvPr>
          <p:cNvSpPr txBox="1"/>
          <p:nvPr/>
        </p:nvSpPr>
        <p:spPr>
          <a:xfrm>
            <a:off x="766915" y="1929203"/>
            <a:ext cx="10972800" cy="954107"/>
          </a:xfrm>
          <a:prstGeom prst="rect">
            <a:avLst/>
          </a:prstGeom>
          <a:noFill/>
        </p:spPr>
        <p:txBody>
          <a:bodyPr wrap="square">
            <a:spAutoFit/>
          </a:bodyPr>
          <a:lstStyle/>
          <a:p>
            <a:r>
              <a:rPr lang="en-US" sz="2800" b="1" dirty="0"/>
              <a:t>Bone, rigid body tissue consisting of cells embedded in an abundant hard intercellular material. </a:t>
            </a:r>
          </a:p>
        </p:txBody>
      </p:sp>
      <p:sp>
        <p:nvSpPr>
          <p:cNvPr id="7" name="TextBox 6">
            <a:extLst>
              <a:ext uri="{FF2B5EF4-FFF2-40B4-BE49-F238E27FC236}">
                <a16:creationId xmlns:a16="http://schemas.microsoft.com/office/drawing/2014/main" id="{C79494D4-47CA-4D16-82F4-5ADE3107DA92}"/>
              </a:ext>
            </a:extLst>
          </p:cNvPr>
          <p:cNvSpPr txBox="1"/>
          <p:nvPr/>
        </p:nvSpPr>
        <p:spPr>
          <a:xfrm>
            <a:off x="1030543" y="3974690"/>
            <a:ext cx="10445545" cy="1815882"/>
          </a:xfrm>
          <a:prstGeom prst="rect">
            <a:avLst/>
          </a:prstGeom>
          <a:noFill/>
        </p:spPr>
        <p:txBody>
          <a:bodyPr wrap="square">
            <a:spAutoFit/>
          </a:bodyPr>
          <a:lstStyle/>
          <a:p>
            <a:r>
              <a:rPr lang="en-US" sz="2800" b="1" dirty="0"/>
              <a:t>The two principal components of this material, collagen and calcium phosphate, distinguish bone from such other hard tissues as chitin, enamel, and shell. Bone tissue makes up the individual bones of the human skeletal system and the skeletons of other vertebrates.</a:t>
            </a:r>
          </a:p>
        </p:txBody>
      </p:sp>
    </p:spTree>
    <p:extLst>
      <p:ext uri="{BB962C8B-B14F-4D97-AF65-F5344CB8AC3E}">
        <p14:creationId xmlns:p14="http://schemas.microsoft.com/office/powerpoint/2010/main" val="24412969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BAAD5-34DA-4037-91F3-99CED81FA453}"/>
              </a:ext>
            </a:extLst>
          </p:cNvPr>
          <p:cNvSpPr txBox="1"/>
          <p:nvPr/>
        </p:nvSpPr>
        <p:spPr>
          <a:xfrm>
            <a:off x="1058196" y="486385"/>
            <a:ext cx="4693675" cy="646331"/>
          </a:xfrm>
          <a:prstGeom prst="rect">
            <a:avLst/>
          </a:prstGeom>
          <a:noFill/>
        </p:spPr>
        <p:txBody>
          <a:bodyPr wrap="square">
            <a:spAutoFit/>
          </a:bodyPr>
          <a:lstStyle/>
          <a:p>
            <a:r>
              <a:rPr lang="en-US" sz="3600" b="1" dirty="0">
                <a:solidFill>
                  <a:srgbClr val="FF0000"/>
                </a:solidFill>
              </a:rPr>
              <a:t>The functions of bone</a:t>
            </a:r>
          </a:p>
        </p:txBody>
      </p:sp>
      <p:sp>
        <p:nvSpPr>
          <p:cNvPr id="5" name="TextBox 4">
            <a:extLst>
              <a:ext uri="{FF2B5EF4-FFF2-40B4-BE49-F238E27FC236}">
                <a16:creationId xmlns:a16="http://schemas.microsoft.com/office/drawing/2014/main" id="{D1C444B7-3545-487F-84E9-A7933C1C57FF}"/>
              </a:ext>
            </a:extLst>
          </p:cNvPr>
          <p:cNvSpPr txBox="1"/>
          <p:nvPr/>
        </p:nvSpPr>
        <p:spPr>
          <a:xfrm>
            <a:off x="235975" y="1599331"/>
            <a:ext cx="11312012" cy="954107"/>
          </a:xfrm>
          <a:prstGeom prst="rect">
            <a:avLst/>
          </a:prstGeom>
          <a:noFill/>
        </p:spPr>
        <p:txBody>
          <a:bodyPr wrap="square">
            <a:spAutoFit/>
          </a:bodyPr>
          <a:lstStyle/>
          <a:p>
            <a:r>
              <a:rPr lang="en-US" sz="2800" b="1" dirty="0"/>
              <a:t>(1) structural support for the mechanical action of soft tissues, such as the contraction of muscles and the expansion of lungs</a:t>
            </a:r>
          </a:p>
        </p:txBody>
      </p:sp>
      <p:sp>
        <p:nvSpPr>
          <p:cNvPr id="7" name="TextBox 6">
            <a:extLst>
              <a:ext uri="{FF2B5EF4-FFF2-40B4-BE49-F238E27FC236}">
                <a16:creationId xmlns:a16="http://schemas.microsoft.com/office/drawing/2014/main" id="{EB992C99-E727-49C9-940F-BDA5108DADC5}"/>
              </a:ext>
            </a:extLst>
          </p:cNvPr>
          <p:cNvSpPr txBox="1"/>
          <p:nvPr/>
        </p:nvSpPr>
        <p:spPr>
          <a:xfrm>
            <a:off x="497757" y="3136676"/>
            <a:ext cx="10902745" cy="523220"/>
          </a:xfrm>
          <a:prstGeom prst="rect">
            <a:avLst/>
          </a:prstGeom>
          <a:noFill/>
        </p:spPr>
        <p:txBody>
          <a:bodyPr wrap="square">
            <a:spAutoFit/>
          </a:bodyPr>
          <a:lstStyle/>
          <a:p>
            <a:r>
              <a:rPr lang="en-US" sz="2800" b="1" dirty="0"/>
              <a:t>(2) protection of soft organs and tissues, as by the skull</a:t>
            </a:r>
          </a:p>
        </p:txBody>
      </p:sp>
      <p:sp>
        <p:nvSpPr>
          <p:cNvPr id="9" name="TextBox 8">
            <a:extLst>
              <a:ext uri="{FF2B5EF4-FFF2-40B4-BE49-F238E27FC236}">
                <a16:creationId xmlns:a16="http://schemas.microsoft.com/office/drawing/2014/main" id="{99AA5425-72D6-4C00-B8BA-61A9E86B2105}"/>
              </a:ext>
            </a:extLst>
          </p:cNvPr>
          <p:cNvSpPr txBox="1"/>
          <p:nvPr/>
        </p:nvSpPr>
        <p:spPr>
          <a:xfrm>
            <a:off x="497757" y="4167719"/>
            <a:ext cx="11551675" cy="954107"/>
          </a:xfrm>
          <a:prstGeom prst="rect">
            <a:avLst/>
          </a:prstGeom>
          <a:noFill/>
        </p:spPr>
        <p:txBody>
          <a:bodyPr wrap="square">
            <a:spAutoFit/>
          </a:bodyPr>
          <a:lstStyle/>
          <a:p>
            <a:r>
              <a:rPr lang="en-US" sz="2800" b="1" dirty="0"/>
              <a:t>(3) provision of a protective site for specialized tissues such as the blood-forming system (bone marrow)</a:t>
            </a:r>
          </a:p>
        </p:txBody>
      </p:sp>
      <p:sp>
        <p:nvSpPr>
          <p:cNvPr id="11" name="TextBox 10">
            <a:extLst>
              <a:ext uri="{FF2B5EF4-FFF2-40B4-BE49-F238E27FC236}">
                <a16:creationId xmlns:a16="http://schemas.microsoft.com/office/drawing/2014/main" id="{F34CBAC0-4C75-4731-BA44-07E4A8BC9157}"/>
              </a:ext>
            </a:extLst>
          </p:cNvPr>
          <p:cNvSpPr txBox="1"/>
          <p:nvPr/>
        </p:nvSpPr>
        <p:spPr>
          <a:xfrm>
            <a:off x="659990" y="5435165"/>
            <a:ext cx="11212462" cy="954107"/>
          </a:xfrm>
          <a:prstGeom prst="rect">
            <a:avLst/>
          </a:prstGeom>
          <a:noFill/>
        </p:spPr>
        <p:txBody>
          <a:bodyPr wrap="square">
            <a:spAutoFit/>
          </a:bodyPr>
          <a:lstStyle/>
          <a:p>
            <a:r>
              <a:rPr lang="en-US" sz="2800" b="1" dirty="0"/>
              <a:t>(4) a mineral reservoir, whereby the endocrine system regulates the level of calcium and phosphate in the circulating body fluids.</a:t>
            </a:r>
          </a:p>
        </p:txBody>
      </p:sp>
    </p:spTree>
    <p:extLst>
      <p:ext uri="{BB962C8B-B14F-4D97-AF65-F5344CB8AC3E}">
        <p14:creationId xmlns:p14="http://schemas.microsoft.com/office/powerpoint/2010/main" val="30014666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0C2D0-B741-4008-818F-16ACD431F14E}"/>
              </a:ext>
            </a:extLst>
          </p:cNvPr>
          <p:cNvSpPr txBox="1"/>
          <p:nvPr/>
        </p:nvSpPr>
        <p:spPr>
          <a:xfrm>
            <a:off x="3771900" y="471637"/>
            <a:ext cx="6098458" cy="646331"/>
          </a:xfrm>
          <a:prstGeom prst="rect">
            <a:avLst/>
          </a:prstGeom>
          <a:noFill/>
        </p:spPr>
        <p:txBody>
          <a:bodyPr wrap="square">
            <a:spAutoFit/>
          </a:bodyPr>
          <a:lstStyle/>
          <a:p>
            <a:r>
              <a:rPr lang="en-US" sz="3600" b="1" dirty="0">
                <a:solidFill>
                  <a:srgbClr val="00B050"/>
                </a:solidFill>
              </a:rPr>
              <a:t>Composition of bone </a:t>
            </a:r>
          </a:p>
        </p:txBody>
      </p:sp>
      <p:sp>
        <p:nvSpPr>
          <p:cNvPr id="5" name="TextBox 4">
            <a:extLst>
              <a:ext uri="{FF2B5EF4-FFF2-40B4-BE49-F238E27FC236}">
                <a16:creationId xmlns:a16="http://schemas.microsoft.com/office/drawing/2014/main" id="{85217B79-1532-4FD5-8A3F-34FB0FEA8659}"/>
              </a:ext>
            </a:extLst>
          </p:cNvPr>
          <p:cNvSpPr txBox="1"/>
          <p:nvPr/>
        </p:nvSpPr>
        <p:spPr>
          <a:xfrm>
            <a:off x="442452" y="1923420"/>
            <a:ext cx="10899058" cy="4031873"/>
          </a:xfrm>
          <a:prstGeom prst="rect">
            <a:avLst/>
          </a:prstGeom>
          <a:noFill/>
        </p:spPr>
        <p:txBody>
          <a:bodyPr wrap="square">
            <a:spAutoFit/>
          </a:bodyPr>
          <a:lstStyle/>
          <a:p>
            <a:r>
              <a:rPr lang="en-US" sz="3200" b="1" dirty="0"/>
              <a:t>1- Bone forming cells (osteoblasts and osteocytes)</a:t>
            </a:r>
          </a:p>
          <a:p>
            <a:endParaRPr lang="en-US" sz="3200" b="1" dirty="0"/>
          </a:p>
          <a:p>
            <a:r>
              <a:rPr lang="en-US" sz="3200" b="1" dirty="0"/>
              <a:t>2- Bone resorbing cells (osteoclasts)</a:t>
            </a:r>
          </a:p>
          <a:p>
            <a:endParaRPr lang="en-US" sz="3200" b="1" dirty="0"/>
          </a:p>
          <a:p>
            <a:r>
              <a:rPr lang="en-US" sz="3200" b="1" dirty="0"/>
              <a:t>3- Nonmineral matrix of collagen and </a:t>
            </a:r>
            <a:r>
              <a:rPr lang="en-US" sz="3200" b="1" dirty="0" err="1"/>
              <a:t>noncollagenous</a:t>
            </a:r>
            <a:r>
              <a:rPr lang="en-US" sz="3200" b="1" dirty="0"/>
              <a:t> proteins (osteoid)</a:t>
            </a:r>
          </a:p>
          <a:p>
            <a:endParaRPr lang="en-US" sz="3200" b="1" dirty="0"/>
          </a:p>
          <a:p>
            <a:r>
              <a:rPr lang="en-US" sz="3200" b="1" dirty="0"/>
              <a:t>4- Inorganic mineral salts deposited within the matrix</a:t>
            </a:r>
          </a:p>
        </p:txBody>
      </p:sp>
    </p:spTree>
    <p:extLst>
      <p:ext uri="{BB962C8B-B14F-4D97-AF65-F5344CB8AC3E}">
        <p14:creationId xmlns:p14="http://schemas.microsoft.com/office/powerpoint/2010/main" val="22210244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935BE-B584-4447-8987-B918EE5B7F3A}"/>
              </a:ext>
            </a:extLst>
          </p:cNvPr>
          <p:cNvSpPr txBox="1"/>
          <p:nvPr/>
        </p:nvSpPr>
        <p:spPr>
          <a:xfrm>
            <a:off x="4641440" y="501134"/>
            <a:ext cx="2909119" cy="646331"/>
          </a:xfrm>
          <a:prstGeom prst="rect">
            <a:avLst/>
          </a:prstGeom>
          <a:noFill/>
        </p:spPr>
        <p:txBody>
          <a:bodyPr wrap="square">
            <a:spAutoFit/>
          </a:bodyPr>
          <a:lstStyle/>
          <a:p>
            <a:r>
              <a:rPr lang="en-US" sz="3600" b="1" dirty="0">
                <a:solidFill>
                  <a:srgbClr val="0070C0"/>
                </a:solidFill>
              </a:rPr>
              <a:t>Bone cells</a:t>
            </a:r>
          </a:p>
        </p:txBody>
      </p:sp>
      <p:sp>
        <p:nvSpPr>
          <p:cNvPr id="5" name="TextBox 4">
            <a:extLst>
              <a:ext uri="{FF2B5EF4-FFF2-40B4-BE49-F238E27FC236}">
                <a16:creationId xmlns:a16="http://schemas.microsoft.com/office/drawing/2014/main" id="{FDB46765-A627-46B8-B489-2F892C570D96}"/>
              </a:ext>
            </a:extLst>
          </p:cNvPr>
          <p:cNvSpPr txBox="1"/>
          <p:nvPr/>
        </p:nvSpPr>
        <p:spPr>
          <a:xfrm>
            <a:off x="206477" y="1336029"/>
            <a:ext cx="11769213" cy="954107"/>
          </a:xfrm>
          <a:prstGeom prst="rect">
            <a:avLst/>
          </a:prstGeom>
          <a:noFill/>
        </p:spPr>
        <p:txBody>
          <a:bodyPr wrap="square">
            <a:spAutoFit/>
          </a:bodyPr>
          <a:lstStyle/>
          <a:p>
            <a:r>
              <a:rPr lang="en-US" sz="2800" b="1" dirty="0"/>
              <a:t>Cells in our bones are responsible for bone production, maintenance and modeling</a:t>
            </a:r>
          </a:p>
        </p:txBody>
      </p:sp>
      <p:sp>
        <p:nvSpPr>
          <p:cNvPr id="7" name="TextBox 6">
            <a:extLst>
              <a:ext uri="{FF2B5EF4-FFF2-40B4-BE49-F238E27FC236}">
                <a16:creationId xmlns:a16="http://schemas.microsoft.com/office/drawing/2014/main" id="{D66AF853-2D07-4B6E-8D71-8E9C1E048F72}"/>
              </a:ext>
            </a:extLst>
          </p:cNvPr>
          <p:cNvSpPr txBox="1"/>
          <p:nvPr/>
        </p:nvSpPr>
        <p:spPr>
          <a:xfrm>
            <a:off x="412956" y="2813539"/>
            <a:ext cx="11090786" cy="2554545"/>
          </a:xfrm>
          <a:prstGeom prst="rect">
            <a:avLst/>
          </a:prstGeom>
          <a:noFill/>
        </p:spPr>
        <p:txBody>
          <a:bodyPr wrap="square">
            <a:spAutoFit/>
          </a:bodyPr>
          <a:lstStyle/>
          <a:p>
            <a:pPr algn="just"/>
            <a:r>
              <a:rPr lang="en-US" sz="3200" b="1" dirty="0">
                <a:solidFill>
                  <a:srgbClr val="FF0000"/>
                </a:solidFill>
              </a:rPr>
              <a:t>Osteoblasts: </a:t>
            </a:r>
            <a:r>
              <a:rPr lang="en-US" sz="3200" b="1" dirty="0"/>
              <a:t>These cells are derived from </a:t>
            </a:r>
            <a:r>
              <a:rPr lang="en-US" sz="3200" b="1" u="sng" dirty="0">
                <a:solidFill>
                  <a:srgbClr val="FF0000"/>
                </a:solidFill>
              </a:rPr>
              <a:t>mesenchymal stem </a:t>
            </a:r>
            <a:r>
              <a:rPr lang="en-US" sz="3200" b="1" dirty="0"/>
              <a:t>cells and are responsible for bone </a:t>
            </a:r>
            <a:r>
              <a:rPr lang="en-US" sz="3200" b="1" u="sng" dirty="0">
                <a:solidFill>
                  <a:srgbClr val="FF0000"/>
                </a:solidFill>
              </a:rPr>
              <a:t>matrix synthesis </a:t>
            </a:r>
            <a:r>
              <a:rPr lang="en-US" sz="3200" b="1" dirty="0"/>
              <a:t>and its subsequent mineralization. In the adult skeleton, the majority of bone surfaces that are not undergoing formation or resorption (i.e. not being remodeled) are lined by bone lining cells.</a:t>
            </a:r>
          </a:p>
        </p:txBody>
      </p:sp>
    </p:spTree>
    <p:extLst>
      <p:ext uri="{BB962C8B-B14F-4D97-AF65-F5344CB8AC3E}">
        <p14:creationId xmlns:p14="http://schemas.microsoft.com/office/powerpoint/2010/main" val="41618753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B97B0-3311-47FE-9D5F-CE04BAE73166}"/>
              </a:ext>
            </a:extLst>
          </p:cNvPr>
          <p:cNvSpPr txBox="1"/>
          <p:nvPr/>
        </p:nvSpPr>
        <p:spPr>
          <a:xfrm>
            <a:off x="516194" y="906459"/>
            <a:ext cx="11675806" cy="4524315"/>
          </a:xfrm>
          <a:prstGeom prst="rect">
            <a:avLst/>
          </a:prstGeom>
          <a:noFill/>
        </p:spPr>
        <p:txBody>
          <a:bodyPr wrap="square">
            <a:spAutoFit/>
          </a:bodyPr>
          <a:lstStyle/>
          <a:p>
            <a:r>
              <a:rPr lang="en-US" sz="3200" b="1" u="sng" dirty="0">
                <a:solidFill>
                  <a:srgbClr val="FF0000"/>
                </a:solidFill>
              </a:rPr>
              <a:t>Osteocytes: </a:t>
            </a:r>
            <a:r>
              <a:rPr lang="en-US" sz="3200" b="1" dirty="0"/>
              <a:t>These cells are </a:t>
            </a:r>
            <a:r>
              <a:rPr lang="en-US" sz="3200" b="1" u="sng" dirty="0">
                <a:solidFill>
                  <a:srgbClr val="FF0000"/>
                </a:solidFill>
              </a:rPr>
              <a:t>osteoblasts</a:t>
            </a:r>
            <a:r>
              <a:rPr lang="en-US" sz="3200" b="1" dirty="0"/>
              <a:t> that become incorporated within the newly formed osteoid, which eventually becomes calcified bone. Osteocytes situated deep in bone matrix maintain contact with newly incorporated osteocytes in osteoid, and with osteoblasts and bone lining cells on the bone surfaces, through an extensive network of cell processes (canaliculi). They are thought to be ideally situated to respond to changes in physical forces upon bone and to transduce messages to cells on the bone surface, directing them to initiate resorption or formation responses.</a:t>
            </a:r>
          </a:p>
        </p:txBody>
      </p:sp>
    </p:spTree>
    <p:extLst>
      <p:ext uri="{BB962C8B-B14F-4D97-AF65-F5344CB8AC3E}">
        <p14:creationId xmlns:p14="http://schemas.microsoft.com/office/powerpoint/2010/main" val="2223351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842788-4C61-48E6-90B4-674ED7B2860D}"/>
              </a:ext>
            </a:extLst>
          </p:cNvPr>
          <p:cNvSpPr txBox="1"/>
          <p:nvPr/>
        </p:nvSpPr>
        <p:spPr>
          <a:xfrm>
            <a:off x="324465" y="1026989"/>
            <a:ext cx="11076039" cy="3539430"/>
          </a:xfrm>
          <a:prstGeom prst="rect">
            <a:avLst/>
          </a:prstGeom>
          <a:noFill/>
        </p:spPr>
        <p:txBody>
          <a:bodyPr wrap="square">
            <a:spAutoFit/>
          </a:bodyPr>
          <a:lstStyle/>
          <a:p>
            <a:r>
              <a:rPr lang="en-US" sz="3200" b="1" u="sng" dirty="0">
                <a:solidFill>
                  <a:srgbClr val="FF0000"/>
                </a:solidFill>
              </a:rPr>
              <a:t>Osteoclasts: </a:t>
            </a:r>
            <a:r>
              <a:rPr lang="en-US" sz="3200" b="1" dirty="0"/>
              <a:t>These cells are large multinucleated cells, like </a:t>
            </a:r>
            <a:r>
              <a:rPr lang="en-US" sz="3200" b="1" u="sng" dirty="0">
                <a:solidFill>
                  <a:srgbClr val="FF0000"/>
                </a:solidFill>
              </a:rPr>
              <a:t>macrophages</a:t>
            </a:r>
            <a:r>
              <a:rPr lang="en-US" sz="3200" b="1" dirty="0"/>
              <a:t>, derived from the </a:t>
            </a:r>
            <a:r>
              <a:rPr lang="en-US" sz="3200" b="1" u="sng" dirty="0">
                <a:solidFill>
                  <a:srgbClr val="FF0000"/>
                </a:solidFill>
              </a:rPr>
              <a:t>hematopoietic lineage</a:t>
            </a:r>
            <a:r>
              <a:rPr lang="en-US" sz="3200" b="1" dirty="0"/>
              <a:t>. Osteoclasts function in the resorption of mineralized tissue and are found attached to the bone surface at sites of active bone resorption. Their characteristic feature is a ruffled edge where active resorption takes place with the secretion of bone-resorbing enzymes, which digest bone matrix.</a:t>
            </a:r>
          </a:p>
        </p:txBody>
      </p:sp>
    </p:spTree>
    <p:extLst>
      <p:ext uri="{BB962C8B-B14F-4D97-AF65-F5344CB8AC3E}">
        <p14:creationId xmlns:p14="http://schemas.microsoft.com/office/powerpoint/2010/main" val="13293275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27D2FD-22C8-4EFC-BBA5-E47BECF56919}"/>
              </a:ext>
            </a:extLst>
          </p:cNvPr>
          <p:cNvSpPr txBox="1"/>
          <p:nvPr/>
        </p:nvSpPr>
        <p:spPr>
          <a:xfrm>
            <a:off x="4612558" y="338902"/>
            <a:ext cx="2702641" cy="646331"/>
          </a:xfrm>
          <a:prstGeom prst="rect">
            <a:avLst/>
          </a:prstGeom>
          <a:noFill/>
        </p:spPr>
        <p:txBody>
          <a:bodyPr wrap="square">
            <a:spAutoFit/>
          </a:bodyPr>
          <a:lstStyle/>
          <a:p>
            <a:r>
              <a:rPr lang="en-US" sz="3600" b="1" dirty="0">
                <a:solidFill>
                  <a:srgbClr val="7030A0"/>
                </a:solidFill>
              </a:rPr>
              <a:t>Bone matrix</a:t>
            </a:r>
          </a:p>
        </p:txBody>
      </p:sp>
      <p:sp>
        <p:nvSpPr>
          <p:cNvPr id="5" name="TextBox 4">
            <a:extLst>
              <a:ext uri="{FF2B5EF4-FFF2-40B4-BE49-F238E27FC236}">
                <a16:creationId xmlns:a16="http://schemas.microsoft.com/office/drawing/2014/main" id="{4DA6994B-8098-4DEC-86A3-F073DD88520C}"/>
              </a:ext>
            </a:extLst>
          </p:cNvPr>
          <p:cNvSpPr txBox="1"/>
          <p:nvPr/>
        </p:nvSpPr>
        <p:spPr>
          <a:xfrm>
            <a:off x="604684" y="1793906"/>
            <a:ext cx="11208773" cy="3539430"/>
          </a:xfrm>
          <a:prstGeom prst="rect">
            <a:avLst/>
          </a:prstGeom>
          <a:noFill/>
        </p:spPr>
        <p:txBody>
          <a:bodyPr wrap="square">
            <a:spAutoFit/>
          </a:bodyPr>
          <a:lstStyle/>
          <a:p>
            <a:pPr algn="just"/>
            <a:r>
              <a:rPr lang="en-US" sz="3200" b="1" u="sng" dirty="0">
                <a:solidFill>
                  <a:srgbClr val="FF0000"/>
                </a:solidFill>
              </a:rPr>
              <a:t>Osteoid</a:t>
            </a:r>
            <a:r>
              <a:rPr lang="en-US" sz="3200" b="1" dirty="0"/>
              <a:t> is comprised of </a:t>
            </a:r>
            <a:r>
              <a:rPr lang="en-US" sz="3200" b="1" u="sng" dirty="0">
                <a:solidFill>
                  <a:srgbClr val="FF0000"/>
                </a:solidFill>
              </a:rPr>
              <a:t>type I collagen </a:t>
            </a:r>
            <a:r>
              <a:rPr lang="en-US" sz="3200" b="1" dirty="0"/>
              <a:t>(~94%) and </a:t>
            </a:r>
            <a:r>
              <a:rPr lang="en-US" sz="3200" b="1" dirty="0" err="1"/>
              <a:t>noncollagenous</a:t>
            </a:r>
            <a:r>
              <a:rPr lang="en-US" sz="3200" b="1" dirty="0"/>
              <a:t> proteins. The hardness and rigidity of bone is due to the presence of mineral salt in the osteoid matrix, which is a crystalline complex of calcium and phosphate </a:t>
            </a:r>
            <a:r>
              <a:rPr lang="en-US" sz="3200" b="1" u="sng" dirty="0">
                <a:solidFill>
                  <a:srgbClr val="FF0000"/>
                </a:solidFill>
              </a:rPr>
              <a:t>(hydroxyapatite</a:t>
            </a:r>
            <a:r>
              <a:rPr lang="en-US" sz="3200" b="1" dirty="0"/>
              <a:t>). Calcified bone contains about 25% organic matrix (2-5% of which are cells), 5% water and 70% inorganic mineral (hydroxyapatite).</a:t>
            </a:r>
          </a:p>
        </p:txBody>
      </p:sp>
    </p:spTree>
    <p:extLst>
      <p:ext uri="{BB962C8B-B14F-4D97-AF65-F5344CB8AC3E}">
        <p14:creationId xmlns:p14="http://schemas.microsoft.com/office/powerpoint/2010/main" val="6189257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C1411-08A2-4D9B-8F86-618258C17486}"/>
              </a:ext>
            </a:extLst>
          </p:cNvPr>
          <p:cNvSpPr txBox="1"/>
          <p:nvPr/>
        </p:nvSpPr>
        <p:spPr>
          <a:xfrm>
            <a:off x="4316976" y="353650"/>
            <a:ext cx="3558048" cy="646331"/>
          </a:xfrm>
          <a:prstGeom prst="rect">
            <a:avLst/>
          </a:prstGeom>
          <a:solidFill>
            <a:srgbClr val="FFFF00"/>
          </a:solidFill>
        </p:spPr>
        <p:txBody>
          <a:bodyPr wrap="square">
            <a:spAutoFit/>
          </a:bodyPr>
          <a:lstStyle/>
          <a:p>
            <a:r>
              <a:rPr lang="en-US" sz="3600" b="1" dirty="0">
                <a:solidFill>
                  <a:srgbClr val="660066"/>
                </a:solidFill>
              </a:rPr>
              <a:t>Types of bone </a:t>
            </a:r>
          </a:p>
        </p:txBody>
      </p:sp>
      <p:sp>
        <p:nvSpPr>
          <p:cNvPr id="5" name="TextBox 4">
            <a:extLst>
              <a:ext uri="{FF2B5EF4-FFF2-40B4-BE49-F238E27FC236}">
                <a16:creationId xmlns:a16="http://schemas.microsoft.com/office/drawing/2014/main" id="{73A1F80E-19F3-4FCF-B6DD-8B22B7259BCD}"/>
              </a:ext>
            </a:extLst>
          </p:cNvPr>
          <p:cNvSpPr txBox="1"/>
          <p:nvPr/>
        </p:nvSpPr>
        <p:spPr>
          <a:xfrm>
            <a:off x="1736624" y="999981"/>
            <a:ext cx="3100848" cy="584775"/>
          </a:xfrm>
          <a:prstGeom prst="rect">
            <a:avLst/>
          </a:prstGeom>
          <a:solidFill>
            <a:srgbClr val="CCFF33"/>
          </a:solidFill>
        </p:spPr>
        <p:txBody>
          <a:bodyPr wrap="square">
            <a:spAutoFit/>
          </a:bodyPr>
          <a:lstStyle/>
          <a:p>
            <a:r>
              <a:rPr lang="en-US" sz="3200" b="1" dirty="0"/>
              <a:t>Compact bone</a:t>
            </a:r>
          </a:p>
        </p:txBody>
      </p:sp>
      <p:sp>
        <p:nvSpPr>
          <p:cNvPr id="7" name="TextBox 6">
            <a:extLst>
              <a:ext uri="{FF2B5EF4-FFF2-40B4-BE49-F238E27FC236}">
                <a16:creationId xmlns:a16="http://schemas.microsoft.com/office/drawing/2014/main" id="{FDCCB683-2835-418E-8104-CA67DF0A53BB}"/>
              </a:ext>
            </a:extLst>
          </p:cNvPr>
          <p:cNvSpPr txBox="1"/>
          <p:nvPr/>
        </p:nvSpPr>
        <p:spPr>
          <a:xfrm>
            <a:off x="6987049" y="966659"/>
            <a:ext cx="3277829" cy="584775"/>
          </a:xfrm>
          <a:prstGeom prst="rect">
            <a:avLst/>
          </a:prstGeom>
          <a:solidFill>
            <a:srgbClr val="66FF99"/>
          </a:solidFill>
        </p:spPr>
        <p:txBody>
          <a:bodyPr wrap="square">
            <a:spAutoFit/>
          </a:bodyPr>
          <a:lstStyle/>
          <a:p>
            <a:r>
              <a:rPr lang="en-US" sz="3200" b="1" dirty="0"/>
              <a:t>cancellous) bone</a:t>
            </a:r>
          </a:p>
        </p:txBody>
      </p:sp>
      <p:sp>
        <p:nvSpPr>
          <p:cNvPr id="9" name="TextBox 8">
            <a:extLst>
              <a:ext uri="{FF2B5EF4-FFF2-40B4-BE49-F238E27FC236}">
                <a16:creationId xmlns:a16="http://schemas.microsoft.com/office/drawing/2014/main" id="{9E30DD5C-0518-4F11-8110-E7FA5DD20781}"/>
              </a:ext>
            </a:extLst>
          </p:cNvPr>
          <p:cNvSpPr txBox="1"/>
          <p:nvPr/>
        </p:nvSpPr>
        <p:spPr>
          <a:xfrm>
            <a:off x="1587298" y="2305615"/>
            <a:ext cx="2864874" cy="2246769"/>
          </a:xfrm>
          <a:prstGeom prst="rect">
            <a:avLst/>
          </a:prstGeom>
          <a:solidFill>
            <a:srgbClr val="CCFF33"/>
          </a:solidFill>
        </p:spPr>
        <p:txBody>
          <a:bodyPr wrap="square">
            <a:spAutoFit/>
          </a:bodyPr>
          <a:lstStyle/>
          <a:p>
            <a:r>
              <a:rPr lang="en-US" sz="2800" b="1" dirty="0"/>
              <a:t>A hard outer layer called cortical (compact) bone, which is strong, dense and tough.</a:t>
            </a:r>
          </a:p>
        </p:txBody>
      </p:sp>
      <p:sp>
        <p:nvSpPr>
          <p:cNvPr id="11" name="TextBox 10">
            <a:extLst>
              <a:ext uri="{FF2B5EF4-FFF2-40B4-BE49-F238E27FC236}">
                <a16:creationId xmlns:a16="http://schemas.microsoft.com/office/drawing/2014/main" id="{980EFC51-442F-4BFE-8143-D89DB302EA01}"/>
              </a:ext>
            </a:extLst>
          </p:cNvPr>
          <p:cNvSpPr txBox="1"/>
          <p:nvPr/>
        </p:nvSpPr>
        <p:spPr>
          <a:xfrm>
            <a:off x="7028223" y="2196793"/>
            <a:ext cx="3703687" cy="2677656"/>
          </a:xfrm>
          <a:prstGeom prst="rect">
            <a:avLst/>
          </a:prstGeom>
          <a:solidFill>
            <a:srgbClr val="66FF99"/>
          </a:solidFill>
        </p:spPr>
        <p:txBody>
          <a:bodyPr wrap="square">
            <a:spAutoFit/>
          </a:bodyPr>
          <a:lstStyle/>
          <a:p>
            <a:r>
              <a:rPr lang="en-US" sz="2800" b="1" dirty="0"/>
              <a:t>A spongy inner layer called trabecular (cancellous) bone. This network of trabeculae is lighter and less dense than compact bone.</a:t>
            </a:r>
          </a:p>
        </p:txBody>
      </p:sp>
      <p:sp>
        <p:nvSpPr>
          <p:cNvPr id="12" name="Arrow: Down 11">
            <a:extLst>
              <a:ext uri="{FF2B5EF4-FFF2-40B4-BE49-F238E27FC236}">
                <a16:creationId xmlns:a16="http://schemas.microsoft.com/office/drawing/2014/main" id="{294D15A2-5732-4173-ABDE-E5765D01D20B}"/>
              </a:ext>
            </a:extLst>
          </p:cNvPr>
          <p:cNvSpPr/>
          <p:nvPr/>
        </p:nvSpPr>
        <p:spPr>
          <a:xfrm>
            <a:off x="2890684" y="1584756"/>
            <a:ext cx="457200" cy="7208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EEB2677-C7A5-4FB0-86D6-B62BF3576B36}"/>
              </a:ext>
            </a:extLst>
          </p:cNvPr>
          <p:cNvSpPr/>
          <p:nvPr/>
        </p:nvSpPr>
        <p:spPr>
          <a:xfrm>
            <a:off x="8672052" y="1551434"/>
            <a:ext cx="339213" cy="6130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1160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1ADEAE7-C4C5-4AD3-BD0B-E4BE3B305E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A4FBB08-6866-4022-B22D-65925B261805}"/>
              </a:ext>
            </a:extLst>
          </p:cNvPr>
          <p:cNvSpPr txBox="1"/>
          <p:nvPr/>
        </p:nvSpPr>
        <p:spPr>
          <a:xfrm>
            <a:off x="516194" y="162233"/>
            <a:ext cx="2979174" cy="523220"/>
          </a:xfrm>
          <a:prstGeom prst="rect">
            <a:avLst/>
          </a:prstGeom>
          <a:noFill/>
        </p:spPr>
        <p:txBody>
          <a:bodyPr wrap="square" rtlCol="0">
            <a:spAutoFit/>
          </a:bodyPr>
          <a:lstStyle/>
          <a:p>
            <a:r>
              <a:rPr lang="en-US" sz="2800" b="1" dirty="0">
                <a:solidFill>
                  <a:srgbClr val="FF0000"/>
                </a:solidFill>
              </a:rPr>
              <a:t>Compact bone</a:t>
            </a:r>
          </a:p>
        </p:txBody>
      </p:sp>
    </p:spTree>
    <p:extLst>
      <p:ext uri="{BB962C8B-B14F-4D97-AF65-F5344CB8AC3E}">
        <p14:creationId xmlns:p14="http://schemas.microsoft.com/office/powerpoint/2010/main" val="10562921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C5FB4-DE97-471D-8930-CCF88B7350C3}"/>
              </a:ext>
            </a:extLst>
          </p:cNvPr>
          <p:cNvPicPr>
            <a:picLocks noChangeAspect="1"/>
          </p:cNvPicPr>
          <p:nvPr/>
        </p:nvPicPr>
        <p:blipFill>
          <a:blip r:embed="rId2"/>
          <a:stretch>
            <a:fillRect/>
          </a:stretch>
        </p:blipFill>
        <p:spPr>
          <a:xfrm>
            <a:off x="33071" y="117986"/>
            <a:ext cx="12158929" cy="6740013"/>
          </a:xfrm>
          <a:prstGeom prst="rect">
            <a:avLst/>
          </a:prstGeom>
        </p:spPr>
      </p:pic>
    </p:spTree>
    <p:extLst>
      <p:ext uri="{BB962C8B-B14F-4D97-AF65-F5344CB8AC3E}">
        <p14:creationId xmlns:p14="http://schemas.microsoft.com/office/powerpoint/2010/main" val="40253160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576532-E2C2-4858-939B-B434D6182006}"/>
              </a:ext>
            </a:extLst>
          </p:cNvPr>
          <p:cNvSpPr txBox="1"/>
          <p:nvPr/>
        </p:nvSpPr>
        <p:spPr>
          <a:xfrm>
            <a:off x="3915698" y="341682"/>
            <a:ext cx="3602294" cy="707886"/>
          </a:xfrm>
          <a:prstGeom prst="rect">
            <a:avLst/>
          </a:prstGeom>
          <a:solidFill>
            <a:srgbClr val="FFFF00"/>
          </a:solidFill>
        </p:spPr>
        <p:txBody>
          <a:bodyPr wrap="square">
            <a:spAutoFit/>
          </a:bodyPr>
          <a:lstStyle/>
          <a:p>
            <a:r>
              <a:rPr lang="en-US" sz="4000" b="1" dirty="0"/>
              <a:t>2-	Cartilage</a:t>
            </a:r>
          </a:p>
        </p:txBody>
      </p:sp>
      <p:sp>
        <p:nvSpPr>
          <p:cNvPr id="5" name="TextBox 4">
            <a:extLst>
              <a:ext uri="{FF2B5EF4-FFF2-40B4-BE49-F238E27FC236}">
                <a16:creationId xmlns:a16="http://schemas.microsoft.com/office/drawing/2014/main" id="{23BE6EDF-BB04-452F-928F-2F3AC2621468}"/>
              </a:ext>
            </a:extLst>
          </p:cNvPr>
          <p:cNvSpPr txBox="1"/>
          <p:nvPr/>
        </p:nvSpPr>
        <p:spPr>
          <a:xfrm>
            <a:off x="361337" y="1936558"/>
            <a:ext cx="10711015" cy="1384995"/>
          </a:xfrm>
          <a:prstGeom prst="rect">
            <a:avLst/>
          </a:prstGeom>
          <a:noFill/>
        </p:spPr>
        <p:txBody>
          <a:bodyPr wrap="square">
            <a:spAutoFit/>
          </a:bodyPr>
          <a:lstStyle/>
          <a:p>
            <a:r>
              <a:rPr lang="en-US" sz="2800" b="1" dirty="0"/>
              <a:t>Cartilage is a tough, semitransparent, elastic, flexible connective tissue consisting of cartilage cells scattered through a glycoprotein material that is strengthened by collagen fibers. </a:t>
            </a:r>
          </a:p>
        </p:txBody>
      </p:sp>
      <p:sp>
        <p:nvSpPr>
          <p:cNvPr id="7" name="TextBox 6">
            <a:extLst>
              <a:ext uri="{FF2B5EF4-FFF2-40B4-BE49-F238E27FC236}">
                <a16:creationId xmlns:a16="http://schemas.microsoft.com/office/drawing/2014/main" id="{5F48E374-6EE1-4E89-931B-8940943CE776}"/>
              </a:ext>
            </a:extLst>
          </p:cNvPr>
          <p:cNvSpPr txBox="1"/>
          <p:nvPr/>
        </p:nvSpPr>
        <p:spPr>
          <a:xfrm>
            <a:off x="740492" y="4208543"/>
            <a:ext cx="10711015" cy="1384995"/>
          </a:xfrm>
          <a:prstGeom prst="rect">
            <a:avLst/>
          </a:prstGeom>
          <a:noFill/>
        </p:spPr>
        <p:txBody>
          <a:bodyPr wrap="square">
            <a:spAutoFit/>
          </a:bodyPr>
          <a:lstStyle/>
          <a:p>
            <a:r>
              <a:rPr lang="en-US" sz="2800" b="1" dirty="0"/>
              <a:t>There are no nerves or blood vessels in cartilage, which is found in the joints, the rib cage, the ear, the nose, the throat, and between vertebral disks.</a:t>
            </a:r>
          </a:p>
        </p:txBody>
      </p:sp>
    </p:spTree>
    <p:extLst>
      <p:ext uri="{BB962C8B-B14F-4D97-AF65-F5344CB8AC3E}">
        <p14:creationId xmlns:p14="http://schemas.microsoft.com/office/powerpoint/2010/main" val="4023096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11ED6-0D43-4955-B071-EF5C0FE91BE7}"/>
              </a:ext>
            </a:extLst>
          </p:cNvPr>
          <p:cNvSpPr txBox="1"/>
          <p:nvPr/>
        </p:nvSpPr>
        <p:spPr>
          <a:xfrm>
            <a:off x="4957011" y="240631"/>
            <a:ext cx="2550694" cy="707886"/>
          </a:xfrm>
          <a:prstGeom prst="rect">
            <a:avLst/>
          </a:prstGeom>
          <a:solidFill>
            <a:srgbClr val="FFFF00"/>
          </a:solidFill>
        </p:spPr>
        <p:txBody>
          <a:bodyPr wrap="square" rtlCol="0">
            <a:spAutoFit/>
          </a:bodyPr>
          <a:lstStyle/>
          <a:p>
            <a:r>
              <a:rPr lang="en-US" sz="4000" b="1" dirty="0"/>
              <a:t>Summary </a:t>
            </a:r>
          </a:p>
        </p:txBody>
      </p:sp>
      <p:cxnSp>
        <p:nvCxnSpPr>
          <p:cNvPr id="4" name="Straight Arrow Connector 3">
            <a:extLst>
              <a:ext uri="{FF2B5EF4-FFF2-40B4-BE49-F238E27FC236}">
                <a16:creationId xmlns:a16="http://schemas.microsoft.com/office/drawing/2014/main" id="{A25FBF20-E3EA-4504-8CD8-CC6E2C3AF96E}"/>
              </a:ext>
            </a:extLst>
          </p:cNvPr>
          <p:cNvCxnSpPr/>
          <p:nvPr/>
        </p:nvCxnSpPr>
        <p:spPr>
          <a:xfrm flipH="1">
            <a:off x="2967789" y="948517"/>
            <a:ext cx="1989222" cy="5915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B589144-B41C-49AD-828F-71BFFC427DFF}"/>
              </a:ext>
            </a:extLst>
          </p:cNvPr>
          <p:cNvCxnSpPr/>
          <p:nvPr/>
        </p:nvCxnSpPr>
        <p:spPr>
          <a:xfrm>
            <a:off x="7507705" y="948517"/>
            <a:ext cx="2181727" cy="3669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9B9808-4FC5-401A-9F31-F10D927D6086}"/>
              </a:ext>
            </a:extLst>
          </p:cNvPr>
          <p:cNvSpPr txBox="1"/>
          <p:nvPr/>
        </p:nvSpPr>
        <p:spPr>
          <a:xfrm>
            <a:off x="1475874" y="1617639"/>
            <a:ext cx="2181726" cy="646331"/>
          </a:xfrm>
          <a:prstGeom prst="rect">
            <a:avLst/>
          </a:prstGeom>
          <a:solidFill>
            <a:srgbClr val="66FFFF"/>
          </a:solidFill>
        </p:spPr>
        <p:txBody>
          <a:bodyPr wrap="square" rtlCol="0">
            <a:spAutoFit/>
          </a:bodyPr>
          <a:lstStyle/>
          <a:p>
            <a:r>
              <a:rPr lang="en-US" sz="3600" b="1" dirty="0"/>
              <a:t>Cartilage </a:t>
            </a:r>
          </a:p>
        </p:txBody>
      </p:sp>
      <p:sp>
        <p:nvSpPr>
          <p:cNvPr id="8" name="TextBox 7">
            <a:extLst>
              <a:ext uri="{FF2B5EF4-FFF2-40B4-BE49-F238E27FC236}">
                <a16:creationId xmlns:a16="http://schemas.microsoft.com/office/drawing/2014/main" id="{CEE9099A-3B9F-4512-948F-A7A26B9CB827}"/>
              </a:ext>
            </a:extLst>
          </p:cNvPr>
          <p:cNvSpPr txBox="1"/>
          <p:nvPr/>
        </p:nvSpPr>
        <p:spPr>
          <a:xfrm>
            <a:off x="9545052" y="1475874"/>
            <a:ext cx="1716506" cy="646331"/>
          </a:xfrm>
          <a:prstGeom prst="rect">
            <a:avLst/>
          </a:prstGeom>
          <a:solidFill>
            <a:srgbClr val="FF5050"/>
          </a:solidFill>
        </p:spPr>
        <p:txBody>
          <a:bodyPr wrap="square" rtlCol="0">
            <a:spAutoFit/>
          </a:bodyPr>
          <a:lstStyle/>
          <a:p>
            <a:r>
              <a:rPr lang="en-US" sz="3600" b="1" dirty="0"/>
              <a:t>Bones </a:t>
            </a:r>
          </a:p>
        </p:txBody>
      </p:sp>
      <p:sp>
        <p:nvSpPr>
          <p:cNvPr id="9" name="TextBox 8">
            <a:extLst>
              <a:ext uri="{FF2B5EF4-FFF2-40B4-BE49-F238E27FC236}">
                <a16:creationId xmlns:a16="http://schemas.microsoft.com/office/drawing/2014/main" id="{14951CAB-B40D-49F7-9AED-CFD83C4656BD}"/>
              </a:ext>
            </a:extLst>
          </p:cNvPr>
          <p:cNvSpPr txBox="1"/>
          <p:nvPr/>
        </p:nvSpPr>
        <p:spPr>
          <a:xfrm>
            <a:off x="1475873" y="2557972"/>
            <a:ext cx="1957137" cy="523220"/>
          </a:xfrm>
          <a:prstGeom prst="rect">
            <a:avLst/>
          </a:prstGeom>
          <a:solidFill>
            <a:srgbClr val="92D050"/>
          </a:solidFill>
        </p:spPr>
        <p:txBody>
          <a:bodyPr wrap="square" rtlCol="0">
            <a:spAutoFit/>
          </a:bodyPr>
          <a:lstStyle/>
          <a:p>
            <a:r>
              <a:rPr lang="en-US" sz="2800" b="1" dirty="0"/>
              <a:t>Function </a:t>
            </a:r>
          </a:p>
        </p:txBody>
      </p:sp>
      <p:sp>
        <p:nvSpPr>
          <p:cNvPr id="10" name="TextBox 9">
            <a:extLst>
              <a:ext uri="{FF2B5EF4-FFF2-40B4-BE49-F238E27FC236}">
                <a16:creationId xmlns:a16="http://schemas.microsoft.com/office/drawing/2014/main" id="{2D8BD7F5-D1DA-489B-8BB8-99CBA49083A2}"/>
              </a:ext>
            </a:extLst>
          </p:cNvPr>
          <p:cNvSpPr txBox="1"/>
          <p:nvPr/>
        </p:nvSpPr>
        <p:spPr>
          <a:xfrm>
            <a:off x="433137" y="3234952"/>
            <a:ext cx="2534652" cy="523220"/>
          </a:xfrm>
          <a:prstGeom prst="rect">
            <a:avLst/>
          </a:prstGeom>
          <a:solidFill>
            <a:srgbClr val="FFC000"/>
          </a:solidFill>
        </p:spPr>
        <p:txBody>
          <a:bodyPr wrap="square" rtlCol="0">
            <a:spAutoFit/>
          </a:bodyPr>
          <a:lstStyle/>
          <a:p>
            <a:r>
              <a:rPr lang="en-US" sz="2800" b="1" dirty="0"/>
              <a:t>Composition </a:t>
            </a:r>
          </a:p>
        </p:txBody>
      </p:sp>
      <p:sp>
        <p:nvSpPr>
          <p:cNvPr id="11" name="TextBox 10">
            <a:extLst>
              <a:ext uri="{FF2B5EF4-FFF2-40B4-BE49-F238E27FC236}">
                <a16:creationId xmlns:a16="http://schemas.microsoft.com/office/drawing/2014/main" id="{20C8CB42-3C0C-4652-AE93-95193A57EF4C}"/>
              </a:ext>
            </a:extLst>
          </p:cNvPr>
          <p:cNvSpPr txBox="1"/>
          <p:nvPr/>
        </p:nvSpPr>
        <p:spPr>
          <a:xfrm>
            <a:off x="802104" y="4673189"/>
            <a:ext cx="1347537" cy="646331"/>
          </a:xfrm>
          <a:prstGeom prst="rect">
            <a:avLst/>
          </a:prstGeom>
          <a:solidFill>
            <a:srgbClr val="FFCCFF"/>
          </a:solidFill>
        </p:spPr>
        <p:txBody>
          <a:bodyPr wrap="square" rtlCol="0">
            <a:spAutoFit/>
          </a:bodyPr>
          <a:lstStyle/>
          <a:p>
            <a:r>
              <a:rPr lang="en-US" sz="3600" b="1" dirty="0"/>
              <a:t>Types </a:t>
            </a:r>
          </a:p>
        </p:txBody>
      </p:sp>
      <p:sp>
        <p:nvSpPr>
          <p:cNvPr id="12" name="TextBox 11">
            <a:extLst>
              <a:ext uri="{FF2B5EF4-FFF2-40B4-BE49-F238E27FC236}">
                <a16:creationId xmlns:a16="http://schemas.microsoft.com/office/drawing/2014/main" id="{19AECD1C-EC5E-4F57-8DED-0D6C06D2DB84}"/>
              </a:ext>
            </a:extLst>
          </p:cNvPr>
          <p:cNvSpPr txBox="1"/>
          <p:nvPr/>
        </p:nvSpPr>
        <p:spPr>
          <a:xfrm>
            <a:off x="9456821" y="2521695"/>
            <a:ext cx="2069431" cy="523220"/>
          </a:xfrm>
          <a:prstGeom prst="rect">
            <a:avLst/>
          </a:prstGeom>
          <a:solidFill>
            <a:srgbClr val="92D050"/>
          </a:solidFill>
        </p:spPr>
        <p:txBody>
          <a:bodyPr wrap="square" rtlCol="0">
            <a:spAutoFit/>
          </a:bodyPr>
          <a:lstStyle/>
          <a:p>
            <a:r>
              <a:rPr lang="en-US" sz="2800" b="1" dirty="0"/>
              <a:t>Function</a:t>
            </a:r>
          </a:p>
        </p:txBody>
      </p:sp>
      <p:sp>
        <p:nvSpPr>
          <p:cNvPr id="13" name="TextBox 12">
            <a:extLst>
              <a:ext uri="{FF2B5EF4-FFF2-40B4-BE49-F238E27FC236}">
                <a16:creationId xmlns:a16="http://schemas.microsoft.com/office/drawing/2014/main" id="{E358550D-0F14-4FFB-BA62-69D2F586610E}"/>
              </a:ext>
            </a:extLst>
          </p:cNvPr>
          <p:cNvSpPr txBox="1"/>
          <p:nvPr/>
        </p:nvSpPr>
        <p:spPr>
          <a:xfrm>
            <a:off x="9825789" y="3305907"/>
            <a:ext cx="2069432" cy="523220"/>
          </a:xfrm>
          <a:prstGeom prst="rect">
            <a:avLst/>
          </a:prstGeom>
          <a:solidFill>
            <a:srgbClr val="FFC000"/>
          </a:solidFill>
        </p:spPr>
        <p:txBody>
          <a:bodyPr wrap="square" rtlCol="0">
            <a:spAutoFit/>
          </a:bodyPr>
          <a:lstStyle/>
          <a:p>
            <a:r>
              <a:rPr lang="en-US" sz="2800" b="1" dirty="0"/>
              <a:t>Composition </a:t>
            </a:r>
          </a:p>
        </p:txBody>
      </p:sp>
      <p:sp>
        <p:nvSpPr>
          <p:cNvPr id="14" name="TextBox 13">
            <a:extLst>
              <a:ext uri="{FF2B5EF4-FFF2-40B4-BE49-F238E27FC236}">
                <a16:creationId xmlns:a16="http://schemas.microsoft.com/office/drawing/2014/main" id="{46D18AA4-F7E0-40C6-8165-FE40297F8CEC}"/>
              </a:ext>
            </a:extLst>
          </p:cNvPr>
          <p:cNvSpPr txBox="1"/>
          <p:nvPr/>
        </p:nvSpPr>
        <p:spPr>
          <a:xfrm>
            <a:off x="10098505" y="4648364"/>
            <a:ext cx="1524000" cy="584775"/>
          </a:xfrm>
          <a:prstGeom prst="rect">
            <a:avLst/>
          </a:prstGeom>
          <a:solidFill>
            <a:srgbClr val="FFCCFF"/>
          </a:solidFill>
        </p:spPr>
        <p:txBody>
          <a:bodyPr wrap="square" rtlCol="0">
            <a:spAutoFit/>
          </a:bodyPr>
          <a:lstStyle/>
          <a:p>
            <a:r>
              <a:rPr lang="en-US" sz="3200" b="1" dirty="0"/>
              <a:t>Types </a:t>
            </a:r>
          </a:p>
        </p:txBody>
      </p:sp>
      <p:sp>
        <p:nvSpPr>
          <p:cNvPr id="15" name="TextBox 14">
            <a:extLst>
              <a:ext uri="{FF2B5EF4-FFF2-40B4-BE49-F238E27FC236}">
                <a16:creationId xmlns:a16="http://schemas.microsoft.com/office/drawing/2014/main" id="{F9E72823-A3EC-43A3-8217-03A72EC1AED8}"/>
              </a:ext>
            </a:extLst>
          </p:cNvPr>
          <p:cNvSpPr txBox="1"/>
          <p:nvPr/>
        </p:nvSpPr>
        <p:spPr>
          <a:xfrm>
            <a:off x="2967789" y="3305907"/>
            <a:ext cx="1780674" cy="1384995"/>
          </a:xfrm>
          <a:prstGeom prst="rect">
            <a:avLst/>
          </a:prstGeom>
          <a:solidFill>
            <a:srgbClr val="FFC000"/>
          </a:solidFill>
        </p:spPr>
        <p:txBody>
          <a:bodyPr wrap="square" rtlCol="0">
            <a:spAutoFit/>
          </a:bodyPr>
          <a:lstStyle/>
          <a:p>
            <a:r>
              <a:rPr lang="en-US" sz="2800" b="1" dirty="0"/>
              <a:t>Cells </a:t>
            </a:r>
          </a:p>
          <a:p>
            <a:r>
              <a:rPr lang="en-US" sz="2800" b="1" dirty="0"/>
              <a:t>Fibers </a:t>
            </a:r>
          </a:p>
          <a:p>
            <a:r>
              <a:rPr lang="en-US" sz="2800" b="1" dirty="0" err="1"/>
              <a:t>mareix</a:t>
            </a:r>
            <a:endParaRPr lang="en-US" sz="2800" b="1" dirty="0"/>
          </a:p>
        </p:txBody>
      </p:sp>
      <p:sp>
        <p:nvSpPr>
          <p:cNvPr id="17" name="TextBox 16">
            <a:extLst>
              <a:ext uri="{FF2B5EF4-FFF2-40B4-BE49-F238E27FC236}">
                <a16:creationId xmlns:a16="http://schemas.microsoft.com/office/drawing/2014/main" id="{04039940-3B50-4986-86FD-877AEB566480}"/>
              </a:ext>
            </a:extLst>
          </p:cNvPr>
          <p:cNvSpPr txBox="1"/>
          <p:nvPr/>
        </p:nvSpPr>
        <p:spPr>
          <a:xfrm>
            <a:off x="8301789" y="3336032"/>
            <a:ext cx="1524000" cy="954107"/>
          </a:xfrm>
          <a:prstGeom prst="rect">
            <a:avLst/>
          </a:prstGeom>
          <a:solidFill>
            <a:srgbClr val="FFC000"/>
          </a:solidFill>
        </p:spPr>
        <p:txBody>
          <a:bodyPr wrap="square" rtlCol="0">
            <a:spAutoFit/>
          </a:bodyPr>
          <a:lstStyle/>
          <a:p>
            <a:r>
              <a:rPr lang="en-US" sz="2800" b="1" dirty="0"/>
              <a:t>Cells </a:t>
            </a:r>
          </a:p>
          <a:p>
            <a:r>
              <a:rPr lang="en-US" sz="2800" b="1" dirty="0"/>
              <a:t>Matrix </a:t>
            </a:r>
          </a:p>
        </p:txBody>
      </p:sp>
      <p:sp>
        <p:nvSpPr>
          <p:cNvPr id="19" name="TextBox 18">
            <a:extLst>
              <a:ext uri="{FF2B5EF4-FFF2-40B4-BE49-F238E27FC236}">
                <a16:creationId xmlns:a16="http://schemas.microsoft.com/office/drawing/2014/main" id="{9935924C-39B8-4346-A5BE-43A07F600C01}"/>
              </a:ext>
            </a:extLst>
          </p:cNvPr>
          <p:cNvSpPr txBox="1"/>
          <p:nvPr/>
        </p:nvSpPr>
        <p:spPr>
          <a:xfrm>
            <a:off x="1331495" y="5209619"/>
            <a:ext cx="2951747" cy="523220"/>
          </a:xfrm>
          <a:prstGeom prst="rect">
            <a:avLst/>
          </a:prstGeom>
          <a:noFill/>
        </p:spPr>
        <p:txBody>
          <a:bodyPr wrap="square">
            <a:spAutoFit/>
          </a:bodyPr>
          <a:lstStyle/>
          <a:p>
            <a:r>
              <a:rPr lang="en-US" sz="2800" b="1" dirty="0"/>
              <a:t>Hyaline Cartilage</a:t>
            </a:r>
          </a:p>
        </p:txBody>
      </p:sp>
      <p:sp>
        <p:nvSpPr>
          <p:cNvPr id="21" name="TextBox 20">
            <a:extLst>
              <a:ext uri="{FF2B5EF4-FFF2-40B4-BE49-F238E27FC236}">
                <a16:creationId xmlns:a16="http://schemas.microsoft.com/office/drawing/2014/main" id="{5917658D-7033-4002-9157-E0C900D93939}"/>
              </a:ext>
            </a:extLst>
          </p:cNvPr>
          <p:cNvSpPr txBox="1"/>
          <p:nvPr/>
        </p:nvSpPr>
        <p:spPr>
          <a:xfrm>
            <a:off x="2374230" y="5619129"/>
            <a:ext cx="2807370" cy="523220"/>
          </a:xfrm>
          <a:prstGeom prst="rect">
            <a:avLst/>
          </a:prstGeom>
          <a:noFill/>
        </p:spPr>
        <p:txBody>
          <a:bodyPr wrap="square">
            <a:spAutoFit/>
          </a:bodyPr>
          <a:lstStyle/>
          <a:p>
            <a:r>
              <a:rPr lang="en-US" sz="2800" b="1"/>
              <a:t>Elastic Cartilage</a:t>
            </a:r>
            <a:endParaRPr lang="en-US" sz="2800" b="1" dirty="0"/>
          </a:p>
        </p:txBody>
      </p:sp>
      <p:sp>
        <p:nvSpPr>
          <p:cNvPr id="23" name="TextBox 22">
            <a:extLst>
              <a:ext uri="{FF2B5EF4-FFF2-40B4-BE49-F238E27FC236}">
                <a16:creationId xmlns:a16="http://schemas.microsoft.com/office/drawing/2014/main" id="{DA467772-7C2D-428A-AFC7-822971F955F9}"/>
              </a:ext>
            </a:extLst>
          </p:cNvPr>
          <p:cNvSpPr txBox="1"/>
          <p:nvPr/>
        </p:nvSpPr>
        <p:spPr>
          <a:xfrm>
            <a:off x="2887578" y="6094149"/>
            <a:ext cx="2807370" cy="523220"/>
          </a:xfrm>
          <a:prstGeom prst="rect">
            <a:avLst/>
          </a:prstGeom>
          <a:noFill/>
        </p:spPr>
        <p:txBody>
          <a:bodyPr wrap="square">
            <a:spAutoFit/>
          </a:bodyPr>
          <a:lstStyle/>
          <a:p>
            <a:r>
              <a:rPr lang="en-US" sz="2800" b="1" dirty="0"/>
              <a:t>Fibrocartilage</a:t>
            </a:r>
          </a:p>
        </p:txBody>
      </p:sp>
      <p:sp>
        <p:nvSpPr>
          <p:cNvPr id="24" name="TextBox 23">
            <a:extLst>
              <a:ext uri="{FF2B5EF4-FFF2-40B4-BE49-F238E27FC236}">
                <a16:creationId xmlns:a16="http://schemas.microsoft.com/office/drawing/2014/main" id="{6116600D-EE9A-4D0E-9F23-A67E2FFCBD7A}"/>
              </a:ext>
            </a:extLst>
          </p:cNvPr>
          <p:cNvSpPr txBox="1"/>
          <p:nvPr/>
        </p:nvSpPr>
        <p:spPr>
          <a:xfrm>
            <a:off x="9063789" y="5089450"/>
            <a:ext cx="2133600" cy="523220"/>
          </a:xfrm>
          <a:prstGeom prst="rect">
            <a:avLst/>
          </a:prstGeom>
          <a:noFill/>
        </p:spPr>
        <p:txBody>
          <a:bodyPr wrap="square" rtlCol="0">
            <a:spAutoFit/>
          </a:bodyPr>
          <a:lstStyle/>
          <a:p>
            <a:r>
              <a:rPr lang="en-US" sz="2800" b="1" dirty="0"/>
              <a:t>Compact </a:t>
            </a:r>
          </a:p>
        </p:txBody>
      </p:sp>
      <p:sp>
        <p:nvSpPr>
          <p:cNvPr id="25" name="TextBox 24">
            <a:extLst>
              <a:ext uri="{FF2B5EF4-FFF2-40B4-BE49-F238E27FC236}">
                <a16:creationId xmlns:a16="http://schemas.microsoft.com/office/drawing/2014/main" id="{4B615792-9DA4-47FC-BB1A-EF7486D70D90}"/>
              </a:ext>
            </a:extLst>
          </p:cNvPr>
          <p:cNvSpPr txBox="1"/>
          <p:nvPr/>
        </p:nvSpPr>
        <p:spPr>
          <a:xfrm>
            <a:off x="8775032" y="5612670"/>
            <a:ext cx="1628273" cy="523220"/>
          </a:xfrm>
          <a:prstGeom prst="rect">
            <a:avLst/>
          </a:prstGeom>
          <a:noFill/>
        </p:spPr>
        <p:txBody>
          <a:bodyPr wrap="square" rtlCol="0">
            <a:spAutoFit/>
          </a:bodyPr>
          <a:lstStyle/>
          <a:p>
            <a:r>
              <a:rPr lang="en-US" sz="2800" b="1" dirty="0"/>
              <a:t>Sponge </a:t>
            </a:r>
          </a:p>
        </p:txBody>
      </p:sp>
    </p:spTree>
    <p:extLst>
      <p:ext uri="{BB962C8B-B14F-4D97-AF65-F5344CB8AC3E}">
        <p14:creationId xmlns:p14="http://schemas.microsoft.com/office/powerpoint/2010/main" val="860006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1000" fill="hold"/>
                                        <p:tgtEl>
                                          <p:spTgt spid="23"/>
                                        </p:tgtEl>
                                        <p:attrNameLst>
                                          <p:attrName>ppt_w</p:attrName>
                                        </p:attrNameLst>
                                      </p:cBhvr>
                                      <p:tavLst>
                                        <p:tav tm="0">
                                          <p:val>
                                            <p:fltVal val="0"/>
                                          </p:val>
                                        </p:tav>
                                        <p:tav tm="100000">
                                          <p:val>
                                            <p:strVal val="#ppt_w"/>
                                          </p:val>
                                        </p:tav>
                                      </p:tavLst>
                                    </p:anim>
                                    <p:anim calcmode="lin" valueType="num">
                                      <p:cBhvr>
                                        <p:cTn id="78" dur="1000" fill="hold"/>
                                        <p:tgtEl>
                                          <p:spTgt spid="23"/>
                                        </p:tgtEl>
                                        <p:attrNameLst>
                                          <p:attrName>ppt_h</p:attrName>
                                        </p:attrNameLst>
                                      </p:cBhvr>
                                      <p:tavLst>
                                        <p:tav tm="0">
                                          <p:val>
                                            <p:fltVal val="0"/>
                                          </p:val>
                                        </p:tav>
                                        <p:tav tm="100000">
                                          <p:val>
                                            <p:strVal val="#ppt_h"/>
                                          </p:val>
                                        </p:tav>
                                      </p:tavLst>
                                    </p:anim>
                                    <p:anim calcmode="lin" valueType="num">
                                      <p:cBhvr>
                                        <p:cTn id="79" dur="1000" fill="hold"/>
                                        <p:tgtEl>
                                          <p:spTgt spid="23"/>
                                        </p:tgtEl>
                                        <p:attrNameLst>
                                          <p:attrName>style.rotation</p:attrName>
                                        </p:attrNameLst>
                                      </p:cBhvr>
                                      <p:tavLst>
                                        <p:tav tm="0">
                                          <p:val>
                                            <p:fltVal val="90"/>
                                          </p:val>
                                        </p:tav>
                                        <p:tav tm="100000">
                                          <p:val>
                                            <p:fltVal val="0"/>
                                          </p:val>
                                        </p:tav>
                                      </p:tavLst>
                                    </p:anim>
                                    <p:animEffect transition="in" filter="fade">
                                      <p:cBhvr>
                                        <p:cTn id="80" dur="1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style.rotation</p:attrName>
                                        </p:attrNameLst>
                                      </p:cBhvr>
                                      <p:tavLst>
                                        <p:tav tm="0">
                                          <p:val>
                                            <p:fltVal val="90"/>
                                          </p:val>
                                        </p:tav>
                                        <p:tav tm="100000">
                                          <p:val>
                                            <p:fltVal val="0"/>
                                          </p:val>
                                        </p:tav>
                                      </p:tavLst>
                                    </p:anim>
                                    <p:animEffect transition="in" filter="fade">
                                      <p:cBhvr>
                                        <p:cTn id="112" dur="10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1000" fill="hold"/>
                                        <p:tgtEl>
                                          <p:spTgt spid="25"/>
                                        </p:tgtEl>
                                        <p:attrNameLst>
                                          <p:attrName>ppt_w</p:attrName>
                                        </p:attrNameLst>
                                      </p:cBhvr>
                                      <p:tavLst>
                                        <p:tav tm="0">
                                          <p:val>
                                            <p:fltVal val="0"/>
                                          </p:val>
                                        </p:tav>
                                        <p:tav tm="100000">
                                          <p:val>
                                            <p:strVal val="#ppt_w"/>
                                          </p:val>
                                        </p:tav>
                                      </p:tavLst>
                                    </p:anim>
                                    <p:anim calcmode="lin" valueType="num">
                                      <p:cBhvr>
                                        <p:cTn id="118" dur="1000" fill="hold"/>
                                        <p:tgtEl>
                                          <p:spTgt spid="25"/>
                                        </p:tgtEl>
                                        <p:attrNameLst>
                                          <p:attrName>ppt_h</p:attrName>
                                        </p:attrNameLst>
                                      </p:cBhvr>
                                      <p:tavLst>
                                        <p:tav tm="0">
                                          <p:val>
                                            <p:fltVal val="0"/>
                                          </p:val>
                                        </p:tav>
                                        <p:tav tm="100000">
                                          <p:val>
                                            <p:strVal val="#ppt_h"/>
                                          </p:val>
                                        </p:tav>
                                      </p:tavLst>
                                    </p:anim>
                                    <p:anim calcmode="lin" valueType="num">
                                      <p:cBhvr>
                                        <p:cTn id="119" dur="1000" fill="hold"/>
                                        <p:tgtEl>
                                          <p:spTgt spid="25"/>
                                        </p:tgtEl>
                                        <p:attrNameLst>
                                          <p:attrName>style.rotation</p:attrName>
                                        </p:attrNameLst>
                                      </p:cBhvr>
                                      <p:tavLst>
                                        <p:tav tm="0">
                                          <p:val>
                                            <p:fltVal val="90"/>
                                          </p:val>
                                        </p:tav>
                                        <p:tav tm="100000">
                                          <p:val>
                                            <p:fltVal val="0"/>
                                          </p:val>
                                        </p:tav>
                                      </p:tavLst>
                                    </p:anim>
                                    <p:animEffect transition="in" filter="fade">
                                      <p:cBhvr>
                                        <p:cTn id="1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9" grpId="0"/>
      <p:bldP spid="21"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42DDF-9A15-43E2-98A1-1A64F9ED34D2}"/>
              </a:ext>
            </a:extLst>
          </p:cNvPr>
          <p:cNvSpPr txBox="1"/>
          <p:nvPr/>
        </p:nvSpPr>
        <p:spPr>
          <a:xfrm>
            <a:off x="615745" y="678115"/>
            <a:ext cx="3661287" cy="769441"/>
          </a:xfrm>
          <a:prstGeom prst="rect">
            <a:avLst/>
          </a:prstGeom>
          <a:noFill/>
        </p:spPr>
        <p:txBody>
          <a:bodyPr wrap="square">
            <a:spAutoFit/>
          </a:bodyPr>
          <a:lstStyle/>
          <a:p>
            <a:r>
              <a:rPr lang="en-US" sz="4400" b="1" dirty="0"/>
              <a:t>Function</a:t>
            </a:r>
          </a:p>
        </p:txBody>
      </p:sp>
      <p:sp>
        <p:nvSpPr>
          <p:cNvPr id="5" name="TextBox 4">
            <a:extLst>
              <a:ext uri="{FF2B5EF4-FFF2-40B4-BE49-F238E27FC236}">
                <a16:creationId xmlns:a16="http://schemas.microsoft.com/office/drawing/2014/main" id="{E37276E2-9B3D-4F92-83D3-0F2B72F46464}"/>
              </a:ext>
            </a:extLst>
          </p:cNvPr>
          <p:cNvSpPr txBox="1"/>
          <p:nvPr/>
        </p:nvSpPr>
        <p:spPr>
          <a:xfrm>
            <a:off x="615745" y="1852222"/>
            <a:ext cx="10696268" cy="1077218"/>
          </a:xfrm>
          <a:prstGeom prst="rect">
            <a:avLst/>
          </a:prstGeom>
          <a:noFill/>
        </p:spPr>
        <p:txBody>
          <a:bodyPr wrap="square">
            <a:spAutoFit/>
          </a:bodyPr>
          <a:lstStyle/>
          <a:p>
            <a:r>
              <a:rPr lang="en-US" sz="3200" b="1" dirty="0"/>
              <a:t>The main purpose of cartilage is to provide a framework on which bone deposition may begin</a:t>
            </a:r>
          </a:p>
        </p:txBody>
      </p:sp>
      <p:sp>
        <p:nvSpPr>
          <p:cNvPr id="7" name="TextBox 6">
            <a:extLst>
              <a:ext uri="{FF2B5EF4-FFF2-40B4-BE49-F238E27FC236}">
                <a16:creationId xmlns:a16="http://schemas.microsoft.com/office/drawing/2014/main" id="{DBBCA5F9-197B-475F-BA03-03893ACEAF8A}"/>
              </a:ext>
            </a:extLst>
          </p:cNvPr>
          <p:cNvSpPr txBox="1"/>
          <p:nvPr/>
        </p:nvSpPr>
        <p:spPr>
          <a:xfrm>
            <a:off x="615745" y="3928561"/>
            <a:ext cx="10371803" cy="2062103"/>
          </a:xfrm>
          <a:prstGeom prst="rect">
            <a:avLst/>
          </a:prstGeom>
          <a:noFill/>
        </p:spPr>
        <p:txBody>
          <a:bodyPr wrap="square">
            <a:spAutoFit/>
          </a:bodyPr>
          <a:lstStyle/>
          <a:p>
            <a:r>
              <a:rPr lang="en-US" sz="3200" b="1" dirty="0"/>
              <a:t>Another important purpose of cartilage is to cover the surfaces of joints, allowing bones to slide over one another, thus reducing friction and preventing damage; it also acts as a shock absorber</a:t>
            </a:r>
          </a:p>
        </p:txBody>
      </p:sp>
    </p:spTree>
    <p:extLst>
      <p:ext uri="{BB962C8B-B14F-4D97-AF65-F5344CB8AC3E}">
        <p14:creationId xmlns:p14="http://schemas.microsoft.com/office/powerpoint/2010/main" val="1225781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789D5F-D2C0-4DEC-B1B0-899C5EA7407A}"/>
              </a:ext>
            </a:extLst>
          </p:cNvPr>
          <p:cNvSpPr txBox="1"/>
          <p:nvPr/>
        </p:nvSpPr>
        <p:spPr>
          <a:xfrm>
            <a:off x="3329448" y="471637"/>
            <a:ext cx="6098458" cy="646331"/>
          </a:xfrm>
          <a:prstGeom prst="rect">
            <a:avLst/>
          </a:prstGeom>
          <a:noFill/>
        </p:spPr>
        <p:txBody>
          <a:bodyPr wrap="square">
            <a:spAutoFit/>
          </a:bodyPr>
          <a:lstStyle/>
          <a:p>
            <a:r>
              <a:rPr lang="en-US" sz="3600" b="1" dirty="0"/>
              <a:t>Composition of cartilage </a:t>
            </a:r>
          </a:p>
        </p:txBody>
      </p:sp>
      <p:sp>
        <p:nvSpPr>
          <p:cNvPr id="5" name="TextBox 4">
            <a:extLst>
              <a:ext uri="{FF2B5EF4-FFF2-40B4-BE49-F238E27FC236}">
                <a16:creationId xmlns:a16="http://schemas.microsoft.com/office/drawing/2014/main" id="{8D48B001-BD0E-47D9-B179-F5ECF39A2CF0}"/>
              </a:ext>
            </a:extLst>
          </p:cNvPr>
          <p:cNvSpPr txBox="1"/>
          <p:nvPr/>
        </p:nvSpPr>
        <p:spPr>
          <a:xfrm>
            <a:off x="528483" y="2424865"/>
            <a:ext cx="11135033" cy="2554545"/>
          </a:xfrm>
          <a:prstGeom prst="rect">
            <a:avLst/>
          </a:prstGeom>
          <a:noFill/>
        </p:spPr>
        <p:txBody>
          <a:bodyPr wrap="square">
            <a:spAutoFit/>
          </a:bodyPr>
          <a:lstStyle/>
          <a:p>
            <a:r>
              <a:rPr lang="en-US" sz="3200" b="1" dirty="0">
                <a:solidFill>
                  <a:srgbClr val="FF0000"/>
                </a:solidFill>
              </a:rPr>
              <a:t>Cells: </a:t>
            </a:r>
            <a:r>
              <a:rPr lang="en-US" sz="3200" b="1" u="sng" dirty="0">
                <a:solidFill>
                  <a:srgbClr val="FF0000"/>
                </a:solidFill>
              </a:rPr>
              <a:t>Chondrocytes</a:t>
            </a:r>
            <a:r>
              <a:rPr lang="en-US" sz="3200" b="1" dirty="0"/>
              <a:t> and the </a:t>
            </a:r>
            <a:r>
              <a:rPr lang="en-US" sz="3200" b="1" dirty="0" err="1"/>
              <a:t>precusor</a:t>
            </a:r>
            <a:r>
              <a:rPr lang="en-US" sz="3200" b="1" dirty="0"/>
              <a:t> forms of chondrocytes known as </a:t>
            </a:r>
            <a:r>
              <a:rPr lang="en-US" sz="3200" b="1" u="sng" dirty="0">
                <a:solidFill>
                  <a:srgbClr val="FF0000"/>
                </a:solidFill>
              </a:rPr>
              <a:t>chondroblasts </a:t>
            </a:r>
            <a:r>
              <a:rPr lang="en-US" sz="3200" b="1" dirty="0"/>
              <a:t>are the only cells found in cartilage. Chondrocytes make up “</a:t>
            </a:r>
            <a:r>
              <a:rPr lang="en-US" sz="3200" b="1" u="sng" dirty="0">
                <a:solidFill>
                  <a:srgbClr val="FF0000"/>
                </a:solidFill>
              </a:rPr>
              <a:t>cell nests</a:t>
            </a:r>
            <a:r>
              <a:rPr lang="en-US" sz="3200" b="1" dirty="0"/>
              <a:t>,” groups of chondrocytes within lacunae. Chondroblasts are responsible for the secretion and maintenance of </a:t>
            </a:r>
            <a:r>
              <a:rPr lang="en-US" sz="3200" b="1" u="sng" dirty="0">
                <a:solidFill>
                  <a:srgbClr val="FF0000"/>
                </a:solidFill>
              </a:rPr>
              <a:t>the matrix</a:t>
            </a:r>
            <a:r>
              <a:rPr lang="en-US" sz="3200" b="1" dirty="0"/>
              <a:t>.</a:t>
            </a:r>
          </a:p>
        </p:txBody>
      </p:sp>
    </p:spTree>
    <p:extLst>
      <p:ext uri="{BB962C8B-B14F-4D97-AF65-F5344CB8AC3E}">
        <p14:creationId xmlns:p14="http://schemas.microsoft.com/office/powerpoint/2010/main" val="2275328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70845F-4428-499D-A10B-C0D786B53B44}"/>
              </a:ext>
            </a:extLst>
          </p:cNvPr>
          <p:cNvSpPr txBox="1"/>
          <p:nvPr/>
        </p:nvSpPr>
        <p:spPr>
          <a:xfrm>
            <a:off x="910713" y="867301"/>
            <a:ext cx="10239068" cy="2554545"/>
          </a:xfrm>
          <a:prstGeom prst="rect">
            <a:avLst/>
          </a:prstGeom>
          <a:noFill/>
        </p:spPr>
        <p:txBody>
          <a:bodyPr wrap="square">
            <a:spAutoFit/>
          </a:bodyPr>
          <a:lstStyle/>
          <a:p>
            <a:r>
              <a:rPr lang="en-US" sz="3200" b="1" dirty="0">
                <a:solidFill>
                  <a:srgbClr val="FF0000"/>
                </a:solidFill>
              </a:rPr>
              <a:t>Fibers</a:t>
            </a:r>
            <a:r>
              <a:rPr lang="en-US" sz="3200" b="1" dirty="0"/>
              <a:t>: Cartilage is composed of collagen and elastic fibers. In hyaline cartilage, type II collagen makes up 40% of its dry weight. Elastic cartilage also contains elastic fibers, and fibrocartilage contains more collagen than hyaline cartilage.</a:t>
            </a:r>
          </a:p>
        </p:txBody>
      </p:sp>
      <p:sp>
        <p:nvSpPr>
          <p:cNvPr id="5" name="TextBox 4">
            <a:extLst>
              <a:ext uri="{FF2B5EF4-FFF2-40B4-BE49-F238E27FC236}">
                <a16:creationId xmlns:a16="http://schemas.microsoft.com/office/drawing/2014/main" id="{2159E1F2-4870-4CA4-A0D1-D9927654CAC0}"/>
              </a:ext>
            </a:extLst>
          </p:cNvPr>
          <p:cNvSpPr txBox="1"/>
          <p:nvPr/>
        </p:nvSpPr>
        <p:spPr>
          <a:xfrm>
            <a:off x="777976" y="4421039"/>
            <a:ext cx="10121081" cy="1569660"/>
          </a:xfrm>
          <a:prstGeom prst="rect">
            <a:avLst/>
          </a:prstGeom>
          <a:noFill/>
        </p:spPr>
        <p:txBody>
          <a:bodyPr wrap="square">
            <a:spAutoFit/>
          </a:bodyPr>
          <a:lstStyle/>
          <a:p>
            <a:r>
              <a:rPr lang="en-US" sz="3200" b="1" dirty="0">
                <a:solidFill>
                  <a:srgbClr val="FF0000"/>
                </a:solidFill>
              </a:rPr>
              <a:t>Matrix</a:t>
            </a:r>
            <a:r>
              <a:rPr lang="en-US" sz="3200" b="1" dirty="0"/>
              <a:t>: The matrix is mainly composed of proteoglycans, which are large molecules with a protein backbone and glycosaminoglycan (GAG) side chains.</a:t>
            </a:r>
          </a:p>
        </p:txBody>
      </p:sp>
    </p:spTree>
    <p:extLst>
      <p:ext uri="{BB962C8B-B14F-4D97-AF65-F5344CB8AC3E}">
        <p14:creationId xmlns:p14="http://schemas.microsoft.com/office/powerpoint/2010/main" val="4368339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DEE15-DF2D-444D-BF91-ADD562536DD7}"/>
              </a:ext>
            </a:extLst>
          </p:cNvPr>
          <p:cNvSpPr txBox="1"/>
          <p:nvPr/>
        </p:nvSpPr>
        <p:spPr>
          <a:xfrm>
            <a:off x="3948880" y="486386"/>
            <a:ext cx="4811661" cy="707886"/>
          </a:xfrm>
          <a:prstGeom prst="rect">
            <a:avLst/>
          </a:prstGeom>
          <a:solidFill>
            <a:srgbClr val="FFFF00"/>
          </a:solidFill>
        </p:spPr>
        <p:txBody>
          <a:bodyPr wrap="square">
            <a:spAutoFit/>
          </a:bodyPr>
          <a:lstStyle/>
          <a:p>
            <a:r>
              <a:rPr lang="en-US" sz="4000" b="1" dirty="0"/>
              <a:t>Types of cartilage</a:t>
            </a:r>
          </a:p>
        </p:txBody>
      </p:sp>
      <p:sp>
        <p:nvSpPr>
          <p:cNvPr id="5" name="TextBox 4">
            <a:extLst>
              <a:ext uri="{FF2B5EF4-FFF2-40B4-BE49-F238E27FC236}">
                <a16:creationId xmlns:a16="http://schemas.microsoft.com/office/drawing/2014/main" id="{ADA258AC-9C5F-4FAA-BC62-7ACDB35BAA7D}"/>
              </a:ext>
            </a:extLst>
          </p:cNvPr>
          <p:cNvSpPr txBox="1"/>
          <p:nvPr/>
        </p:nvSpPr>
        <p:spPr>
          <a:xfrm>
            <a:off x="352926" y="2379198"/>
            <a:ext cx="3865112" cy="584775"/>
          </a:xfrm>
          <a:prstGeom prst="rect">
            <a:avLst/>
          </a:prstGeom>
          <a:solidFill>
            <a:srgbClr val="FFCCFF"/>
          </a:solidFill>
        </p:spPr>
        <p:txBody>
          <a:bodyPr wrap="square">
            <a:spAutoFit/>
          </a:bodyPr>
          <a:lstStyle/>
          <a:p>
            <a:r>
              <a:rPr lang="en-US" sz="3200" b="1" dirty="0"/>
              <a:t>Hyaline Cartilage</a:t>
            </a:r>
          </a:p>
        </p:txBody>
      </p:sp>
      <p:sp>
        <p:nvSpPr>
          <p:cNvPr id="7" name="TextBox 6">
            <a:extLst>
              <a:ext uri="{FF2B5EF4-FFF2-40B4-BE49-F238E27FC236}">
                <a16:creationId xmlns:a16="http://schemas.microsoft.com/office/drawing/2014/main" id="{1CF74236-802A-49F4-84E0-E00B04BE2E29}"/>
              </a:ext>
            </a:extLst>
          </p:cNvPr>
          <p:cNvSpPr txBox="1"/>
          <p:nvPr/>
        </p:nvSpPr>
        <p:spPr>
          <a:xfrm>
            <a:off x="4579373" y="3894028"/>
            <a:ext cx="3550674" cy="584775"/>
          </a:xfrm>
          <a:prstGeom prst="rect">
            <a:avLst/>
          </a:prstGeom>
          <a:solidFill>
            <a:srgbClr val="FFC000"/>
          </a:solidFill>
        </p:spPr>
        <p:txBody>
          <a:bodyPr wrap="square">
            <a:spAutoFit/>
          </a:bodyPr>
          <a:lstStyle/>
          <a:p>
            <a:r>
              <a:rPr lang="en-US" sz="3200" b="1" dirty="0"/>
              <a:t>Elastic Cartilage</a:t>
            </a:r>
          </a:p>
        </p:txBody>
      </p:sp>
      <p:sp>
        <p:nvSpPr>
          <p:cNvPr id="9" name="TextBox 8">
            <a:extLst>
              <a:ext uri="{FF2B5EF4-FFF2-40B4-BE49-F238E27FC236}">
                <a16:creationId xmlns:a16="http://schemas.microsoft.com/office/drawing/2014/main" id="{58D4B3F0-B545-4C3C-9C14-9EB2711B3011}"/>
              </a:ext>
            </a:extLst>
          </p:cNvPr>
          <p:cNvSpPr txBox="1"/>
          <p:nvPr/>
        </p:nvSpPr>
        <p:spPr>
          <a:xfrm>
            <a:off x="8225913" y="2086810"/>
            <a:ext cx="3174590" cy="584775"/>
          </a:xfrm>
          <a:prstGeom prst="rect">
            <a:avLst/>
          </a:prstGeom>
          <a:solidFill>
            <a:srgbClr val="66FFFF"/>
          </a:solidFill>
        </p:spPr>
        <p:txBody>
          <a:bodyPr wrap="square">
            <a:spAutoFit/>
          </a:bodyPr>
          <a:lstStyle/>
          <a:p>
            <a:r>
              <a:rPr lang="en-US" sz="3200" b="1" dirty="0"/>
              <a:t>Fibrocartilage</a:t>
            </a:r>
          </a:p>
        </p:txBody>
      </p:sp>
      <p:cxnSp>
        <p:nvCxnSpPr>
          <p:cNvPr id="11" name="Straight Arrow Connector 10">
            <a:extLst>
              <a:ext uri="{FF2B5EF4-FFF2-40B4-BE49-F238E27FC236}">
                <a16:creationId xmlns:a16="http://schemas.microsoft.com/office/drawing/2014/main" id="{63E53701-7396-45B5-BE49-BD038EFCB60C}"/>
              </a:ext>
            </a:extLst>
          </p:cNvPr>
          <p:cNvCxnSpPr/>
          <p:nvPr/>
        </p:nvCxnSpPr>
        <p:spPr>
          <a:xfrm flipH="1">
            <a:off x="3244645" y="1194272"/>
            <a:ext cx="789039" cy="11849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94B7EE-96D4-4C32-8ACA-F2F5E0024CF8}"/>
              </a:ext>
            </a:extLst>
          </p:cNvPr>
          <p:cNvCxnSpPr/>
          <p:nvPr/>
        </p:nvCxnSpPr>
        <p:spPr>
          <a:xfrm>
            <a:off x="6096000" y="1194272"/>
            <a:ext cx="0" cy="26997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01E4F4-1876-4173-BB9C-88A1B388ED01}"/>
              </a:ext>
            </a:extLst>
          </p:cNvPr>
          <p:cNvCxnSpPr/>
          <p:nvPr/>
        </p:nvCxnSpPr>
        <p:spPr>
          <a:xfrm>
            <a:off x="8539316" y="1194272"/>
            <a:ext cx="914400" cy="8925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01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0BB5D-4792-4E90-A0EF-64ED1BE8617E}"/>
              </a:ext>
            </a:extLst>
          </p:cNvPr>
          <p:cNvSpPr txBox="1"/>
          <p:nvPr/>
        </p:nvSpPr>
        <p:spPr>
          <a:xfrm>
            <a:off x="4176866" y="486386"/>
            <a:ext cx="3838268" cy="646331"/>
          </a:xfrm>
          <a:prstGeom prst="rect">
            <a:avLst/>
          </a:prstGeom>
          <a:solidFill>
            <a:srgbClr val="FFCCFF"/>
          </a:solidFill>
        </p:spPr>
        <p:txBody>
          <a:bodyPr wrap="square">
            <a:spAutoFit/>
          </a:bodyPr>
          <a:lstStyle/>
          <a:p>
            <a:r>
              <a:rPr lang="en-US" sz="3600" b="1" dirty="0"/>
              <a:t>Hyaline Cartilage</a:t>
            </a:r>
          </a:p>
        </p:txBody>
      </p:sp>
      <p:sp>
        <p:nvSpPr>
          <p:cNvPr id="5" name="TextBox 4">
            <a:extLst>
              <a:ext uri="{FF2B5EF4-FFF2-40B4-BE49-F238E27FC236}">
                <a16:creationId xmlns:a16="http://schemas.microsoft.com/office/drawing/2014/main" id="{9344ED35-11F7-4391-99AA-93F727192DB3}"/>
              </a:ext>
            </a:extLst>
          </p:cNvPr>
          <p:cNvSpPr txBox="1"/>
          <p:nvPr/>
        </p:nvSpPr>
        <p:spPr>
          <a:xfrm>
            <a:off x="1249925" y="1934948"/>
            <a:ext cx="10047340" cy="954107"/>
          </a:xfrm>
          <a:prstGeom prst="rect">
            <a:avLst/>
          </a:prstGeom>
          <a:noFill/>
        </p:spPr>
        <p:txBody>
          <a:bodyPr wrap="square">
            <a:spAutoFit/>
          </a:bodyPr>
          <a:lstStyle/>
          <a:p>
            <a:r>
              <a:rPr lang="en-US" sz="2800" b="1" dirty="0"/>
              <a:t>Hyaline cartilage is the most abundant type of cartilage. Hyaline cartilage is found lining bones in joints (articular cartilage). </a:t>
            </a:r>
          </a:p>
        </p:txBody>
      </p:sp>
      <p:sp>
        <p:nvSpPr>
          <p:cNvPr id="7" name="TextBox 6">
            <a:extLst>
              <a:ext uri="{FF2B5EF4-FFF2-40B4-BE49-F238E27FC236}">
                <a16:creationId xmlns:a16="http://schemas.microsoft.com/office/drawing/2014/main" id="{2ED8ABE1-6D9E-41E6-A019-5A6081F5E7E5}"/>
              </a:ext>
            </a:extLst>
          </p:cNvPr>
          <p:cNvSpPr txBox="1"/>
          <p:nvPr/>
        </p:nvSpPr>
        <p:spPr>
          <a:xfrm>
            <a:off x="8015134" y="3075039"/>
            <a:ext cx="3661288"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t>It is also present inside bones, serving as a center of ossification or bone growth. In addition, hyaline cartilage forms the embryonic skeleton.</a:t>
            </a:r>
          </a:p>
        </p:txBody>
      </p:sp>
      <p:pic>
        <p:nvPicPr>
          <p:cNvPr id="8" name="Picture 7">
            <a:extLst>
              <a:ext uri="{FF2B5EF4-FFF2-40B4-BE49-F238E27FC236}">
                <a16:creationId xmlns:a16="http://schemas.microsoft.com/office/drawing/2014/main" id="{7F7112C0-EEA0-4994-AD53-09ABEE389645}"/>
              </a:ext>
            </a:extLst>
          </p:cNvPr>
          <p:cNvPicPr>
            <a:picLocks noChangeAspect="1"/>
          </p:cNvPicPr>
          <p:nvPr/>
        </p:nvPicPr>
        <p:blipFill>
          <a:blip r:embed="rId2"/>
          <a:stretch>
            <a:fillRect/>
          </a:stretch>
        </p:blipFill>
        <p:spPr>
          <a:xfrm>
            <a:off x="986581" y="3075039"/>
            <a:ext cx="5355225" cy="3782961"/>
          </a:xfrm>
          <a:prstGeom prst="rect">
            <a:avLst/>
          </a:prstGeom>
        </p:spPr>
      </p:pic>
    </p:spTree>
    <p:extLst>
      <p:ext uri="{BB962C8B-B14F-4D97-AF65-F5344CB8AC3E}">
        <p14:creationId xmlns:p14="http://schemas.microsoft.com/office/powerpoint/2010/main" val="29756118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E1A8C6-A978-4AA3-BD3C-C30D59CD5DA7}"/>
              </a:ext>
            </a:extLst>
          </p:cNvPr>
          <p:cNvSpPr txBox="1"/>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Elastic Cartilage</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2FC031-8A4E-467A-966F-524BFFD1B474}"/>
              </a:ext>
            </a:extLst>
          </p:cNvPr>
          <p:cNvSpPr txBox="1"/>
          <p:nvPr/>
        </p:nvSpPr>
        <p:spPr>
          <a:xfrm>
            <a:off x="159341" y="2330505"/>
            <a:ext cx="5234491" cy="397958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en-US" sz="3200" b="1">
                <a:solidFill>
                  <a:schemeClr val="tx1"/>
                </a:solidFill>
              </a:rPr>
              <a:t>Elastic cartilage (also called yellow cartilage) is found in the pinna of the ear and several tubes, such as the walls of the auditory and eustachian canals and larynx. Elastic cartilage is similar to hyaline cartilage but contains elastic bundles (elastin) scattered throughout the matrix. This provides a tissue that is stiff yet elastic.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abric surface&#10;&#10;Description automatically generated">
            <a:extLst>
              <a:ext uri="{FF2B5EF4-FFF2-40B4-BE49-F238E27FC236}">
                <a16:creationId xmlns:a16="http://schemas.microsoft.com/office/drawing/2014/main" id="{D75DB995-3F14-4EE0-9CB1-41F04912D10A}"/>
              </a:ext>
            </a:extLst>
          </p:cNvPr>
          <p:cNvPicPr>
            <a:picLocks noChangeAspect="1"/>
          </p:cNvPicPr>
          <p:nvPr/>
        </p:nvPicPr>
        <p:blipFill rotWithShape="1">
          <a:blip r:embed="rId2"/>
          <a:srcRect l="3968" r="34394" b="-2"/>
          <a:stretch/>
        </p:blipFill>
        <p:spPr>
          <a:xfrm>
            <a:off x="5977788" y="799352"/>
            <a:ext cx="5425410" cy="5259296"/>
          </a:xfrm>
          <a:prstGeom prst="rect">
            <a:avLst/>
          </a:prstGeom>
        </p:spPr>
      </p:pic>
    </p:spTree>
    <p:extLst>
      <p:ext uri="{BB962C8B-B14F-4D97-AF65-F5344CB8AC3E}">
        <p14:creationId xmlns:p14="http://schemas.microsoft.com/office/powerpoint/2010/main" val="283803978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B97D6D-97C5-4119-94B0-11B612497F62}"/>
              </a:ext>
            </a:extLst>
          </p:cNvPr>
          <p:cNvPicPr>
            <a:picLocks noChangeAspect="1"/>
          </p:cNvPicPr>
          <p:nvPr/>
        </p:nvPicPr>
        <p:blipFill rotWithShape="1">
          <a:blip r:embed="rId2"/>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41AA9E85-1CD2-4C09-84E6-2FE5BDED278D}"/>
              </a:ext>
            </a:extLst>
          </p:cNvPr>
          <p:cNvSpPr txBox="1"/>
          <p:nvPr/>
        </p:nvSpPr>
        <p:spPr>
          <a:xfrm>
            <a:off x="652692" y="998175"/>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latin typeface="+mj-lt"/>
                <a:ea typeface="+mj-ea"/>
                <a:cs typeface="+mj-cs"/>
              </a:rPr>
              <a:t>Fibrocartilage</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A0D88C-0C34-4912-916E-973DBAF998ED}"/>
              </a:ext>
            </a:extLst>
          </p:cNvPr>
          <p:cNvSpPr txBox="1"/>
          <p:nvPr/>
        </p:nvSpPr>
        <p:spPr>
          <a:xfrm>
            <a:off x="284813" y="2053653"/>
            <a:ext cx="5066675" cy="39837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1" dirty="0">
                <a:solidFill>
                  <a:schemeClr val="tx1"/>
                </a:solidFill>
              </a:rPr>
              <a:t>Fibrocartilage (also called white cartilage) is a specialized type of cartilage found in areas requiring tough support or great tensile strength, such as between intervertebral disks, at the pubic and other symphyses, and at sites connecting tendons or ligaments to bones.</a:t>
            </a:r>
          </a:p>
        </p:txBody>
      </p:sp>
    </p:spTree>
    <p:extLst>
      <p:ext uri="{BB962C8B-B14F-4D97-AF65-F5344CB8AC3E}">
        <p14:creationId xmlns:p14="http://schemas.microsoft.com/office/powerpoint/2010/main" val="37835000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975</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1</cp:revision>
  <dcterms:created xsi:type="dcterms:W3CDTF">2020-10-16T22:39:15Z</dcterms:created>
  <dcterms:modified xsi:type="dcterms:W3CDTF">2020-10-17T14:10:42Z</dcterms:modified>
</cp:coreProperties>
</file>