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9999"/>
    <a:srgbClr val="FFCCCC"/>
    <a:srgbClr val="FF99CC"/>
    <a:srgbClr val="FF66CC"/>
    <a:srgbClr val="FF99FF"/>
    <a:srgbClr val="CC0099"/>
    <a:srgbClr val="66FF99"/>
    <a:srgbClr val="FFFF66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4" d="100"/>
          <a:sy n="54" d="100"/>
        </p:scale>
        <p:origin x="67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B648-B4D3-43FA-808F-3C3F81CFCC6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B1EF-0FF5-4C5C-970B-B37C6E822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2490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B648-B4D3-43FA-808F-3C3F81CFCC6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B1EF-0FF5-4C5C-970B-B37C6E822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685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B648-B4D3-43FA-808F-3C3F81CFCC6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B1EF-0FF5-4C5C-970B-B37C6E822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5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B648-B4D3-43FA-808F-3C3F81CFCC6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B1EF-0FF5-4C5C-970B-B37C6E822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743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B648-B4D3-43FA-808F-3C3F81CFCC6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B1EF-0FF5-4C5C-970B-B37C6E822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38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B648-B4D3-43FA-808F-3C3F81CFCC6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B1EF-0FF5-4C5C-970B-B37C6E822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695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B648-B4D3-43FA-808F-3C3F81CFCC6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B1EF-0FF5-4C5C-970B-B37C6E822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05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B648-B4D3-43FA-808F-3C3F81CFCC6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B1EF-0FF5-4C5C-970B-B37C6E822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3508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B648-B4D3-43FA-808F-3C3F81CFCC6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B1EF-0FF5-4C5C-970B-B37C6E822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02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B648-B4D3-43FA-808F-3C3F81CFCC6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B1EF-0FF5-4C5C-970B-B37C6E822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927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DB648-B4D3-43FA-808F-3C3F81CFCC6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DB1EF-0FF5-4C5C-970B-B37C6E822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59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DB648-B4D3-43FA-808F-3C3F81CFCC65}" type="datetimeFigureOut">
              <a:rPr lang="en-US" smtClean="0"/>
              <a:t>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3DB1EF-0FF5-4C5C-970B-B37C6E8226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845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03007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846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96069" y="143946"/>
            <a:ext cx="174759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Clearing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7663" y="1062723"/>
            <a:ext cx="1141095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The term “clearing” is related to the appearance of the tissue </a:t>
            </a:r>
            <a:r>
              <a:rPr lang="en-US" sz="4400" b="1" dirty="0" smtClean="0">
                <a:solidFill>
                  <a:srgbClr val="FF0000"/>
                </a:solidFill>
              </a:rPr>
              <a:t>after </a:t>
            </a:r>
            <a:r>
              <a:rPr lang="en-US" sz="2400" b="1" dirty="0" smtClean="0"/>
              <a:t>it has been treated with a dehydrating agent</a:t>
            </a:r>
            <a:endParaRPr lang="en-US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2773491" y="2473942"/>
            <a:ext cx="559274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/>
              <a:t>the tissue “clear” or </a:t>
            </a:r>
            <a:r>
              <a:rPr lang="en-US" sz="3200" b="1" dirty="0" smtClean="0">
                <a:solidFill>
                  <a:srgbClr val="FF0000"/>
                </a:solidFill>
              </a:rPr>
              <a:t>translucent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0013" y="3105835"/>
            <a:ext cx="11658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the dehydrating agent must be removed from the tissue and replaced with a </a:t>
            </a:r>
            <a:r>
              <a:rPr lang="en-US" sz="2400" b="1" u="sng" dirty="0" smtClean="0">
                <a:solidFill>
                  <a:srgbClr val="FF0000"/>
                </a:solidFill>
              </a:rPr>
              <a:t>solvent of wax.</a:t>
            </a:r>
            <a:endParaRPr lang="en-US" sz="2400" b="1" u="sng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19516" y="4144446"/>
            <a:ext cx="2623667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b="1" dirty="0" smtClean="0"/>
              <a:t>a clearing agent </a:t>
            </a:r>
            <a:endParaRPr lang="en-US" sz="2800" b="1" dirty="0"/>
          </a:p>
        </p:txBody>
      </p:sp>
      <p:sp>
        <p:nvSpPr>
          <p:cNvPr id="7" name="Down Arrow 6"/>
          <p:cNvSpPr/>
          <p:nvPr/>
        </p:nvSpPr>
        <p:spPr>
          <a:xfrm>
            <a:off x="5729288" y="4667666"/>
            <a:ext cx="502061" cy="1190209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08603" y="5857875"/>
            <a:ext cx="1441420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600" b="1" dirty="0" smtClean="0"/>
              <a:t>xylene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0493717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0512" y="258247"/>
            <a:ext cx="20051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Infiltration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5749" y="1381422"/>
            <a:ext cx="11458575" cy="830997"/>
          </a:xfrm>
          <a:prstGeom prst="rect">
            <a:avLst/>
          </a:prstGeom>
          <a:solidFill>
            <a:srgbClr val="FF99FF"/>
          </a:solidFill>
        </p:spPr>
        <p:txBody>
          <a:bodyPr wrap="square">
            <a:spAutoFit/>
          </a:bodyPr>
          <a:lstStyle/>
          <a:p>
            <a:r>
              <a:rPr lang="en-US" sz="2400" b="1" dirty="0" smtClean="0"/>
              <a:t>The role of the infiltration agent is to remove the clearing agent from the tissue and to completely permeate the tissue with paraffin wax</a:t>
            </a:r>
            <a:endParaRPr lang="en-US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433388" y="2427653"/>
            <a:ext cx="11310936" cy="830997"/>
          </a:xfrm>
          <a:prstGeom prst="rect">
            <a:avLst/>
          </a:prstGeom>
          <a:solidFill>
            <a:srgbClr val="FF99CC"/>
          </a:solidFill>
        </p:spPr>
        <p:txBody>
          <a:bodyPr wrap="square">
            <a:spAutoFit/>
          </a:bodyPr>
          <a:lstStyle/>
          <a:p>
            <a:r>
              <a:rPr lang="en-US" sz="2400" b="1" dirty="0" smtClean="0"/>
              <a:t>This will allow the tissue to harden and produce a wax block from which thin histological sections can be cut. </a:t>
            </a:r>
            <a:endParaRPr lang="en-US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433387" y="3473884"/>
            <a:ext cx="11025187" cy="830997"/>
          </a:xfrm>
          <a:prstGeom prst="rect">
            <a:avLst/>
          </a:prstGeom>
          <a:solidFill>
            <a:srgbClr val="FFCCCC"/>
          </a:solidFill>
        </p:spPr>
        <p:txBody>
          <a:bodyPr wrap="square">
            <a:spAutoFit/>
          </a:bodyPr>
          <a:lstStyle/>
          <a:p>
            <a:r>
              <a:rPr lang="en-US" sz="2400" b="1" dirty="0" smtClean="0"/>
              <a:t>Paraffin wax is commonly used and heated to a temperature that is 2–3°C above its melting point.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3474390" y="4701659"/>
            <a:ext cx="7490705" cy="584775"/>
          </a:xfrm>
          <a:prstGeom prst="rect">
            <a:avLst/>
          </a:prstGeom>
          <a:solidFill>
            <a:srgbClr val="FF9999"/>
          </a:solidFill>
        </p:spPr>
        <p:txBody>
          <a:bodyPr wrap="none">
            <a:spAutoFit/>
          </a:bodyPr>
          <a:lstStyle/>
          <a:p>
            <a:r>
              <a:rPr lang="en-US" sz="2400" b="1" dirty="0" smtClean="0"/>
              <a:t>Any higher temperature will result in tissue </a:t>
            </a:r>
            <a:r>
              <a:rPr lang="en-US" sz="3200" b="1" dirty="0" smtClean="0">
                <a:solidFill>
                  <a:srgbClr val="FF0000"/>
                </a:solidFill>
              </a:rPr>
              <a:t>hardening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04850" y="5683212"/>
            <a:ext cx="10753724" cy="461665"/>
          </a:xfrm>
          <a:prstGeom prst="rect">
            <a:avLst/>
          </a:prstGeom>
          <a:solidFill>
            <a:srgbClr val="FFCC99"/>
          </a:solidFill>
        </p:spPr>
        <p:txBody>
          <a:bodyPr wrap="square">
            <a:spAutoFit/>
          </a:bodyPr>
          <a:lstStyle/>
          <a:p>
            <a:r>
              <a:rPr lang="en-US" sz="2400" b="1" dirty="0" smtClean="0"/>
              <a:t>The paraffin wax should be 20–25 times the volume of the tissue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405927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58648" y="258247"/>
            <a:ext cx="20986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Embedding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4836" y="1105585"/>
            <a:ext cx="111823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After the infiltration process has been completed, it is necessary to obtain a solid block containing the tissue</a:t>
            </a:r>
            <a:endParaRPr lang="en-US" sz="2400" b="1" dirty="0"/>
          </a:p>
        </p:txBody>
      </p:sp>
      <p:sp>
        <p:nvSpPr>
          <p:cNvPr id="4" name="Rectangle 3"/>
          <p:cNvSpPr/>
          <p:nvPr/>
        </p:nvSpPr>
        <p:spPr>
          <a:xfrm>
            <a:off x="175561" y="5302628"/>
            <a:ext cx="2896251" cy="1569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/>
              <a:t>stainless steel or plastic histological base mold of suitable size to fit the tissue </a:t>
            </a:r>
            <a:endParaRPr lang="en-US" sz="2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836" y="2352675"/>
            <a:ext cx="11182351" cy="2152650"/>
          </a:xfrm>
          <a:prstGeom prst="rect">
            <a:avLst/>
          </a:prstGeom>
        </p:spPr>
      </p:pic>
      <p:sp>
        <p:nvSpPr>
          <p:cNvPr id="6" name="Down Arrow 5"/>
          <p:cNvSpPr/>
          <p:nvPr/>
        </p:nvSpPr>
        <p:spPr>
          <a:xfrm>
            <a:off x="1200150" y="4320659"/>
            <a:ext cx="474657" cy="103715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5159841" y="4349651"/>
            <a:ext cx="378773" cy="85248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554708" y="5202139"/>
            <a:ext cx="3589041" cy="156966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/>
              <a:t>an embedding cassette should be placed on top of the mold and labeled with the name of the tissue</a:t>
            </a:r>
            <a:endParaRPr lang="en-US" sz="2400" b="1" dirty="0"/>
          </a:p>
        </p:txBody>
      </p:sp>
      <p:sp>
        <p:nvSpPr>
          <p:cNvPr id="9" name="Down Arrow 8"/>
          <p:cNvSpPr/>
          <p:nvPr/>
        </p:nvSpPr>
        <p:spPr>
          <a:xfrm>
            <a:off x="9615488" y="4320659"/>
            <a:ext cx="291798" cy="60075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376422" y="4919008"/>
            <a:ext cx="4815578" cy="19389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/>
              <a:t>using warmed forceps to help press the tissue against the base of the metal mold, in addition to reducing the chance of premature solidification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3710265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86263" y="429696"/>
            <a:ext cx="369361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Embedding media</a:t>
            </a:r>
            <a:endParaRPr lang="en-US" sz="3200" b="1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071813" y="1014471"/>
            <a:ext cx="1314450" cy="671454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6043613" y="1100137"/>
            <a:ext cx="14287" cy="130016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715250" y="1014471"/>
            <a:ext cx="1645920" cy="542867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Oval 14"/>
          <p:cNvSpPr/>
          <p:nvPr/>
        </p:nvSpPr>
        <p:spPr>
          <a:xfrm>
            <a:off x="1185863" y="1350198"/>
            <a:ext cx="2028825" cy="1500188"/>
          </a:xfrm>
          <a:prstGeom prst="ellips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wax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5022056" y="2405747"/>
            <a:ext cx="2071688" cy="1671637"/>
          </a:xfrm>
          <a:prstGeom prst="ellipse">
            <a:avLst/>
          </a:prstGeom>
          <a:solidFill>
            <a:srgbClr val="FFFF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water-soluble waxes 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8729097" y="1557338"/>
            <a:ext cx="1868805" cy="1628775"/>
          </a:xfrm>
          <a:prstGeom prst="ellipse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celloidin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8" name="Down Arrow 17"/>
          <p:cNvSpPr/>
          <p:nvPr/>
        </p:nvSpPr>
        <p:spPr>
          <a:xfrm>
            <a:off x="2143408" y="2835623"/>
            <a:ext cx="242887" cy="785813"/>
          </a:xfrm>
          <a:prstGeom prst="downArrow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312145" y="3639353"/>
            <a:ext cx="1776255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smtClean="0"/>
              <a:t>paraffin wax</a:t>
            </a:r>
            <a:endParaRPr lang="en-US" sz="2400" b="1" dirty="0"/>
          </a:p>
        </p:txBody>
      </p:sp>
      <p:sp>
        <p:nvSpPr>
          <p:cNvPr id="20" name="Rectangle 19"/>
          <p:cNvSpPr/>
          <p:nvPr/>
        </p:nvSpPr>
        <p:spPr>
          <a:xfrm>
            <a:off x="1495912" y="4312369"/>
            <a:ext cx="1408719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smtClean="0"/>
              <a:t>Ester wax</a:t>
            </a:r>
            <a:endParaRPr lang="en-US" sz="2400" b="1" dirty="0"/>
          </a:p>
        </p:txBody>
      </p:sp>
      <p:sp>
        <p:nvSpPr>
          <p:cNvPr id="21" name="Down Arrow 20"/>
          <p:cNvSpPr/>
          <p:nvPr/>
        </p:nvSpPr>
        <p:spPr>
          <a:xfrm>
            <a:off x="5899393" y="4101018"/>
            <a:ext cx="302726" cy="642373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4502033" y="4743391"/>
            <a:ext cx="3506409" cy="4616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smtClean="0"/>
              <a:t>polyethylene glycol waxes</a:t>
            </a:r>
            <a:endParaRPr lang="en-US" sz="2400" b="1" dirty="0"/>
          </a:p>
        </p:txBody>
      </p:sp>
      <p:sp>
        <p:nvSpPr>
          <p:cNvPr id="23" name="Rectangle 22"/>
          <p:cNvSpPr/>
          <p:nvPr/>
        </p:nvSpPr>
        <p:spPr>
          <a:xfrm>
            <a:off x="4502033" y="5286258"/>
            <a:ext cx="3506409" cy="138499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000" b="1" dirty="0" smtClean="0"/>
              <a:t>tissues are transferred directly from </a:t>
            </a:r>
            <a:r>
              <a:rPr lang="en-US" sz="2400" b="1" dirty="0" smtClean="0"/>
              <a:t>aqueous</a:t>
            </a:r>
            <a:r>
              <a:rPr lang="en-US" sz="2000" b="1" dirty="0" smtClean="0"/>
              <a:t> fixatives to wax for infiltration without dehydration or clearing</a:t>
            </a:r>
            <a:endParaRPr lang="en-US" sz="2000" b="1" dirty="0"/>
          </a:p>
        </p:txBody>
      </p:sp>
      <p:sp>
        <p:nvSpPr>
          <p:cNvPr id="24" name="Down Arrow 23"/>
          <p:cNvSpPr/>
          <p:nvPr/>
        </p:nvSpPr>
        <p:spPr>
          <a:xfrm>
            <a:off x="9660504" y="3186113"/>
            <a:ext cx="300037" cy="757237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901112" y="3960539"/>
            <a:ext cx="2300053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b="1" dirty="0" smtClean="0"/>
              <a:t>cellulose nitrate </a:t>
            </a:r>
            <a:endParaRPr lang="en-US" sz="2400" b="1" dirty="0"/>
          </a:p>
        </p:txBody>
      </p:sp>
      <p:sp>
        <p:nvSpPr>
          <p:cNvPr id="26" name="Rectangle 25"/>
          <p:cNvSpPr/>
          <p:nvPr/>
        </p:nvSpPr>
        <p:spPr>
          <a:xfrm>
            <a:off x="8538210" y="4686093"/>
            <a:ext cx="3653790" cy="19389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 smtClean="0"/>
              <a:t>tissues must be dehydrated and embedded with solutions of cellulose nitrate dissolved in an alcohol/ether mixture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056841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259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11</cp:revision>
  <dcterms:created xsi:type="dcterms:W3CDTF">2020-03-04T23:17:22Z</dcterms:created>
  <dcterms:modified xsi:type="dcterms:W3CDTF">2020-03-05T01:07:59Z</dcterms:modified>
</cp:coreProperties>
</file>