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58" r:id="rId6"/>
    <p:sldId id="259" r:id="rId7"/>
    <p:sldId id="260" r:id="rId8"/>
    <p:sldId id="268"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CCFFFF"/>
    <a:srgbClr val="CCCCFF"/>
    <a:srgbClr val="FF9900"/>
    <a:srgbClr val="CCFF99"/>
    <a:srgbClr val="CCECFF"/>
    <a:srgbClr val="00FF00"/>
    <a:srgbClr val="FF0066"/>
    <a:srgbClr val="99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739"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D886456-89F6-4FC1-9CD5-986BD7C12F19}" type="datetimeFigureOut">
              <a:rPr lang="en-US" smtClean="0"/>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187701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886456-89F6-4FC1-9CD5-986BD7C12F19}" type="datetimeFigureOut">
              <a:rPr lang="en-US" smtClean="0"/>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71066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886456-89F6-4FC1-9CD5-986BD7C12F19}" type="datetimeFigureOut">
              <a:rPr lang="en-US" smtClean="0"/>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968000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886456-89F6-4FC1-9CD5-986BD7C12F19}" type="datetimeFigureOut">
              <a:rPr lang="en-US" smtClean="0"/>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361380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D886456-89F6-4FC1-9CD5-986BD7C12F19}" type="datetimeFigureOut">
              <a:rPr lang="en-US" smtClean="0"/>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2673049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886456-89F6-4FC1-9CD5-986BD7C12F19}" type="datetimeFigureOut">
              <a:rPr lang="en-US" smtClean="0"/>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177874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886456-89F6-4FC1-9CD5-986BD7C12F19}" type="datetimeFigureOut">
              <a:rPr lang="en-US" smtClean="0"/>
              <a:t>9/21/2020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1951765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886456-89F6-4FC1-9CD5-986BD7C12F19}" type="datetimeFigureOut">
              <a:rPr lang="en-US" smtClean="0"/>
              <a:t>9/21/2020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180889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886456-89F6-4FC1-9CD5-986BD7C12F19}" type="datetimeFigureOut">
              <a:rPr lang="en-US" smtClean="0"/>
              <a:t>9/21/2020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3152818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886456-89F6-4FC1-9CD5-986BD7C12F19}" type="datetimeFigureOut">
              <a:rPr lang="en-US" smtClean="0"/>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2858277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886456-89F6-4FC1-9CD5-986BD7C12F19}" type="datetimeFigureOut">
              <a:rPr lang="en-US" smtClean="0"/>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FA42B3-5F7D-4305-97F7-AD5AD8A2EE74}" type="slidenum">
              <a:rPr lang="en-US" smtClean="0"/>
              <a:t>‹#›</a:t>
            </a:fld>
            <a:endParaRPr lang="en-US"/>
          </a:p>
        </p:txBody>
      </p:sp>
    </p:spTree>
    <p:extLst>
      <p:ext uri="{BB962C8B-B14F-4D97-AF65-F5344CB8AC3E}">
        <p14:creationId xmlns:p14="http://schemas.microsoft.com/office/powerpoint/2010/main" val="1329796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886456-89F6-4FC1-9CD5-986BD7C12F19}" type="datetimeFigureOut">
              <a:rPr lang="en-US" smtClean="0"/>
              <a:t>9/21/2020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A42B3-5F7D-4305-97F7-AD5AD8A2EE74}" type="slidenum">
              <a:rPr lang="en-US" smtClean="0"/>
              <a:t>‹#›</a:t>
            </a:fld>
            <a:endParaRPr lang="en-US"/>
          </a:p>
        </p:txBody>
      </p:sp>
    </p:spTree>
    <p:extLst>
      <p:ext uri="{BB962C8B-B14F-4D97-AF65-F5344CB8AC3E}">
        <p14:creationId xmlns:p14="http://schemas.microsoft.com/office/powerpoint/2010/main" val="3262804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192000" cy="7043738"/>
          </a:xfrm>
          <a:prstGeom prst="rect">
            <a:avLst/>
          </a:prstGeom>
        </p:spPr>
      </p:pic>
    </p:spTree>
    <p:extLst>
      <p:ext uri="{BB962C8B-B14F-4D97-AF65-F5344CB8AC3E}">
        <p14:creationId xmlns:p14="http://schemas.microsoft.com/office/powerpoint/2010/main" val="144338508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86857" y="615434"/>
            <a:ext cx="1821717" cy="461665"/>
          </a:xfrm>
          <a:prstGeom prst="rect">
            <a:avLst/>
          </a:prstGeom>
        </p:spPr>
        <p:txBody>
          <a:bodyPr wrap="none">
            <a:spAutoFit/>
          </a:bodyPr>
          <a:lstStyle/>
          <a:p>
            <a:r>
              <a:rPr lang="en-US" sz="2400" b="1" dirty="0">
                <a:solidFill>
                  <a:srgbClr val="0070C0"/>
                </a:solidFill>
              </a:rPr>
              <a:t>Temperature</a:t>
            </a:r>
          </a:p>
        </p:txBody>
      </p:sp>
      <p:sp>
        <p:nvSpPr>
          <p:cNvPr id="3" name="Rectangle 2"/>
          <p:cNvSpPr/>
          <p:nvPr/>
        </p:nvSpPr>
        <p:spPr>
          <a:xfrm>
            <a:off x="776288" y="1200061"/>
            <a:ext cx="11110912" cy="707886"/>
          </a:xfrm>
          <a:prstGeom prst="rect">
            <a:avLst/>
          </a:prstGeom>
          <a:solidFill>
            <a:srgbClr val="FFFFCC"/>
          </a:solidFill>
        </p:spPr>
        <p:txBody>
          <a:bodyPr wrap="square">
            <a:spAutoFit/>
          </a:bodyPr>
          <a:lstStyle/>
          <a:p>
            <a:r>
              <a:rPr lang="en-US" sz="2000" b="1" dirty="0"/>
              <a:t>If the temperature at which fixation is carried out is increased, it will yield an increased speed of fixation. Of course, too much heating of the fixative can result in cooking or creating tissue artifacts .</a:t>
            </a:r>
          </a:p>
        </p:txBody>
      </p:sp>
      <p:sp>
        <p:nvSpPr>
          <p:cNvPr id="4" name="Rectangle 3"/>
          <p:cNvSpPr/>
          <p:nvPr/>
        </p:nvSpPr>
        <p:spPr>
          <a:xfrm>
            <a:off x="776288" y="2201347"/>
            <a:ext cx="1996380" cy="461665"/>
          </a:xfrm>
          <a:prstGeom prst="rect">
            <a:avLst/>
          </a:prstGeom>
        </p:spPr>
        <p:txBody>
          <a:bodyPr wrap="none">
            <a:spAutoFit/>
          </a:bodyPr>
          <a:lstStyle/>
          <a:p>
            <a:r>
              <a:rPr lang="en-US" sz="2400" b="1" dirty="0">
                <a:solidFill>
                  <a:srgbClr val="0070C0"/>
                </a:solidFill>
              </a:rPr>
              <a:t>Concentration</a:t>
            </a:r>
          </a:p>
        </p:txBody>
      </p:sp>
      <p:sp>
        <p:nvSpPr>
          <p:cNvPr id="5" name="Rectangle 4"/>
          <p:cNvSpPr/>
          <p:nvPr/>
        </p:nvSpPr>
        <p:spPr>
          <a:xfrm>
            <a:off x="776288" y="2663012"/>
            <a:ext cx="11110912" cy="1323439"/>
          </a:xfrm>
          <a:prstGeom prst="rect">
            <a:avLst/>
          </a:prstGeom>
          <a:solidFill>
            <a:srgbClr val="FFFFCC"/>
          </a:solidFill>
        </p:spPr>
        <p:txBody>
          <a:bodyPr wrap="square">
            <a:spAutoFit/>
          </a:bodyPr>
          <a:lstStyle/>
          <a:p>
            <a:r>
              <a:rPr lang="en-US" sz="2000" b="1" dirty="0"/>
              <a:t>The concentration of the fixative should be as low as possible, because too high a concentration may adversely affect the tissue and provide artifacts (formalin is best at 10%, while glutaraldehyde is best at 0.25–4%) .</a:t>
            </a:r>
          </a:p>
          <a:p>
            <a:endParaRPr lang="en-US" sz="2000" b="1" dirty="0"/>
          </a:p>
        </p:txBody>
      </p:sp>
      <p:sp>
        <p:nvSpPr>
          <p:cNvPr id="6" name="Rectangle 5"/>
          <p:cNvSpPr/>
          <p:nvPr/>
        </p:nvSpPr>
        <p:spPr>
          <a:xfrm>
            <a:off x="776288" y="3986451"/>
            <a:ext cx="1864165" cy="461665"/>
          </a:xfrm>
          <a:prstGeom prst="rect">
            <a:avLst/>
          </a:prstGeom>
        </p:spPr>
        <p:txBody>
          <a:bodyPr wrap="none">
            <a:spAutoFit/>
          </a:bodyPr>
          <a:lstStyle/>
          <a:p>
            <a:r>
              <a:rPr lang="en-US" sz="2400" b="1" dirty="0">
                <a:solidFill>
                  <a:srgbClr val="0070C0"/>
                </a:solidFill>
              </a:rPr>
              <a:t>Time interval</a:t>
            </a:r>
          </a:p>
        </p:txBody>
      </p:sp>
      <p:sp>
        <p:nvSpPr>
          <p:cNvPr id="7" name="Rectangle 6"/>
          <p:cNvSpPr/>
          <p:nvPr/>
        </p:nvSpPr>
        <p:spPr>
          <a:xfrm>
            <a:off x="776288" y="4571226"/>
            <a:ext cx="10939462" cy="1015663"/>
          </a:xfrm>
          <a:prstGeom prst="rect">
            <a:avLst/>
          </a:prstGeom>
          <a:solidFill>
            <a:srgbClr val="FFFFCC"/>
          </a:solidFill>
        </p:spPr>
        <p:txBody>
          <a:bodyPr wrap="square">
            <a:spAutoFit/>
          </a:bodyPr>
          <a:lstStyle/>
          <a:p>
            <a:r>
              <a:rPr lang="en-US" sz="2000" b="1" dirty="0"/>
              <a:t>The faster the fresh tissue can be acquired and fixed, the better, as to minimize cellular organelle degradation and nuclear shrinkage, resulting in artifacts. The tissue should always be kept moist with saline </a:t>
            </a:r>
          </a:p>
        </p:txBody>
      </p:sp>
    </p:spTree>
    <p:extLst>
      <p:ext uri="{BB962C8B-B14F-4D97-AF65-F5344CB8AC3E}">
        <p14:creationId xmlns:p14="http://schemas.microsoft.com/office/powerpoint/2010/main" val="286740687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303480" y="472559"/>
            <a:ext cx="2676695" cy="584775"/>
          </a:xfrm>
          <a:prstGeom prst="rect">
            <a:avLst/>
          </a:prstGeom>
        </p:spPr>
        <p:txBody>
          <a:bodyPr wrap="none">
            <a:spAutoFit/>
          </a:bodyPr>
          <a:lstStyle/>
          <a:p>
            <a:r>
              <a:rPr lang="en-US" sz="3200" b="1" dirty="0">
                <a:solidFill>
                  <a:srgbClr val="C00000"/>
                </a:solidFill>
              </a:rPr>
              <a:t>Decalcification</a:t>
            </a:r>
          </a:p>
        </p:txBody>
      </p:sp>
      <p:sp>
        <p:nvSpPr>
          <p:cNvPr id="4" name="Rectangle 3"/>
          <p:cNvSpPr/>
          <p:nvPr/>
        </p:nvSpPr>
        <p:spPr>
          <a:xfrm>
            <a:off x="504824" y="1057334"/>
            <a:ext cx="11225213" cy="830997"/>
          </a:xfrm>
          <a:prstGeom prst="rect">
            <a:avLst/>
          </a:prstGeom>
          <a:solidFill>
            <a:srgbClr val="CCECFF"/>
          </a:solidFill>
        </p:spPr>
        <p:txBody>
          <a:bodyPr wrap="square">
            <a:spAutoFit/>
          </a:bodyPr>
          <a:lstStyle/>
          <a:p>
            <a:r>
              <a:rPr lang="en-US" sz="2400" b="1" dirty="0"/>
              <a:t>Some animal tissues contain deposits of calcium salts which may interfere with sectioning, resulting in torn sections and damaged blades</a:t>
            </a:r>
          </a:p>
        </p:txBody>
      </p:sp>
      <p:sp>
        <p:nvSpPr>
          <p:cNvPr id="5" name="Rectangle 4"/>
          <p:cNvSpPr/>
          <p:nvPr/>
        </p:nvSpPr>
        <p:spPr>
          <a:xfrm>
            <a:off x="504825" y="2473106"/>
            <a:ext cx="11225212" cy="830997"/>
          </a:xfrm>
          <a:prstGeom prst="rect">
            <a:avLst/>
          </a:prstGeom>
          <a:solidFill>
            <a:srgbClr val="CCECFF"/>
          </a:solidFill>
        </p:spPr>
        <p:txBody>
          <a:bodyPr wrap="square">
            <a:spAutoFit/>
          </a:bodyPr>
          <a:lstStyle/>
          <a:p>
            <a:r>
              <a:rPr lang="en-US" sz="2400" b="1" dirty="0"/>
              <a:t> Calcium compounds must be chemically removed (usually with an acid) before typical histological techniques can be used for the study of softer components</a:t>
            </a:r>
          </a:p>
        </p:txBody>
      </p:sp>
      <p:sp>
        <p:nvSpPr>
          <p:cNvPr id="6" name="Rectangle 5"/>
          <p:cNvSpPr/>
          <p:nvPr/>
        </p:nvSpPr>
        <p:spPr>
          <a:xfrm>
            <a:off x="3413228" y="4115871"/>
            <a:ext cx="5408404" cy="523220"/>
          </a:xfrm>
          <a:prstGeom prst="rect">
            <a:avLst/>
          </a:prstGeom>
          <a:solidFill>
            <a:srgbClr val="CCFF99"/>
          </a:solidFill>
        </p:spPr>
        <p:txBody>
          <a:bodyPr wrap="none">
            <a:spAutoFit/>
          </a:bodyPr>
          <a:lstStyle/>
          <a:p>
            <a:r>
              <a:rPr lang="en-US" sz="2800" b="1" dirty="0"/>
              <a:t>bone, teeth, and calcified cartilage </a:t>
            </a:r>
          </a:p>
        </p:txBody>
      </p:sp>
      <p:sp>
        <p:nvSpPr>
          <p:cNvPr id="7" name="Down Arrow 6"/>
          <p:cNvSpPr/>
          <p:nvPr/>
        </p:nvSpPr>
        <p:spPr>
          <a:xfrm>
            <a:off x="5857875" y="3304103"/>
            <a:ext cx="457200" cy="811768"/>
          </a:xfrm>
          <a:prstGeom prst="downArrow">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76237" y="4658017"/>
            <a:ext cx="1914524" cy="1938992"/>
          </a:xfrm>
          <a:prstGeom prst="rect">
            <a:avLst/>
          </a:prstGeom>
          <a:solidFill>
            <a:srgbClr val="CCECFF"/>
          </a:solidFill>
        </p:spPr>
        <p:txBody>
          <a:bodyPr wrap="square">
            <a:spAutoFit/>
          </a:bodyPr>
          <a:lstStyle/>
          <a:p>
            <a:r>
              <a:rPr lang="en-US" sz="2000" b="1" dirty="0">
                <a:solidFill>
                  <a:srgbClr val="C00000"/>
                </a:solidFill>
              </a:rPr>
              <a:t>can cause minimal distortion to cells and connective tissue</a:t>
            </a:r>
          </a:p>
        </p:txBody>
      </p:sp>
      <p:sp>
        <p:nvSpPr>
          <p:cNvPr id="9" name="Rectangle 8"/>
          <p:cNvSpPr/>
          <p:nvPr/>
        </p:nvSpPr>
        <p:spPr>
          <a:xfrm>
            <a:off x="2747961" y="4818395"/>
            <a:ext cx="2195513" cy="1631216"/>
          </a:xfrm>
          <a:prstGeom prst="rect">
            <a:avLst/>
          </a:prstGeom>
          <a:solidFill>
            <a:srgbClr val="CCFFFF"/>
          </a:solidFill>
        </p:spPr>
        <p:txBody>
          <a:bodyPr wrap="square">
            <a:spAutoFit/>
          </a:bodyPr>
          <a:lstStyle/>
          <a:p>
            <a:r>
              <a:rPr lang="en-US" sz="2000" b="1" dirty="0">
                <a:solidFill>
                  <a:schemeClr val="accent5">
                    <a:lumMod val="50000"/>
                  </a:schemeClr>
                </a:solidFill>
              </a:rPr>
              <a:t>The decalcifying agent should have a volume of 30–50 times that of the tissue </a:t>
            </a:r>
          </a:p>
        </p:txBody>
      </p:sp>
      <p:sp>
        <p:nvSpPr>
          <p:cNvPr id="10" name="Rectangle 9"/>
          <p:cNvSpPr/>
          <p:nvPr/>
        </p:nvSpPr>
        <p:spPr>
          <a:xfrm>
            <a:off x="5334000" y="4927639"/>
            <a:ext cx="2212181" cy="1631216"/>
          </a:xfrm>
          <a:prstGeom prst="rect">
            <a:avLst/>
          </a:prstGeom>
          <a:solidFill>
            <a:srgbClr val="CCFFFF"/>
          </a:solidFill>
        </p:spPr>
        <p:txBody>
          <a:bodyPr wrap="square">
            <a:spAutoFit/>
          </a:bodyPr>
          <a:lstStyle/>
          <a:p>
            <a:r>
              <a:rPr lang="en-US" sz="2000" b="1" dirty="0">
                <a:solidFill>
                  <a:schemeClr val="accent5">
                    <a:lumMod val="50000"/>
                  </a:schemeClr>
                </a:solidFill>
              </a:rPr>
              <a:t>nitric acid, Gooding and Stewart’s fluid, Rapid Bone </a:t>
            </a:r>
            <a:r>
              <a:rPr lang="en-US" sz="2000" b="1" dirty="0" err="1">
                <a:solidFill>
                  <a:schemeClr val="accent5">
                    <a:lumMod val="50000"/>
                  </a:schemeClr>
                </a:solidFill>
              </a:rPr>
              <a:t>Decalcifier</a:t>
            </a:r>
            <a:r>
              <a:rPr lang="en-US" sz="2000" b="1" dirty="0">
                <a:solidFill>
                  <a:schemeClr val="accent5">
                    <a:lumMod val="50000"/>
                  </a:schemeClr>
                </a:solidFill>
              </a:rPr>
              <a:t> (RDO), </a:t>
            </a:r>
          </a:p>
        </p:txBody>
      </p:sp>
      <p:sp>
        <p:nvSpPr>
          <p:cNvPr id="11" name="TextBox 10"/>
          <p:cNvSpPr txBox="1"/>
          <p:nvPr/>
        </p:nvSpPr>
        <p:spPr>
          <a:xfrm>
            <a:off x="7986713" y="5214938"/>
            <a:ext cx="3743324" cy="1323439"/>
          </a:xfrm>
          <a:prstGeom prst="rect">
            <a:avLst/>
          </a:prstGeom>
          <a:solidFill>
            <a:srgbClr val="CCECFF"/>
          </a:solidFill>
        </p:spPr>
        <p:txBody>
          <a:bodyPr wrap="square" rtlCol="0">
            <a:spAutoFit/>
          </a:bodyPr>
          <a:lstStyle/>
          <a:p>
            <a:r>
              <a:rPr lang="en-US" sz="2000" b="1" dirty="0">
                <a:solidFill>
                  <a:srgbClr val="C00000"/>
                </a:solidFill>
              </a:rPr>
              <a:t>10% nitric acid or hydrochloric for 6 hours </a:t>
            </a:r>
          </a:p>
          <a:p>
            <a:r>
              <a:rPr lang="en-US" sz="2000" b="1" dirty="0">
                <a:solidFill>
                  <a:srgbClr val="C00000"/>
                </a:solidFill>
              </a:rPr>
              <a:t>Neutralized by sodium hydroxide for 12 hour before dehydration</a:t>
            </a:r>
          </a:p>
        </p:txBody>
      </p:sp>
    </p:spTree>
    <p:extLst>
      <p:ext uri="{BB962C8B-B14F-4D97-AF65-F5344CB8AC3E}">
        <p14:creationId xmlns:p14="http://schemas.microsoft.com/office/powerpoint/2010/main" val="206916068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345746" y="241757"/>
            <a:ext cx="2822568" cy="707886"/>
          </a:xfrm>
          <a:prstGeom prst="rect">
            <a:avLst/>
          </a:prstGeom>
        </p:spPr>
        <p:txBody>
          <a:bodyPr wrap="none">
            <a:spAutoFit/>
          </a:bodyPr>
          <a:lstStyle/>
          <a:p>
            <a:r>
              <a:rPr lang="en-US" sz="4000" b="1" dirty="0">
                <a:solidFill>
                  <a:srgbClr val="C00000"/>
                </a:solidFill>
              </a:rPr>
              <a:t>Dehydration</a:t>
            </a:r>
          </a:p>
        </p:txBody>
      </p:sp>
      <p:sp>
        <p:nvSpPr>
          <p:cNvPr id="3" name="Rectangle 2"/>
          <p:cNvSpPr/>
          <p:nvPr/>
        </p:nvSpPr>
        <p:spPr>
          <a:xfrm>
            <a:off x="504824" y="1000184"/>
            <a:ext cx="11453813" cy="707886"/>
          </a:xfrm>
          <a:prstGeom prst="rect">
            <a:avLst/>
          </a:prstGeom>
          <a:solidFill>
            <a:srgbClr val="CCFF99"/>
          </a:solidFill>
        </p:spPr>
        <p:txBody>
          <a:bodyPr wrap="square">
            <a:spAutoFit/>
          </a:bodyPr>
          <a:lstStyle/>
          <a:p>
            <a:r>
              <a:rPr lang="en-US" sz="2000" b="1" dirty="0"/>
              <a:t>After fixation, and to begin the dehydration step (i.e., removal of water), tissues are placed in progressively increasing concentrations of a dehydrating agent (e.g., 70, 85, 95, and 100%) </a:t>
            </a:r>
          </a:p>
        </p:txBody>
      </p:sp>
      <p:sp>
        <p:nvSpPr>
          <p:cNvPr id="4" name="Rectangle 3"/>
          <p:cNvSpPr/>
          <p:nvPr/>
        </p:nvSpPr>
        <p:spPr>
          <a:xfrm>
            <a:off x="3213275" y="2435720"/>
            <a:ext cx="6036909" cy="461665"/>
          </a:xfrm>
          <a:prstGeom prst="rect">
            <a:avLst/>
          </a:prstGeom>
          <a:solidFill>
            <a:srgbClr val="CCECFF"/>
          </a:solidFill>
        </p:spPr>
        <p:txBody>
          <a:bodyPr wrap="none">
            <a:spAutoFit/>
          </a:bodyPr>
          <a:lstStyle/>
          <a:p>
            <a:r>
              <a:rPr lang="en-US" sz="2400" b="1" dirty="0"/>
              <a:t>ethanol. Methanol, isopropanol, and acetone </a:t>
            </a:r>
          </a:p>
        </p:txBody>
      </p:sp>
      <p:sp>
        <p:nvSpPr>
          <p:cNvPr id="5" name="Down Arrow 4"/>
          <p:cNvSpPr/>
          <p:nvPr/>
        </p:nvSpPr>
        <p:spPr>
          <a:xfrm>
            <a:off x="5556172" y="1708070"/>
            <a:ext cx="401716" cy="727650"/>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76237" y="3301869"/>
            <a:ext cx="11325225" cy="707886"/>
          </a:xfrm>
          <a:prstGeom prst="rect">
            <a:avLst/>
          </a:prstGeom>
          <a:solidFill>
            <a:srgbClr val="FFFF00"/>
          </a:solidFill>
        </p:spPr>
        <p:txBody>
          <a:bodyPr wrap="square">
            <a:spAutoFit/>
          </a:bodyPr>
          <a:lstStyle/>
          <a:p>
            <a:r>
              <a:rPr lang="en-US" sz="2000" b="1" dirty="0"/>
              <a:t>It is important to include </a:t>
            </a:r>
            <a:r>
              <a:rPr lang="en-US" sz="2000" b="1" dirty="0">
                <a:solidFill>
                  <a:srgbClr val="C00000"/>
                </a:solidFill>
              </a:rPr>
              <a:t>two absolute alcohol </a:t>
            </a:r>
            <a:r>
              <a:rPr lang="en-US" sz="2000" b="1" dirty="0"/>
              <a:t>(i.e., 100%) steps to ensure that all remaining water has been removed.</a:t>
            </a:r>
          </a:p>
        </p:txBody>
      </p:sp>
      <p:sp>
        <p:nvSpPr>
          <p:cNvPr id="7" name="Rectangle 6"/>
          <p:cNvSpPr/>
          <p:nvPr/>
        </p:nvSpPr>
        <p:spPr>
          <a:xfrm>
            <a:off x="3544848" y="4648884"/>
            <a:ext cx="4424364" cy="707886"/>
          </a:xfrm>
          <a:prstGeom prst="rect">
            <a:avLst/>
          </a:prstGeom>
          <a:solidFill>
            <a:srgbClr val="CCCCFF"/>
          </a:solidFill>
        </p:spPr>
        <p:txBody>
          <a:bodyPr wrap="square">
            <a:spAutoFit/>
          </a:bodyPr>
          <a:lstStyle/>
          <a:p>
            <a:r>
              <a:rPr lang="en-US" sz="2000" b="1" dirty="0"/>
              <a:t>If the tissue is incompletely dehydrated, it is not possible to “clear” the tissue. </a:t>
            </a:r>
          </a:p>
        </p:txBody>
      </p:sp>
      <p:sp>
        <p:nvSpPr>
          <p:cNvPr id="8" name="Rectangle 7"/>
          <p:cNvSpPr/>
          <p:nvPr/>
        </p:nvSpPr>
        <p:spPr>
          <a:xfrm>
            <a:off x="1771650" y="5672733"/>
            <a:ext cx="7478534" cy="830997"/>
          </a:xfrm>
          <a:prstGeom prst="rect">
            <a:avLst/>
          </a:prstGeom>
          <a:solidFill>
            <a:srgbClr val="CCFFFF"/>
          </a:solidFill>
        </p:spPr>
        <p:txBody>
          <a:bodyPr wrap="square">
            <a:spAutoFit/>
          </a:bodyPr>
          <a:lstStyle/>
          <a:p>
            <a:r>
              <a:rPr lang="en-US" sz="2400" b="1" dirty="0"/>
              <a:t>When it is exposed to a subsequent clearing agent (e.g., xylene) the tissue remains opaque and appears milky</a:t>
            </a:r>
          </a:p>
        </p:txBody>
      </p:sp>
    </p:spTree>
    <p:extLst>
      <p:ext uri="{BB962C8B-B14F-4D97-AF65-F5344CB8AC3E}">
        <p14:creationId xmlns:p14="http://schemas.microsoft.com/office/powerpoint/2010/main" val="3027467777"/>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heel(1)">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1)">
                                      <p:cBhvr>
                                        <p:cTn id="24" dur="2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down)">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843338" y="-107333"/>
            <a:ext cx="2838450" cy="954107"/>
          </a:xfrm>
          <a:prstGeom prst="rect">
            <a:avLst/>
          </a:prstGeom>
        </p:spPr>
        <p:txBody>
          <a:bodyPr wrap="square">
            <a:spAutoFit/>
          </a:bodyPr>
          <a:lstStyle/>
          <a:p>
            <a:endParaRPr lang="en-US" sz="2800" b="1" dirty="0"/>
          </a:p>
          <a:p>
            <a:r>
              <a:rPr lang="en-US" sz="2800" b="1" dirty="0">
                <a:solidFill>
                  <a:srgbClr val="C00000"/>
                </a:solidFill>
              </a:rPr>
              <a:t>Types of fixatives</a:t>
            </a:r>
          </a:p>
        </p:txBody>
      </p:sp>
      <p:sp>
        <p:nvSpPr>
          <p:cNvPr id="3" name="Rectangle 2"/>
          <p:cNvSpPr/>
          <p:nvPr/>
        </p:nvSpPr>
        <p:spPr>
          <a:xfrm>
            <a:off x="1804988" y="1219885"/>
            <a:ext cx="7981950" cy="830997"/>
          </a:xfrm>
          <a:prstGeom prst="rect">
            <a:avLst/>
          </a:prstGeom>
        </p:spPr>
        <p:txBody>
          <a:bodyPr wrap="square">
            <a:spAutoFit/>
          </a:bodyPr>
          <a:lstStyle/>
          <a:p>
            <a:r>
              <a:rPr lang="en-US" sz="2400" b="1" dirty="0"/>
              <a:t>Aldehydes include formaldehyde (formalin, when in its liquid form</a:t>
            </a:r>
          </a:p>
        </p:txBody>
      </p:sp>
      <p:sp>
        <p:nvSpPr>
          <p:cNvPr id="4" name="Rectangle 3"/>
          <p:cNvSpPr/>
          <p:nvPr/>
        </p:nvSpPr>
        <p:spPr>
          <a:xfrm>
            <a:off x="1188652" y="2205723"/>
            <a:ext cx="4903265" cy="461665"/>
          </a:xfrm>
          <a:prstGeom prst="rect">
            <a:avLst/>
          </a:prstGeom>
        </p:spPr>
        <p:txBody>
          <a:bodyPr wrap="none">
            <a:spAutoFit/>
          </a:bodyPr>
          <a:lstStyle/>
          <a:p>
            <a:r>
              <a:rPr lang="en-US" sz="2400" b="1" dirty="0"/>
              <a:t> 10% NEUTRAL BUFFERED FORMALIN</a:t>
            </a:r>
          </a:p>
        </p:txBody>
      </p:sp>
      <p:sp>
        <p:nvSpPr>
          <p:cNvPr id="5" name="Rectangle 4"/>
          <p:cNvSpPr/>
          <p:nvPr/>
        </p:nvSpPr>
        <p:spPr>
          <a:xfrm>
            <a:off x="3048000" y="2828836"/>
            <a:ext cx="6096000" cy="1323439"/>
          </a:xfrm>
          <a:prstGeom prst="rect">
            <a:avLst/>
          </a:prstGeom>
        </p:spPr>
        <p:txBody>
          <a:bodyPr>
            <a:spAutoFit/>
          </a:bodyPr>
          <a:lstStyle/>
          <a:p>
            <a:r>
              <a:rPr lang="en-US" sz="2000" b="1" dirty="0"/>
              <a:t>Sodium phosphate, monobasic 4.0 gm </a:t>
            </a:r>
          </a:p>
          <a:p>
            <a:r>
              <a:rPr lang="en-US" sz="2000" b="1" dirty="0"/>
              <a:t>Sodium phosphate, dibasic 6.5 gm </a:t>
            </a:r>
          </a:p>
          <a:p>
            <a:r>
              <a:rPr lang="en-US" sz="2000" b="1" dirty="0"/>
              <a:t>Formaldehyde, 37% 100.0 ml </a:t>
            </a:r>
          </a:p>
          <a:p>
            <a:r>
              <a:rPr lang="en-US" sz="2000" b="1" dirty="0"/>
              <a:t>Distilled water 900.0 ml</a:t>
            </a:r>
          </a:p>
        </p:txBody>
      </p:sp>
      <p:sp>
        <p:nvSpPr>
          <p:cNvPr id="6" name="Rectangle 5"/>
          <p:cNvSpPr/>
          <p:nvPr/>
        </p:nvSpPr>
        <p:spPr>
          <a:xfrm>
            <a:off x="798509" y="4515922"/>
            <a:ext cx="2150397" cy="461665"/>
          </a:xfrm>
          <a:prstGeom prst="rect">
            <a:avLst/>
          </a:prstGeom>
        </p:spPr>
        <p:txBody>
          <a:bodyPr wrap="none">
            <a:spAutoFit/>
          </a:bodyPr>
          <a:lstStyle/>
          <a:p>
            <a:r>
              <a:rPr lang="en-US" sz="2400" b="1" dirty="0"/>
              <a:t>Glutaraldehyde</a:t>
            </a:r>
          </a:p>
        </p:txBody>
      </p:sp>
      <p:sp>
        <p:nvSpPr>
          <p:cNvPr id="7" name="Rectangle 6"/>
          <p:cNvSpPr/>
          <p:nvPr/>
        </p:nvSpPr>
        <p:spPr>
          <a:xfrm>
            <a:off x="1220485" y="4991785"/>
            <a:ext cx="6178807" cy="400110"/>
          </a:xfrm>
          <a:prstGeom prst="rect">
            <a:avLst/>
          </a:prstGeom>
        </p:spPr>
        <p:txBody>
          <a:bodyPr wrap="none">
            <a:spAutoFit/>
          </a:bodyPr>
          <a:lstStyle/>
          <a:p>
            <a:r>
              <a:rPr lang="en-US" sz="2000" b="1" dirty="0"/>
              <a:t>It gives very good overall cytoplasmic and nuclear detail </a:t>
            </a:r>
          </a:p>
        </p:txBody>
      </p:sp>
      <p:sp>
        <p:nvSpPr>
          <p:cNvPr id="8" name="Rectangle 7"/>
          <p:cNvSpPr/>
          <p:nvPr/>
        </p:nvSpPr>
        <p:spPr>
          <a:xfrm>
            <a:off x="3951136" y="5792957"/>
            <a:ext cx="5847050" cy="400110"/>
          </a:xfrm>
          <a:prstGeom prst="rect">
            <a:avLst/>
          </a:prstGeom>
        </p:spPr>
        <p:txBody>
          <a:bodyPr wrap="none">
            <a:spAutoFit/>
          </a:bodyPr>
          <a:lstStyle/>
          <a:p>
            <a:r>
              <a:rPr lang="en-US" sz="2000" b="1" dirty="0"/>
              <a:t>it an excellent choice for electron microscopic studies</a:t>
            </a:r>
          </a:p>
        </p:txBody>
      </p:sp>
    </p:spTree>
    <p:extLst>
      <p:ext uri="{BB962C8B-B14F-4D97-AF65-F5344CB8AC3E}">
        <p14:creationId xmlns:p14="http://schemas.microsoft.com/office/powerpoint/2010/main" val="10254838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5558766" y="429697"/>
            <a:ext cx="1240211" cy="584775"/>
          </a:xfrm>
          <a:prstGeom prst="rect">
            <a:avLst/>
          </a:prstGeom>
        </p:spPr>
        <p:txBody>
          <a:bodyPr wrap="none">
            <a:spAutoFit/>
          </a:bodyPr>
          <a:lstStyle/>
          <a:p>
            <a:r>
              <a:rPr lang="en-US" sz="3200" b="1" dirty="0">
                <a:solidFill>
                  <a:srgbClr val="C00000"/>
                </a:solidFill>
              </a:rPr>
              <a:t>Buffer</a:t>
            </a:r>
          </a:p>
        </p:txBody>
      </p:sp>
      <p:sp>
        <p:nvSpPr>
          <p:cNvPr id="3" name="Rectangle 2"/>
          <p:cNvSpPr/>
          <p:nvPr/>
        </p:nvSpPr>
        <p:spPr>
          <a:xfrm>
            <a:off x="702977" y="1377047"/>
            <a:ext cx="9040630" cy="707886"/>
          </a:xfrm>
          <a:prstGeom prst="rect">
            <a:avLst/>
          </a:prstGeom>
          <a:solidFill>
            <a:srgbClr val="FFFFCC"/>
          </a:solidFill>
        </p:spPr>
        <p:txBody>
          <a:bodyPr wrap="square">
            <a:spAutoFit/>
          </a:bodyPr>
          <a:lstStyle/>
          <a:p>
            <a:r>
              <a:rPr lang="en-US" sz="2000" b="1" dirty="0"/>
              <a:t>A buffer is a solution containing either a weak acid and its salt or a weak base and its salt, which is resistant to changes in </a:t>
            </a:r>
            <a:r>
              <a:rPr lang="en-US" sz="2000" b="1" dirty="0" err="1"/>
              <a:t>pH.</a:t>
            </a:r>
            <a:r>
              <a:rPr lang="en-US" sz="2000" b="1" dirty="0"/>
              <a:t> </a:t>
            </a:r>
          </a:p>
        </p:txBody>
      </p:sp>
      <p:sp>
        <p:nvSpPr>
          <p:cNvPr id="4" name="Rectangle 3"/>
          <p:cNvSpPr/>
          <p:nvPr/>
        </p:nvSpPr>
        <p:spPr>
          <a:xfrm>
            <a:off x="4805362" y="2062787"/>
            <a:ext cx="7126807" cy="707886"/>
          </a:xfrm>
          <a:prstGeom prst="rect">
            <a:avLst/>
          </a:prstGeom>
          <a:solidFill>
            <a:srgbClr val="FFFFCC"/>
          </a:solidFill>
        </p:spPr>
        <p:txBody>
          <a:bodyPr wrap="square">
            <a:spAutoFit/>
          </a:bodyPr>
          <a:lstStyle/>
          <a:p>
            <a:r>
              <a:rPr lang="en-US" sz="2000" b="1" dirty="0"/>
              <a:t>a buffer is an aqueous solution of either a weak acid and its conjugate base or a weak base and its conjugate acid</a:t>
            </a:r>
          </a:p>
        </p:txBody>
      </p:sp>
      <p:sp>
        <p:nvSpPr>
          <p:cNvPr id="5" name="Rectangle 4"/>
          <p:cNvSpPr/>
          <p:nvPr/>
        </p:nvSpPr>
        <p:spPr>
          <a:xfrm>
            <a:off x="542702" y="2887027"/>
            <a:ext cx="5808770" cy="400110"/>
          </a:xfrm>
          <a:prstGeom prst="rect">
            <a:avLst/>
          </a:prstGeom>
          <a:solidFill>
            <a:srgbClr val="FFFFCC"/>
          </a:solidFill>
        </p:spPr>
        <p:txBody>
          <a:bodyPr wrap="none">
            <a:spAutoFit/>
          </a:bodyPr>
          <a:lstStyle/>
          <a:p>
            <a:r>
              <a:rPr lang="en-US" sz="2000" b="1" dirty="0"/>
              <a:t>Buffers are used to maintain a stable pH in a solution</a:t>
            </a:r>
          </a:p>
        </p:txBody>
      </p:sp>
      <p:sp>
        <p:nvSpPr>
          <p:cNvPr id="6" name="Rectangle 5"/>
          <p:cNvSpPr/>
          <p:nvPr/>
        </p:nvSpPr>
        <p:spPr>
          <a:xfrm>
            <a:off x="424187" y="3490227"/>
            <a:ext cx="6693884" cy="400110"/>
          </a:xfrm>
          <a:prstGeom prst="rect">
            <a:avLst/>
          </a:prstGeom>
          <a:solidFill>
            <a:srgbClr val="FFFFCC"/>
          </a:solidFill>
        </p:spPr>
        <p:txBody>
          <a:bodyPr wrap="none">
            <a:spAutoFit/>
          </a:bodyPr>
          <a:lstStyle/>
          <a:p>
            <a:r>
              <a:rPr lang="en-US" sz="2000" b="1" dirty="0"/>
              <a:t>they can neutralize small quantities of additional acid of base</a:t>
            </a:r>
          </a:p>
        </p:txBody>
      </p:sp>
      <p:sp>
        <p:nvSpPr>
          <p:cNvPr id="7" name="Rectangle 6"/>
          <p:cNvSpPr/>
          <p:nvPr/>
        </p:nvSpPr>
        <p:spPr>
          <a:xfrm>
            <a:off x="702977" y="4120008"/>
            <a:ext cx="9955030" cy="707886"/>
          </a:xfrm>
          <a:prstGeom prst="rect">
            <a:avLst/>
          </a:prstGeom>
          <a:solidFill>
            <a:srgbClr val="FFFFCC"/>
          </a:solidFill>
        </p:spPr>
        <p:txBody>
          <a:bodyPr wrap="square">
            <a:spAutoFit/>
          </a:bodyPr>
          <a:lstStyle/>
          <a:p>
            <a:r>
              <a:rPr lang="en-US" sz="2000" b="1" dirty="0"/>
              <a:t>there is a working pH range and a set amount of acid or base that can be neutralized before the pH will change. </a:t>
            </a:r>
          </a:p>
        </p:txBody>
      </p:sp>
      <p:sp>
        <p:nvSpPr>
          <p:cNvPr id="8" name="Rectangle 7"/>
          <p:cNvSpPr/>
          <p:nvPr/>
        </p:nvSpPr>
        <p:spPr>
          <a:xfrm>
            <a:off x="701104" y="5406123"/>
            <a:ext cx="10466568" cy="707886"/>
          </a:xfrm>
          <a:prstGeom prst="rect">
            <a:avLst/>
          </a:prstGeom>
          <a:solidFill>
            <a:srgbClr val="FFFFCC"/>
          </a:solidFill>
        </p:spPr>
        <p:txBody>
          <a:bodyPr wrap="square">
            <a:spAutoFit/>
          </a:bodyPr>
          <a:lstStyle/>
          <a:p>
            <a:r>
              <a:rPr lang="en-US" sz="2000" b="1" dirty="0"/>
              <a:t>The amount of acid or base that can be added to a buffer before changing its pH is called its buffer capacity</a:t>
            </a:r>
          </a:p>
        </p:txBody>
      </p:sp>
    </p:spTree>
    <p:extLst>
      <p:ext uri="{BB962C8B-B14F-4D97-AF65-F5344CB8AC3E}">
        <p14:creationId xmlns:p14="http://schemas.microsoft.com/office/powerpoint/2010/main" val="42127142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33425" y="385673"/>
            <a:ext cx="6096000" cy="1446550"/>
          </a:xfrm>
          <a:prstGeom prst="rect">
            <a:avLst/>
          </a:prstGeom>
        </p:spPr>
        <p:txBody>
          <a:bodyPr>
            <a:spAutoFit/>
          </a:bodyPr>
          <a:lstStyle/>
          <a:p>
            <a:r>
              <a:rPr lang="en-US" sz="2800" b="1" dirty="0">
                <a:solidFill>
                  <a:srgbClr val="C00000"/>
                </a:solidFill>
              </a:rPr>
              <a:t>Examples of Buffers</a:t>
            </a:r>
          </a:p>
          <a:p>
            <a:r>
              <a:rPr lang="en-US" sz="2000" b="1" dirty="0"/>
              <a:t>blood - contains a bicarbonate buffer system</a:t>
            </a:r>
          </a:p>
          <a:p>
            <a:r>
              <a:rPr lang="en-US" sz="2000" b="1" dirty="0"/>
              <a:t>TRIS buffer</a:t>
            </a:r>
          </a:p>
          <a:p>
            <a:r>
              <a:rPr lang="en-US" sz="2000" b="1" dirty="0"/>
              <a:t>phosphate buffer</a:t>
            </a:r>
          </a:p>
        </p:txBody>
      </p:sp>
      <p:sp>
        <p:nvSpPr>
          <p:cNvPr id="3" name="Rectangle 2"/>
          <p:cNvSpPr/>
          <p:nvPr/>
        </p:nvSpPr>
        <p:spPr>
          <a:xfrm>
            <a:off x="4454051" y="2058472"/>
            <a:ext cx="3291029" cy="584775"/>
          </a:xfrm>
          <a:prstGeom prst="rect">
            <a:avLst/>
          </a:prstGeom>
        </p:spPr>
        <p:txBody>
          <a:bodyPr wrap="none">
            <a:spAutoFit/>
          </a:bodyPr>
          <a:lstStyle/>
          <a:p>
            <a:r>
              <a:rPr lang="en-US" sz="3200" b="1" dirty="0">
                <a:solidFill>
                  <a:srgbClr val="C00000"/>
                </a:solidFill>
              </a:rPr>
              <a:t>How Buffers Work</a:t>
            </a:r>
          </a:p>
        </p:txBody>
      </p:sp>
      <p:sp>
        <p:nvSpPr>
          <p:cNvPr id="4" name="Rectangle 3"/>
          <p:cNvSpPr/>
          <p:nvPr/>
        </p:nvSpPr>
        <p:spPr>
          <a:xfrm>
            <a:off x="271463" y="2551837"/>
            <a:ext cx="11658600" cy="1015663"/>
          </a:xfrm>
          <a:prstGeom prst="rect">
            <a:avLst/>
          </a:prstGeom>
        </p:spPr>
        <p:txBody>
          <a:bodyPr wrap="square">
            <a:spAutoFit/>
          </a:bodyPr>
          <a:lstStyle/>
          <a:p>
            <a:r>
              <a:rPr lang="en-US" sz="2000" b="1" dirty="0"/>
              <a:t>In order to understand how a buffer works, consider the example of a buffer solution made by dissolving sodium acetate into acetic acid. Acetic acid is (as you can tell from the name) an acid: CH3COOH, while the sodium acetate dissociates in solution to yield the conjugate base, acetate ions of CH3COO-. The equation for </a:t>
            </a:r>
          </a:p>
        </p:txBody>
      </p:sp>
      <p:sp>
        <p:nvSpPr>
          <p:cNvPr id="5" name="Rectangle 4"/>
          <p:cNvSpPr/>
          <p:nvPr/>
        </p:nvSpPr>
        <p:spPr>
          <a:xfrm>
            <a:off x="733425" y="3730109"/>
            <a:ext cx="6723635" cy="461665"/>
          </a:xfrm>
          <a:prstGeom prst="rect">
            <a:avLst/>
          </a:prstGeom>
          <a:solidFill>
            <a:srgbClr val="FFFFCC"/>
          </a:solidFill>
        </p:spPr>
        <p:txBody>
          <a:bodyPr wrap="none">
            <a:spAutoFit/>
          </a:bodyPr>
          <a:lstStyle/>
          <a:p>
            <a:r>
              <a:rPr lang="pt-BR" sz="2400" b="1" dirty="0"/>
              <a:t>CH3COOH(aq) + OH-(aq) ⇆ CH3COO-(aq) + H2O(aq)</a:t>
            </a:r>
            <a:endParaRPr lang="en-US" sz="2400" b="1" dirty="0"/>
          </a:p>
        </p:txBody>
      </p:sp>
      <p:sp>
        <p:nvSpPr>
          <p:cNvPr id="6" name="Rectangle 5"/>
          <p:cNvSpPr/>
          <p:nvPr/>
        </p:nvSpPr>
        <p:spPr>
          <a:xfrm>
            <a:off x="5006552" y="4901684"/>
            <a:ext cx="5215210" cy="461665"/>
          </a:xfrm>
          <a:prstGeom prst="rect">
            <a:avLst/>
          </a:prstGeom>
          <a:solidFill>
            <a:srgbClr val="FFFFCC"/>
          </a:solidFill>
        </p:spPr>
        <p:txBody>
          <a:bodyPr wrap="none">
            <a:spAutoFit/>
          </a:bodyPr>
          <a:lstStyle/>
          <a:p>
            <a:r>
              <a:rPr lang="en-US" sz="2400" b="1" dirty="0"/>
              <a:t>CH3COO-(</a:t>
            </a:r>
            <a:r>
              <a:rPr lang="en-US" sz="2400" b="1" dirty="0" err="1"/>
              <a:t>aq</a:t>
            </a:r>
            <a:r>
              <a:rPr lang="en-US" sz="2400" b="1" dirty="0"/>
              <a:t>) + H+(</a:t>
            </a:r>
            <a:r>
              <a:rPr lang="en-US" sz="2400" b="1" dirty="0" err="1"/>
              <a:t>aq</a:t>
            </a:r>
            <a:r>
              <a:rPr lang="en-US" sz="2400" b="1" dirty="0"/>
              <a:t>) ⇆ CH3COOH(</a:t>
            </a:r>
            <a:r>
              <a:rPr lang="en-US" sz="2400" b="1" dirty="0" err="1"/>
              <a:t>aq</a:t>
            </a:r>
            <a:r>
              <a:rPr lang="en-US" sz="2400" b="1" dirty="0"/>
              <a:t>)</a:t>
            </a:r>
          </a:p>
        </p:txBody>
      </p:sp>
    </p:spTree>
    <p:extLst>
      <p:ext uri="{BB962C8B-B14F-4D97-AF65-F5344CB8AC3E}">
        <p14:creationId xmlns:p14="http://schemas.microsoft.com/office/powerpoint/2010/main" val="12011773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80">
                                          <p:stCondLst>
                                            <p:cond delay="0"/>
                                          </p:stCondLst>
                                        </p:cTn>
                                        <p:tgtEl>
                                          <p:spTgt spid="4"/>
                                        </p:tgtEl>
                                      </p:cBhvr>
                                    </p:animEffect>
                                    <p:anim calcmode="lin" valueType="num">
                                      <p:cBhvr>
                                        <p:cTn id="19"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4" dur="26">
                                          <p:stCondLst>
                                            <p:cond delay="650"/>
                                          </p:stCondLst>
                                        </p:cTn>
                                        <p:tgtEl>
                                          <p:spTgt spid="4"/>
                                        </p:tgtEl>
                                      </p:cBhvr>
                                      <p:to x="100000" y="60000"/>
                                    </p:animScale>
                                    <p:animScale>
                                      <p:cBhvr>
                                        <p:cTn id="25" dur="166" decel="50000">
                                          <p:stCondLst>
                                            <p:cond delay="676"/>
                                          </p:stCondLst>
                                        </p:cTn>
                                        <p:tgtEl>
                                          <p:spTgt spid="4"/>
                                        </p:tgtEl>
                                      </p:cBhvr>
                                      <p:to x="100000" y="100000"/>
                                    </p:animScale>
                                    <p:animScale>
                                      <p:cBhvr>
                                        <p:cTn id="26" dur="26">
                                          <p:stCondLst>
                                            <p:cond delay="1312"/>
                                          </p:stCondLst>
                                        </p:cTn>
                                        <p:tgtEl>
                                          <p:spTgt spid="4"/>
                                        </p:tgtEl>
                                      </p:cBhvr>
                                      <p:to x="100000" y="80000"/>
                                    </p:animScale>
                                    <p:animScale>
                                      <p:cBhvr>
                                        <p:cTn id="27" dur="166" decel="50000">
                                          <p:stCondLst>
                                            <p:cond delay="1338"/>
                                          </p:stCondLst>
                                        </p:cTn>
                                        <p:tgtEl>
                                          <p:spTgt spid="4"/>
                                        </p:tgtEl>
                                      </p:cBhvr>
                                      <p:to x="100000" y="100000"/>
                                    </p:animScale>
                                    <p:animScale>
                                      <p:cBhvr>
                                        <p:cTn id="28" dur="26">
                                          <p:stCondLst>
                                            <p:cond delay="1642"/>
                                          </p:stCondLst>
                                        </p:cTn>
                                        <p:tgtEl>
                                          <p:spTgt spid="4"/>
                                        </p:tgtEl>
                                      </p:cBhvr>
                                      <p:to x="100000" y="90000"/>
                                    </p:animScale>
                                    <p:animScale>
                                      <p:cBhvr>
                                        <p:cTn id="29" dur="166" decel="50000">
                                          <p:stCondLst>
                                            <p:cond delay="1668"/>
                                          </p:stCondLst>
                                        </p:cTn>
                                        <p:tgtEl>
                                          <p:spTgt spid="4"/>
                                        </p:tgtEl>
                                      </p:cBhvr>
                                      <p:to x="100000" y="100000"/>
                                    </p:animScale>
                                    <p:animScale>
                                      <p:cBhvr>
                                        <p:cTn id="30" dur="26">
                                          <p:stCondLst>
                                            <p:cond delay="1808"/>
                                          </p:stCondLst>
                                        </p:cTn>
                                        <p:tgtEl>
                                          <p:spTgt spid="4"/>
                                        </p:tgtEl>
                                      </p:cBhvr>
                                      <p:to x="100000" y="95000"/>
                                    </p:animScale>
                                    <p:animScale>
                                      <p:cBhvr>
                                        <p:cTn id="31" dur="166" decel="50000">
                                          <p:stCondLst>
                                            <p:cond delay="1834"/>
                                          </p:stCondLst>
                                        </p:cTn>
                                        <p:tgtEl>
                                          <p:spTgt spid="4"/>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randombar(horizont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42488" y="372547"/>
            <a:ext cx="2696572" cy="523220"/>
          </a:xfrm>
          <a:prstGeom prst="rect">
            <a:avLst/>
          </a:prstGeom>
        </p:spPr>
        <p:txBody>
          <a:bodyPr wrap="none">
            <a:spAutoFit/>
          </a:bodyPr>
          <a:lstStyle/>
          <a:p>
            <a:r>
              <a:rPr lang="en-US" sz="2800" b="1" dirty="0">
                <a:solidFill>
                  <a:srgbClr val="C00000"/>
                </a:solidFill>
              </a:rPr>
              <a:t>Oxidizing</a:t>
            </a:r>
            <a:r>
              <a:rPr lang="en-US" sz="2800" b="1" dirty="0"/>
              <a:t> </a:t>
            </a:r>
            <a:r>
              <a:rPr lang="en-US" sz="2800" b="1" dirty="0">
                <a:solidFill>
                  <a:srgbClr val="C00000"/>
                </a:solidFill>
              </a:rPr>
              <a:t>agents</a:t>
            </a:r>
            <a:r>
              <a:rPr lang="en-US" sz="2800" b="1" dirty="0"/>
              <a:t> </a:t>
            </a:r>
          </a:p>
        </p:txBody>
      </p:sp>
      <p:sp>
        <p:nvSpPr>
          <p:cNvPr id="3" name="Rectangle 2"/>
          <p:cNvSpPr/>
          <p:nvPr/>
        </p:nvSpPr>
        <p:spPr>
          <a:xfrm>
            <a:off x="604837" y="1014324"/>
            <a:ext cx="11082338" cy="1200329"/>
          </a:xfrm>
          <a:prstGeom prst="rect">
            <a:avLst/>
          </a:prstGeom>
        </p:spPr>
        <p:txBody>
          <a:bodyPr wrap="square">
            <a:spAutoFit/>
          </a:bodyPr>
          <a:lstStyle/>
          <a:p>
            <a:r>
              <a:rPr lang="en-US" sz="2400" b="1" dirty="0">
                <a:solidFill>
                  <a:srgbClr val="0070C0"/>
                </a:solidFill>
              </a:rPr>
              <a:t>include permanganate fixatives, such as potassium permanganate, dichromate fixatives (potassium dichromate), osmium tetroxide, and chromic acid. While these fixatives cross-link proteins, they cause extensive denaturation .</a:t>
            </a:r>
          </a:p>
        </p:txBody>
      </p:sp>
      <p:sp>
        <p:nvSpPr>
          <p:cNvPr id="4" name="Rectangle 3"/>
          <p:cNvSpPr/>
          <p:nvPr/>
        </p:nvSpPr>
        <p:spPr>
          <a:xfrm>
            <a:off x="742488" y="2656225"/>
            <a:ext cx="1630190" cy="584775"/>
          </a:xfrm>
          <a:prstGeom prst="rect">
            <a:avLst/>
          </a:prstGeom>
        </p:spPr>
        <p:txBody>
          <a:bodyPr wrap="none">
            <a:spAutoFit/>
          </a:bodyPr>
          <a:lstStyle/>
          <a:p>
            <a:r>
              <a:rPr lang="en-US" sz="3200" b="1" dirty="0">
                <a:solidFill>
                  <a:srgbClr val="FF0000"/>
                </a:solidFill>
              </a:rPr>
              <a:t>Alcohols</a:t>
            </a:r>
          </a:p>
        </p:txBody>
      </p:sp>
      <p:sp>
        <p:nvSpPr>
          <p:cNvPr id="5" name="Rectangle 4"/>
          <p:cNvSpPr/>
          <p:nvPr/>
        </p:nvSpPr>
        <p:spPr>
          <a:xfrm>
            <a:off x="604836" y="3755470"/>
            <a:ext cx="10539413" cy="830997"/>
          </a:xfrm>
          <a:prstGeom prst="rect">
            <a:avLst/>
          </a:prstGeom>
        </p:spPr>
        <p:txBody>
          <a:bodyPr wrap="square">
            <a:spAutoFit/>
          </a:bodyPr>
          <a:lstStyle/>
          <a:p>
            <a:r>
              <a:rPr lang="en-US" sz="2400" b="1" dirty="0">
                <a:solidFill>
                  <a:srgbClr val="0070C0"/>
                </a:solidFill>
              </a:rPr>
              <a:t>including methanol and ethanol, and protein denaturants (acetic acid) are not used routinely as they cause brittleness and hardness to tissues</a:t>
            </a:r>
          </a:p>
        </p:txBody>
      </p:sp>
      <p:sp>
        <p:nvSpPr>
          <p:cNvPr id="6" name="Rectangle 5"/>
          <p:cNvSpPr/>
          <p:nvPr/>
        </p:nvSpPr>
        <p:spPr>
          <a:xfrm>
            <a:off x="433388" y="5120372"/>
            <a:ext cx="9925050" cy="830997"/>
          </a:xfrm>
          <a:prstGeom prst="rect">
            <a:avLst/>
          </a:prstGeom>
        </p:spPr>
        <p:txBody>
          <a:bodyPr wrap="square">
            <a:spAutoFit/>
          </a:bodyPr>
          <a:lstStyle/>
          <a:p>
            <a:r>
              <a:rPr lang="en-US" sz="2400" b="1" dirty="0">
                <a:solidFill>
                  <a:srgbClr val="0070C0"/>
                </a:solidFill>
              </a:rPr>
              <a:t>preserve cells through a process of dehydration and precipitation of proteins. </a:t>
            </a:r>
          </a:p>
        </p:txBody>
      </p:sp>
    </p:spTree>
    <p:extLst>
      <p:ext uri="{BB962C8B-B14F-4D97-AF65-F5344CB8AC3E}">
        <p14:creationId xmlns:p14="http://schemas.microsoft.com/office/powerpoint/2010/main" val="283059200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09590" y="501134"/>
            <a:ext cx="2143407" cy="646331"/>
          </a:xfrm>
          <a:prstGeom prst="rect">
            <a:avLst/>
          </a:prstGeom>
          <a:solidFill>
            <a:srgbClr val="FF9900"/>
          </a:solidFill>
        </p:spPr>
        <p:txBody>
          <a:bodyPr wrap="none">
            <a:spAutoFit/>
          </a:bodyPr>
          <a:lstStyle/>
          <a:p>
            <a:r>
              <a:rPr lang="en-US" sz="3600" b="1" dirty="0">
                <a:solidFill>
                  <a:srgbClr val="0070C0"/>
                </a:solidFill>
              </a:rPr>
              <a:t>Mercurial </a:t>
            </a:r>
          </a:p>
        </p:txBody>
      </p:sp>
      <p:sp>
        <p:nvSpPr>
          <p:cNvPr id="3" name="Rectangle 2"/>
          <p:cNvSpPr/>
          <p:nvPr/>
        </p:nvSpPr>
        <p:spPr>
          <a:xfrm>
            <a:off x="590549" y="1248460"/>
            <a:ext cx="11168064" cy="830997"/>
          </a:xfrm>
          <a:prstGeom prst="rect">
            <a:avLst/>
          </a:prstGeom>
          <a:solidFill>
            <a:srgbClr val="66FFFF"/>
          </a:solidFill>
        </p:spPr>
        <p:txBody>
          <a:bodyPr wrap="square">
            <a:spAutoFit/>
          </a:bodyPr>
          <a:lstStyle/>
          <a:p>
            <a:r>
              <a:rPr lang="en-US" sz="2400" b="1" dirty="0"/>
              <a:t>They contain mercuric chloride which is a known component in fixatives such as B-5 and </a:t>
            </a:r>
            <a:r>
              <a:rPr lang="en-US" sz="2400" b="1" dirty="0" err="1"/>
              <a:t>Zenker’s</a:t>
            </a:r>
            <a:endParaRPr lang="en-US" sz="2400" b="1" dirty="0"/>
          </a:p>
        </p:txBody>
      </p:sp>
      <p:sp>
        <p:nvSpPr>
          <p:cNvPr id="4" name="Rectangle 3"/>
          <p:cNvSpPr/>
          <p:nvPr/>
        </p:nvSpPr>
        <p:spPr>
          <a:xfrm>
            <a:off x="704850" y="2591485"/>
            <a:ext cx="11368088" cy="954107"/>
          </a:xfrm>
          <a:prstGeom prst="rect">
            <a:avLst/>
          </a:prstGeom>
          <a:solidFill>
            <a:srgbClr val="66FFCC"/>
          </a:solidFill>
        </p:spPr>
        <p:txBody>
          <a:bodyPr wrap="square">
            <a:spAutoFit/>
          </a:bodyPr>
          <a:lstStyle/>
          <a:p>
            <a:r>
              <a:rPr lang="en-US" sz="2400" b="1" dirty="0"/>
              <a:t>These fixatives offer poor penetration and tissue hardness, but are fast and provide </a:t>
            </a:r>
            <a:r>
              <a:rPr lang="en-US" sz="3200" b="1" dirty="0"/>
              <a:t>excellent</a:t>
            </a:r>
            <a:r>
              <a:rPr lang="en-US" sz="2400" b="1" dirty="0"/>
              <a:t> nuclear detail</a:t>
            </a:r>
            <a:r>
              <a:rPr lang="en-US" sz="2000" dirty="0"/>
              <a:t>,</a:t>
            </a:r>
          </a:p>
        </p:txBody>
      </p:sp>
      <p:sp>
        <p:nvSpPr>
          <p:cNvPr id="5" name="Rectangle 4"/>
          <p:cNvSpPr/>
          <p:nvPr/>
        </p:nvSpPr>
        <p:spPr>
          <a:xfrm>
            <a:off x="704850" y="3688288"/>
            <a:ext cx="6349495" cy="461665"/>
          </a:xfrm>
          <a:prstGeom prst="rect">
            <a:avLst/>
          </a:prstGeom>
          <a:solidFill>
            <a:srgbClr val="99FF99"/>
          </a:solidFill>
        </p:spPr>
        <p:txBody>
          <a:bodyPr wrap="none">
            <a:spAutoFit/>
          </a:bodyPr>
          <a:lstStyle/>
          <a:p>
            <a:r>
              <a:rPr lang="en-US" sz="2400" b="1" dirty="0"/>
              <a:t>lymph nodes, spleen, thymus, and bone marrow</a:t>
            </a:r>
          </a:p>
        </p:txBody>
      </p:sp>
      <p:sp>
        <p:nvSpPr>
          <p:cNvPr id="6" name="Rectangle 5"/>
          <p:cNvSpPr/>
          <p:nvPr/>
        </p:nvSpPr>
        <p:spPr>
          <a:xfrm>
            <a:off x="276225" y="4806047"/>
            <a:ext cx="11482388" cy="830997"/>
          </a:xfrm>
          <a:prstGeom prst="rect">
            <a:avLst/>
          </a:prstGeom>
          <a:solidFill>
            <a:srgbClr val="CCFF99"/>
          </a:solidFill>
        </p:spPr>
        <p:txBody>
          <a:bodyPr wrap="square">
            <a:spAutoFit/>
          </a:bodyPr>
          <a:lstStyle/>
          <a:p>
            <a:r>
              <a:rPr lang="en-US" sz="2400" b="1" dirty="0"/>
              <a:t>Mercury deposits must be removed (</a:t>
            </a:r>
            <a:r>
              <a:rPr lang="en-US" sz="2400" b="1" dirty="0" err="1"/>
              <a:t>dezenkerized</a:t>
            </a:r>
            <a:r>
              <a:rPr lang="en-US" sz="2400" b="1" dirty="0"/>
              <a:t>) prior to staining, otherwise black deposits will occur in tissue sections </a:t>
            </a:r>
          </a:p>
        </p:txBody>
      </p:sp>
    </p:spTree>
    <p:extLst>
      <p:ext uri="{BB962C8B-B14F-4D97-AF65-F5344CB8AC3E}">
        <p14:creationId xmlns:p14="http://schemas.microsoft.com/office/powerpoint/2010/main" val="33518978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79920" y="558284"/>
            <a:ext cx="1356269" cy="584775"/>
          </a:xfrm>
          <a:prstGeom prst="rect">
            <a:avLst/>
          </a:prstGeom>
        </p:spPr>
        <p:txBody>
          <a:bodyPr wrap="none">
            <a:spAutoFit/>
          </a:bodyPr>
          <a:lstStyle/>
          <a:p>
            <a:r>
              <a:rPr lang="en-US" sz="3200" b="1" dirty="0">
                <a:solidFill>
                  <a:srgbClr val="0070C0"/>
                </a:solidFill>
              </a:rPr>
              <a:t>picrate</a:t>
            </a:r>
          </a:p>
        </p:txBody>
      </p:sp>
      <p:sp>
        <p:nvSpPr>
          <p:cNvPr id="3" name="Rectangle 2"/>
          <p:cNvSpPr/>
          <p:nvPr/>
        </p:nvSpPr>
        <p:spPr>
          <a:xfrm>
            <a:off x="607172" y="1486971"/>
            <a:ext cx="4232890" cy="461665"/>
          </a:xfrm>
          <a:prstGeom prst="rect">
            <a:avLst/>
          </a:prstGeom>
          <a:solidFill>
            <a:srgbClr val="CCECFF"/>
          </a:solidFill>
        </p:spPr>
        <p:txBody>
          <a:bodyPr wrap="none">
            <a:spAutoFit/>
          </a:bodyPr>
          <a:lstStyle/>
          <a:p>
            <a:r>
              <a:rPr lang="en-US" sz="2400" b="1" dirty="0"/>
              <a:t>include fixatives with picric acid</a:t>
            </a:r>
          </a:p>
        </p:txBody>
      </p:sp>
      <p:sp>
        <p:nvSpPr>
          <p:cNvPr id="4" name="Rectangle 3"/>
          <p:cNvSpPr/>
          <p:nvPr/>
        </p:nvSpPr>
        <p:spPr>
          <a:xfrm>
            <a:off x="6859112" y="1486971"/>
            <a:ext cx="2225609" cy="461665"/>
          </a:xfrm>
          <a:prstGeom prst="rect">
            <a:avLst/>
          </a:prstGeom>
          <a:solidFill>
            <a:srgbClr val="CCECFF"/>
          </a:solidFill>
        </p:spPr>
        <p:txBody>
          <a:bodyPr wrap="none">
            <a:spAutoFit/>
          </a:bodyPr>
          <a:lstStyle/>
          <a:p>
            <a:r>
              <a:rPr lang="en-US" sz="2400" b="1" dirty="0" err="1"/>
              <a:t>Bouin’s</a:t>
            </a:r>
            <a:r>
              <a:rPr lang="en-US" sz="2400" b="1" dirty="0"/>
              <a:t> solution</a:t>
            </a:r>
          </a:p>
        </p:txBody>
      </p:sp>
      <p:sp>
        <p:nvSpPr>
          <p:cNvPr id="5" name="Rectangle 4"/>
          <p:cNvSpPr/>
          <p:nvPr/>
        </p:nvSpPr>
        <p:spPr>
          <a:xfrm>
            <a:off x="2723617" y="2761818"/>
            <a:ext cx="6096000" cy="830997"/>
          </a:xfrm>
          <a:prstGeom prst="rect">
            <a:avLst/>
          </a:prstGeom>
          <a:solidFill>
            <a:srgbClr val="CCCCFF"/>
          </a:solidFill>
        </p:spPr>
        <p:txBody>
          <a:bodyPr>
            <a:spAutoFit/>
          </a:bodyPr>
          <a:lstStyle/>
          <a:p>
            <a:r>
              <a:rPr lang="en-US" sz="2400" b="1" dirty="0"/>
              <a:t>This fixative provides good nuclear detail and does not cause much hardness</a:t>
            </a:r>
          </a:p>
        </p:txBody>
      </p:sp>
      <p:sp>
        <p:nvSpPr>
          <p:cNvPr id="6" name="Rectangle 5"/>
          <p:cNvSpPr/>
          <p:nvPr/>
        </p:nvSpPr>
        <p:spPr>
          <a:xfrm>
            <a:off x="2409825" y="4405998"/>
            <a:ext cx="6096000" cy="830997"/>
          </a:xfrm>
          <a:prstGeom prst="rect">
            <a:avLst/>
          </a:prstGeom>
          <a:solidFill>
            <a:srgbClr val="66CCFF"/>
          </a:solidFill>
        </p:spPr>
        <p:txBody>
          <a:bodyPr>
            <a:spAutoFit/>
          </a:bodyPr>
          <a:lstStyle/>
          <a:p>
            <a:r>
              <a:rPr lang="en-US" sz="2400" b="1" dirty="0"/>
              <a:t>It is recommended for fixation of testis, gastrointestinal tract, and endocrine tissues. </a:t>
            </a:r>
          </a:p>
        </p:txBody>
      </p:sp>
    </p:spTree>
    <p:extLst>
      <p:ext uri="{BB962C8B-B14F-4D97-AF65-F5344CB8AC3E}">
        <p14:creationId xmlns:p14="http://schemas.microsoft.com/office/powerpoint/2010/main" val="2658563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Rectangle 1"/>
          <p:cNvSpPr/>
          <p:nvPr/>
        </p:nvSpPr>
        <p:spPr>
          <a:xfrm>
            <a:off x="3344127" y="156478"/>
            <a:ext cx="5121467" cy="923330"/>
          </a:xfrm>
          <a:prstGeom prst="rect">
            <a:avLst/>
          </a:prstGeom>
        </p:spPr>
        <p:txBody>
          <a:bodyPr wrap="none">
            <a:spAutoFit/>
          </a:bodyPr>
          <a:lstStyle/>
          <a:p>
            <a:r>
              <a:rPr lang="en-US" sz="5400" b="1" dirty="0"/>
              <a:t>Types of fixatives</a:t>
            </a:r>
          </a:p>
        </p:txBody>
      </p:sp>
      <p:sp>
        <p:nvSpPr>
          <p:cNvPr id="4" name="Rectangle 3"/>
          <p:cNvSpPr/>
          <p:nvPr/>
        </p:nvSpPr>
        <p:spPr>
          <a:xfrm>
            <a:off x="5801006" y="1450449"/>
            <a:ext cx="4605235" cy="923330"/>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sz="5400" b="1" dirty="0">
                <a:ln w="0"/>
                <a:solidFill>
                  <a:schemeClr val="tx1"/>
                </a:solidFill>
                <a:effectLst>
                  <a:outerShdw blurRad="38100" dist="19050" dir="2700000" algn="tl" rotWithShape="0">
                    <a:schemeClr val="dk1">
                      <a:alpha val="40000"/>
                    </a:schemeClr>
                  </a:outerShdw>
                </a:effectLst>
              </a:rPr>
              <a:t>Glutaraldehyde</a:t>
            </a:r>
            <a:endParaRPr lang="en-US" sz="3200" b="1" dirty="0"/>
          </a:p>
        </p:txBody>
      </p:sp>
      <p:sp>
        <p:nvSpPr>
          <p:cNvPr id="5" name="Rectangle 4"/>
          <p:cNvSpPr/>
          <p:nvPr/>
        </p:nvSpPr>
        <p:spPr>
          <a:xfrm>
            <a:off x="4089132" y="2468983"/>
            <a:ext cx="1966244" cy="92333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5400" b="1" dirty="0">
                <a:ln w="0"/>
                <a:solidFill>
                  <a:schemeClr val="tx1"/>
                </a:solidFill>
                <a:effectLst>
                  <a:outerShdw blurRad="38100" dist="19050" dir="2700000" algn="tl" rotWithShape="0">
                    <a:schemeClr val="dk1">
                      <a:alpha val="40000"/>
                    </a:schemeClr>
                  </a:outerShdw>
                </a:effectLst>
              </a:rPr>
              <a:t>Buffer</a:t>
            </a:r>
            <a:endParaRPr lang="en-US" sz="5400" b="1" dirty="0"/>
          </a:p>
        </p:txBody>
      </p:sp>
      <p:sp>
        <p:nvSpPr>
          <p:cNvPr id="6" name="Rectangle 5"/>
          <p:cNvSpPr/>
          <p:nvPr/>
        </p:nvSpPr>
        <p:spPr>
          <a:xfrm>
            <a:off x="-6437" y="4559958"/>
            <a:ext cx="5029582" cy="92333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n-US" sz="5400" b="1" dirty="0"/>
              <a:t>Oxidizing </a:t>
            </a:r>
            <a:r>
              <a:rPr lang="en-US" sz="5400" b="1" dirty="0">
                <a:ln w="0"/>
                <a:solidFill>
                  <a:schemeClr val="tx1"/>
                </a:solidFill>
                <a:effectLst>
                  <a:outerShdw blurRad="38100" dist="19050" dir="2700000" algn="tl" rotWithShape="0">
                    <a:schemeClr val="dk1">
                      <a:alpha val="40000"/>
                    </a:schemeClr>
                  </a:outerShdw>
                </a:effectLst>
              </a:rPr>
              <a:t>agents</a:t>
            </a:r>
            <a:r>
              <a:rPr lang="en-US" sz="5400" b="1" dirty="0"/>
              <a:t> </a:t>
            </a:r>
          </a:p>
        </p:txBody>
      </p:sp>
      <p:sp>
        <p:nvSpPr>
          <p:cNvPr id="7" name="Rectangle 6"/>
          <p:cNvSpPr/>
          <p:nvPr/>
        </p:nvSpPr>
        <p:spPr>
          <a:xfrm>
            <a:off x="3928175" y="3599467"/>
            <a:ext cx="2622641" cy="923330"/>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en-US" sz="5400" b="1" dirty="0">
                <a:ln w="0"/>
                <a:solidFill>
                  <a:schemeClr val="tx1"/>
                </a:solidFill>
                <a:effectLst>
                  <a:outerShdw blurRad="38100" dist="19050" dir="2700000" algn="tl" rotWithShape="0">
                    <a:schemeClr val="dk1">
                      <a:alpha val="40000"/>
                    </a:schemeClr>
                  </a:outerShdw>
                </a:effectLst>
              </a:rPr>
              <a:t>Alcohols</a:t>
            </a:r>
            <a:endParaRPr lang="en-US" sz="5400" b="1" dirty="0"/>
          </a:p>
        </p:txBody>
      </p:sp>
      <p:sp>
        <p:nvSpPr>
          <p:cNvPr id="8" name="Rectangle 7"/>
          <p:cNvSpPr/>
          <p:nvPr/>
        </p:nvSpPr>
        <p:spPr>
          <a:xfrm>
            <a:off x="6550816" y="4522797"/>
            <a:ext cx="2965684" cy="923330"/>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r>
              <a:rPr lang="en-US" sz="5400" b="1" dirty="0">
                <a:ln w="0"/>
                <a:solidFill>
                  <a:schemeClr val="tx1"/>
                </a:solidFill>
                <a:effectLst>
                  <a:outerShdw blurRad="38100" dist="19050" dir="2700000" algn="tl" rotWithShape="0">
                    <a:schemeClr val="dk1">
                      <a:alpha val="40000"/>
                    </a:schemeClr>
                  </a:outerShdw>
                </a:effectLst>
              </a:rPr>
              <a:t>Mercurial</a:t>
            </a:r>
            <a:endParaRPr lang="en-US" sz="5400" b="1" dirty="0"/>
          </a:p>
        </p:txBody>
      </p:sp>
      <p:sp>
        <p:nvSpPr>
          <p:cNvPr id="9" name="Rectangle 8"/>
          <p:cNvSpPr/>
          <p:nvPr/>
        </p:nvSpPr>
        <p:spPr>
          <a:xfrm>
            <a:off x="4823283" y="5541331"/>
            <a:ext cx="2163156"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US" sz="5400" b="1" dirty="0">
                <a:ln w="0"/>
                <a:solidFill>
                  <a:schemeClr val="tx1"/>
                </a:solidFill>
                <a:effectLst>
                  <a:outerShdw blurRad="38100" dist="19050" dir="2700000" algn="tl" rotWithShape="0">
                    <a:schemeClr val="dk1">
                      <a:alpha val="40000"/>
                    </a:schemeClr>
                  </a:outerShdw>
                </a:effectLst>
              </a:rPr>
              <a:t>picrate</a:t>
            </a:r>
            <a:endParaRPr lang="en-US" sz="5400" b="1" dirty="0"/>
          </a:p>
        </p:txBody>
      </p:sp>
      <p:sp>
        <p:nvSpPr>
          <p:cNvPr id="12" name="TextBox 11"/>
          <p:cNvSpPr txBox="1"/>
          <p:nvPr/>
        </p:nvSpPr>
        <p:spPr>
          <a:xfrm>
            <a:off x="957264" y="1357313"/>
            <a:ext cx="3243262"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5400" b="1" dirty="0">
                <a:ln w="0"/>
                <a:solidFill>
                  <a:schemeClr val="tx1"/>
                </a:solidFill>
                <a:effectLst>
                  <a:outerShdw blurRad="38100" dist="19050" dir="2700000" algn="tl" rotWithShape="0">
                    <a:schemeClr val="dk1">
                      <a:alpha val="40000"/>
                    </a:schemeClr>
                  </a:outerShdw>
                </a:effectLst>
              </a:rPr>
              <a:t>Aldehydes</a:t>
            </a:r>
          </a:p>
        </p:txBody>
      </p:sp>
    </p:spTree>
    <p:extLst>
      <p:ext uri="{BB962C8B-B14F-4D97-AF65-F5344CB8AC3E}">
        <p14:creationId xmlns:p14="http://schemas.microsoft.com/office/powerpoint/2010/main" val="3372039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80">
                                          <p:stCondLst>
                                            <p:cond delay="0"/>
                                          </p:stCondLst>
                                        </p:cTn>
                                        <p:tgtEl>
                                          <p:spTgt spid="12"/>
                                        </p:tgtEl>
                                      </p:cBhvr>
                                    </p:animEffect>
                                    <p:anim calcmode="lin" valueType="num">
                                      <p:cBhvr>
                                        <p:cTn id="1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8" dur="26">
                                          <p:stCondLst>
                                            <p:cond delay="650"/>
                                          </p:stCondLst>
                                        </p:cTn>
                                        <p:tgtEl>
                                          <p:spTgt spid="12"/>
                                        </p:tgtEl>
                                      </p:cBhvr>
                                      <p:to x="100000" y="60000"/>
                                    </p:animScale>
                                    <p:animScale>
                                      <p:cBhvr>
                                        <p:cTn id="19" dur="166" decel="50000">
                                          <p:stCondLst>
                                            <p:cond delay="676"/>
                                          </p:stCondLst>
                                        </p:cTn>
                                        <p:tgtEl>
                                          <p:spTgt spid="12"/>
                                        </p:tgtEl>
                                      </p:cBhvr>
                                      <p:to x="100000" y="100000"/>
                                    </p:animScale>
                                    <p:animScale>
                                      <p:cBhvr>
                                        <p:cTn id="20" dur="26">
                                          <p:stCondLst>
                                            <p:cond delay="1312"/>
                                          </p:stCondLst>
                                        </p:cTn>
                                        <p:tgtEl>
                                          <p:spTgt spid="12"/>
                                        </p:tgtEl>
                                      </p:cBhvr>
                                      <p:to x="100000" y="80000"/>
                                    </p:animScale>
                                    <p:animScale>
                                      <p:cBhvr>
                                        <p:cTn id="21" dur="166" decel="50000">
                                          <p:stCondLst>
                                            <p:cond delay="1338"/>
                                          </p:stCondLst>
                                        </p:cTn>
                                        <p:tgtEl>
                                          <p:spTgt spid="12"/>
                                        </p:tgtEl>
                                      </p:cBhvr>
                                      <p:to x="100000" y="100000"/>
                                    </p:animScale>
                                    <p:animScale>
                                      <p:cBhvr>
                                        <p:cTn id="22" dur="26">
                                          <p:stCondLst>
                                            <p:cond delay="1642"/>
                                          </p:stCondLst>
                                        </p:cTn>
                                        <p:tgtEl>
                                          <p:spTgt spid="12"/>
                                        </p:tgtEl>
                                      </p:cBhvr>
                                      <p:to x="100000" y="90000"/>
                                    </p:animScale>
                                    <p:animScale>
                                      <p:cBhvr>
                                        <p:cTn id="23" dur="166" decel="50000">
                                          <p:stCondLst>
                                            <p:cond delay="1668"/>
                                          </p:stCondLst>
                                        </p:cTn>
                                        <p:tgtEl>
                                          <p:spTgt spid="12"/>
                                        </p:tgtEl>
                                      </p:cBhvr>
                                      <p:to x="100000" y="100000"/>
                                    </p:animScale>
                                    <p:animScale>
                                      <p:cBhvr>
                                        <p:cTn id="24" dur="26">
                                          <p:stCondLst>
                                            <p:cond delay="1808"/>
                                          </p:stCondLst>
                                        </p:cTn>
                                        <p:tgtEl>
                                          <p:spTgt spid="12"/>
                                        </p:tgtEl>
                                      </p:cBhvr>
                                      <p:to x="100000" y="95000"/>
                                    </p:animScale>
                                    <p:animScale>
                                      <p:cBhvr>
                                        <p:cTn id="25" dur="166" decel="50000">
                                          <p:stCondLst>
                                            <p:cond delay="1834"/>
                                          </p:stCondLst>
                                        </p:cTn>
                                        <p:tgtEl>
                                          <p:spTgt spid="1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down)">
                                      <p:cBhvr>
                                        <p:cTn id="30" dur="580">
                                          <p:stCondLst>
                                            <p:cond delay="0"/>
                                          </p:stCondLst>
                                        </p:cTn>
                                        <p:tgtEl>
                                          <p:spTgt spid="4"/>
                                        </p:tgtEl>
                                      </p:cBhvr>
                                    </p:animEffect>
                                    <p:anim calcmode="lin" valueType="num">
                                      <p:cBhvr>
                                        <p:cTn id="3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gtEl>
                                      </p:cBhvr>
                                      <p:to x="100000" y="60000"/>
                                    </p:animScale>
                                    <p:animScale>
                                      <p:cBhvr>
                                        <p:cTn id="37" dur="166" decel="50000">
                                          <p:stCondLst>
                                            <p:cond delay="676"/>
                                          </p:stCondLst>
                                        </p:cTn>
                                        <p:tgtEl>
                                          <p:spTgt spid="4"/>
                                        </p:tgtEl>
                                      </p:cBhvr>
                                      <p:to x="100000" y="100000"/>
                                    </p:animScale>
                                    <p:animScale>
                                      <p:cBhvr>
                                        <p:cTn id="38" dur="26">
                                          <p:stCondLst>
                                            <p:cond delay="1312"/>
                                          </p:stCondLst>
                                        </p:cTn>
                                        <p:tgtEl>
                                          <p:spTgt spid="4"/>
                                        </p:tgtEl>
                                      </p:cBhvr>
                                      <p:to x="100000" y="80000"/>
                                    </p:animScale>
                                    <p:animScale>
                                      <p:cBhvr>
                                        <p:cTn id="39" dur="166" decel="50000">
                                          <p:stCondLst>
                                            <p:cond delay="1338"/>
                                          </p:stCondLst>
                                        </p:cTn>
                                        <p:tgtEl>
                                          <p:spTgt spid="4"/>
                                        </p:tgtEl>
                                      </p:cBhvr>
                                      <p:to x="100000" y="100000"/>
                                    </p:animScale>
                                    <p:animScale>
                                      <p:cBhvr>
                                        <p:cTn id="40" dur="26">
                                          <p:stCondLst>
                                            <p:cond delay="1642"/>
                                          </p:stCondLst>
                                        </p:cTn>
                                        <p:tgtEl>
                                          <p:spTgt spid="4"/>
                                        </p:tgtEl>
                                      </p:cBhvr>
                                      <p:to x="100000" y="90000"/>
                                    </p:animScale>
                                    <p:animScale>
                                      <p:cBhvr>
                                        <p:cTn id="41" dur="166" decel="50000">
                                          <p:stCondLst>
                                            <p:cond delay="1668"/>
                                          </p:stCondLst>
                                        </p:cTn>
                                        <p:tgtEl>
                                          <p:spTgt spid="4"/>
                                        </p:tgtEl>
                                      </p:cBhvr>
                                      <p:to x="100000" y="100000"/>
                                    </p:animScale>
                                    <p:animScale>
                                      <p:cBhvr>
                                        <p:cTn id="42" dur="26">
                                          <p:stCondLst>
                                            <p:cond delay="1808"/>
                                          </p:stCondLst>
                                        </p:cTn>
                                        <p:tgtEl>
                                          <p:spTgt spid="4"/>
                                        </p:tgtEl>
                                      </p:cBhvr>
                                      <p:to x="100000" y="95000"/>
                                    </p:animScale>
                                    <p:animScale>
                                      <p:cBhvr>
                                        <p:cTn id="43" dur="166" decel="50000">
                                          <p:stCondLst>
                                            <p:cond delay="1834"/>
                                          </p:stCondLst>
                                        </p:cTn>
                                        <p:tgtEl>
                                          <p:spTgt spid="4"/>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wipe(down)">
                                      <p:cBhvr>
                                        <p:cTn id="48" dur="580">
                                          <p:stCondLst>
                                            <p:cond delay="0"/>
                                          </p:stCondLst>
                                        </p:cTn>
                                        <p:tgtEl>
                                          <p:spTgt spid="5"/>
                                        </p:tgtEl>
                                      </p:cBhvr>
                                    </p:animEffect>
                                    <p:anim calcmode="lin" valueType="num">
                                      <p:cBhvr>
                                        <p:cTn id="4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4" dur="26">
                                          <p:stCondLst>
                                            <p:cond delay="650"/>
                                          </p:stCondLst>
                                        </p:cTn>
                                        <p:tgtEl>
                                          <p:spTgt spid="5"/>
                                        </p:tgtEl>
                                      </p:cBhvr>
                                      <p:to x="100000" y="60000"/>
                                    </p:animScale>
                                    <p:animScale>
                                      <p:cBhvr>
                                        <p:cTn id="55" dur="166" decel="50000">
                                          <p:stCondLst>
                                            <p:cond delay="676"/>
                                          </p:stCondLst>
                                        </p:cTn>
                                        <p:tgtEl>
                                          <p:spTgt spid="5"/>
                                        </p:tgtEl>
                                      </p:cBhvr>
                                      <p:to x="100000" y="100000"/>
                                    </p:animScale>
                                    <p:animScale>
                                      <p:cBhvr>
                                        <p:cTn id="56" dur="26">
                                          <p:stCondLst>
                                            <p:cond delay="1312"/>
                                          </p:stCondLst>
                                        </p:cTn>
                                        <p:tgtEl>
                                          <p:spTgt spid="5"/>
                                        </p:tgtEl>
                                      </p:cBhvr>
                                      <p:to x="100000" y="80000"/>
                                    </p:animScale>
                                    <p:animScale>
                                      <p:cBhvr>
                                        <p:cTn id="57" dur="166" decel="50000">
                                          <p:stCondLst>
                                            <p:cond delay="1338"/>
                                          </p:stCondLst>
                                        </p:cTn>
                                        <p:tgtEl>
                                          <p:spTgt spid="5"/>
                                        </p:tgtEl>
                                      </p:cBhvr>
                                      <p:to x="100000" y="100000"/>
                                    </p:animScale>
                                    <p:animScale>
                                      <p:cBhvr>
                                        <p:cTn id="58" dur="26">
                                          <p:stCondLst>
                                            <p:cond delay="1642"/>
                                          </p:stCondLst>
                                        </p:cTn>
                                        <p:tgtEl>
                                          <p:spTgt spid="5"/>
                                        </p:tgtEl>
                                      </p:cBhvr>
                                      <p:to x="100000" y="90000"/>
                                    </p:animScale>
                                    <p:animScale>
                                      <p:cBhvr>
                                        <p:cTn id="59" dur="166" decel="50000">
                                          <p:stCondLst>
                                            <p:cond delay="1668"/>
                                          </p:stCondLst>
                                        </p:cTn>
                                        <p:tgtEl>
                                          <p:spTgt spid="5"/>
                                        </p:tgtEl>
                                      </p:cBhvr>
                                      <p:to x="100000" y="100000"/>
                                    </p:animScale>
                                    <p:animScale>
                                      <p:cBhvr>
                                        <p:cTn id="60" dur="26">
                                          <p:stCondLst>
                                            <p:cond delay="1808"/>
                                          </p:stCondLst>
                                        </p:cTn>
                                        <p:tgtEl>
                                          <p:spTgt spid="5"/>
                                        </p:tgtEl>
                                      </p:cBhvr>
                                      <p:to x="100000" y="95000"/>
                                    </p:animScale>
                                    <p:animScale>
                                      <p:cBhvr>
                                        <p:cTn id="61" dur="166" decel="50000">
                                          <p:stCondLst>
                                            <p:cond delay="1834"/>
                                          </p:stCondLst>
                                        </p:cTn>
                                        <p:tgtEl>
                                          <p:spTgt spid="5"/>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7"/>
                                        </p:tgtEl>
                                        <p:attrNameLst>
                                          <p:attrName>style.visibility</p:attrName>
                                        </p:attrNameLst>
                                      </p:cBhvr>
                                      <p:to>
                                        <p:strVal val="visible"/>
                                      </p:to>
                                    </p:set>
                                    <p:animEffect transition="in" filter="wipe(down)">
                                      <p:cBhvr>
                                        <p:cTn id="66" dur="580">
                                          <p:stCondLst>
                                            <p:cond delay="0"/>
                                          </p:stCondLst>
                                        </p:cTn>
                                        <p:tgtEl>
                                          <p:spTgt spid="7"/>
                                        </p:tgtEl>
                                      </p:cBhvr>
                                    </p:animEffect>
                                    <p:anim calcmode="lin" valueType="num">
                                      <p:cBhvr>
                                        <p:cTn id="6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72" dur="26">
                                          <p:stCondLst>
                                            <p:cond delay="650"/>
                                          </p:stCondLst>
                                        </p:cTn>
                                        <p:tgtEl>
                                          <p:spTgt spid="7"/>
                                        </p:tgtEl>
                                      </p:cBhvr>
                                      <p:to x="100000" y="60000"/>
                                    </p:animScale>
                                    <p:animScale>
                                      <p:cBhvr>
                                        <p:cTn id="73" dur="166" decel="50000">
                                          <p:stCondLst>
                                            <p:cond delay="676"/>
                                          </p:stCondLst>
                                        </p:cTn>
                                        <p:tgtEl>
                                          <p:spTgt spid="7"/>
                                        </p:tgtEl>
                                      </p:cBhvr>
                                      <p:to x="100000" y="100000"/>
                                    </p:animScale>
                                    <p:animScale>
                                      <p:cBhvr>
                                        <p:cTn id="74" dur="26">
                                          <p:stCondLst>
                                            <p:cond delay="1312"/>
                                          </p:stCondLst>
                                        </p:cTn>
                                        <p:tgtEl>
                                          <p:spTgt spid="7"/>
                                        </p:tgtEl>
                                      </p:cBhvr>
                                      <p:to x="100000" y="80000"/>
                                    </p:animScale>
                                    <p:animScale>
                                      <p:cBhvr>
                                        <p:cTn id="75" dur="166" decel="50000">
                                          <p:stCondLst>
                                            <p:cond delay="1338"/>
                                          </p:stCondLst>
                                        </p:cTn>
                                        <p:tgtEl>
                                          <p:spTgt spid="7"/>
                                        </p:tgtEl>
                                      </p:cBhvr>
                                      <p:to x="100000" y="100000"/>
                                    </p:animScale>
                                    <p:animScale>
                                      <p:cBhvr>
                                        <p:cTn id="76" dur="26">
                                          <p:stCondLst>
                                            <p:cond delay="1642"/>
                                          </p:stCondLst>
                                        </p:cTn>
                                        <p:tgtEl>
                                          <p:spTgt spid="7"/>
                                        </p:tgtEl>
                                      </p:cBhvr>
                                      <p:to x="100000" y="90000"/>
                                    </p:animScale>
                                    <p:animScale>
                                      <p:cBhvr>
                                        <p:cTn id="77" dur="166" decel="50000">
                                          <p:stCondLst>
                                            <p:cond delay="1668"/>
                                          </p:stCondLst>
                                        </p:cTn>
                                        <p:tgtEl>
                                          <p:spTgt spid="7"/>
                                        </p:tgtEl>
                                      </p:cBhvr>
                                      <p:to x="100000" y="100000"/>
                                    </p:animScale>
                                    <p:animScale>
                                      <p:cBhvr>
                                        <p:cTn id="78" dur="26">
                                          <p:stCondLst>
                                            <p:cond delay="1808"/>
                                          </p:stCondLst>
                                        </p:cTn>
                                        <p:tgtEl>
                                          <p:spTgt spid="7"/>
                                        </p:tgtEl>
                                      </p:cBhvr>
                                      <p:to x="100000" y="95000"/>
                                    </p:animScale>
                                    <p:animScale>
                                      <p:cBhvr>
                                        <p:cTn id="79" dur="166" decel="50000">
                                          <p:stCondLst>
                                            <p:cond delay="1834"/>
                                          </p:stCondLst>
                                        </p:cTn>
                                        <p:tgtEl>
                                          <p:spTgt spid="7"/>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wipe(down)">
                                      <p:cBhvr>
                                        <p:cTn id="84" dur="580">
                                          <p:stCondLst>
                                            <p:cond delay="0"/>
                                          </p:stCondLst>
                                        </p:cTn>
                                        <p:tgtEl>
                                          <p:spTgt spid="6"/>
                                        </p:tgtEl>
                                      </p:cBhvr>
                                    </p:animEffect>
                                    <p:anim calcmode="lin" valueType="num">
                                      <p:cBhvr>
                                        <p:cTn id="8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90" dur="26">
                                          <p:stCondLst>
                                            <p:cond delay="650"/>
                                          </p:stCondLst>
                                        </p:cTn>
                                        <p:tgtEl>
                                          <p:spTgt spid="6"/>
                                        </p:tgtEl>
                                      </p:cBhvr>
                                      <p:to x="100000" y="60000"/>
                                    </p:animScale>
                                    <p:animScale>
                                      <p:cBhvr>
                                        <p:cTn id="91" dur="166" decel="50000">
                                          <p:stCondLst>
                                            <p:cond delay="676"/>
                                          </p:stCondLst>
                                        </p:cTn>
                                        <p:tgtEl>
                                          <p:spTgt spid="6"/>
                                        </p:tgtEl>
                                      </p:cBhvr>
                                      <p:to x="100000" y="100000"/>
                                    </p:animScale>
                                    <p:animScale>
                                      <p:cBhvr>
                                        <p:cTn id="92" dur="26">
                                          <p:stCondLst>
                                            <p:cond delay="1312"/>
                                          </p:stCondLst>
                                        </p:cTn>
                                        <p:tgtEl>
                                          <p:spTgt spid="6"/>
                                        </p:tgtEl>
                                      </p:cBhvr>
                                      <p:to x="100000" y="80000"/>
                                    </p:animScale>
                                    <p:animScale>
                                      <p:cBhvr>
                                        <p:cTn id="93" dur="166" decel="50000">
                                          <p:stCondLst>
                                            <p:cond delay="1338"/>
                                          </p:stCondLst>
                                        </p:cTn>
                                        <p:tgtEl>
                                          <p:spTgt spid="6"/>
                                        </p:tgtEl>
                                      </p:cBhvr>
                                      <p:to x="100000" y="100000"/>
                                    </p:animScale>
                                    <p:animScale>
                                      <p:cBhvr>
                                        <p:cTn id="94" dur="26">
                                          <p:stCondLst>
                                            <p:cond delay="1642"/>
                                          </p:stCondLst>
                                        </p:cTn>
                                        <p:tgtEl>
                                          <p:spTgt spid="6"/>
                                        </p:tgtEl>
                                      </p:cBhvr>
                                      <p:to x="100000" y="90000"/>
                                    </p:animScale>
                                    <p:animScale>
                                      <p:cBhvr>
                                        <p:cTn id="95" dur="166" decel="50000">
                                          <p:stCondLst>
                                            <p:cond delay="1668"/>
                                          </p:stCondLst>
                                        </p:cTn>
                                        <p:tgtEl>
                                          <p:spTgt spid="6"/>
                                        </p:tgtEl>
                                      </p:cBhvr>
                                      <p:to x="100000" y="100000"/>
                                    </p:animScale>
                                    <p:animScale>
                                      <p:cBhvr>
                                        <p:cTn id="96" dur="26">
                                          <p:stCondLst>
                                            <p:cond delay="1808"/>
                                          </p:stCondLst>
                                        </p:cTn>
                                        <p:tgtEl>
                                          <p:spTgt spid="6"/>
                                        </p:tgtEl>
                                      </p:cBhvr>
                                      <p:to x="100000" y="95000"/>
                                    </p:animScale>
                                    <p:animScale>
                                      <p:cBhvr>
                                        <p:cTn id="97" dur="166" decel="50000">
                                          <p:stCondLst>
                                            <p:cond delay="1834"/>
                                          </p:stCondLst>
                                        </p:cTn>
                                        <p:tgtEl>
                                          <p:spTgt spid="6"/>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grpId="0" nodeType="clickEffect">
                                  <p:stCondLst>
                                    <p:cond delay="0"/>
                                  </p:stCondLst>
                                  <p:childTnLst>
                                    <p:set>
                                      <p:cBhvr>
                                        <p:cTn id="101" dur="1" fill="hold">
                                          <p:stCondLst>
                                            <p:cond delay="0"/>
                                          </p:stCondLst>
                                        </p:cTn>
                                        <p:tgtEl>
                                          <p:spTgt spid="8"/>
                                        </p:tgtEl>
                                        <p:attrNameLst>
                                          <p:attrName>style.visibility</p:attrName>
                                        </p:attrNameLst>
                                      </p:cBhvr>
                                      <p:to>
                                        <p:strVal val="visible"/>
                                      </p:to>
                                    </p:set>
                                    <p:animEffect transition="in" filter="wipe(down)">
                                      <p:cBhvr>
                                        <p:cTn id="102" dur="580">
                                          <p:stCondLst>
                                            <p:cond delay="0"/>
                                          </p:stCondLst>
                                        </p:cTn>
                                        <p:tgtEl>
                                          <p:spTgt spid="8"/>
                                        </p:tgtEl>
                                      </p:cBhvr>
                                    </p:animEffect>
                                    <p:anim calcmode="lin" valueType="num">
                                      <p:cBhvr>
                                        <p:cTn id="10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08" dur="26">
                                          <p:stCondLst>
                                            <p:cond delay="650"/>
                                          </p:stCondLst>
                                        </p:cTn>
                                        <p:tgtEl>
                                          <p:spTgt spid="8"/>
                                        </p:tgtEl>
                                      </p:cBhvr>
                                      <p:to x="100000" y="60000"/>
                                    </p:animScale>
                                    <p:animScale>
                                      <p:cBhvr>
                                        <p:cTn id="109" dur="166" decel="50000">
                                          <p:stCondLst>
                                            <p:cond delay="676"/>
                                          </p:stCondLst>
                                        </p:cTn>
                                        <p:tgtEl>
                                          <p:spTgt spid="8"/>
                                        </p:tgtEl>
                                      </p:cBhvr>
                                      <p:to x="100000" y="100000"/>
                                    </p:animScale>
                                    <p:animScale>
                                      <p:cBhvr>
                                        <p:cTn id="110" dur="26">
                                          <p:stCondLst>
                                            <p:cond delay="1312"/>
                                          </p:stCondLst>
                                        </p:cTn>
                                        <p:tgtEl>
                                          <p:spTgt spid="8"/>
                                        </p:tgtEl>
                                      </p:cBhvr>
                                      <p:to x="100000" y="80000"/>
                                    </p:animScale>
                                    <p:animScale>
                                      <p:cBhvr>
                                        <p:cTn id="111" dur="166" decel="50000">
                                          <p:stCondLst>
                                            <p:cond delay="1338"/>
                                          </p:stCondLst>
                                        </p:cTn>
                                        <p:tgtEl>
                                          <p:spTgt spid="8"/>
                                        </p:tgtEl>
                                      </p:cBhvr>
                                      <p:to x="100000" y="100000"/>
                                    </p:animScale>
                                    <p:animScale>
                                      <p:cBhvr>
                                        <p:cTn id="112" dur="26">
                                          <p:stCondLst>
                                            <p:cond delay="1642"/>
                                          </p:stCondLst>
                                        </p:cTn>
                                        <p:tgtEl>
                                          <p:spTgt spid="8"/>
                                        </p:tgtEl>
                                      </p:cBhvr>
                                      <p:to x="100000" y="90000"/>
                                    </p:animScale>
                                    <p:animScale>
                                      <p:cBhvr>
                                        <p:cTn id="113" dur="166" decel="50000">
                                          <p:stCondLst>
                                            <p:cond delay="1668"/>
                                          </p:stCondLst>
                                        </p:cTn>
                                        <p:tgtEl>
                                          <p:spTgt spid="8"/>
                                        </p:tgtEl>
                                      </p:cBhvr>
                                      <p:to x="100000" y="100000"/>
                                    </p:animScale>
                                    <p:animScale>
                                      <p:cBhvr>
                                        <p:cTn id="114" dur="26">
                                          <p:stCondLst>
                                            <p:cond delay="1808"/>
                                          </p:stCondLst>
                                        </p:cTn>
                                        <p:tgtEl>
                                          <p:spTgt spid="8"/>
                                        </p:tgtEl>
                                      </p:cBhvr>
                                      <p:to x="100000" y="95000"/>
                                    </p:animScale>
                                    <p:animScale>
                                      <p:cBhvr>
                                        <p:cTn id="115" dur="166" decel="50000">
                                          <p:stCondLst>
                                            <p:cond delay="1834"/>
                                          </p:stCondLst>
                                        </p:cTn>
                                        <p:tgtEl>
                                          <p:spTgt spid="8"/>
                                        </p:tgtEl>
                                      </p:cBhvr>
                                      <p:to x="100000" y="100000"/>
                                    </p:animScale>
                                  </p:childTnLst>
                                </p:cTn>
                              </p:par>
                            </p:childTnLst>
                          </p:cTn>
                        </p:par>
                      </p:childTnLst>
                    </p:cTn>
                  </p:par>
                  <p:par>
                    <p:cTn id="116" fill="hold">
                      <p:stCondLst>
                        <p:cond delay="indefinite"/>
                      </p:stCondLst>
                      <p:childTnLst>
                        <p:par>
                          <p:cTn id="117" fill="hold">
                            <p:stCondLst>
                              <p:cond delay="0"/>
                            </p:stCondLst>
                            <p:childTnLst>
                              <p:par>
                                <p:cTn id="118" presetID="26" presetClass="entr" presetSubtype="0" fill="hold" grpId="0" nodeType="clickEffect">
                                  <p:stCondLst>
                                    <p:cond delay="0"/>
                                  </p:stCondLst>
                                  <p:childTnLst>
                                    <p:set>
                                      <p:cBhvr>
                                        <p:cTn id="119" dur="1" fill="hold">
                                          <p:stCondLst>
                                            <p:cond delay="0"/>
                                          </p:stCondLst>
                                        </p:cTn>
                                        <p:tgtEl>
                                          <p:spTgt spid="9"/>
                                        </p:tgtEl>
                                        <p:attrNameLst>
                                          <p:attrName>style.visibility</p:attrName>
                                        </p:attrNameLst>
                                      </p:cBhvr>
                                      <p:to>
                                        <p:strVal val="visible"/>
                                      </p:to>
                                    </p:set>
                                    <p:animEffect transition="in" filter="wipe(down)">
                                      <p:cBhvr>
                                        <p:cTn id="120" dur="580">
                                          <p:stCondLst>
                                            <p:cond delay="0"/>
                                          </p:stCondLst>
                                        </p:cTn>
                                        <p:tgtEl>
                                          <p:spTgt spid="9"/>
                                        </p:tgtEl>
                                      </p:cBhvr>
                                    </p:animEffect>
                                    <p:anim calcmode="lin" valueType="num">
                                      <p:cBhvr>
                                        <p:cTn id="121"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22"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23"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24"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5"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26" dur="26">
                                          <p:stCondLst>
                                            <p:cond delay="650"/>
                                          </p:stCondLst>
                                        </p:cTn>
                                        <p:tgtEl>
                                          <p:spTgt spid="9"/>
                                        </p:tgtEl>
                                      </p:cBhvr>
                                      <p:to x="100000" y="60000"/>
                                    </p:animScale>
                                    <p:animScale>
                                      <p:cBhvr>
                                        <p:cTn id="127" dur="166" decel="50000">
                                          <p:stCondLst>
                                            <p:cond delay="676"/>
                                          </p:stCondLst>
                                        </p:cTn>
                                        <p:tgtEl>
                                          <p:spTgt spid="9"/>
                                        </p:tgtEl>
                                      </p:cBhvr>
                                      <p:to x="100000" y="100000"/>
                                    </p:animScale>
                                    <p:animScale>
                                      <p:cBhvr>
                                        <p:cTn id="128" dur="26">
                                          <p:stCondLst>
                                            <p:cond delay="1312"/>
                                          </p:stCondLst>
                                        </p:cTn>
                                        <p:tgtEl>
                                          <p:spTgt spid="9"/>
                                        </p:tgtEl>
                                      </p:cBhvr>
                                      <p:to x="100000" y="80000"/>
                                    </p:animScale>
                                    <p:animScale>
                                      <p:cBhvr>
                                        <p:cTn id="129" dur="166" decel="50000">
                                          <p:stCondLst>
                                            <p:cond delay="1338"/>
                                          </p:stCondLst>
                                        </p:cTn>
                                        <p:tgtEl>
                                          <p:spTgt spid="9"/>
                                        </p:tgtEl>
                                      </p:cBhvr>
                                      <p:to x="100000" y="100000"/>
                                    </p:animScale>
                                    <p:animScale>
                                      <p:cBhvr>
                                        <p:cTn id="130" dur="26">
                                          <p:stCondLst>
                                            <p:cond delay="1642"/>
                                          </p:stCondLst>
                                        </p:cTn>
                                        <p:tgtEl>
                                          <p:spTgt spid="9"/>
                                        </p:tgtEl>
                                      </p:cBhvr>
                                      <p:to x="100000" y="90000"/>
                                    </p:animScale>
                                    <p:animScale>
                                      <p:cBhvr>
                                        <p:cTn id="131" dur="166" decel="50000">
                                          <p:stCondLst>
                                            <p:cond delay="1668"/>
                                          </p:stCondLst>
                                        </p:cTn>
                                        <p:tgtEl>
                                          <p:spTgt spid="9"/>
                                        </p:tgtEl>
                                      </p:cBhvr>
                                      <p:to x="100000" y="100000"/>
                                    </p:animScale>
                                    <p:animScale>
                                      <p:cBhvr>
                                        <p:cTn id="132" dur="26">
                                          <p:stCondLst>
                                            <p:cond delay="1808"/>
                                          </p:stCondLst>
                                        </p:cTn>
                                        <p:tgtEl>
                                          <p:spTgt spid="9"/>
                                        </p:tgtEl>
                                      </p:cBhvr>
                                      <p:to x="100000" y="95000"/>
                                    </p:animScale>
                                    <p:animScale>
                                      <p:cBhvr>
                                        <p:cTn id="133"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rgbClr val="FFCCFF"/>
            </a:gs>
            <a:gs pos="99000">
              <a:srgbClr val="FF9999"/>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609975" y="129600"/>
            <a:ext cx="4315605" cy="584775"/>
          </a:xfrm>
          <a:prstGeom prst="rect">
            <a:avLst/>
          </a:prstGeom>
        </p:spPr>
        <p:txBody>
          <a:bodyPr wrap="none">
            <a:spAutoFit/>
          </a:bodyPr>
          <a:lstStyle/>
          <a:p>
            <a:r>
              <a:rPr lang="en-US" sz="3200" b="1" dirty="0">
                <a:solidFill>
                  <a:srgbClr val="0070C0"/>
                </a:solidFill>
              </a:rPr>
              <a:t>factors affecting fixation</a:t>
            </a:r>
          </a:p>
        </p:txBody>
      </p:sp>
      <p:sp>
        <p:nvSpPr>
          <p:cNvPr id="3" name="Rectangle 2"/>
          <p:cNvSpPr/>
          <p:nvPr/>
        </p:nvSpPr>
        <p:spPr>
          <a:xfrm>
            <a:off x="773462" y="899041"/>
            <a:ext cx="1363900" cy="461665"/>
          </a:xfrm>
          <a:prstGeom prst="rect">
            <a:avLst/>
          </a:prstGeom>
        </p:spPr>
        <p:txBody>
          <a:bodyPr wrap="none">
            <a:spAutoFit/>
          </a:bodyPr>
          <a:lstStyle/>
          <a:p>
            <a:r>
              <a:rPr lang="en-US" sz="2400" b="1" dirty="0">
                <a:solidFill>
                  <a:srgbClr val="0070C0"/>
                </a:solidFill>
              </a:rPr>
              <a:t>Buffering</a:t>
            </a:r>
          </a:p>
        </p:txBody>
      </p:sp>
      <p:sp>
        <p:nvSpPr>
          <p:cNvPr id="4" name="Rectangle 3"/>
          <p:cNvSpPr/>
          <p:nvPr/>
        </p:nvSpPr>
        <p:spPr>
          <a:xfrm>
            <a:off x="561975" y="1381422"/>
            <a:ext cx="11082338" cy="707886"/>
          </a:xfrm>
          <a:prstGeom prst="rect">
            <a:avLst/>
          </a:prstGeom>
          <a:solidFill>
            <a:srgbClr val="FFFFCC"/>
          </a:solidFill>
        </p:spPr>
        <p:txBody>
          <a:bodyPr wrap="square">
            <a:spAutoFit/>
          </a:bodyPr>
          <a:lstStyle/>
          <a:p>
            <a:r>
              <a:rPr lang="en-US" sz="2000" b="1" dirty="0"/>
              <a:t>Fixation is best performed at close to neutral pH (pH 6–8; formalin is buffered with phosphate at pH 7). Common buffers include: phosphate, bicarbonate, </a:t>
            </a:r>
            <a:r>
              <a:rPr lang="en-US" sz="2000" b="1" dirty="0" err="1"/>
              <a:t>cacodylate</a:t>
            </a:r>
            <a:r>
              <a:rPr lang="en-US" sz="2000" b="1" dirty="0"/>
              <a:t>, and </a:t>
            </a:r>
            <a:r>
              <a:rPr lang="en-US" sz="2000" b="1" dirty="0" err="1"/>
              <a:t>veronal</a:t>
            </a:r>
            <a:r>
              <a:rPr lang="en-US" sz="2000" b="1" dirty="0"/>
              <a:t> .</a:t>
            </a:r>
          </a:p>
        </p:txBody>
      </p:sp>
      <p:sp>
        <p:nvSpPr>
          <p:cNvPr id="5" name="Rectangle 4"/>
          <p:cNvSpPr/>
          <p:nvPr/>
        </p:nvSpPr>
        <p:spPr>
          <a:xfrm>
            <a:off x="773462" y="2602467"/>
            <a:ext cx="1689245" cy="461665"/>
          </a:xfrm>
          <a:prstGeom prst="rect">
            <a:avLst/>
          </a:prstGeom>
        </p:spPr>
        <p:txBody>
          <a:bodyPr wrap="none">
            <a:spAutoFit/>
          </a:bodyPr>
          <a:lstStyle/>
          <a:p>
            <a:r>
              <a:rPr lang="en-US" sz="2400" b="1" dirty="0">
                <a:solidFill>
                  <a:srgbClr val="0070C0"/>
                </a:solidFill>
              </a:rPr>
              <a:t>Penetration</a:t>
            </a:r>
          </a:p>
        </p:txBody>
      </p:sp>
      <p:sp>
        <p:nvSpPr>
          <p:cNvPr id="6" name="Rectangle 5"/>
          <p:cNvSpPr/>
          <p:nvPr/>
        </p:nvSpPr>
        <p:spPr>
          <a:xfrm>
            <a:off x="768627" y="3064132"/>
            <a:ext cx="10875686" cy="1015663"/>
          </a:xfrm>
          <a:prstGeom prst="rect">
            <a:avLst/>
          </a:prstGeom>
          <a:solidFill>
            <a:srgbClr val="FFFFCC"/>
          </a:solidFill>
        </p:spPr>
        <p:txBody>
          <a:bodyPr wrap="square">
            <a:spAutoFit/>
          </a:bodyPr>
          <a:lstStyle/>
          <a:p>
            <a:r>
              <a:rPr lang="en-US" sz="2000" b="1" dirty="0"/>
              <a:t>Each fixative has its own penetration rate in tissues. While formalin and alcohol penetration are superior, glutaraldehyde is the worst. Mercurial fixatives are in between. The thinner the sections are cut, the better the penetration .</a:t>
            </a:r>
          </a:p>
        </p:txBody>
      </p:sp>
      <p:sp>
        <p:nvSpPr>
          <p:cNvPr id="7" name="Rectangle 6"/>
          <p:cNvSpPr/>
          <p:nvPr/>
        </p:nvSpPr>
        <p:spPr>
          <a:xfrm>
            <a:off x="768627" y="4489726"/>
            <a:ext cx="1164229" cy="461665"/>
          </a:xfrm>
          <a:prstGeom prst="rect">
            <a:avLst/>
          </a:prstGeom>
        </p:spPr>
        <p:txBody>
          <a:bodyPr wrap="none">
            <a:spAutoFit/>
          </a:bodyPr>
          <a:lstStyle/>
          <a:p>
            <a:r>
              <a:rPr lang="en-US" sz="2400" b="1" dirty="0">
                <a:solidFill>
                  <a:srgbClr val="0070C0"/>
                </a:solidFill>
              </a:rPr>
              <a:t>Volume</a:t>
            </a:r>
          </a:p>
        </p:txBody>
      </p:sp>
      <p:sp>
        <p:nvSpPr>
          <p:cNvPr id="8" name="Rectangle 7"/>
          <p:cNvSpPr/>
          <p:nvPr/>
        </p:nvSpPr>
        <p:spPr>
          <a:xfrm>
            <a:off x="561975" y="4908530"/>
            <a:ext cx="11082338" cy="707886"/>
          </a:xfrm>
          <a:prstGeom prst="rect">
            <a:avLst/>
          </a:prstGeom>
          <a:solidFill>
            <a:srgbClr val="FFFFCC"/>
          </a:solidFill>
        </p:spPr>
        <p:txBody>
          <a:bodyPr wrap="square">
            <a:spAutoFit/>
          </a:bodyPr>
          <a:lstStyle/>
          <a:p>
            <a:r>
              <a:rPr lang="en-US" sz="2000" b="1" dirty="0"/>
              <a:t>The volume of the fixative should be in at least a ratio of 10:1. Fixation can be enhanced if the fixative solution is changed at regular intervals and the specimen is agitated</a:t>
            </a:r>
          </a:p>
        </p:txBody>
      </p:sp>
    </p:spTree>
    <p:extLst>
      <p:ext uri="{BB962C8B-B14F-4D97-AF65-F5344CB8AC3E}">
        <p14:creationId xmlns:p14="http://schemas.microsoft.com/office/powerpoint/2010/main" val="7633738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animBg="1"/>
      <p:bldP spid="7" grpId="0"/>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940</Words>
  <Application>Microsoft Office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Doaa Mohamed elnagar</cp:lastModifiedBy>
  <cp:revision>18</cp:revision>
  <dcterms:created xsi:type="dcterms:W3CDTF">2020-02-19T16:22:48Z</dcterms:created>
  <dcterms:modified xsi:type="dcterms:W3CDTF">2020-09-21T14:42:10Z</dcterms:modified>
</cp:coreProperties>
</file>