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1"/>
  </p:notesMasterIdLst>
  <p:sldIdLst>
    <p:sldId id="381" r:id="rId2"/>
    <p:sldId id="350" r:id="rId3"/>
    <p:sldId id="500" r:id="rId4"/>
    <p:sldId id="541" r:id="rId5"/>
    <p:sldId id="542" r:id="rId6"/>
    <p:sldId id="544" r:id="rId7"/>
    <p:sldId id="545" r:id="rId8"/>
    <p:sldId id="546" r:id="rId9"/>
    <p:sldId id="547" r:id="rId10"/>
    <p:sldId id="548" r:id="rId11"/>
    <p:sldId id="549" r:id="rId12"/>
    <p:sldId id="550" r:id="rId13"/>
    <p:sldId id="551" r:id="rId14"/>
    <p:sldId id="558" r:id="rId15"/>
    <p:sldId id="552" r:id="rId16"/>
    <p:sldId id="554" r:id="rId17"/>
    <p:sldId id="555" r:id="rId18"/>
    <p:sldId id="556" r:id="rId19"/>
    <p:sldId id="557" r:id="rId20"/>
    <p:sldId id="553" r:id="rId21"/>
    <p:sldId id="559" r:id="rId22"/>
    <p:sldId id="560" r:id="rId23"/>
    <p:sldId id="561" r:id="rId24"/>
    <p:sldId id="562" r:id="rId25"/>
    <p:sldId id="565" r:id="rId26"/>
    <p:sldId id="564" r:id="rId27"/>
    <p:sldId id="563" r:id="rId28"/>
    <p:sldId id="524" r:id="rId29"/>
    <p:sldId id="424"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A50021"/>
    <a:srgbClr val="0099CC"/>
    <a:srgbClr val="003300"/>
    <a:srgbClr val="3C845E"/>
    <a:srgbClr val="2A96B0"/>
    <a:srgbClr val="003399"/>
    <a:srgbClr val="0066CC"/>
    <a:srgbClr val="0066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92" autoAdjust="0"/>
  </p:normalViewPr>
  <p:slideViewPr>
    <p:cSldViewPr>
      <p:cViewPr varScale="1">
        <p:scale>
          <a:sx n="93" d="100"/>
          <a:sy n="93" d="100"/>
        </p:scale>
        <p:origin x="166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7987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p>
        </p:txBody>
      </p:sp>
      <p:sp>
        <p:nvSpPr>
          <p:cNvPr id="7987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cs typeface="Arial" panose="020B0604020202020204" pitchFamily="34" charset="0"/>
              </a:defRPr>
            </a:lvl1pPr>
          </a:lstStyle>
          <a:p>
            <a:pPr>
              <a:defRPr/>
            </a:pPr>
            <a:fld id="{7B542A9C-F43C-47BF-BBF7-0FF0718C5F1B}" type="slidenum">
              <a:rPr lang="ar-SA" altLang="en-US"/>
              <a:pPr>
                <a:defRPr/>
              </a:pPr>
              <a:t>‹#›</a:t>
            </a:fld>
            <a:endParaRPr lang="en-US" altLang="en-US"/>
          </a:p>
        </p:txBody>
      </p:sp>
    </p:spTree>
    <p:extLst>
      <p:ext uri="{BB962C8B-B14F-4D97-AF65-F5344CB8AC3E}">
        <p14:creationId xmlns:p14="http://schemas.microsoft.com/office/powerpoint/2010/main" val="184247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C3917-AFAB-4045-82FB-8BCA18569B9D}" type="slidenum">
              <a:rPr lang="ar-SA" altLang="en-US"/>
              <a:pPr>
                <a:defRPr/>
              </a:pPr>
              <a:t>‹#›</a:t>
            </a:fld>
            <a:endParaRPr lang="en-US" altLang="en-US"/>
          </a:p>
        </p:txBody>
      </p:sp>
    </p:spTree>
    <p:extLst>
      <p:ext uri="{BB962C8B-B14F-4D97-AF65-F5344CB8AC3E}">
        <p14:creationId xmlns:p14="http://schemas.microsoft.com/office/powerpoint/2010/main" val="133737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6766C-D843-447C-86BC-B2BF6E0D165E}"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0754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DAA4A-B9C8-4E94-AAB2-7FF324F202EE}"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43593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C015CD-E8C1-4268-8A3E-8B13E2A4812F}" type="slidenum">
              <a:rPr lang="ar-SA" altLang="en-US"/>
              <a:pPr>
                <a:defRPr/>
              </a:pPr>
              <a:t>‹#›</a:t>
            </a:fld>
            <a:endParaRPr lang="en-US" altLang="en-US"/>
          </a:p>
        </p:txBody>
      </p:sp>
    </p:spTree>
    <p:extLst>
      <p:ext uri="{BB962C8B-B14F-4D97-AF65-F5344CB8AC3E}">
        <p14:creationId xmlns:p14="http://schemas.microsoft.com/office/powerpoint/2010/main" val="344185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A2DD34-050D-4742-B327-1F908663CDC0}"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61413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E1DBE3E-73BF-4747-83B0-9B5839F955EB}"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06308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3751EFE-710D-4722-8698-8615B8E3FD99}"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334541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01B069-39D0-4779-9ABB-81AF75167A62}" type="slidenum">
              <a:rPr lang="ar-SA" altLang="en-US"/>
              <a:pPr>
                <a:defRPr/>
              </a:pPr>
              <a:t>‹#›</a:t>
            </a:fld>
            <a:endParaRPr lang="en-US" altLang="en-US"/>
          </a:p>
        </p:txBody>
      </p:sp>
    </p:spTree>
    <p:extLst>
      <p:ext uri="{BB962C8B-B14F-4D97-AF65-F5344CB8AC3E}">
        <p14:creationId xmlns:p14="http://schemas.microsoft.com/office/powerpoint/2010/main" val="312448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D02EC41-8FBA-4576-B117-E42A789395AA}"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79101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17AF640-CC1C-498D-ACC3-3FC94831D5E5}"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40886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994F9A-4C41-4054-B142-AAF257A84347}" type="slidenum">
              <a:rPr lang="ar-SA" altLang="en-US"/>
              <a:pPr>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86531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3835B16C-748F-4A4E-8454-EF66A71500E4}"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1" r:id="rId3"/>
    <p:sldLayoutId id="2147483812" r:id="rId4"/>
    <p:sldLayoutId id="2147483813" r:id="rId5"/>
    <p:sldLayoutId id="2147483810" r:id="rId6"/>
    <p:sldLayoutId id="2147483814" r:id="rId7"/>
    <p:sldLayoutId id="2147483815" r:id="rId8"/>
    <p:sldLayoutId id="2147483816" r:id="rId9"/>
    <p:sldLayoutId id="2147483817" r:id="rId10"/>
    <p:sldLayoutId id="2147483818"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878193" y="2348880"/>
            <a:ext cx="5430111" cy="1656184"/>
          </a:xfrm>
          <a:prstGeom prst="rect">
            <a:avLst/>
          </a:prstGeom>
          <a:noFill/>
          <a:ln>
            <a:noFill/>
          </a:ln>
          <a:effectLst>
            <a:glow rad="38100">
              <a:schemeClr val="bg1">
                <a:alpha val="80000"/>
              </a:schemeClr>
            </a:glow>
          </a:effectLst>
        </p:spPr>
      </p:pic>
    </p:spTree>
    <p:extLst>
      <p:ext uri="{BB962C8B-B14F-4D97-AF65-F5344CB8AC3E}">
        <p14:creationId xmlns:p14="http://schemas.microsoft.com/office/powerpoint/2010/main" val="97824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A6D5F8A-5F33-CF41-9720-C6BEA1209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632848" cy="4968552"/>
          </a:xfrm>
          <a:prstGeom prst="rect">
            <a:avLst/>
          </a:prstGeom>
        </p:spPr>
      </p:pic>
    </p:spTree>
    <p:extLst>
      <p:ext uri="{BB962C8B-B14F-4D97-AF65-F5344CB8AC3E}">
        <p14:creationId xmlns:p14="http://schemas.microsoft.com/office/powerpoint/2010/main" val="490409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0B28DA3-095F-8748-9AA1-B1A1C2D561DF}"/>
              </a:ext>
            </a:extLst>
          </p:cNvPr>
          <p:cNvSpPr txBox="1"/>
          <p:nvPr/>
        </p:nvSpPr>
        <p:spPr>
          <a:xfrm>
            <a:off x="611560" y="5715"/>
            <a:ext cx="7920880" cy="830997"/>
          </a:xfrm>
          <a:prstGeom prst="rect">
            <a:avLst/>
          </a:prstGeom>
          <a:noFill/>
        </p:spPr>
        <p:txBody>
          <a:bodyPr wrap="square">
            <a:spAutoFit/>
          </a:bodyPr>
          <a:lstStyle/>
          <a:p>
            <a:r>
              <a:rPr lang="en-US" sz="2400" b="1" dirty="0">
                <a:solidFill>
                  <a:srgbClr val="00B0F0"/>
                </a:solidFill>
                <a:effectLst/>
                <a:latin typeface="Helvetica" pitchFamily="2" charset="0"/>
              </a:rPr>
              <a:t>THE CELLULOSE–GLYCAN LATTICE IS EMBEDDED IN A MATRIX OF PECTIN AND PROTEIN</a:t>
            </a:r>
          </a:p>
        </p:txBody>
      </p:sp>
      <p:sp>
        <p:nvSpPr>
          <p:cNvPr id="3" name="TextBox 2">
            <a:extLst>
              <a:ext uri="{FF2B5EF4-FFF2-40B4-BE49-F238E27FC236}">
                <a16:creationId xmlns:a16="http://schemas.microsoft.com/office/drawing/2014/main" id="{9D8C9826-DE97-614A-BC2F-81AF06CCAAC9}"/>
              </a:ext>
            </a:extLst>
          </p:cNvPr>
          <p:cNvSpPr txBox="1"/>
          <p:nvPr/>
        </p:nvSpPr>
        <p:spPr>
          <a:xfrm>
            <a:off x="105059" y="836324"/>
            <a:ext cx="9036496" cy="7571303"/>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About 35 percent of the primary wall consists of </a:t>
            </a:r>
            <a:r>
              <a:rPr lang="en-US" sz="2400" dirty="0" err="1">
                <a:solidFill>
                  <a:srgbClr val="231F20"/>
                </a:solidFill>
                <a:effectLst/>
                <a:latin typeface="Helvetica" pitchFamily="2" charset="0"/>
              </a:rPr>
              <a:t>pectins</a:t>
            </a:r>
            <a:r>
              <a:rPr lang="en-US" sz="2400" dirty="0">
                <a:solidFill>
                  <a:srgbClr val="231F20"/>
                </a:solidFill>
                <a:effectLst/>
                <a:latin typeface="Helvetica" pitchFamily="2" charset="0"/>
              </a:rPr>
              <a:t>, or pectic substances. </a:t>
            </a:r>
          </a:p>
          <a:p>
            <a:pPr marL="342900" indent="-342900">
              <a:lnSpc>
                <a:spcPct val="150000"/>
              </a:lnSpc>
              <a:buFont typeface="Wingdings" pitchFamily="2" charset="2"/>
              <a:buChar char="ü"/>
            </a:pPr>
            <a:r>
              <a:rPr lang="en-US" sz="2400" dirty="0">
                <a:solidFill>
                  <a:srgbClr val="231F20"/>
                </a:solidFill>
                <a:effectLst/>
                <a:latin typeface="Helvetica" pitchFamily="2" charset="0"/>
              </a:rPr>
              <a:t>Pectin is a complex, heterogeneous mixture of </a:t>
            </a:r>
            <a:r>
              <a:rPr lang="en-US" sz="2400" dirty="0" err="1">
                <a:solidFill>
                  <a:srgbClr val="231F20"/>
                </a:solidFill>
                <a:effectLst/>
                <a:latin typeface="Helvetica" pitchFamily="2" charset="0"/>
              </a:rPr>
              <a:t>noncellulosic</a:t>
            </a:r>
            <a:r>
              <a:rPr lang="en-US" sz="2400" dirty="0">
                <a:solidFill>
                  <a:srgbClr val="231F20"/>
                </a:solidFill>
                <a:effectLst/>
                <a:latin typeface="Helvetica" pitchFamily="2" charset="0"/>
              </a:rPr>
              <a:t> polysaccharides especially rich in galacturonic acid—the acid form of the sugar galactose.</a:t>
            </a:r>
          </a:p>
          <a:p>
            <a:pPr marL="342900" indent="-342900">
              <a:lnSpc>
                <a:spcPct val="150000"/>
              </a:lnSpc>
              <a:buFont typeface="Wingdings" pitchFamily="2" charset="2"/>
              <a:buChar char="ü"/>
            </a:pPr>
            <a:endParaRPr lang="en-US" sz="2400" dirty="0">
              <a:solidFill>
                <a:srgbClr val="231F20"/>
              </a:solidFill>
              <a:effectLst/>
              <a:latin typeface="Helvetica" pitchFamily="2" charset="0"/>
            </a:endParaRPr>
          </a:p>
          <a:p>
            <a:pPr marL="342900" indent="-342900">
              <a:buFont typeface="Wingdings" pitchFamily="2" charset="2"/>
              <a:buChar char="ü"/>
            </a:pPr>
            <a:r>
              <a:rPr lang="en-US" sz="2400" dirty="0">
                <a:solidFill>
                  <a:srgbClr val="231F20"/>
                </a:solidFill>
                <a:effectLst/>
                <a:latin typeface="Helvetica" pitchFamily="2" charset="0"/>
              </a:rPr>
              <a:t>When the pectin chain is secreted into the wall space, most of the free carboxylic acid groups are esterified with methyl groups</a:t>
            </a:r>
          </a:p>
          <a:p>
            <a:pPr marL="342900" indent="-342900">
              <a:buFont typeface="Wingdings" pitchFamily="2" charset="2"/>
              <a:buChar char="ü"/>
            </a:pPr>
            <a:endParaRPr lang="en-US" sz="2400" dirty="0">
              <a:solidFill>
                <a:srgbClr val="231F20"/>
              </a:solidFill>
              <a:latin typeface="Helvetica" pitchFamily="2" charset="0"/>
            </a:endParaRPr>
          </a:p>
          <a:p>
            <a:pPr marL="342900" indent="-342900">
              <a:buFont typeface="Wingdings" pitchFamily="2" charset="2"/>
              <a:buChar char="ü"/>
            </a:pPr>
            <a:r>
              <a:rPr lang="en-US" sz="2400" dirty="0">
                <a:solidFill>
                  <a:srgbClr val="231F20"/>
                </a:solidFill>
                <a:effectLst/>
                <a:latin typeface="Helvetica" pitchFamily="2" charset="0"/>
              </a:rPr>
              <a:t>Once in the wall, however, the enzyme pectin </a:t>
            </a:r>
            <a:r>
              <a:rPr lang="en-US" sz="2400" dirty="0" err="1">
                <a:solidFill>
                  <a:srgbClr val="231F20"/>
                </a:solidFill>
                <a:effectLst/>
                <a:latin typeface="Helvetica" pitchFamily="2" charset="0"/>
              </a:rPr>
              <a:t>methylesterase</a:t>
            </a:r>
            <a:r>
              <a:rPr lang="en-US" sz="2400" dirty="0">
                <a:solidFill>
                  <a:srgbClr val="231F20"/>
                </a:solidFill>
                <a:effectLst/>
                <a:latin typeface="Helvetica" pitchFamily="2" charset="0"/>
              </a:rPr>
              <a:t> cleaves some of the methyl groups, leaving the acid groups free to bind with calcium.</a:t>
            </a:r>
          </a:p>
          <a:p>
            <a:pPr marL="342900" indent="-342900">
              <a:buFont typeface="Wingdings" pitchFamily="2" charset="2"/>
              <a:buChar char="ü"/>
            </a:pPr>
            <a:endParaRPr lang="en-US" sz="2400" dirty="0">
              <a:solidFill>
                <a:srgbClr val="231F20"/>
              </a:solidFill>
              <a:effectLst/>
              <a:latin typeface="Helvetica" pitchFamily="2" charset="0"/>
            </a:endParaRPr>
          </a:p>
          <a:p>
            <a:pPr marL="342900" indent="-342900">
              <a:lnSpc>
                <a:spcPct val="150000"/>
              </a:lnSpc>
              <a:buFont typeface="Wingdings" pitchFamily="2" charset="2"/>
              <a:buChar char="ü"/>
            </a:pPr>
            <a:endParaRPr lang="en-US" sz="2400" dirty="0">
              <a:solidFill>
                <a:srgbClr val="231F20"/>
              </a:solidFill>
              <a:effectLst/>
              <a:latin typeface="Helvetica" pitchFamily="2" charset="0"/>
            </a:endParaRPr>
          </a:p>
          <a:p>
            <a:pPr marL="285750" indent="-285750">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825286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EE51C3EF-7D80-9D47-9622-AD52EE8ED4F6}"/>
              </a:ext>
            </a:extLst>
          </p:cNvPr>
          <p:cNvSpPr txBox="1"/>
          <p:nvPr/>
        </p:nvSpPr>
        <p:spPr>
          <a:xfrm>
            <a:off x="318654" y="1274618"/>
            <a:ext cx="8825345" cy="5909310"/>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The divalent calcium ions form cross-links between pectin chains and contribute to the stability of the cell wall.</a:t>
            </a:r>
          </a:p>
          <a:p>
            <a:pPr marL="342900" indent="-342900">
              <a:lnSpc>
                <a:spcPct val="150000"/>
              </a:lnSpc>
              <a:buFont typeface="Wingdings" pitchFamily="2" charset="2"/>
              <a:buChar char="ü"/>
            </a:pPr>
            <a:r>
              <a:rPr lang="en-US" sz="2400" dirty="0">
                <a:solidFill>
                  <a:srgbClr val="231F20"/>
                </a:solidFill>
                <a:effectLst/>
                <a:latin typeface="Helvetica" pitchFamily="2" charset="0"/>
              </a:rPr>
              <a:t>It is significant that calcium concentrations (and, consequently, calcium bridging) are kept low in the walls of actively growing cells. </a:t>
            </a:r>
          </a:p>
          <a:p>
            <a:pPr marL="342900" indent="-342900">
              <a:buFont typeface="Wingdings" pitchFamily="2" charset="2"/>
              <a:buChar char="ü"/>
            </a:pPr>
            <a:r>
              <a:rPr lang="en-US" sz="2400" dirty="0" err="1">
                <a:solidFill>
                  <a:srgbClr val="231F20"/>
                </a:solidFill>
                <a:effectLst/>
                <a:latin typeface="Helvetica" pitchFamily="2" charset="0"/>
              </a:rPr>
              <a:t>Pectins</a:t>
            </a:r>
            <a:r>
              <a:rPr lang="en-US" sz="2400" dirty="0">
                <a:solidFill>
                  <a:srgbClr val="231F20"/>
                </a:solidFill>
                <a:effectLst/>
                <a:latin typeface="Helvetica" pitchFamily="2" charset="0"/>
              </a:rPr>
              <a:t> are also the principal constituent of </a:t>
            </a:r>
            <a:r>
              <a:rPr lang="en-US" sz="2400" b="1" dirty="0">
                <a:solidFill>
                  <a:srgbClr val="231F20"/>
                </a:solidFill>
                <a:effectLst/>
                <a:latin typeface="Helvetica" pitchFamily="2" charset="0"/>
              </a:rPr>
              <a:t>the middle lamella. </a:t>
            </a:r>
          </a:p>
          <a:p>
            <a:pPr marL="342900" indent="-342900">
              <a:buFont typeface="Wingdings" pitchFamily="2" charset="2"/>
              <a:buChar char="ü"/>
            </a:pPr>
            <a:r>
              <a:rPr lang="en-US" sz="2400" dirty="0">
                <a:solidFill>
                  <a:srgbClr val="231F20"/>
                </a:solidFill>
                <a:effectLst/>
                <a:latin typeface="Helvetica" pitchFamily="2" charset="0"/>
              </a:rPr>
              <a:t>The middle lamella lies between the primary walls of adjacent cells.</a:t>
            </a:r>
          </a:p>
          <a:p>
            <a:pPr marL="342900" indent="-342900">
              <a:buFont typeface="Wingdings" pitchFamily="2" charset="2"/>
              <a:buChar char="ü"/>
            </a:pPr>
            <a:endParaRPr lang="en-US" sz="2400" b="1" dirty="0">
              <a:solidFill>
                <a:srgbClr val="231F20"/>
              </a:solidFill>
              <a:effectLst/>
              <a:latin typeface="Helvetica" pitchFamily="2" charset="0"/>
            </a:endParaRPr>
          </a:p>
          <a:p>
            <a:pPr marL="342900" indent="-342900">
              <a:buFont typeface="Wingdings" pitchFamily="2" charset="2"/>
              <a:buChar char="ü"/>
            </a:pPr>
            <a:endParaRPr lang="en-US" sz="2400" b="1" dirty="0">
              <a:solidFill>
                <a:srgbClr val="231F20"/>
              </a:solidFill>
              <a:effectLst/>
              <a:latin typeface="Helvetica" pitchFamily="2" charset="0"/>
            </a:endParaRPr>
          </a:p>
          <a:p>
            <a:pPr>
              <a:lnSpc>
                <a:spcPct val="150000"/>
              </a:lnSpc>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30330009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34EBE0A-3123-D842-ADA5-B8333E571E67}"/>
              </a:ext>
            </a:extLst>
          </p:cNvPr>
          <p:cNvSpPr txBox="1"/>
          <p:nvPr/>
        </p:nvSpPr>
        <p:spPr>
          <a:xfrm>
            <a:off x="443344" y="1163782"/>
            <a:ext cx="8521143" cy="2585323"/>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The softening of fruit as it ripens, for example, is due in part to the action of the </a:t>
            </a:r>
            <a:r>
              <a:rPr lang="en-US" sz="2400" b="1" dirty="0">
                <a:solidFill>
                  <a:srgbClr val="231F20"/>
                </a:solidFill>
                <a:effectLst/>
                <a:latin typeface="Helvetica" pitchFamily="2" charset="0"/>
              </a:rPr>
              <a:t>enzyme </a:t>
            </a:r>
            <a:r>
              <a:rPr lang="en-US" sz="2400" b="1" dirty="0" err="1">
                <a:solidFill>
                  <a:srgbClr val="231F20"/>
                </a:solidFill>
                <a:effectLst/>
                <a:latin typeface="Helvetica" pitchFamily="2" charset="0"/>
              </a:rPr>
              <a:t>polygalacturonase</a:t>
            </a:r>
            <a:r>
              <a:rPr lang="en-US" sz="2400" dirty="0">
                <a:solidFill>
                  <a:srgbClr val="231F20"/>
                </a:solidFill>
                <a:effectLst/>
                <a:latin typeface="Helvetica" pitchFamily="2" charset="0"/>
              </a:rPr>
              <a:t>, which degrades the pectic substances in the middle lamella and loosens of the bonds between the cells.</a:t>
            </a:r>
          </a:p>
          <a:p>
            <a:endParaRPr lang="en-SA" dirty="0"/>
          </a:p>
        </p:txBody>
      </p:sp>
    </p:spTree>
    <p:extLst>
      <p:ext uri="{BB962C8B-B14F-4D97-AF65-F5344CB8AC3E}">
        <p14:creationId xmlns:p14="http://schemas.microsoft.com/office/powerpoint/2010/main" val="544954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0"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213E7C4-CE37-1A4D-B9DF-FF2729A9BF24}"/>
              </a:ext>
            </a:extLst>
          </p:cNvPr>
          <p:cNvSpPr txBox="1"/>
          <p:nvPr/>
        </p:nvSpPr>
        <p:spPr>
          <a:xfrm>
            <a:off x="0" y="2247608"/>
            <a:ext cx="9394090" cy="1200329"/>
          </a:xfrm>
          <a:prstGeom prst="rect">
            <a:avLst/>
          </a:prstGeom>
          <a:noFill/>
        </p:spPr>
        <p:txBody>
          <a:bodyPr wrap="square">
            <a:spAutoFit/>
          </a:bodyPr>
          <a:lstStyle/>
          <a:p>
            <a:pPr algn="ctr"/>
            <a:r>
              <a:rPr lang="en-US" sz="2400" b="1" dirty="0">
                <a:solidFill>
                  <a:srgbClr val="7363A0"/>
                </a:solidFill>
                <a:effectLst/>
                <a:latin typeface="Helvetica" pitchFamily="2" charset="0"/>
              </a:rPr>
              <a:t>CELLULOSE MICROFIBRILS ARE ASSEMBLED AT THE PLASMA MEMBRANE AS THEY ARE EXTRUDED INTO THE CELL WALL</a:t>
            </a:r>
          </a:p>
        </p:txBody>
      </p:sp>
    </p:spTree>
    <p:extLst>
      <p:ext uri="{BB962C8B-B14F-4D97-AF65-F5344CB8AC3E}">
        <p14:creationId xmlns:p14="http://schemas.microsoft.com/office/powerpoint/2010/main" val="2908655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79AA4A2-B127-7145-8CCF-5A34E18804DF}"/>
              </a:ext>
            </a:extLst>
          </p:cNvPr>
          <p:cNvSpPr txBox="1"/>
          <p:nvPr/>
        </p:nvSpPr>
        <p:spPr>
          <a:xfrm>
            <a:off x="34248" y="980728"/>
            <a:ext cx="9141555" cy="1107996"/>
          </a:xfrm>
          <a:prstGeom prst="rect">
            <a:avLst/>
          </a:prstGeom>
          <a:noFill/>
        </p:spPr>
        <p:txBody>
          <a:bodyPr wrap="square" rtlCol="0">
            <a:spAutoFit/>
          </a:bodyPr>
          <a:lstStyle/>
          <a:p>
            <a:pPr marL="285750" indent="-285750">
              <a:buFont typeface="Wingdings" pitchFamily="2" charset="2"/>
              <a:buChar char="ü"/>
            </a:pPr>
            <a:r>
              <a:rPr lang="en-US" sz="2400" dirty="0">
                <a:solidFill>
                  <a:srgbClr val="231F20"/>
                </a:solidFill>
                <a:effectLst/>
                <a:latin typeface="Helvetica" pitchFamily="2" charset="0"/>
              </a:rPr>
              <a:t>Cellulose synthesis is catalyzed by cellulose synthase, a multimeric enzyme that is localized in the plasma membrane</a:t>
            </a:r>
          </a:p>
          <a:p>
            <a:endParaRPr lang="en-SA" dirty="0"/>
          </a:p>
        </p:txBody>
      </p:sp>
      <p:pic>
        <p:nvPicPr>
          <p:cNvPr id="5" name="Picture 4">
            <a:extLst>
              <a:ext uri="{FF2B5EF4-FFF2-40B4-BE49-F238E27FC236}">
                <a16:creationId xmlns:a16="http://schemas.microsoft.com/office/drawing/2014/main" id="{CFC1BFC1-6765-2342-AAE9-AAE83EE62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916832"/>
            <a:ext cx="4038724" cy="4608512"/>
          </a:xfrm>
          <a:prstGeom prst="rect">
            <a:avLst/>
          </a:prstGeom>
        </p:spPr>
      </p:pic>
      <p:sp>
        <p:nvSpPr>
          <p:cNvPr id="7" name="TextBox 6">
            <a:extLst>
              <a:ext uri="{FF2B5EF4-FFF2-40B4-BE49-F238E27FC236}">
                <a16:creationId xmlns:a16="http://schemas.microsoft.com/office/drawing/2014/main" id="{73B60FC3-6794-4A41-86BB-0FDE476E3E42}"/>
              </a:ext>
            </a:extLst>
          </p:cNvPr>
          <p:cNvSpPr txBox="1"/>
          <p:nvPr/>
        </p:nvSpPr>
        <p:spPr>
          <a:xfrm>
            <a:off x="34248" y="2088724"/>
            <a:ext cx="4681768" cy="3139321"/>
          </a:xfrm>
          <a:prstGeom prst="rect">
            <a:avLst/>
          </a:prstGeom>
          <a:noFill/>
        </p:spPr>
        <p:txBody>
          <a:bodyPr wrap="square" rtlCol="0">
            <a:spAutoFit/>
          </a:bodyPr>
          <a:lstStyle/>
          <a:p>
            <a:pPr marL="285750" indent="-285750">
              <a:buFont typeface="Wingdings" pitchFamily="2" charset="2"/>
              <a:buChar char="ü"/>
            </a:pPr>
            <a:r>
              <a:rPr lang="en-US" sz="2000" dirty="0">
                <a:solidFill>
                  <a:srgbClr val="231F20"/>
                </a:solidFill>
                <a:effectLst/>
                <a:latin typeface="Helvetica" pitchFamily="2" charset="0"/>
              </a:rPr>
              <a:t>The immediate precursor for cellulose synthesis is </a:t>
            </a:r>
            <a:r>
              <a:rPr lang="en-US" sz="2000" b="1" dirty="0">
                <a:solidFill>
                  <a:srgbClr val="231F20"/>
                </a:solidFill>
                <a:effectLst/>
                <a:latin typeface="Helvetica" pitchFamily="2" charset="0"/>
              </a:rPr>
              <a:t>uridine </a:t>
            </a:r>
            <a:r>
              <a:rPr lang="en-US" sz="2000" b="1" dirty="0" err="1">
                <a:solidFill>
                  <a:srgbClr val="231F20"/>
                </a:solidFill>
                <a:effectLst/>
                <a:latin typeface="Helvetica" pitchFamily="2" charset="0"/>
              </a:rPr>
              <a:t>diphosphoglucose</a:t>
            </a:r>
            <a:r>
              <a:rPr lang="en-US" sz="2000" b="1" dirty="0">
                <a:solidFill>
                  <a:srgbClr val="231F20"/>
                </a:solidFill>
                <a:effectLst/>
                <a:latin typeface="Helvetica" pitchFamily="2" charset="0"/>
              </a:rPr>
              <a:t> (UDP-Glu).</a:t>
            </a:r>
          </a:p>
          <a:p>
            <a:endParaRPr lang="en-US" sz="2000" dirty="0">
              <a:solidFill>
                <a:srgbClr val="231F20"/>
              </a:solidFill>
              <a:effectLst/>
              <a:latin typeface="Helvetica" pitchFamily="2" charset="0"/>
            </a:endParaRPr>
          </a:p>
          <a:p>
            <a:pPr marL="285750" indent="-285750">
              <a:buFont typeface="Wingdings" pitchFamily="2" charset="2"/>
              <a:buChar char="ü"/>
            </a:pPr>
            <a:r>
              <a:rPr lang="en-US" sz="2000" dirty="0">
                <a:solidFill>
                  <a:srgbClr val="231F20"/>
                </a:solidFill>
                <a:effectLst/>
                <a:latin typeface="Helvetica" pitchFamily="2" charset="0"/>
              </a:rPr>
              <a:t> </a:t>
            </a:r>
            <a:r>
              <a:rPr lang="en-US" sz="2000" b="1" dirty="0">
                <a:solidFill>
                  <a:srgbClr val="231F20"/>
                </a:solidFill>
                <a:effectLst/>
                <a:latin typeface="Helvetica" pitchFamily="2" charset="0"/>
              </a:rPr>
              <a:t>UDP-Glu </a:t>
            </a:r>
            <a:r>
              <a:rPr lang="en-US" sz="2000" dirty="0">
                <a:solidFill>
                  <a:srgbClr val="231F20"/>
                </a:solidFill>
                <a:effectLst/>
                <a:latin typeface="Helvetica" pitchFamily="2" charset="0"/>
              </a:rPr>
              <a:t>can be formed directly from sucrose by certain forms of the enzyme sucrose synthase, and also appears to be associated with the plasma membrane.</a:t>
            </a:r>
          </a:p>
          <a:p>
            <a:endParaRPr lang="en-SA" dirty="0"/>
          </a:p>
        </p:txBody>
      </p:sp>
    </p:spTree>
    <p:extLst>
      <p:ext uri="{BB962C8B-B14F-4D97-AF65-F5344CB8AC3E}">
        <p14:creationId xmlns:p14="http://schemas.microsoft.com/office/powerpoint/2010/main" val="2135758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2A5BA727-4253-DF43-A45D-1B137DD4831E}"/>
              </a:ext>
            </a:extLst>
          </p:cNvPr>
          <p:cNvSpPr txBox="1"/>
          <p:nvPr/>
        </p:nvSpPr>
        <p:spPr>
          <a:xfrm>
            <a:off x="89756" y="847622"/>
            <a:ext cx="8964488" cy="5355312"/>
          </a:xfrm>
          <a:prstGeom prst="rect">
            <a:avLst/>
          </a:prstGeom>
          <a:noFill/>
        </p:spPr>
        <p:txBody>
          <a:bodyPr wrap="square">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Cellulose synthesis is catalyzed by cellulose synthase, a</a:t>
            </a:r>
          </a:p>
          <a:p>
            <a:pPr>
              <a:lnSpc>
                <a:spcPct val="150000"/>
              </a:lnSpc>
            </a:pPr>
            <a:r>
              <a:rPr lang="en-US" sz="2400" dirty="0">
                <a:solidFill>
                  <a:srgbClr val="231F20"/>
                </a:solidFill>
                <a:effectLst/>
                <a:latin typeface="Helvetica" pitchFamily="2" charset="0"/>
              </a:rPr>
              <a:t>multimeric enzyme that is localized in the plasma membrane.</a:t>
            </a:r>
          </a:p>
          <a:p>
            <a:pPr marL="285750" indent="-285750">
              <a:lnSpc>
                <a:spcPct val="150000"/>
              </a:lnSpc>
              <a:buFont typeface="Wingdings" pitchFamily="2" charset="2"/>
              <a:buChar char="ü"/>
            </a:pPr>
            <a:r>
              <a:rPr lang="en-US" sz="2400" dirty="0">
                <a:solidFill>
                  <a:srgbClr val="231F20"/>
                </a:solidFill>
                <a:effectLst/>
                <a:latin typeface="Helvetica" pitchFamily="2" charset="0"/>
              </a:rPr>
              <a:t>Although active cellulose synthase has proven difficult to isolate</a:t>
            </a:r>
            <a:r>
              <a:rPr lang="en-US" sz="2400" dirty="0">
                <a:solidFill>
                  <a:srgbClr val="231F20"/>
                </a:solidFill>
                <a:latin typeface="Helvetica" pitchFamily="2" charset="0"/>
              </a:rPr>
              <a:t>. </a:t>
            </a:r>
            <a:endParaRPr lang="en-US" sz="2400" dirty="0">
              <a:solidFill>
                <a:srgbClr val="231F20"/>
              </a:solidFill>
              <a:effectLst/>
              <a:latin typeface="Helvetica" pitchFamily="2" charset="0"/>
            </a:endParaRPr>
          </a:p>
          <a:p>
            <a:pPr marL="285750" indent="-285750">
              <a:lnSpc>
                <a:spcPct val="150000"/>
              </a:lnSpc>
              <a:buFont typeface="Wingdings" pitchFamily="2" charset="2"/>
              <a:buChar char="ü"/>
            </a:pPr>
            <a:r>
              <a:rPr lang="en-US" sz="2400" dirty="0">
                <a:solidFill>
                  <a:srgbClr val="231F20"/>
                </a:solidFill>
                <a:effectLst/>
                <a:latin typeface="Helvetica" pitchFamily="2" charset="0"/>
              </a:rPr>
              <a:t> the enzyme complex can be visualized in electron micrographs of membranes prepared by a technique known as freeze-fracturing. At </a:t>
            </a:r>
            <a:r>
              <a:rPr lang="en-US" sz="2400" dirty="0">
                <a:solidFill>
                  <a:srgbClr val="231F20"/>
                </a:solidFill>
                <a:latin typeface="Helvetica" pitchFamily="2" charset="0"/>
              </a:rPr>
              <a:t> l</a:t>
            </a:r>
            <a:r>
              <a:rPr lang="en-US" sz="2400" dirty="0">
                <a:solidFill>
                  <a:srgbClr val="231F20"/>
                </a:solidFill>
                <a:effectLst/>
                <a:latin typeface="Helvetica" pitchFamily="2" charset="0"/>
              </a:rPr>
              <a:t>east in angiosperms, the enzyme appears to be organized in the form of a rosette composed of six subunits.</a:t>
            </a:r>
          </a:p>
          <a:p>
            <a:endParaRPr lang="en-US" dirty="0">
              <a:solidFill>
                <a:srgbClr val="231F20"/>
              </a:solidFill>
              <a:effectLst/>
              <a:latin typeface="Helvetica" pitchFamily="2" charset="0"/>
            </a:endParaRPr>
          </a:p>
        </p:txBody>
      </p:sp>
    </p:spTree>
    <p:extLst>
      <p:ext uri="{BB962C8B-B14F-4D97-AF65-F5344CB8AC3E}">
        <p14:creationId xmlns:p14="http://schemas.microsoft.com/office/powerpoint/2010/main" val="2262076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B8D32BA-4E23-7749-ACB9-545DA0924E2E}"/>
              </a:ext>
            </a:extLst>
          </p:cNvPr>
          <p:cNvSpPr txBox="1"/>
          <p:nvPr/>
        </p:nvSpPr>
        <p:spPr>
          <a:xfrm>
            <a:off x="179512" y="980728"/>
            <a:ext cx="8784976" cy="7109639"/>
          </a:xfrm>
          <a:prstGeom prst="rect">
            <a:avLst/>
          </a:prstGeom>
          <a:noFill/>
        </p:spPr>
        <p:txBody>
          <a:bodyPr wrap="square" rtlCol="0">
            <a:spAutoFit/>
          </a:bodyPr>
          <a:lstStyle/>
          <a:p>
            <a:pPr marL="285750" indent="-285750">
              <a:buFont typeface="Wingdings" pitchFamily="2" charset="2"/>
              <a:buChar char="ü"/>
            </a:pPr>
            <a:r>
              <a:rPr lang="en-US" sz="2400" dirty="0">
                <a:solidFill>
                  <a:srgbClr val="231F20"/>
                </a:solidFill>
                <a:effectLst/>
                <a:latin typeface="Helvetica" pitchFamily="2" charset="0"/>
              </a:rPr>
              <a:t>The rosette not only synthesizes the cellulose chain, but assembles the chains into microfibrils and extrudes the microfibrils into the cell wall.</a:t>
            </a:r>
            <a:endParaRPr lang="en-SA" sz="2400" dirty="0">
              <a:solidFill>
                <a:srgbClr val="231F20"/>
              </a:solidFill>
              <a:effectLst/>
              <a:latin typeface="Helvetica" pitchFamily="2" charset="0"/>
            </a:endParaRPr>
          </a:p>
          <a:p>
            <a:r>
              <a:rPr lang="en-US" sz="2400" b="1" dirty="0">
                <a:solidFill>
                  <a:srgbClr val="7363A0"/>
                </a:solidFill>
                <a:effectLst/>
                <a:latin typeface="Helvetica" pitchFamily="2" charset="0"/>
              </a:rPr>
              <a:t>CELL DIVISION:</a:t>
            </a:r>
          </a:p>
          <a:p>
            <a:pPr marL="342900" indent="-342900">
              <a:buFont typeface="Wingdings" pitchFamily="2" charset="2"/>
              <a:buChar char="ü"/>
            </a:pPr>
            <a:r>
              <a:rPr lang="en-US" sz="2400" dirty="0">
                <a:solidFill>
                  <a:srgbClr val="231F20"/>
                </a:solidFill>
                <a:effectLst/>
                <a:latin typeface="Helvetica" pitchFamily="2" charset="0"/>
              </a:rPr>
              <a:t>The division of plant cells, like any eukaryotic cell, occurs in two steps: mitosis or karyokinesis. </a:t>
            </a:r>
          </a:p>
          <a:p>
            <a:endParaRPr lang="en-US" sz="2400" dirty="0">
              <a:solidFill>
                <a:srgbClr val="231F20"/>
              </a:solidFill>
              <a:effectLst/>
              <a:latin typeface="Helvetica" pitchFamily="2" charset="0"/>
            </a:endParaRPr>
          </a:p>
          <a:p>
            <a:pPr marL="342900" indent="-342900">
              <a:buFont typeface="Wingdings" pitchFamily="2" charset="2"/>
              <a:buChar char="ü"/>
            </a:pPr>
            <a:r>
              <a:rPr lang="en-US" sz="2400" dirty="0">
                <a:solidFill>
                  <a:srgbClr val="231F20"/>
                </a:solidFill>
                <a:effectLst/>
                <a:latin typeface="Helvetica" pitchFamily="2" charset="0"/>
              </a:rPr>
              <a:t>T</a:t>
            </a:r>
            <a:r>
              <a:rPr lang="en-US" sz="2400" dirty="0">
                <a:solidFill>
                  <a:srgbClr val="231F20"/>
                </a:solidFill>
                <a:latin typeface="Helvetica" pitchFamily="2" charset="0"/>
              </a:rPr>
              <a:t>he </a:t>
            </a:r>
            <a:r>
              <a:rPr lang="en-US" sz="2400" dirty="0">
                <a:solidFill>
                  <a:srgbClr val="231F20"/>
                </a:solidFill>
                <a:effectLst/>
                <a:latin typeface="Helvetica" pitchFamily="2" charset="0"/>
              </a:rPr>
              <a:t>results in the creation of two </a:t>
            </a:r>
            <a:r>
              <a:rPr lang="en-US" sz="2400" b="1" dirty="0">
                <a:solidFill>
                  <a:srgbClr val="231F20"/>
                </a:solidFill>
                <a:effectLst/>
                <a:latin typeface="Helvetica" pitchFamily="2" charset="0"/>
              </a:rPr>
              <a:t>new nuclei</a:t>
            </a:r>
            <a:r>
              <a:rPr lang="en-US" sz="2400" dirty="0">
                <a:solidFill>
                  <a:srgbClr val="231F20"/>
                </a:solidFill>
                <a:effectLst/>
                <a:latin typeface="Helvetica" pitchFamily="2" charset="0"/>
              </a:rPr>
              <a:t>, and </a:t>
            </a:r>
            <a:r>
              <a:rPr lang="en-US" sz="2400" b="1" dirty="0">
                <a:solidFill>
                  <a:srgbClr val="231F20"/>
                </a:solidFill>
                <a:effectLst/>
                <a:latin typeface="Helvetica" pitchFamily="2" charset="0"/>
              </a:rPr>
              <a:t>cytokinesis</a:t>
            </a:r>
            <a:r>
              <a:rPr lang="en-US" sz="2400" dirty="0">
                <a:solidFill>
                  <a:srgbClr val="231F20"/>
                </a:solidFill>
                <a:effectLst/>
                <a:latin typeface="Helvetica" pitchFamily="2" charset="0"/>
              </a:rPr>
              <a:t>, the subsequent division of the cytoplasm to create two separate daughter cells.</a:t>
            </a:r>
          </a:p>
          <a:p>
            <a:pPr marL="342900" indent="-342900">
              <a:buFont typeface="Wingdings" pitchFamily="2" charset="2"/>
              <a:buChar char="ü"/>
            </a:pPr>
            <a:endParaRPr lang="en-US" sz="2400" dirty="0">
              <a:solidFill>
                <a:srgbClr val="231F20"/>
              </a:solidFill>
              <a:latin typeface="Helvetica" pitchFamily="2" charset="0"/>
            </a:endParaRPr>
          </a:p>
          <a:p>
            <a:pPr marL="342900" indent="-342900">
              <a:buFont typeface="Wingdings" pitchFamily="2" charset="2"/>
              <a:buChar char="ü"/>
            </a:pPr>
            <a:r>
              <a:rPr lang="en-US" sz="2400" dirty="0">
                <a:solidFill>
                  <a:srgbClr val="231F20"/>
                </a:solidFill>
                <a:effectLst/>
                <a:latin typeface="Helvetica" pitchFamily="2" charset="0"/>
              </a:rPr>
              <a:t>however, each of the daughter cells must increase the amount of cytoplasm as it enlarges, </a:t>
            </a:r>
            <a:r>
              <a:rPr lang="en-US" sz="2400" b="1" dirty="0">
                <a:solidFill>
                  <a:srgbClr val="231F20"/>
                </a:solidFill>
                <a:effectLst/>
                <a:latin typeface="Helvetica" pitchFamily="2" charset="0"/>
              </a:rPr>
              <a:t>replicate its DNA</a:t>
            </a:r>
            <a:r>
              <a:rPr lang="en-US" sz="2400" dirty="0">
                <a:solidFill>
                  <a:srgbClr val="231F20"/>
                </a:solidFill>
                <a:effectLst/>
                <a:latin typeface="Helvetica" pitchFamily="2" charset="0"/>
              </a:rPr>
              <a:t>, and prepare for the </a:t>
            </a:r>
            <a:r>
              <a:rPr lang="en-US" sz="2400" b="1" dirty="0">
                <a:solidFill>
                  <a:srgbClr val="231F20"/>
                </a:solidFill>
                <a:effectLst/>
                <a:latin typeface="Helvetica" pitchFamily="2" charset="0"/>
              </a:rPr>
              <a:t>next division</a:t>
            </a:r>
            <a:r>
              <a:rPr lang="en-US" sz="2400" dirty="0">
                <a:solidFill>
                  <a:srgbClr val="231F20"/>
                </a:solidFill>
                <a:effectLst/>
                <a:latin typeface="Helvetica" pitchFamily="2" charset="0"/>
              </a:rPr>
              <a:t>. This sequence of events is known as </a:t>
            </a:r>
            <a:r>
              <a:rPr lang="en-US" sz="2400" b="1" dirty="0">
                <a:solidFill>
                  <a:srgbClr val="231F20"/>
                </a:solidFill>
                <a:effectLst/>
                <a:latin typeface="Helvetica" pitchFamily="2" charset="0"/>
              </a:rPr>
              <a:t>the cell cycle</a:t>
            </a:r>
          </a:p>
          <a:p>
            <a:pPr marL="342900" indent="-342900">
              <a:buFont typeface="Wingdings" pitchFamily="2" charset="2"/>
              <a:buChar char="ü"/>
            </a:pPr>
            <a:endParaRPr lang="en-US" sz="2400" dirty="0">
              <a:solidFill>
                <a:srgbClr val="231F20"/>
              </a:solidFill>
              <a:effectLst/>
              <a:latin typeface="Helvetica" pitchFamily="2" charset="0"/>
            </a:endParaRPr>
          </a:p>
          <a:p>
            <a:pPr marL="342900" indent="-342900">
              <a:buFont typeface="Wingdings" pitchFamily="2" charset="2"/>
              <a:buChar char="ü"/>
            </a:pPr>
            <a:endParaRPr lang="en-US" sz="2400" dirty="0">
              <a:solidFill>
                <a:srgbClr val="231F20"/>
              </a:solidFill>
              <a:effectLst/>
              <a:latin typeface="Helvetica" pitchFamily="2" charset="0"/>
            </a:endParaRPr>
          </a:p>
          <a:p>
            <a:endParaRPr lang="en-US" sz="2400" dirty="0">
              <a:solidFill>
                <a:srgbClr val="231F20"/>
              </a:solidFill>
              <a:effectLst/>
              <a:latin typeface="Helvetica" pitchFamily="2" charset="0"/>
            </a:endParaRPr>
          </a:p>
          <a:p>
            <a:endParaRPr lang="en-US" sz="2400" dirty="0">
              <a:solidFill>
                <a:srgbClr val="231F20"/>
              </a:solidFill>
              <a:effectLst/>
              <a:latin typeface="Helvetica" pitchFamily="2" charset="0"/>
            </a:endParaRPr>
          </a:p>
        </p:txBody>
      </p:sp>
    </p:spTree>
    <p:extLst>
      <p:ext uri="{BB962C8B-B14F-4D97-AF65-F5344CB8AC3E}">
        <p14:creationId xmlns:p14="http://schemas.microsoft.com/office/powerpoint/2010/main" val="40226564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5531"/>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D30E763-CA24-A748-8504-1ED0028223A1}"/>
              </a:ext>
            </a:extLst>
          </p:cNvPr>
          <p:cNvSpPr txBox="1"/>
          <p:nvPr/>
        </p:nvSpPr>
        <p:spPr>
          <a:xfrm>
            <a:off x="2915816" y="190381"/>
            <a:ext cx="2811411" cy="738664"/>
          </a:xfrm>
          <a:prstGeom prst="rect">
            <a:avLst/>
          </a:prstGeom>
          <a:noFill/>
        </p:spPr>
        <p:txBody>
          <a:bodyPr wrap="none" rtlCol="0">
            <a:spAutoFit/>
          </a:bodyPr>
          <a:lstStyle/>
          <a:p>
            <a:r>
              <a:rPr lang="en-US" sz="2400" b="1" dirty="0">
                <a:solidFill>
                  <a:srgbClr val="7363A0"/>
                </a:solidFill>
                <a:effectLst/>
                <a:latin typeface="Helvetica" pitchFamily="2" charset="0"/>
              </a:rPr>
              <a:t>THE CELL CYCLE</a:t>
            </a:r>
          </a:p>
          <a:p>
            <a:endParaRPr lang="en-SA" dirty="0"/>
          </a:p>
        </p:txBody>
      </p:sp>
      <p:sp>
        <p:nvSpPr>
          <p:cNvPr id="3" name="TextBox 2">
            <a:extLst>
              <a:ext uri="{FF2B5EF4-FFF2-40B4-BE49-F238E27FC236}">
                <a16:creationId xmlns:a16="http://schemas.microsoft.com/office/drawing/2014/main" id="{19ED4DCB-2F46-524A-81B0-6E635DCA406E}"/>
              </a:ext>
            </a:extLst>
          </p:cNvPr>
          <p:cNvSpPr txBox="1"/>
          <p:nvPr/>
        </p:nvSpPr>
        <p:spPr>
          <a:xfrm>
            <a:off x="251520" y="1027093"/>
            <a:ext cx="8355066" cy="4431983"/>
          </a:xfrm>
          <a:prstGeom prst="rect">
            <a:avLst/>
          </a:prstGeom>
          <a:noFill/>
        </p:spPr>
        <p:txBody>
          <a:bodyPr wrap="square" rtlCol="0">
            <a:spAutoFit/>
          </a:bodyPr>
          <a:lstStyle/>
          <a:p>
            <a:r>
              <a:rPr lang="en-US" sz="2400" dirty="0">
                <a:solidFill>
                  <a:srgbClr val="231F20"/>
                </a:solidFill>
                <a:effectLst/>
                <a:latin typeface="Helvetica" pitchFamily="2" charset="0"/>
              </a:rPr>
              <a:t>The cell cycle can be described </a:t>
            </a:r>
            <a:r>
              <a:rPr lang="en-US" sz="2400" b="1" dirty="0">
                <a:solidFill>
                  <a:srgbClr val="231F20"/>
                </a:solidFill>
                <a:effectLst/>
                <a:latin typeface="Helvetica" pitchFamily="2" charset="0"/>
              </a:rPr>
              <a:t>as four distinct phases</a:t>
            </a:r>
            <a:r>
              <a:rPr lang="en-US" sz="2400" dirty="0">
                <a:solidFill>
                  <a:srgbClr val="231F20"/>
                </a:solidFill>
                <a:effectLst/>
                <a:latin typeface="Helvetica" pitchFamily="2" charset="0"/>
              </a:rPr>
              <a:t>: </a:t>
            </a:r>
          </a:p>
          <a:p>
            <a:pPr marL="285750" indent="-285750">
              <a:buFont typeface="Wingdings" pitchFamily="2" charset="2"/>
              <a:buChar char="ü"/>
            </a:pPr>
            <a:r>
              <a:rPr lang="en-US" sz="2400" dirty="0">
                <a:solidFill>
                  <a:srgbClr val="231F20"/>
                </a:solidFill>
                <a:effectLst/>
                <a:latin typeface="Helvetica" pitchFamily="2" charset="0"/>
              </a:rPr>
              <a:t>the mitotic phase (M), </a:t>
            </a:r>
          </a:p>
          <a:p>
            <a:pPr marL="285750" indent="-285750">
              <a:buFont typeface="Wingdings" pitchFamily="2" charset="2"/>
              <a:buChar char="ü"/>
            </a:pPr>
            <a:r>
              <a:rPr lang="en-US" sz="2400" dirty="0">
                <a:solidFill>
                  <a:srgbClr val="231F20"/>
                </a:solidFill>
                <a:effectLst/>
                <a:latin typeface="Helvetica" pitchFamily="2" charset="0"/>
              </a:rPr>
              <a:t>the DNA synthesis phase (S), </a:t>
            </a:r>
          </a:p>
          <a:p>
            <a:pPr marL="285750" indent="-285750">
              <a:buFont typeface="Wingdings" pitchFamily="2" charset="2"/>
              <a:buChar char="ü"/>
            </a:pPr>
            <a:r>
              <a:rPr lang="en-US" sz="2400" dirty="0">
                <a:solidFill>
                  <a:srgbClr val="231F20"/>
                </a:solidFill>
                <a:effectLst/>
                <a:latin typeface="Helvetica" pitchFamily="2" charset="0"/>
              </a:rPr>
              <a:t> two intervening phases or ‘‘gaps’’ (G1 and G2)</a:t>
            </a:r>
          </a:p>
          <a:p>
            <a:pPr marL="285750" indent="-285750">
              <a:buFont typeface="Wingdings" pitchFamily="2" charset="2"/>
              <a:buChar char="ü"/>
            </a:pPr>
            <a:endParaRPr lang="en-US" sz="2400" dirty="0">
              <a:solidFill>
                <a:srgbClr val="231F20"/>
              </a:solidFill>
              <a:latin typeface="Helvetica" pitchFamily="2" charset="0"/>
            </a:endParaRPr>
          </a:p>
          <a:p>
            <a:pPr marL="342900" indent="-342900">
              <a:buFont typeface="Wingdings" pitchFamily="2" charset="2"/>
              <a:buChar char="ü"/>
            </a:pPr>
            <a:r>
              <a:rPr lang="en-US" sz="2400" dirty="0">
                <a:solidFill>
                  <a:srgbClr val="231F20"/>
                </a:solidFill>
                <a:effectLst/>
                <a:latin typeface="Helvetica" pitchFamily="2" charset="0"/>
              </a:rPr>
              <a:t>The M phase is the division phase in which chromosomes are condensed and their distinctive morphology becomes visible with a light microscope. </a:t>
            </a:r>
          </a:p>
          <a:p>
            <a:pPr marL="342900" indent="-342900">
              <a:buFont typeface="Wingdings" pitchFamily="2" charset="2"/>
              <a:buChar char="ü"/>
            </a:pPr>
            <a:r>
              <a:rPr lang="en-US" sz="2400" dirty="0">
                <a:solidFill>
                  <a:srgbClr val="231F20"/>
                </a:solidFill>
                <a:effectLst/>
                <a:latin typeface="Helvetica" pitchFamily="2" charset="0"/>
              </a:rPr>
              <a:t>Throughout the other three phases, collectively referred to as interphase</a:t>
            </a:r>
          </a:p>
          <a:p>
            <a:pPr marL="285750" indent="-285750">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20980939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1A3A18B-615A-4543-A7E4-0732035545AD}"/>
              </a:ext>
            </a:extLst>
          </p:cNvPr>
          <p:cNvSpPr txBox="1"/>
          <p:nvPr/>
        </p:nvSpPr>
        <p:spPr>
          <a:xfrm>
            <a:off x="20460" y="843677"/>
            <a:ext cx="4407523" cy="5170646"/>
          </a:xfrm>
          <a:prstGeom prst="rect">
            <a:avLst/>
          </a:prstGeom>
          <a:noFill/>
        </p:spPr>
        <p:txBody>
          <a:bodyPr wrap="square" rtlCol="0">
            <a:spAutoFit/>
          </a:bodyPr>
          <a:lstStyle/>
          <a:p>
            <a:pPr marL="285750" indent="-285750">
              <a:buFont typeface="Wingdings" pitchFamily="2" charset="2"/>
              <a:buChar char="ü"/>
            </a:pPr>
            <a:r>
              <a:rPr lang="en-US" sz="2400" dirty="0">
                <a:solidFill>
                  <a:srgbClr val="231F20"/>
                </a:solidFill>
                <a:effectLst/>
                <a:latin typeface="Helvetica" pitchFamily="2" charset="0"/>
              </a:rPr>
              <a:t>During </a:t>
            </a:r>
            <a:r>
              <a:rPr lang="en-US" sz="2400" b="1" dirty="0">
                <a:solidFill>
                  <a:srgbClr val="231F20"/>
                </a:solidFill>
                <a:effectLst/>
                <a:latin typeface="Helvetica" pitchFamily="2" charset="0"/>
              </a:rPr>
              <a:t>S phase</a:t>
            </a:r>
            <a:r>
              <a:rPr lang="en-US" sz="2400" dirty="0">
                <a:solidFill>
                  <a:srgbClr val="231F20"/>
                </a:solidFill>
                <a:effectLst/>
                <a:latin typeface="Helvetica" pitchFamily="2" charset="0"/>
              </a:rPr>
              <a:t>, DNA replication leads to the formation of two identical copies of the chromosomes. </a:t>
            </a:r>
          </a:p>
          <a:p>
            <a:pPr marL="285750" indent="-285750">
              <a:buFont typeface="Wingdings" pitchFamily="2" charset="2"/>
              <a:buChar char="ü"/>
            </a:pPr>
            <a:endParaRPr lang="en-US" sz="2400" dirty="0">
              <a:solidFill>
                <a:srgbClr val="231F20"/>
              </a:solidFill>
              <a:effectLst/>
              <a:latin typeface="Helvetica" pitchFamily="2" charset="0"/>
            </a:endParaRPr>
          </a:p>
          <a:p>
            <a:pPr marL="285750" indent="-285750">
              <a:buFont typeface="Wingdings" pitchFamily="2" charset="2"/>
              <a:buChar char="ü"/>
            </a:pPr>
            <a:r>
              <a:rPr lang="en-US" sz="2400" dirty="0">
                <a:solidFill>
                  <a:srgbClr val="231F20"/>
                </a:solidFill>
                <a:effectLst/>
                <a:latin typeface="Helvetica" pitchFamily="2" charset="0"/>
              </a:rPr>
              <a:t>In </a:t>
            </a:r>
            <a:r>
              <a:rPr lang="en-US" sz="2400" b="1" dirty="0">
                <a:solidFill>
                  <a:srgbClr val="231F20"/>
                </a:solidFill>
                <a:effectLst/>
                <a:latin typeface="Helvetica" pitchFamily="2" charset="0"/>
              </a:rPr>
              <a:t>the G2 phase</a:t>
            </a:r>
            <a:r>
              <a:rPr lang="en-US" sz="2400" dirty="0">
                <a:solidFill>
                  <a:srgbClr val="231F20"/>
                </a:solidFill>
                <a:effectLst/>
                <a:latin typeface="Helvetica" pitchFamily="2" charset="0"/>
              </a:rPr>
              <a:t>, the chromosomes begin to condense and the cell assembles the rest of the machinery necessary to move the chromosomes apart during mitosis. </a:t>
            </a:r>
          </a:p>
          <a:p>
            <a:endParaRPr lang="en-US" sz="2400" dirty="0">
              <a:solidFill>
                <a:srgbClr val="231F20"/>
              </a:solidFill>
              <a:effectLst/>
              <a:latin typeface="Helvetica" pitchFamily="2" charset="0"/>
            </a:endParaRPr>
          </a:p>
          <a:p>
            <a:endParaRPr lang="en-SA" dirty="0"/>
          </a:p>
        </p:txBody>
      </p:sp>
      <p:pic>
        <p:nvPicPr>
          <p:cNvPr id="4" name="Picture 3">
            <a:extLst>
              <a:ext uri="{FF2B5EF4-FFF2-40B4-BE49-F238E27FC236}">
                <a16:creationId xmlns:a16="http://schemas.microsoft.com/office/drawing/2014/main" id="{60DFEC6D-C4D4-B44F-90AB-F911B56FE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124744"/>
            <a:ext cx="5104854" cy="4896544"/>
          </a:xfrm>
          <a:prstGeom prst="rect">
            <a:avLst/>
          </a:prstGeom>
        </p:spPr>
      </p:pic>
    </p:spTree>
    <p:extLst>
      <p:ext uri="{BB962C8B-B14F-4D97-AF65-F5344CB8AC3E}">
        <p14:creationId xmlns:p14="http://schemas.microsoft.com/office/powerpoint/2010/main" val="1763745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D3B3EF7-FBC7-492F-9055-FA2E3D2A77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797141" y="2204864"/>
            <a:ext cx="7584844" cy="2880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
          <p:cNvSpPr txBox="1">
            <a:spLocks noChangeArrowheads="1"/>
          </p:cNvSpPr>
          <p:nvPr/>
        </p:nvSpPr>
        <p:spPr bwMode="auto">
          <a:xfrm>
            <a:off x="1661237" y="2666245"/>
            <a:ext cx="5880518" cy="183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Morphogenesis</a:t>
            </a:r>
          </a:p>
          <a:p>
            <a:pPr algn="ctr">
              <a:lnSpc>
                <a:spcPct val="150000"/>
              </a:lnSpc>
            </a:pPr>
            <a:r>
              <a:rPr lang="en-US"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BIO</a:t>
            </a:r>
            <a:r>
              <a:rPr lang="ar-EG"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 </a:t>
            </a:r>
            <a:r>
              <a:rPr lang="en-US"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rPr>
              <a:t> 312</a:t>
            </a:r>
            <a:endParaRPr lang="it-IT" sz="40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rn Addict" pitchFamily="2" charset="0"/>
            </a:endParaRPr>
          </a:p>
        </p:txBody>
      </p:sp>
      <p:sp>
        <p:nvSpPr>
          <p:cNvPr id="4" name="Rectangle 3"/>
          <p:cNvSpPr/>
          <p:nvPr/>
        </p:nvSpPr>
        <p:spPr>
          <a:xfrm>
            <a:off x="701338" y="252259"/>
            <a:ext cx="7528664" cy="1200329"/>
          </a:xfrm>
          <a:prstGeom prst="rect">
            <a:avLst/>
          </a:prstGeom>
        </p:spPr>
        <p:txBody>
          <a:bodyPr wrap="none">
            <a:spAutoFit/>
          </a:bodyPr>
          <a:lstStyle/>
          <a:p>
            <a:pPr algn="ctr"/>
            <a:r>
              <a:rPr lang="en-US" sz="2400" b="1" dirty="0"/>
              <a:t>KINGDOOM OF SAUDI ARABIA</a:t>
            </a:r>
            <a:endParaRPr lang="en-US" sz="2400" dirty="0"/>
          </a:p>
          <a:p>
            <a:pPr algn="ctr"/>
            <a:r>
              <a:rPr lang="en-US" sz="2400" b="1" dirty="0"/>
              <a:t>King Saud</a:t>
            </a:r>
            <a:r>
              <a:rPr lang="ar-SA" sz="2400" b="1" dirty="0"/>
              <a:t> </a:t>
            </a:r>
            <a:r>
              <a:rPr lang="en-US" sz="2400" b="1" dirty="0"/>
              <a:t>University</a:t>
            </a:r>
          </a:p>
          <a:p>
            <a:pPr algn="ctr"/>
            <a:r>
              <a:rPr lang="en-US" sz="2400" b="1" dirty="0"/>
              <a:t>College of Sciences  -  Department Botany &amp; Microbiology</a:t>
            </a:r>
          </a:p>
        </p:txBody>
      </p:sp>
      <p:cxnSp>
        <p:nvCxnSpPr>
          <p:cNvPr id="20" name="Straight Connector 19"/>
          <p:cNvCxnSpPr/>
          <p:nvPr/>
        </p:nvCxnSpPr>
        <p:spPr>
          <a:xfrm>
            <a:off x="0" y="1700808"/>
            <a:ext cx="9144000"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283244" y="5441708"/>
            <a:ext cx="4804520" cy="830997"/>
          </a:xfrm>
          <a:prstGeom prst="rect">
            <a:avLst/>
          </a:prstGeom>
        </p:spPr>
        <p:txBody>
          <a:bodyPr wrap="none">
            <a:spAutoFit/>
          </a:bodyPr>
          <a:lstStyle/>
          <a:p>
            <a:pPr algn="ctr">
              <a:lnSpc>
                <a:spcPct val="200000"/>
              </a:lnSpc>
              <a:defRPr/>
            </a:pPr>
            <a:r>
              <a:rPr lang="en-US" sz="2400" b="1" spc="50" dirty="0">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rPr>
              <a:t>Dr. Abdulrahman AL-</a:t>
            </a:r>
            <a:r>
              <a:rPr lang="en-US" sz="2400" b="1" spc="50" dirty="0" err="1">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rPr>
              <a:t>hash</a:t>
            </a:r>
            <a:r>
              <a:rPr lang="en-US" sz="2400" b="1" spc="300" dirty="0" err="1">
                <a:ln w="12700">
                  <a:solidFill>
                    <a:schemeClr val="tx2">
                      <a:satMod val="155000"/>
                    </a:schemeClr>
                  </a:solidFill>
                  <a:prstDash val="solid"/>
                </a:ln>
                <a:solidFill>
                  <a:srgbClr val="0033CC"/>
                </a:solidFill>
                <a:effectLst>
                  <a:outerShdw blurRad="41275" dist="20320" dir="1800000" algn="tl" rotWithShape="0">
                    <a:srgbClr val="000000">
                      <a:alpha val="40000"/>
                    </a:srgbClr>
                  </a:outerShdw>
                </a:effectLst>
                <a:latin typeface="Born Addict" pitchFamily="2" charset="0"/>
              </a:rPr>
              <a:t>imi</a:t>
            </a:r>
            <a:endParaRPr lang="en-US" sz="2400" b="1" spc="50" dirty="0">
              <a:ln w="11430"/>
              <a:solidFill>
                <a:srgbClr val="0033CC"/>
              </a:solidFill>
              <a:effectLst>
                <a:outerShdw blurRad="76200" dist="50800" dir="5400000" algn="tl" rotWithShape="0">
                  <a:srgbClr val="000000">
                    <a:alpha val="65000"/>
                  </a:srgbClr>
                </a:outerShdw>
              </a:effectLst>
              <a:latin typeface="Comic Sans MS" pitchFamily="66" charset="0"/>
              <a:ea typeface="+mj-ea"/>
              <a:cs typeface="+mj-cs"/>
            </a:endParaRPr>
          </a:p>
        </p:txBody>
      </p:sp>
      <p:pic>
        <p:nvPicPr>
          <p:cNvPr id="11" name="Picture 10">
            <a:extLst>
              <a:ext uri="{FF2B5EF4-FFF2-40B4-BE49-F238E27FC236}">
                <a16:creationId xmlns:a16="http://schemas.microsoft.com/office/drawing/2014/main" id="{91171404-F262-9443-9CB5-D6EC50321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210" y="322443"/>
            <a:ext cx="825549" cy="987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8237B18-8C97-9A4A-BDF4-458A759C5872}"/>
              </a:ext>
            </a:extLst>
          </p:cNvPr>
          <p:cNvSpPr txBox="1"/>
          <p:nvPr/>
        </p:nvSpPr>
        <p:spPr>
          <a:xfrm>
            <a:off x="179512" y="980728"/>
            <a:ext cx="8784976" cy="5909310"/>
          </a:xfrm>
          <a:prstGeom prst="rect">
            <a:avLst/>
          </a:prstGeom>
          <a:noFill/>
        </p:spPr>
        <p:txBody>
          <a:bodyPr wrap="square" rtlCol="0">
            <a:spAutoFit/>
          </a:bodyPr>
          <a:lstStyle/>
          <a:p>
            <a:pPr marL="285750" indent="-285750">
              <a:buFont typeface="Wingdings" pitchFamily="2" charset="2"/>
              <a:buChar char="ü"/>
            </a:pPr>
            <a:r>
              <a:rPr lang="en-US" sz="2400" dirty="0">
                <a:solidFill>
                  <a:srgbClr val="231F20"/>
                </a:solidFill>
                <a:effectLst/>
                <a:latin typeface="Helvetica" pitchFamily="2" charset="0"/>
              </a:rPr>
              <a:t>The required control is achieved through a complex interplay of various kinases, phosphatases, and proteases that respond to both intrinsic and external signals.</a:t>
            </a:r>
          </a:p>
          <a:p>
            <a:pPr marL="285750" indent="-285750">
              <a:buFont typeface="Wingdings" pitchFamily="2" charset="2"/>
              <a:buChar char="ü"/>
            </a:pPr>
            <a:r>
              <a:rPr lang="en-US" sz="2400" dirty="0">
                <a:solidFill>
                  <a:srgbClr val="231F20"/>
                </a:solidFill>
                <a:effectLst/>
                <a:latin typeface="Helvetica" pitchFamily="2" charset="0"/>
              </a:rPr>
              <a:t> Central to cell cycle control are the activities of </a:t>
            </a:r>
            <a:r>
              <a:rPr lang="en-US" sz="2400" b="1" dirty="0">
                <a:solidFill>
                  <a:srgbClr val="231F20"/>
                </a:solidFill>
                <a:effectLst/>
                <a:latin typeface="Helvetica" pitchFamily="2" charset="0"/>
              </a:rPr>
              <a:t>cyclin-dependent kinases</a:t>
            </a:r>
            <a:r>
              <a:rPr lang="en-US" sz="2400" dirty="0">
                <a:solidFill>
                  <a:srgbClr val="231F20"/>
                </a:solidFill>
                <a:effectLst/>
                <a:latin typeface="Helvetica" pitchFamily="2" charset="0"/>
              </a:rPr>
              <a:t> (CDKs).</a:t>
            </a:r>
          </a:p>
          <a:p>
            <a:r>
              <a:rPr lang="en-US" sz="2400" dirty="0">
                <a:solidFill>
                  <a:srgbClr val="231F20"/>
                </a:solidFill>
                <a:effectLst/>
                <a:latin typeface="Helvetica" pitchFamily="2" charset="0"/>
              </a:rPr>
              <a:t>CDKs are composed of two subunits—one subunit functions as a</a:t>
            </a:r>
          </a:p>
          <a:p>
            <a:r>
              <a:rPr lang="en-US" sz="2400" dirty="0">
                <a:solidFill>
                  <a:srgbClr val="231F20"/>
                </a:solidFill>
                <a:effectLst/>
                <a:latin typeface="Helvetica" pitchFamily="2" charset="0"/>
              </a:rPr>
              <a:t>catalyst and the other serves to activate the complex. </a:t>
            </a:r>
          </a:p>
          <a:p>
            <a:r>
              <a:rPr lang="en-US" sz="2400" dirty="0">
                <a:solidFill>
                  <a:srgbClr val="231F20"/>
                </a:solidFill>
                <a:effectLst/>
                <a:latin typeface="Helvetica" pitchFamily="2" charset="0"/>
              </a:rPr>
              <a:t>The activating subunit is a small, unstable protein </a:t>
            </a:r>
            <a:r>
              <a:rPr lang="en-US" sz="2400" b="1" dirty="0">
                <a:solidFill>
                  <a:srgbClr val="231F20"/>
                </a:solidFill>
                <a:effectLst/>
                <a:latin typeface="Helvetica" pitchFamily="2" charset="0"/>
              </a:rPr>
              <a:t>called cyclin</a:t>
            </a:r>
            <a:r>
              <a:rPr lang="en-US" sz="2400" dirty="0">
                <a:solidFill>
                  <a:srgbClr val="231F20"/>
                </a:solidFill>
                <a:effectLst/>
                <a:latin typeface="Helvetica" pitchFamily="2" charset="0"/>
              </a:rPr>
              <a:t>,</a:t>
            </a:r>
          </a:p>
          <a:p>
            <a:pPr marL="285750" indent="-285750">
              <a:buFont typeface="Wingdings" pitchFamily="2" charset="2"/>
              <a:buChar char="ü"/>
            </a:pPr>
            <a:endParaRPr lang="en-US" sz="2400" dirty="0">
              <a:solidFill>
                <a:srgbClr val="231F20"/>
              </a:solidFill>
              <a:effectLst/>
              <a:latin typeface="Helvetica" pitchFamily="2" charset="0"/>
            </a:endParaRPr>
          </a:p>
          <a:p>
            <a:pPr marL="285750" indent="-285750">
              <a:buFont typeface="Wingdings" pitchFamily="2" charset="2"/>
              <a:buChar char="ü"/>
            </a:pPr>
            <a:r>
              <a:rPr lang="en-US" sz="2400" dirty="0">
                <a:solidFill>
                  <a:srgbClr val="231F20"/>
                </a:solidFill>
                <a:effectLst/>
                <a:latin typeface="Helvetica" pitchFamily="2" charset="0"/>
              </a:rPr>
              <a:t>In plants, there are at least four classes of cyclins (A, B, D, and H) and the association of CDKs with specific cyclins is a key regulatory factor.</a:t>
            </a:r>
          </a:p>
          <a:p>
            <a:pPr marL="285750" indent="-285750">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39780261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0"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21102897-9DD9-374F-B0C7-4ABEEF4FB639}"/>
              </a:ext>
            </a:extLst>
          </p:cNvPr>
          <p:cNvSpPr txBox="1"/>
          <p:nvPr/>
        </p:nvSpPr>
        <p:spPr>
          <a:xfrm>
            <a:off x="1907704" y="233690"/>
            <a:ext cx="4572000" cy="523220"/>
          </a:xfrm>
          <a:prstGeom prst="rect">
            <a:avLst/>
          </a:prstGeom>
          <a:noFill/>
        </p:spPr>
        <p:txBody>
          <a:bodyPr wrap="square">
            <a:spAutoFit/>
          </a:bodyPr>
          <a:lstStyle/>
          <a:p>
            <a:pPr algn="ctr"/>
            <a:r>
              <a:rPr lang="en-US" sz="2800" b="1" dirty="0">
                <a:solidFill>
                  <a:srgbClr val="7363A0"/>
                </a:solidFill>
                <a:effectLst/>
                <a:latin typeface="Helvetica" pitchFamily="2" charset="0"/>
              </a:rPr>
              <a:t>CYTOKINESIS</a:t>
            </a:r>
          </a:p>
        </p:txBody>
      </p:sp>
      <p:sp>
        <p:nvSpPr>
          <p:cNvPr id="3" name="TextBox 2">
            <a:extLst>
              <a:ext uri="{FF2B5EF4-FFF2-40B4-BE49-F238E27FC236}">
                <a16:creationId xmlns:a16="http://schemas.microsoft.com/office/drawing/2014/main" id="{07DBA446-0769-D94A-84E0-05F2A29C4EC8}"/>
              </a:ext>
            </a:extLst>
          </p:cNvPr>
          <p:cNvSpPr txBox="1"/>
          <p:nvPr/>
        </p:nvSpPr>
        <p:spPr>
          <a:xfrm>
            <a:off x="88533" y="1036835"/>
            <a:ext cx="8964488" cy="6463308"/>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Cytokinesis in animal cells is relatively simple, involving a constriction of the cell membrane which advances toward the center until the one cell becomes two cells.</a:t>
            </a:r>
          </a:p>
          <a:p>
            <a:pPr marL="285750" indent="-285750">
              <a:lnSpc>
                <a:spcPct val="150000"/>
              </a:lnSpc>
              <a:buFont typeface="Wingdings" pitchFamily="2" charset="2"/>
              <a:buChar char="ü"/>
            </a:pPr>
            <a:r>
              <a:rPr lang="en-US" sz="2400" dirty="0">
                <a:solidFill>
                  <a:srgbClr val="231F20"/>
                </a:solidFill>
                <a:effectLst/>
                <a:latin typeface="Helvetica" pitchFamily="2" charset="0"/>
              </a:rPr>
              <a:t>The existence of the cell wall prevents a similar pattern of cell division in plant cells. </a:t>
            </a:r>
          </a:p>
          <a:p>
            <a:pPr marL="342900" indent="-342900">
              <a:lnSpc>
                <a:spcPct val="150000"/>
              </a:lnSpc>
              <a:buFont typeface="Wingdings" pitchFamily="2" charset="2"/>
              <a:buChar char="ü"/>
            </a:pPr>
            <a:r>
              <a:rPr lang="en-US" sz="2400" dirty="0">
                <a:solidFill>
                  <a:srgbClr val="231F20"/>
                </a:solidFill>
                <a:effectLst/>
                <a:latin typeface="Helvetica" pitchFamily="2" charset="0"/>
              </a:rPr>
              <a:t>The existence of the cell wall prevents a similar pattern of cell division in plant cells.</a:t>
            </a:r>
          </a:p>
          <a:p>
            <a:pPr marL="342900" indent="-342900">
              <a:lnSpc>
                <a:spcPct val="150000"/>
              </a:lnSpc>
              <a:buFont typeface="Wingdings" pitchFamily="2" charset="2"/>
              <a:buChar char="ü"/>
            </a:pPr>
            <a:r>
              <a:rPr lang="en-US" sz="2400" dirty="0">
                <a:solidFill>
                  <a:srgbClr val="231F20"/>
                </a:solidFill>
                <a:effectLst/>
                <a:latin typeface="Helvetica" pitchFamily="2" charset="0"/>
              </a:rPr>
              <a:t> Plant cells must instead construct new membranes and a new extracellular matrix, including </a:t>
            </a:r>
            <a:r>
              <a:rPr lang="en-US" sz="2400" b="1" dirty="0">
                <a:solidFill>
                  <a:srgbClr val="231F20"/>
                </a:solidFill>
                <a:effectLst/>
                <a:latin typeface="Helvetica" pitchFamily="2" charset="0"/>
              </a:rPr>
              <a:t>a middle lamella </a:t>
            </a:r>
            <a:r>
              <a:rPr lang="en-US" sz="2400" dirty="0">
                <a:solidFill>
                  <a:srgbClr val="231F20"/>
                </a:solidFill>
                <a:effectLst/>
                <a:latin typeface="Helvetica" pitchFamily="2" charset="0"/>
              </a:rPr>
              <a:t>and two new primary walls, inside a living cell.</a:t>
            </a:r>
          </a:p>
          <a:p>
            <a:pPr marL="285750" indent="-285750">
              <a:lnSpc>
                <a:spcPct val="150000"/>
              </a:lnSpc>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1797315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2D0CF55-5EEA-6348-876A-680BF57BDA3E}"/>
              </a:ext>
            </a:extLst>
          </p:cNvPr>
          <p:cNvSpPr txBox="1"/>
          <p:nvPr/>
        </p:nvSpPr>
        <p:spPr>
          <a:xfrm>
            <a:off x="107504" y="1124744"/>
            <a:ext cx="8928992" cy="5724644"/>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a:solidFill>
                  <a:srgbClr val="231F20"/>
                </a:solidFill>
                <a:effectLst/>
                <a:latin typeface="Helvetica" pitchFamily="2" charset="0"/>
              </a:rPr>
              <a:t>The formation of the new walls begins in the late mitotic or </a:t>
            </a:r>
            <a:r>
              <a:rPr lang="en-US" sz="2400" b="1" dirty="0">
                <a:solidFill>
                  <a:srgbClr val="231F20"/>
                </a:solidFill>
                <a:effectLst/>
                <a:latin typeface="Helvetica" pitchFamily="2" charset="0"/>
              </a:rPr>
              <a:t>M</a:t>
            </a:r>
            <a:r>
              <a:rPr lang="en-US" sz="2400" dirty="0">
                <a:solidFill>
                  <a:srgbClr val="231F20"/>
                </a:solidFill>
                <a:effectLst/>
                <a:latin typeface="Helvetica" pitchFamily="2" charset="0"/>
              </a:rPr>
              <a:t> phase of the cell cycle, after the two sets of chromosomes have separated and moved toward opposite poles in the cell and the new nuclear membranes  have begun to form.</a:t>
            </a:r>
          </a:p>
          <a:p>
            <a:pPr marL="342900" indent="-342900">
              <a:lnSpc>
                <a:spcPct val="150000"/>
              </a:lnSpc>
              <a:buFont typeface="Wingdings" pitchFamily="2" charset="2"/>
              <a:buChar char="ü"/>
            </a:pPr>
            <a:r>
              <a:rPr lang="en-US" sz="2400" dirty="0">
                <a:solidFill>
                  <a:srgbClr val="231F20"/>
                </a:solidFill>
                <a:effectLst/>
                <a:latin typeface="Helvetica" pitchFamily="2" charset="0"/>
              </a:rPr>
              <a:t>At this point, the mitotic spindle disappears and the microtubules that had made up the spindle disassemble and then reassemble to form a cluster of interdigitating microtubules oriented perpendicular to the plane of the new </a:t>
            </a:r>
            <a:r>
              <a:rPr lang="en-US" sz="2400" b="1" dirty="0" err="1">
                <a:solidFill>
                  <a:srgbClr val="231F20"/>
                </a:solidFill>
                <a:effectLst/>
                <a:latin typeface="Helvetica" pitchFamily="2" charset="0"/>
              </a:rPr>
              <a:t>crosswall</a:t>
            </a:r>
            <a:endParaRPr lang="en-US" sz="2400" b="1" dirty="0">
              <a:solidFill>
                <a:srgbClr val="231F20"/>
              </a:solidFill>
              <a:effectLst/>
              <a:latin typeface="Helvetica" pitchFamily="2" charset="0"/>
            </a:endParaRPr>
          </a:p>
          <a:p>
            <a:pPr marL="342900" indent="-342900">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3735192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933858E-00A7-E340-A470-1D3673B61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32269"/>
            <a:ext cx="7848872" cy="4551703"/>
          </a:xfrm>
          <a:prstGeom prst="rect">
            <a:avLst/>
          </a:prstGeom>
        </p:spPr>
      </p:pic>
    </p:spTree>
    <p:extLst>
      <p:ext uri="{BB962C8B-B14F-4D97-AF65-F5344CB8AC3E}">
        <p14:creationId xmlns:p14="http://schemas.microsoft.com/office/powerpoint/2010/main" val="32710045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63D94B8-7E62-E244-BD68-600A08AC1C9B}"/>
              </a:ext>
            </a:extLst>
          </p:cNvPr>
          <p:cNvSpPr txBox="1"/>
          <p:nvPr/>
        </p:nvSpPr>
        <p:spPr>
          <a:xfrm>
            <a:off x="215516" y="836712"/>
            <a:ext cx="8712968" cy="8125301"/>
          </a:xfrm>
          <a:prstGeom prst="rect">
            <a:avLst/>
          </a:prstGeom>
          <a:noFill/>
        </p:spPr>
        <p:txBody>
          <a:bodyPr wrap="square" rtlCol="0">
            <a:spAutoFit/>
          </a:bodyPr>
          <a:lstStyle/>
          <a:p>
            <a:r>
              <a:rPr lang="en-US" b="1" dirty="0">
                <a:solidFill>
                  <a:srgbClr val="7363A0"/>
                </a:solidFill>
                <a:effectLst/>
                <a:latin typeface="Helvetica" pitchFamily="2" charset="0"/>
              </a:rPr>
              <a:t>CELL WALLS AND CELL GROWTH</a:t>
            </a:r>
          </a:p>
          <a:p>
            <a:pPr marL="285750" indent="-285750">
              <a:lnSpc>
                <a:spcPct val="150000"/>
              </a:lnSpc>
              <a:buFont typeface="Wingdings" pitchFamily="2" charset="2"/>
              <a:buChar char="ü"/>
            </a:pPr>
            <a:r>
              <a:rPr lang="en-US" sz="2400" dirty="0">
                <a:solidFill>
                  <a:srgbClr val="231F20"/>
                </a:solidFill>
                <a:latin typeface="Helvetica" pitchFamily="2" charset="0"/>
              </a:rPr>
              <a:t>Although the primary wall is not very thick, its interlocking network of </a:t>
            </a:r>
            <a:r>
              <a:rPr lang="en-US" sz="2400" b="1" dirty="0">
                <a:solidFill>
                  <a:srgbClr val="231F20"/>
                </a:solidFill>
                <a:latin typeface="Helvetica" pitchFamily="2" charset="0"/>
              </a:rPr>
              <a:t>cellulose</a:t>
            </a:r>
            <a:r>
              <a:rPr lang="en-US" sz="2400" dirty="0">
                <a:solidFill>
                  <a:srgbClr val="231F20"/>
                </a:solidFill>
                <a:latin typeface="Helvetica" pitchFamily="2" charset="0"/>
              </a:rPr>
              <a:t> microfibrils, cross-linking </a:t>
            </a:r>
            <a:r>
              <a:rPr lang="en-US" sz="2400" b="1" dirty="0" err="1">
                <a:solidFill>
                  <a:srgbClr val="231F20"/>
                </a:solidFill>
                <a:latin typeface="Helvetica" pitchFamily="2" charset="0"/>
              </a:rPr>
              <a:t>xyloglycans</a:t>
            </a:r>
            <a:r>
              <a:rPr lang="en-US" sz="2400" dirty="0">
                <a:solidFill>
                  <a:srgbClr val="231F20"/>
                </a:solidFill>
                <a:latin typeface="Helvetica" pitchFamily="2" charset="0"/>
              </a:rPr>
              <a:t>, and </a:t>
            </a:r>
            <a:r>
              <a:rPr lang="en-US" sz="2400" b="1" dirty="0">
                <a:solidFill>
                  <a:srgbClr val="231F20"/>
                </a:solidFill>
                <a:latin typeface="Helvetica" pitchFamily="2" charset="0"/>
              </a:rPr>
              <a:t>structural proteins </a:t>
            </a:r>
            <a:r>
              <a:rPr lang="en-US" sz="2400" dirty="0">
                <a:solidFill>
                  <a:srgbClr val="231F20"/>
                </a:solidFill>
                <a:latin typeface="Helvetica" pitchFamily="2" charset="0"/>
              </a:rPr>
              <a:t>confers remarkable </a:t>
            </a:r>
            <a:r>
              <a:rPr lang="en-US" sz="2400" dirty="0">
                <a:solidFill>
                  <a:srgbClr val="231F20"/>
                </a:solidFill>
                <a:effectLst/>
                <a:latin typeface="Helvetica" pitchFamily="2" charset="0"/>
              </a:rPr>
              <a:t>strength and rigidity to the wall.</a:t>
            </a:r>
          </a:p>
          <a:p>
            <a:pPr marL="342900" indent="-342900">
              <a:lnSpc>
                <a:spcPct val="150000"/>
              </a:lnSpc>
              <a:buFont typeface="Wingdings" pitchFamily="2" charset="2"/>
              <a:buChar char="ü"/>
            </a:pPr>
            <a:r>
              <a:rPr lang="en-US" sz="2400" dirty="0">
                <a:solidFill>
                  <a:srgbClr val="231F20"/>
                </a:solidFill>
                <a:effectLst/>
                <a:latin typeface="Helvetica" pitchFamily="2" charset="0"/>
              </a:rPr>
              <a:t>This strength and rigidity maintains the shape of the cell and its structural relationship with neighboring cells and, ultimately, the support of the entire plant. Thus a growing cell faces a delicate balancing act.</a:t>
            </a:r>
          </a:p>
          <a:p>
            <a:pPr marL="342900" indent="-342900">
              <a:lnSpc>
                <a:spcPct val="150000"/>
              </a:lnSpc>
              <a:buFont typeface="Wingdings" pitchFamily="2" charset="2"/>
              <a:buChar char="ü"/>
            </a:pPr>
            <a:endParaRPr lang="en-US" sz="2400" dirty="0">
              <a:solidFill>
                <a:srgbClr val="231F20"/>
              </a:solidFill>
              <a:effectLst/>
              <a:latin typeface="Helvetica" pitchFamily="2" charset="0"/>
            </a:endParaRPr>
          </a:p>
          <a:p>
            <a:pPr marL="285750" indent="-285750">
              <a:lnSpc>
                <a:spcPct val="150000"/>
              </a:lnSpc>
              <a:buFont typeface="Wingdings" pitchFamily="2" charset="2"/>
              <a:buChar char="ü"/>
            </a:pPr>
            <a:endParaRPr lang="en-US" sz="2400" dirty="0">
              <a:solidFill>
                <a:srgbClr val="231F20"/>
              </a:solidFill>
              <a:latin typeface="Helvetica" pitchFamily="2" charset="0"/>
            </a:endParaRPr>
          </a:p>
          <a:p>
            <a:pPr>
              <a:lnSpc>
                <a:spcPct val="150000"/>
              </a:lnSpc>
            </a:pPr>
            <a:endParaRPr lang="en-US" sz="2400" dirty="0">
              <a:solidFill>
                <a:srgbClr val="231F20"/>
              </a:solidFill>
              <a:latin typeface="Helvetica" pitchFamily="2" charset="0"/>
            </a:endParaRPr>
          </a:p>
          <a:p>
            <a:endParaRPr lang="en-SA" dirty="0"/>
          </a:p>
          <a:p>
            <a:pPr marL="285750" indent="-285750">
              <a:buFont typeface="Wingdings" pitchFamily="2" charset="2"/>
              <a:buChar char="ü"/>
            </a:pPr>
            <a:endParaRPr lang="en-US" dirty="0">
              <a:solidFill>
                <a:srgbClr val="231F20"/>
              </a:solidFill>
              <a:effectLst/>
              <a:latin typeface="Helvetica" pitchFamily="2" charset="0"/>
            </a:endParaRPr>
          </a:p>
          <a:p>
            <a:endParaRPr lang="en-US" dirty="0">
              <a:solidFill>
                <a:srgbClr val="231F20"/>
              </a:solidFill>
              <a:effectLst/>
              <a:latin typeface="Helvetica" pitchFamily="2" charset="0"/>
            </a:endParaRPr>
          </a:p>
          <a:p>
            <a:pPr marL="285750" indent="-285750">
              <a:buFont typeface="Wingdings" pitchFamily="2" charset="2"/>
              <a:buChar char="ü"/>
            </a:pPr>
            <a:endParaRPr lang="en-US" dirty="0">
              <a:solidFill>
                <a:srgbClr val="231F20"/>
              </a:solidFill>
              <a:effectLst/>
              <a:latin typeface="Helvetica" pitchFamily="2" charset="0"/>
            </a:endParaRPr>
          </a:p>
          <a:p>
            <a:pPr marL="285750" indent="-285750">
              <a:buFont typeface="Wingdings" pitchFamily="2" charset="2"/>
              <a:buChar char="ü"/>
            </a:pPr>
            <a:endParaRPr lang="en-SA" dirty="0"/>
          </a:p>
          <a:p>
            <a:endParaRPr lang="en-SA" b="1" dirty="0"/>
          </a:p>
        </p:txBody>
      </p:sp>
    </p:spTree>
    <p:extLst>
      <p:ext uri="{BB962C8B-B14F-4D97-AF65-F5344CB8AC3E}">
        <p14:creationId xmlns:p14="http://schemas.microsoft.com/office/powerpoint/2010/main" val="3703641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48D7-FC5B-504E-97E0-BCD4769352C5}"/>
              </a:ext>
            </a:extLst>
          </p:cNvPr>
          <p:cNvSpPr>
            <a:spLocks noGrp="1"/>
          </p:cNvSpPr>
          <p:nvPr>
            <p:ph type="title"/>
          </p:nvPr>
        </p:nvSpPr>
        <p:spPr>
          <a:xfrm>
            <a:off x="628650" y="2852936"/>
            <a:ext cx="7886700" cy="1325563"/>
          </a:xfrm>
        </p:spPr>
        <p:txBody>
          <a:bodyPr/>
          <a:lstStyle/>
          <a:p>
            <a:pPr algn="ctr"/>
            <a:r>
              <a:rPr lang="en-US" sz="2400" b="1" dirty="0">
                <a:solidFill>
                  <a:srgbClr val="7363A0"/>
                </a:solidFill>
                <a:effectLst/>
                <a:latin typeface="Helvetica" pitchFamily="2" charset="0"/>
              </a:rPr>
              <a:t>CELL GROWTH IS DRIVEN BY WATER UPTAKE AND LIMITED BY THE STRENGTH AND RIGIDITY OF THE CELL WALL</a:t>
            </a:r>
            <a:br>
              <a:rPr lang="en-US" sz="2400" b="1" dirty="0">
                <a:solidFill>
                  <a:srgbClr val="7363A0"/>
                </a:solidFill>
                <a:effectLst/>
                <a:latin typeface="Helvetica" pitchFamily="2" charset="0"/>
              </a:rPr>
            </a:br>
            <a:endParaRPr lang="en-SA" sz="2400" b="1" dirty="0"/>
          </a:p>
        </p:txBody>
      </p:sp>
    </p:spTree>
    <p:extLst>
      <p:ext uri="{BB962C8B-B14F-4D97-AF65-F5344CB8AC3E}">
        <p14:creationId xmlns:p14="http://schemas.microsoft.com/office/powerpoint/2010/main" val="320608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31C35-7CC6-7249-9486-4F1FCBCC548C}"/>
              </a:ext>
            </a:extLst>
          </p:cNvPr>
          <p:cNvSpPr>
            <a:spLocks noGrp="1"/>
          </p:cNvSpPr>
          <p:nvPr>
            <p:ph idx="1"/>
          </p:nvPr>
        </p:nvSpPr>
        <p:spPr>
          <a:xfrm>
            <a:off x="395536" y="980728"/>
            <a:ext cx="7886700" cy="4351338"/>
          </a:xfrm>
        </p:spPr>
        <p:txBody>
          <a:bodyPr/>
          <a:lstStyle/>
          <a:p>
            <a:pPr marL="285750" indent="-285750">
              <a:lnSpc>
                <a:spcPct val="150000"/>
              </a:lnSpc>
              <a:buFont typeface="Wingdings" pitchFamily="2" charset="2"/>
              <a:buChar char="ü"/>
            </a:pPr>
            <a:r>
              <a:rPr lang="en-US" sz="2400" dirty="0">
                <a:solidFill>
                  <a:srgbClr val="231F20"/>
                </a:solidFill>
                <a:latin typeface="Helvetica" pitchFamily="2" charset="0"/>
              </a:rPr>
              <a:t>The cell will also not take up water and it will not grow.</a:t>
            </a:r>
          </a:p>
          <a:p>
            <a:pPr marL="285750" indent="-285750">
              <a:lnSpc>
                <a:spcPct val="150000"/>
              </a:lnSpc>
              <a:buFont typeface="Wingdings" pitchFamily="2" charset="2"/>
              <a:buChar char="ü"/>
            </a:pPr>
            <a:r>
              <a:rPr lang="en-US" sz="2400" dirty="0">
                <a:solidFill>
                  <a:srgbClr val="231F20"/>
                </a:solidFill>
                <a:latin typeface="Helvetica" pitchFamily="2" charset="0"/>
              </a:rPr>
              <a:t>The driving force for cell enlargement is the uptake of water. </a:t>
            </a:r>
          </a:p>
          <a:p>
            <a:pPr marL="285750" indent="-285750">
              <a:lnSpc>
                <a:spcPct val="150000"/>
              </a:lnSpc>
              <a:buFont typeface="Wingdings" pitchFamily="2" charset="2"/>
              <a:buChar char="ü"/>
            </a:pPr>
            <a:r>
              <a:rPr lang="en-US" sz="2400" dirty="0">
                <a:solidFill>
                  <a:srgbClr val="231F20"/>
                </a:solidFill>
                <a:latin typeface="Helvetica" pitchFamily="2" charset="0"/>
              </a:rPr>
              <a:t>Recall that cells take up water by the process of osmosis.</a:t>
            </a:r>
          </a:p>
          <a:p>
            <a:pPr marL="285750" indent="-285750">
              <a:lnSpc>
                <a:spcPct val="150000"/>
              </a:lnSpc>
              <a:buFont typeface="Wingdings" pitchFamily="2" charset="2"/>
              <a:buChar char="ü"/>
            </a:pPr>
            <a:r>
              <a:rPr lang="en-US" sz="2400" dirty="0">
                <a:solidFill>
                  <a:srgbClr val="231F20"/>
                </a:solidFill>
                <a:latin typeface="Helvetica" pitchFamily="2" charset="0"/>
              </a:rPr>
              <a:t>The high solute concentration of the protoplasm and vacuolar sap decreases the water potential of the cell to the point where water diffuses into the cell</a:t>
            </a:r>
          </a:p>
          <a:p>
            <a:pPr marL="0" indent="0">
              <a:buNone/>
            </a:pPr>
            <a:endParaRPr lang="en-SA" dirty="0"/>
          </a:p>
        </p:txBody>
      </p:sp>
      <p:pic>
        <p:nvPicPr>
          <p:cNvPr id="4" name="Picture 2">
            <a:extLst>
              <a:ext uri="{FF2B5EF4-FFF2-40B4-BE49-F238E27FC236}">
                <a16:creationId xmlns:a16="http://schemas.microsoft.com/office/drawing/2014/main" id="{C54E2CC1-B57F-C840-8742-8C13D783463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605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C1673C0-4306-E64A-8958-332C3BCC4CCF}"/>
              </a:ext>
            </a:extLst>
          </p:cNvPr>
          <p:cNvSpPr txBox="1"/>
          <p:nvPr/>
        </p:nvSpPr>
        <p:spPr>
          <a:xfrm>
            <a:off x="107504" y="980728"/>
            <a:ext cx="8334697" cy="4247317"/>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Turgor pressure (a positive pressure) developed as the expanding protoplast pushes against the wall rises until it balances the negative osmotic pressure of the protoplast.</a:t>
            </a:r>
          </a:p>
          <a:p>
            <a:pPr marL="342900" indent="-342900">
              <a:lnSpc>
                <a:spcPct val="150000"/>
              </a:lnSpc>
              <a:buFont typeface="Wingdings" pitchFamily="2" charset="2"/>
              <a:buChar char="ü"/>
            </a:pPr>
            <a:r>
              <a:rPr lang="en-US" sz="2400" dirty="0">
                <a:solidFill>
                  <a:srgbClr val="231F20"/>
                </a:solidFill>
                <a:latin typeface="Helvetica" pitchFamily="2" charset="0"/>
              </a:rPr>
              <a:t> </a:t>
            </a:r>
            <a:r>
              <a:rPr lang="en-US" sz="2400" dirty="0">
                <a:solidFill>
                  <a:srgbClr val="231F20"/>
                </a:solidFill>
                <a:effectLst/>
                <a:latin typeface="Helvetica" pitchFamily="2" charset="0"/>
              </a:rPr>
              <a:t>At that point the water potential of the cell approaches zero and no further net water uptake—or cell growth—</a:t>
            </a:r>
            <a:r>
              <a:rPr lang="en-US" sz="2400">
                <a:solidFill>
                  <a:srgbClr val="231F20"/>
                </a:solidFill>
                <a:effectLst/>
                <a:latin typeface="Helvetica" pitchFamily="2" charset="0"/>
              </a:rPr>
              <a:t>will occur.</a:t>
            </a:r>
            <a:endParaRPr lang="en-US" sz="2400" dirty="0">
              <a:solidFill>
                <a:srgbClr val="231F20"/>
              </a:solidFill>
              <a:effectLst/>
              <a:latin typeface="Helvetica" pitchFamily="2" charset="0"/>
            </a:endParaRPr>
          </a:p>
          <a:p>
            <a:pPr marL="285750" indent="-285750">
              <a:lnSpc>
                <a:spcPct val="150000"/>
              </a:lnSpc>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19964496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9552" y="1196752"/>
            <a:ext cx="8229600" cy="2451794"/>
          </a:xfrm>
          <a:prstGeom prst="rect">
            <a:avLst/>
          </a:prstGeom>
        </p:spPr>
        <p: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srgbClr val="008000"/>
                </a:solidFill>
                <a:effectLst/>
                <a:uLnTx/>
                <a:uFillTx/>
                <a:latin typeface="Comic Sans MS" pitchFamily="66" charset="0"/>
                <a:ea typeface="+mj-ea"/>
                <a:cs typeface="+mj-cs"/>
              </a:rPr>
              <a:t>Any</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srgbClr val="008000"/>
                </a:solidFill>
                <a:effectLst/>
                <a:uLnTx/>
                <a:uFillTx/>
                <a:latin typeface="Comic Sans MS" pitchFamily="66" charset="0"/>
                <a:ea typeface="+mj-ea"/>
                <a:cs typeface="+mj-cs"/>
              </a:rPr>
              <a:t>QUESTIONS ?</a:t>
            </a:r>
          </a:p>
        </p:txBody>
      </p:sp>
    </p:spTree>
    <p:extLst>
      <p:ext uri="{BB962C8B-B14F-4D97-AF65-F5344CB8AC3E}">
        <p14:creationId xmlns:p14="http://schemas.microsoft.com/office/powerpoint/2010/main" val="3437197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goodbye animated gif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549" y="2420888"/>
            <a:ext cx="4738123"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197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D3B3EF7-FBC7-492F-9055-FA2E3D2A77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37665" y="302213"/>
            <a:ext cx="8722570" cy="62646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467544" y="1844824"/>
            <a:ext cx="8208912" cy="2468625"/>
          </a:xfrm>
          <a:prstGeom prst="rect">
            <a:avLst/>
          </a:prstGeom>
        </p:spPr>
        <p:txBody>
          <a:bodyPr wrap="square">
            <a:spAutoFit/>
          </a:bodyPr>
          <a:lstStyle/>
          <a:p>
            <a:pPr algn="ctr">
              <a:lnSpc>
                <a:spcPct val="150000"/>
              </a:lnSpc>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Lecture 3</a:t>
            </a:r>
            <a:endParaRPr lang="ar-EG"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4000" b="1" dirty="0">
                <a:solidFill>
                  <a:srgbClr val="00B0F0"/>
                </a:solidFill>
                <a:effectLst/>
                <a:latin typeface="Times New Roman" panose="02020603050405020304" pitchFamily="18" charset="0"/>
                <a:cs typeface="Times New Roman" panose="02020603050405020304" pitchFamily="18" charset="0"/>
              </a:rPr>
              <a:t>Growth and Development of Cells</a:t>
            </a:r>
          </a:p>
          <a:p>
            <a:pPr lvl="2">
              <a:lnSpc>
                <a:spcPct val="150000"/>
              </a:lnSpc>
            </a:pP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3805BBF-4B8C-1C40-8010-774D3BD773FE}"/>
              </a:ext>
            </a:extLst>
          </p:cNvPr>
          <p:cNvSpPr txBox="1"/>
          <p:nvPr/>
        </p:nvSpPr>
        <p:spPr>
          <a:xfrm>
            <a:off x="1988840" y="187523"/>
            <a:ext cx="5166320" cy="461665"/>
          </a:xfrm>
          <a:prstGeom prst="rect">
            <a:avLst/>
          </a:prstGeom>
          <a:noFill/>
        </p:spPr>
        <p:txBody>
          <a:bodyPr wrap="square">
            <a:spAutoFit/>
          </a:bodyPr>
          <a:lstStyle/>
          <a:p>
            <a:r>
              <a:rPr lang="en-US" sz="2400" b="1" dirty="0">
                <a:solidFill>
                  <a:srgbClr val="00B0F0"/>
                </a:solidFill>
                <a:effectLst/>
                <a:latin typeface="Times New Roman" panose="02020603050405020304" pitchFamily="18" charset="0"/>
                <a:cs typeface="Times New Roman" panose="02020603050405020304" pitchFamily="18" charset="0"/>
              </a:rPr>
              <a:t>Growth and Development of Cells</a:t>
            </a:r>
          </a:p>
        </p:txBody>
      </p:sp>
      <p:sp>
        <p:nvSpPr>
          <p:cNvPr id="4" name="TextBox 3">
            <a:extLst>
              <a:ext uri="{FF2B5EF4-FFF2-40B4-BE49-F238E27FC236}">
                <a16:creationId xmlns:a16="http://schemas.microsoft.com/office/drawing/2014/main" id="{914395EC-50FD-F844-908D-126599DBBF8B}"/>
              </a:ext>
            </a:extLst>
          </p:cNvPr>
          <p:cNvSpPr txBox="1"/>
          <p:nvPr/>
        </p:nvSpPr>
        <p:spPr>
          <a:xfrm>
            <a:off x="323528" y="1004522"/>
            <a:ext cx="8313324" cy="6093976"/>
          </a:xfrm>
          <a:prstGeom prst="rect">
            <a:avLst/>
          </a:prstGeom>
          <a:noFill/>
        </p:spPr>
        <p:txBody>
          <a:bodyPr wrap="square" rtlCol="0">
            <a:spAutoFit/>
          </a:bodyPr>
          <a:lstStyle/>
          <a:p>
            <a:pPr marL="285750" indent="-285750">
              <a:buFont typeface="Wingdings" pitchFamily="2" charset="2"/>
              <a:buChar char="ü"/>
            </a:pPr>
            <a:r>
              <a:rPr lang="en-US" sz="2400" dirty="0">
                <a:solidFill>
                  <a:srgbClr val="231F20"/>
                </a:solidFill>
                <a:effectLst/>
                <a:latin typeface="Times New Roman" panose="02020603050405020304" pitchFamily="18" charset="0"/>
                <a:cs typeface="Times New Roman" panose="02020603050405020304" pitchFamily="18" charset="0"/>
              </a:rPr>
              <a:t>The development of a whole plant, as intricate as it may seem, ultimately depends on:</a:t>
            </a:r>
          </a:p>
          <a:p>
            <a:pPr marL="342900" indent="-342900">
              <a:buFont typeface="Wingdings" pitchFamily="2" charset="2"/>
              <a:buChar char="ü"/>
            </a:pPr>
            <a:r>
              <a:rPr lang="en-US" sz="2400" b="1" dirty="0">
                <a:solidFill>
                  <a:schemeClr val="accent2"/>
                </a:solidFill>
                <a:latin typeface="Helvetica" pitchFamily="2" charset="0"/>
              </a:rPr>
              <a:t>T</a:t>
            </a:r>
            <a:r>
              <a:rPr lang="en-US" sz="2400" b="1" dirty="0">
                <a:solidFill>
                  <a:schemeClr val="accent2"/>
                </a:solidFill>
                <a:effectLst/>
                <a:latin typeface="Helvetica" pitchFamily="2" charset="0"/>
              </a:rPr>
              <a:t>he growth and coordinated development of individual cells and groups of cells</a:t>
            </a:r>
          </a:p>
          <a:p>
            <a:pPr marL="342900" indent="-342900">
              <a:buFont typeface="Wingdings" pitchFamily="2" charset="2"/>
              <a:buChar char="ü"/>
            </a:pPr>
            <a:endParaRPr lang="en-US" sz="2400" b="1" dirty="0">
              <a:solidFill>
                <a:schemeClr val="accent2"/>
              </a:solidFill>
              <a:effectLst/>
              <a:latin typeface="Helvetica" pitchFamily="2" charset="0"/>
            </a:endParaRPr>
          </a:p>
          <a:p>
            <a:pPr marL="342900" indent="-342900">
              <a:buFont typeface="Wingdings" pitchFamily="2" charset="2"/>
              <a:buChar char="ü"/>
            </a:pPr>
            <a:r>
              <a:rPr lang="en-US" sz="2400" dirty="0">
                <a:solidFill>
                  <a:srgbClr val="231F20"/>
                </a:solidFill>
                <a:effectLst/>
                <a:latin typeface="Helvetica" pitchFamily="2" charset="0"/>
              </a:rPr>
              <a:t>This chapter provides a general introduction to selected aspects of cellular development, including</a:t>
            </a:r>
          </a:p>
          <a:p>
            <a:pPr marL="342900" indent="-342900">
              <a:buFont typeface="Wingdings" pitchFamily="2" charset="2"/>
              <a:buChar char="ü"/>
            </a:pPr>
            <a:endParaRPr lang="en-US" sz="2400" b="1" dirty="0">
              <a:solidFill>
                <a:schemeClr val="accent2"/>
              </a:solidFill>
              <a:effectLst/>
              <a:latin typeface="Helvetica" pitchFamily="2" charset="0"/>
            </a:endParaRPr>
          </a:p>
          <a:p>
            <a:pPr>
              <a:lnSpc>
                <a:spcPct val="150000"/>
              </a:lnSpc>
            </a:pPr>
            <a:r>
              <a:rPr lang="en-US" sz="2400" dirty="0">
                <a:solidFill>
                  <a:srgbClr val="231F20"/>
                </a:solidFill>
                <a:effectLst/>
                <a:latin typeface="Helvetica" pitchFamily="2" charset="0"/>
              </a:rPr>
              <a:t>1. </a:t>
            </a:r>
            <a:r>
              <a:rPr lang="en-US" sz="2400" dirty="0">
                <a:solidFill>
                  <a:srgbClr val="231F20"/>
                </a:solidFill>
                <a:latin typeface="Times New Roman" panose="02020603050405020304" pitchFamily="18" charset="0"/>
                <a:cs typeface="Times New Roman" panose="02020603050405020304" pitchFamily="18" charset="0"/>
              </a:rPr>
              <a:t>T</a:t>
            </a:r>
            <a:r>
              <a:rPr lang="en-US" sz="2400" dirty="0">
                <a:solidFill>
                  <a:srgbClr val="231F20"/>
                </a:solidFill>
                <a:effectLst/>
                <a:latin typeface="Times New Roman" panose="02020603050405020304" pitchFamily="18" charset="0"/>
                <a:cs typeface="Times New Roman" panose="02020603050405020304" pitchFamily="18" charset="0"/>
              </a:rPr>
              <a:t>he structure of plant cell walls,</a:t>
            </a:r>
          </a:p>
          <a:p>
            <a:pPr>
              <a:lnSpc>
                <a:spcPct val="150000"/>
              </a:lnSpc>
            </a:pPr>
            <a:r>
              <a:rPr lang="en-US" sz="2400" dirty="0">
                <a:solidFill>
                  <a:srgbClr val="231F20"/>
                </a:solidFill>
                <a:effectLst/>
                <a:latin typeface="Times New Roman" panose="02020603050405020304" pitchFamily="18" charset="0"/>
                <a:cs typeface="Times New Roman" panose="02020603050405020304" pitchFamily="18" charset="0"/>
              </a:rPr>
              <a:t>2.  The dynamics of cell division and cell growth, and</a:t>
            </a:r>
          </a:p>
          <a:p>
            <a:pPr>
              <a:lnSpc>
                <a:spcPct val="150000"/>
              </a:lnSpc>
            </a:pPr>
            <a:r>
              <a:rPr lang="en-US" sz="2400" dirty="0">
                <a:solidFill>
                  <a:srgbClr val="231F20"/>
                </a:solidFill>
                <a:latin typeface="Times New Roman" panose="02020603050405020304" pitchFamily="18" charset="0"/>
                <a:cs typeface="Times New Roman" panose="02020603050405020304" pitchFamily="18" charset="0"/>
              </a:rPr>
              <a:t>3. </a:t>
            </a:r>
            <a:r>
              <a:rPr lang="en-US" sz="2400" dirty="0">
                <a:solidFill>
                  <a:srgbClr val="231F20"/>
                </a:solidFill>
                <a:effectLst/>
                <a:latin typeface="Times New Roman" panose="02020603050405020304" pitchFamily="18" charset="0"/>
                <a:cs typeface="Times New Roman" panose="02020603050405020304" pitchFamily="18" charset="0"/>
              </a:rPr>
              <a:t> an overview of signal perception and the signal</a:t>
            </a:r>
          </a:p>
          <a:p>
            <a:pPr>
              <a:lnSpc>
                <a:spcPct val="150000"/>
              </a:lnSpc>
            </a:pPr>
            <a:r>
              <a:rPr lang="en-US" sz="2400" dirty="0">
                <a:solidFill>
                  <a:srgbClr val="231F20"/>
                </a:solidFill>
                <a:effectLst/>
                <a:latin typeface="Times New Roman" panose="02020603050405020304" pitchFamily="18" charset="0"/>
                <a:cs typeface="Times New Roman" panose="02020603050405020304" pitchFamily="18" charset="0"/>
              </a:rPr>
              <a:t>chains that enable cells to respond to those signal.</a:t>
            </a:r>
          </a:p>
          <a:p>
            <a:pPr marL="285750" indent="-285750">
              <a:lnSpc>
                <a:spcPct val="150000"/>
              </a:lnSpc>
              <a:buFont typeface="Wingdings" pitchFamily="2" charset="2"/>
              <a:buChar char="ü"/>
            </a:pPr>
            <a:endParaRPr lang="en-US" sz="2400" dirty="0">
              <a:solidFill>
                <a:srgbClr val="231F20"/>
              </a:solidFill>
              <a:effectLst/>
              <a:latin typeface="Times New Roman" panose="02020603050405020304" pitchFamily="18" charset="0"/>
              <a:cs typeface="Times New Roman" panose="02020603050405020304" pitchFamily="18" charset="0"/>
            </a:endParaRPr>
          </a:p>
          <a:p>
            <a:endParaRPr lang="en-SA" dirty="0"/>
          </a:p>
        </p:txBody>
      </p:sp>
    </p:spTree>
    <p:extLst>
      <p:ext uri="{BB962C8B-B14F-4D97-AF65-F5344CB8AC3E}">
        <p14:creationId xmlns:p14="http://schemas.microsoft.com/office/powerpoint/2010/main" val="2098428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CCB7720-A684-D240-ACBF-18F41EF91B4E}"/>
              </a:ext>
            </a:extLst>
          </p:cNvPr>
          <p:cNvSpPr txBox="1"/>
          <p:nvPr/>
        </p:nvSpPr>
        <p:spPr>
          <a:xfrm>
            <a:off x="467544" y="5715"/>
            <a:ext cx="8532440" cy="830997"/>
          </a:xfrm>
          <a:prstGeom prst="rect">
            <a:avLst/>
          </a:prstGeom>
          <a:noFill/>
        </p:spPr>
        <p:txBody>
          <a:bodyPr wrap="square">
            <a:spAutoFit/>
          </a:bodyPr>
          <a:lstStyle/>
          <a:p>
            <a:pPr algn="ctr"/>
            <a:r>
              <a:rPr lang="en-US" sz="2400" b="1" dirty="0">
                <a:solidFill>
                  <a:srgbClr val="00B0F0"/>
                </a:solidFill>
                <a:effectLst/>
                <a:latin typeface="Times New Roman" panose="02020603050405020304" pitchFamily="18" charset="0"/>
                <a:cs typeface="Times New Roman" panose="02020603050405020304" pitchFamily="18" charset="0"/>
              </a:rPr>
              <a:t>GROWTH OF PLANT CELLS IS COMPLICATED BY THE PRESENCE OF A CELL WALL</a:t>
            </a:r>
          </a:p>
        </p:txBody>
      </p:sp>
      <p:sp>
        <p:nvSpPr>
          <p:cNvPr id="4" name="TextBox 3">
            <a:extLst>
              <a:ext uri="{FF2B5EF4-FFF2-40B4-BE49-F238E27FC236}">
                <a16:creationId xmlns:a16="http://schemas.microsoft.com/office/drawing/2014/main" id="{3FC9DE1F-5768-A748-BF14-877F53D2F82D}"/>
              </a:ext>
            </a:extLst>
          </p:cNvPr>
          <p:cNvSpPr txBox="1"/>
          <p:nvPr/>
        </p:nvSpPr>
        <p:spPr>
          <a:xfrm>
            <a:off x="0" y="836712"/>
            <a:ext cx="9141554" cy="7294305"/>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Plant cells are characterized by a complex mixture of</a:t>
            </a:r>
          </a:p>
          <a:p>
            <a:pPr>
              <a:lnSpc>
                <a:spcPct val="150000"/>
              </a:lnSpc>
            </a:pPr>
            <a:r>
              <a:rPr lang="en-US" sz="2400" dirty="0">
                <a:solidFill>
                  <a:srgbClr val="231F20"/>
                </a:solidFill>
                <a:effectLst/>
                <a:latin typeface="Helvetica" pitchFamily="2" charset="0"/>
              </a:rPr>
              <a:t>materials, called the </a:t>
            </a:r>
            <a:r>
              <a:rPr lang="en-US" sz="2400" b="1" dirty="0">
                <a:solidFill>
                  <a:srgbClr val="231F20"/>
                </a:solidFill>
                <a:effectLst/>
                <a:latin typeface="Helvetica" pitchFamily="2" charset="0"/>
              </a:rPr>
              <a:t>extracellular matrix </a:t>
            </a:r>
            <a:r>
              <a:rPr lang="en-US" sz="2400" dirty="0">
                <a:solidFill>
                  <a:srgbClr val="231F20"/>
                </a:solidFill>
                <a:effectLst/>
                <a:latin typeface="Helvetica" pitchFamily="2" charset="0"/>
              </a:rPr>
              <a:t>(ECM)</a:t>
            </a:r>
          </a:p>
          <a:p>
            <a:pPr marL="342900" indent="-342900">
              <a:lnSpc>
                <a:spcPct val="150000"/>
              </a:lnSpc>
              <a:buFont typeface="Wingdings" pitchFamily="2" charset="2"/>
              <a:buChar char="ü"/>
            </a:pPr>
            <a:r>
              <a:rPr lang="en-US" sz="2400" dirty="0">
                <a:solidFill>
                  <a:srgbClr val="231F20"/>
                </a:solidFill>
                <a:effectLst/>
                <a:latin typeface="Helvetica" pitchFamily="2" charset="0"/>
              </a:rPr>
              <a:t>That lie outside the plasma membrane. The ECM is dominated by the cell wall, which provides protection for the underlying protoplast and is ultimately responsible for maintaining cell shape and the structural integrity of the plant.</a:t>
            </a:r>
          </a:p>
          <a:p>
            <a:pPr marL="342900" indent="-342900">
              <a:lnSpc>
                <a:spcPct val="150000"/>
              </a:lnSpc>
              <a:buFont typeface="Wingdings" pitchFamily="2" charset="2"/>
              <a:buChar char="ü"/>
            </a:pPr>
            <a:r>
              <a:rPr lang="en-US" sz="2400" dirty="0">
                <a:solidFill>
                  <a:srgbClr val="231F20"/>
                </a:solidFill>
                <a:latin typeface="Helvetica" pitchFamily="2" charset="0"/>
              </a:rPr>
              <a:t> </a:t>
            </a:r>
            <a:r>
              <a:rPr lang="en-US" sz="2400" dirty="0">
                <a:solidFill>
                  <a:srgbClr val="231F20"/>
                </a:solidFill>
                <a:effectLst/>
                <a:latin typeface="Helvetica" pitchFamily="2" charset="0"/>
              </a:rPr>
              <a:t>Two types of </a:t>
            </a:r>
            <a:r>
              <a:rPr lang="en-US" sz="2400" b="1" dirty="0">
                <a:solidFill>
                  <a:srgbClr val="231F20"/>
                </a:solidFill>
                <a:effectLst/>
                <a:latin typeface="Helvetica" pitchFamily="2" charset="0"/>
              </a:rPr>
              <a:t>cell walls </a:t>
            </a:r>
            <a:r>
              <a:rPr lang="en-US" sz="2400" dirty="0">
                <a:solidFill>
                  <a:srgbClr val="231F20"/>
                </a:solidFill>
                <a:effectLst/>
                <a:latin typeface="Helvetica" pitchFamily="2" charset="0"/>
              </a:rPr>
              <a:t>are recognized:</a:t>
            </a:r>
          </a:p>
          <a:p>
            <a:pPr>
              <a:lnSpc>
                <a:spcPct val="150000"/>
              </a:lnSpc>
            </a:pPr>
            <a:r>
              <a:rPr lang="en-US" sz="2400" b="1" dirty="0">
                <a:solidFill>
                  <a:srgbClr val="231F20"/>
                </a:solidFill>
                <a:effectLst/>
                <a:latin typeface="Helvetica" pitchFamily="2" charset="0"/>
              </a:rPr>
              <a:t>primary walls</a:t>
            </a:r>
            <a:r>
              <a:rPr lang="en-US" sz="2400" dirty="0">
                <a:solidFill>
                  <a:srgbClr val="231F20"/>
                </a:solidFill>
                <a:effectLst/>
                <a:latin typeface="Helvetica" pitchFamily="2" charset="0"/>
              </a:rPr>
              <a:t>, which surround young, actively growing</a:t>
            </a:r>
          </a:p>
          <a:p>
            <a:pPr>
              <a:lnSpc>
                <a:spcPct val="150000"/>
              </a:lnSpc>
            </a:pPr>
            <a:r>
              <a:rPr lang="en-US" sz="2400" dirty="0">
                <a:solidFill>
                  <a:srgbClr val="231F20"/>
                </a:solidFill>
                <a:effectLst/>
                <a:latin typeface="Helvetica" pitchFamily="2" charset="0"/>
              </a:rPr>
              <a:t>cells, and </a:t>
            </a:r>
            <a:r>
              <a:rPr lang="en-US" sz="2400" b="1" dirty="0">
                <a:solidFill>
                  <a:srgbClr val="231F20"/>
                </a:solidFill>
                <a:effectLst/>
                <a:latin typeface="Helvetica" pitchFamily="2" charset="0"/>
              </a:rPr>
              <a:t>secondary walls </a:t>
            </a:r>
            <a:r>
              <a:rPr lang="en-US" sz="2400" dirty="0">
                <a:solidFill>
                  <a:srgbClr val="231F20"/>
                </a:solidFill>
                <a:effectLst/>
                <a:latin typeface="Helvetica" pitchFamily="2" charset="0"/>
              </a:rPr>
              <a:t>that are laid down as the cells</a:t>
            </a:r>
          </a:p>
          <a:p>
            <a:pPr>
              <a:lnSpc>
                <a:spcPct val="150000"/>
              </a:lnSpc>
            </a:pPr>
            <a:r>
              <a:rPr lang="en-US" sz="2400" dirty="0">
                <a:solidFill>
                  <a:srgbClr val="231F20"/>
                </a:solidFill>
                <a:effectLst/>
                <a:latin typeface="Helvetica" pitchFamily="2" charset="0"/>
              </a:rPr>
              <a:t>mature and are no longer growing. </a:t>
            </a:r>
          </a:p>
          <a:p>
            <a:pPr marL="342900" indent="-342900">
              <a:lnSpc>
                <a:spcPct val="150000"/>
              </a:lnSpc>
              <a:buFont typeface="Wingdings" pitchFamily="2" charset="2"/>
              <a:buChar char="ü"/>
            </a:pPr>
            <a:endParaRPr lang="en-US" sz="2400" dirty="0">
              <a:solidFill>
                <a:srgbClr val="231F20"/>
              </a:solidFill>
              <a:effectLst/>
              <a:latin typeface="Helvetica" pitchFamily="2" charset="0"/>
            </a:endParaRPr>
          </a:p>
          <a:p>
            <a:pPr marL="285750" indent="-285750">
              <a:lnSpc>
                <a:spcPct val="150000"/>
              </a:lnSpc>
              <a:buFont typeface="Wingdings" pitchFamily="2" charset="2"/>
              <a:buChar char="ü"/>
            </a:pPr>
            <a:endParaRPr lang="en-US" sz="2400" dirty="0">
              <a:solidFill>
                <a:srgbClr val="231F20"/>
              </a:solidFill>
              <a:effectLst/>
              <a:latin typeface="Helvetica" pitchFamily="2" charset="0"/>
            </a:endParaRPr>
          </a:p>
          <a:p>
            <a:pPr marL="285750" indent="-285750">
              <a:buFont typeface="Wingdings" pitchFamily="2" charset="2"/>
              <a:buChar char="ü"/>
            </a:pPr>
            <a:endParaRPr lang="en-US"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494770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DFE1B834-A984-964B-A7FE-4E497BE3A332}"/>
              </a:ext>
            </a:extLst>
          </p:cNvPr>
          <p:cNvSpPr txBox="1"/>
          <p:nvPr/>
        </p:nvSpPr>
        <p:spPr>
          <a:xfrm>
            <a:off x="323528" y="9435"/>
            <a:ext cx="9001000" cy="830997"/>
          </a:xfrm>
          <a:prstGeom prst="rect">
            <a:avLst/>
          </a:prstGeom>
          <a:noFill/>
        </p:spPr>
        <p:txBody>
          <a:bodyPr wrap="square">
            <a:spAutoFit/>
          </a:bodyPr>
          <a:lstStyle/>
          <a:p>
            <a:r>
              <a:rPr lang="en-US" sz="2400" b="1" dirty="0">
                <a:solidFill>
                  <a:srgbClr val="00B0F0"/>
                </a:solidFill>
                <a:effectLst/>
                <a:latin typeface="Helvetica" pitchFamily="2" charset="0"/>
              </a:rPr>
              <a:t>THE PRIMARY CELL WALL IS A NETWORK OF CELLULOSE MICROFIBRILS AND CROSS-LINKING GLYCANS</a:t>
            </a:r>
          </a:p>
        </p:txBody>
      </p:sp>
      <p:sp>
        <p:nvSpPr>
          <p:cNvPr id="3" name="TextBox 2">
            <a:extLst>
              <a:ext uri="{FF2B5EF4-FFF2-40B4-BE49-F238E27FC236}">
                <a16:creationId xmlns:a16="http://schemas.microsoft.com/office/drawing/2014/main" id="{91C3430E-E079-E049-B440-00447D2A8815}"/>
              </a:ext>
            </a:extLst>
          </p:cNvPr>
          <p:cNvSpPr txBox="1"/>
          <p:nvPr/>
        </p:nvSpPr>
        <p:spPr>
          <a:xfrm>
            <a:off x="0" y="859614"/>
            <a:ext cx="9143999" cy="6278642"/>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The primary wall is very thin, measuring only a few micrometers in thickness. Its principal constituent is long, threadlike chains of </a:t>
            </a:r>
            <a:r>
              <a:rPr lang="el-GR" sz="2400" dirty="0">
                <a:solidFill>
                  <a:srgbClr val="231F20"/>
                </a:solidFill>
                <a:effectLst/>
                <a:latin typeface="Helvetica" pitchFamily="2" charset="0"/>
              </a:rPr>
              <a:t>α−1→4−</a:t>
            </a:r>
            <a:r>
              <a:rPr lang="en-US" sz="2400" dirty="0">
                <a:solidFill>
                  <a:srgbClr val="231F20"/>
                </a:solidFill>
                <a:effectLst/>
                <a:latin typeface="Helvetica" pitchFamily="2" charset="0"/>
              </a:rPr>
              <a:t>linked glucose units, called cellulose.</a:t>
            </a:r>
          </a:p>
          <a:p>
            <a:pPr marL="285750" indent="-285750">
              <a:lnSpc>
                <a:spcPct val="150000"/>
              </a:lnSpc>
              <a:buFont typeface="Wingdings" pitchFamily="2" charset="2"/>
              <a:buChar char="ü"/>
            </a:pPr>
            <a:endParaRPr lang="en-US" sz="2400" dirty="0">
              <a:solidFill>
                <a:srgbClr val="231F20"/>
              </a:solidFill>
              <a:effectLst/>
              <a:latin typeface="Helvetica" pitchFamily="2" charset="0"/>
            </a:endParaRPr>
          </a:p>
          <a:p>
            <a:pPr marL="342900" indent="-342900">
              <a:buFont typeface="Wingdings" pitchFamily="2" charset="2"/>
              <a:buChar char="ü"/>
            </a:pPr>
            <a:r>
              <a:rPr lang="en-US" sz="2400" dirty="0">
                <a:solidFill>
                  <a:srgbClr val="231F20"/>
                </a:solidFill>
                <a:effectLst/>
                <a:latin typeface="Helvetica" pitchFamily="2" charset="0"/>
              </a:rPr>
              <a:t>The individual cellulose molecules are bundled in long, parallel arrays called microfibrils.</a:t>
            </a:r>
          </a:p>
          <a:p>
            <a:pPr marL="342900" indent="-342900">
              <a:buFont typeface="Wingdings" pitchFamily="2" charset="2"/>
              <a:buChar char="ü"/>
            </a:pPr>
            <a:endParaRPr lang="en-US" sz="2400" dirty="0">
              <a:solidFill>
                <a:srgbClr val="231F20"/>
              </a:solidFill>
              <a:latin typeface="Helvetica" pitchFamily="2" charset="0"/>
            </a:endParaRPr>
          </a:p>
          <a:p>
            <a:pPr marL="342900" indent="-342900">
              <a:lnSpc>
                <a:spcPct val="150000"/>
              </a:lnSpc>
              <a:buFont typeface="Wingdings" pitchFamily="2" charset="2"/>
              <a:buChar char="ü"/>
            </a:pPr>
            <a:r>
              <a:rPr lang="en-US" sz="2400" dirty="0">
                <a:solidFill>
                  <a:srgbClr val="231F20"/>
                </a:solidFill>
                <a:effectLst/>
                <a:latin typeface="Helvetica" pitchFamily="2" charset="0"/>
              </a:rPr>
              <a:t>Each microfibril is approximately 5 to 12 nm in diameter and contains, in higher plants, approximately 36 individual cellulose chains in cross-section. </a:t>
            </a:r>
          </a:p>
          <a:p>
            <a:pPr marL="342900" indent="-342900">
              <a:buFont typeface="Wingdings" pitchFamily="2" charset="2"/>
              <a:buChar char="ü"/>
            </a:pPr>
            <a:endParaRPr lang="en-US" sz="2400" dirty="0">
              <a:solidFill>
                <a:srgbClr val="231F20"/>
              </a:solidFill>
              <a:effectLst/>
              <a:latin typeface="Helvetica" pitchFamily="2" charset="0"/>
            </a:endParaRPr>
          </a:p>
          <a:p>
            <a:pPr>
              <a:lnSpc>
                <a:spcPct val="150000"/>
              </a:lnSpc>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2017733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2E4224E-1F31-D247-9339-14457B402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047750"/>
            <a:ext cx="7920880" cy="5117554"/>
          </a:xfrm>
          <a:prstGeom prst="rect">
            <a:avLst/>
          </a:prstGeom>
        </p:spPr>
      </p:pic>
    </p:spTree>
    <p:extLst>
      <p:ext uri="{BB962C8B-B14F-4D97-AF65-F5344CB8AC3E}">
        <p14:creationId xmlns:p14="http://schemas.microsoft.com/office/powerpoint/2010/main" val="2098216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3343F88-7E6A-324F-B7A7-AD95A850D039}"/>
              </a:ext>
            </a:extLst>
          </p:cNvPr>
          <p:cNvSpPr txBox="1"/>
          <p:nvPr/>
        </p:nvSpPr>
        <p:spPr>
          <a:xfrm>
            <a:off x="105059" y="836712"/>
            <a:ext cx="9036496" cy="6878806"/>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A single cellulose chain may contain as many as 3,000 or more glucose units but, </a:t>
            </a:r>
            <a:r>
              <a:rPr lang="en-US" sz="2400" b="1" dirty="0">
                <a:solidFill>
                  <a:srgbClr val="231F20"/>
                </a:solidFill>
                <a:effectLst/>
                <a:latin typeface="Helvetica" pitchFamily="2" charset="0"/>
              </a:rPr>
              <a:t>because</a:t>
            </a:r>
            <a:r>
              <a:rPr lang="en-US" sz="2400" dirty="0">
                <a:solidFill>
                  <a:srgbClr val="231F20"/>
                </a:solidFill>
                <a:effectLst/>
                <a:latin typeface="Helvetica" pitchFamily="2" charset="0"/>
              </a:rPr>
              <a:t> the chains begin and end at different places within the microfibril, </a:t>
            </a:r>
            <a:r>
              <a:rPr lang="en-US" sz="2400" b="1" dirty="0">
                <a:solidFill>
                  <a:schemeClr val="accent2"/>
                </a:solidFill>
                <a:effectLst/>
                <a:latin typeface="Helvetica" pitchFamily="2" charset="0"/>
              </a:rPr>
              <a:t>an individual microfibril may contain several thousand cellulose chains and reach lengths of several hundred micrometers</a:t>
            </a:r>
            <a:r>
              <a:rPr lang="en-US" dirty="0">
                <a:solidFill>
                  <a:srgbClr val="231F20"/>
                </a:solidFill>
                <a:effectLst/>
                <a:latin typeface="Helvetica" pitchFamily="2" charset="0"/>
              </a:rPr>
              <a:t>.</a:t>
            </a:r>
          </a:p>
          <a:p>
            <a:pPr marL="285750" indent="-285750">
              <a:lnSpc>
                <a:spcPct val="150000"/>
              </a:lnSpc>
              <a:buFont typeface="Wingdings" pitchFamily="2" charset="2"/>
              <a:buChar char="ü"/>
            </a:pPr>
            <a:endParaRPr lang="en-US" dirty="0">
              <a:solidFill>
                <a:srgbClr val="231F20"/>
              </a:solidFill>
              <a:latin typeface="Helvetica" pitchFamily="2" charset="0"/>
            </a:endParaRPr>
          </a:p>
          <a:p>
            <a:pPr marL="285750" indent="-285750">
              <a:lnSpc>
                <a:spcPct val="150000"/>
              </a:lnSpc>
              <a:buFont typeface="Wingdings" pitchFamily="2" charset="2"/>
              <a:buChar char="ü"/>
            </a:pPr>
            <a:r>
              <a:rPr lang="en-US" sz="2400" dirty="0">
                <a:solidFill>
                  <a:srgbClr val="231F20"/>
                </a:solidFill>
                <a:effectLst/>
                <a:latin typeface="Helvetica" pitchFamily="2" charset="0"/>
              </a:rPr>
              <a:t>Adjacent cellulose chains within a microfibril are held together by </a:t>
            </a:r>
            <a:r>
              <a:rPr lang="en-US" sz="2400" b="1" dirty="0">
                <a:solidFill>
                  <a:srgbClr val="231F20"/>
                </a:solidFill>
                <a:effectLst/>
                <a:latin typeface="Helvetica" pitchFamily="2" charset="0"/>
              </a:rPr>
              <a:t>hydrogen bonds </a:t>
            </a:r>
            <a:r>
              <a:rPr lang="en-US" sz="2400" dirty="0">
                <a:solidFill>
                  <a:srgbClr val="231F20"/>
                </a:solidFill>
                <a:effectLst/>
                <a:latin typeface="Helvetica" pitchFamily="2" charset="0"/>
              </a:rPr>
              <a:t>between </a:t>
            </a:r>
            <a:r>
              <a:rPr lang="en-US" sz="2400" b="1" dirty="0">
                <a:solidFill>
                  <a:srgbClr val="231F20"/>
                </a:solidFill>
                <a:effectLst/>
                <a:latin typeface="Helvetica" pitchFamily="2" charset="0"/>
              </a:rPr>
              <a:t>hydroxyl</a:t>
            </a:r>
            <a:r>
              <a:rPr lang="en-US" sz="2400" dirty="0">
                <a:solidFill>
                  <a:srgbClr val="231F20"/>
                </a:solidFill>
                <a:effectLst/>
                <a:latin typeface="Helvetica" pitchFamily="2" charset="0"/>
              </a:rPr>
              <a:t> (—OH) groups on adjacent glucose units.</a:t>
            </a:r>
          </a:p>
          <a:p>
            <a:pPr marL="285750" indent="-285750">
              <a:lnSpc>
                <a:spcPct val="150000"/>
              </a:lnSpc>
              <a:buFont typeface="Wingdings" pitchFamily="2" charset="2"/>
              <a:buChar char="ü"/>
            </a:pPr>
            <a:r>
              <a:rPr lang="en-US" sz="2400" dirty="0">
                <a:solidFill>
                  <a:srgbClr val="231F20"/>
                </a:solidFill>
                <a:effectLst/>
                <a:latin typeface="Helvetica" pitchFamily="2" charset="0"/>
              </a:rPr>
              <a:t>This bonding arrangement makes a microfibril </a:t>
            </a:r>
            <a:r>
              <a:rPr lang="en-US" sz="2400" b="1" dirty="0">
                <a:solidFill>
                  <a:srgbClr val="231F20"/>
                </a:solidFill>
                <a:effectLst/>
                <a:latin typeface="Helvetica" pitchFamily="2" charset="0"/>
              </a:rPr>
              <a:t>very strong</a:t>
            </a:r>
            <a:r>
              <a:rPr lang="en-US" sz="2400" dirty="0">
                <a:solidFill>
                  <a:srgbClr val="231F20"/>
                </a:solidFill>
                <a:effectLst/>
                <a:latin typeface="Helvetica" pitchFamily="2" charset="0"/>
              </a:rPr>
              <a:t>.</a:t>
            </a:r>
          </a:p>
          <a:p>
            <a:pPr>
              <a:lnSpc>
                <a:spcPct val="150000"/>
              </a:lnSpc>
            </a:pPr>
            <a:endParaRPr lang="en-US" sz="2400" dirty="0">
              <a:solidFill>
                <a:srgbClr val="231F20"/>
              </a:solidFill>
              <a:effectLst/>
              <a:latin typeface="Helvetica" pitchFamily="2" charset="0"/>
            </a:endParaRPr>
          </a:p>
          <a:p>
            <a:pPr marL="285750" indent="-285750">
              <a:lnSpc>
                <a:spcPct val="150000"/>
              </a:lnSpc>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995846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9" r="13031" b="89453"/>
          <a:stretch/>
        </p:blipFill>
        <p:spPr bwMode="auto">
          <a:xfrm>
            <a:off x="2445" y="0"/>
            <a:ext cx="9141555"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14F376E-589C-BA49-AD0D-F2824D3E0623}"/>
              </a:ext>
            </a:extLst>
          </p:cNvPr>
          <p:cNvSpPr txBox="1"/>
          <p:nvPr/>
        </p:nvSpPr>
        <p:spPr>
          <a:xfrm>
            <a:off x="0" y="847800"/>
            <a:ext cx="9396536" cy="6463308"/>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solidFill>
                  <a:srgbClr val="231F20"/>
                </a:solidFill>
                <a:effectLst/>
                <a:latin typeface="Helvetica" pitchFamily="2" charset="0"/>
              </a:rPr>
              <a:t>The cellulose microfibrils within the primary wall are held in position by cross-linking glycans.</a:t>
            </a:r>
          </a:p>
          <a:p>
            <a:pPr marL="285750" indent="-285750">
              <a:lnSpc>
                <a:spcPct val="150000"/>
              </a:lnSpc>
              <a:buFont typeface="Wingdings" pitchFamily="2" charset="2"/>
              <a:buChar char="ü"/>
            </a:pPr>
            <a:r>
              <a:rPr lang="en-US" sz="2400" dirty="0">
                <a:solidFill>
                  <a:srgbClr val="231F20"/>
                </a:solidFill>
                <a:effectLst/>
                <a:latin typeface="Helvetica" pitchFamily="2" charset="0"/>
              </a:rPr>
              <a:t>Cross-linking glycans are </a:t>
            </a:r>
            <a:r>
              <a:rPr lang="en-US" sz="2400" dirty="0" err="1">
                <a:solidFill>
                  <a:srgbClr val="231F20"/>
                </a:solidFill>
                <a:effectLst/>
                <a:latin typeface="Helvetica" pitchFamily="2" charset="0"/>
              </a:rPr>
              <a:t>noncellulosic</a:t>
            </a:r>
            <a:r>
              <a:rPr lang="en-US" sz="2400" dirty="0">
                <a:solidFill>
                  <a:srgbClr val="231F20"/>
                </a:solidFill>
                <a:effectLst/>
                <a:latin typeface="Helvetica" pitchFamily="2" charset="0"/>
              </a:rPr>
              <a:t> polysaccharides that bind to the cellulose microfibrils, but are also long enough to bridge the distance between neighboring microfibrils and link them into a semi-rigid network. </a:t>
            </a:r>
          </a:p>
          <a:p>
            <a:pPr marL="285750" indent="-285750">
              <a:lnSpc>
                <a:spcPct val="150000"/>
              </a:lnSpc>
              <a:buFont typeface="Wingdings" pitchFamily="2" charset="2"/>
              <a:buChar char="ü"/>
            </a:pPr>
            <a:endParaRPr lang="en-US" sz="2400" dirty="0">
              <a:solidFill>
                <a:srgbClr val="231F20"/>
              </a:solidFill>
              <a:latin typeface="Helvetica" pitchFamily="2" charset="0"/>
            </a:endParaRPr>
          </a:p>
          <a:p>
            <a:pPr marL="342900" indent="-342900">
              <a:lnSpc>
                <a:spcPct val="150000"/>
              </a:lnSpc>
              <a:buFont typeface="Wingdings" pitchFamily="2" charset="2"/>
              <a:buChar char="ü"/>
            </a:pPr>
            <a:r>
              <a:rPr lang="en-US" sz="2400" dirty="0">
                <a:solidFill>
                  <a:srgbClr val="231F20"/>
                </a:solidFill>
                <a:effectLst/>
                <a:latin typeface="Helvetica" pitchFamily="2" charset="0"/>
              </a:rPr>
              <a:t>In the primary cell wall of all dicotyledonous (dicot) species and about one-half of the monocotyledons (monocot) species, the principal cross-linking glycans are </a:t>
            </a:r>
            <a:r>
              <a:rPr lang="en-US" sz="2400" b="1" dirty="0" err="1">
                <a:solidFill>
                  <a:srgbClr val="231F20"/>
                </a:solidFill>
                <a:effectLst/>
                <a:latin typeface="Helvetica" pitchFamily="2" charset="0"/>
              </a:rPr>
              <a:t>xyloglycans</a:t>
            </a:r>
            <a:r>
              <a:rPr lang="en-US" sz="2400" b="1" dirty="0">
                <a:solidFill>
                  <a:srgbClr val="231F20"/>
                </a:solidFill>
                <a:effectLst/>
                <a:latin typeface="Helvetica" pitchFamily="2" charset="0"/>
              </a:rPr>
              <a:t> (</a:t>
            </a:r>
            <a:r>
              <a:rPr lang="en-US" sz="2400" b="1" dirty="0" err="1">
                <a:solidFill>
                  <a:srgbClr val="231F20"/>
                </a:solidFill>
                <a:effectLst/>
                <a:latin typeface="Helvetica" pitchFamily="2" charset="0"/>
              </a:rPr>
              <a:t>XyGs</a:t>
            </a:r>
            <a:r>
              <a:rPr lang="en-US" sz="2400" b="1" dirty="0">
                <a:solidFill>
                  <a:srgbClr val="231F20"/>
                </a:solidFill>
                <a:effectLst/>
                <a:latin typeface="Helvetica" pitchFamily="2" charset="0"/>
              </a:rPr>
              <a:t>).</a:t>
            </a:r>
          </a:p>
          <a:p>
            <a:pPr marL="285750" indent="-285750">
              <a:lnSpc>
                <a:spcPct val="150000"/>
              </a:lnSpc>
              <a:buFont typeface="Wingdings" pitchFamily="2" charset="2"/>
              <a:buChar char="ü"/>
            </a:pPr>
            <a:endParaRPr lang="en-US" sz="2400" dirty="0">
              <a:solidFill>
                <a:srgbClr val="231F20"/>
              </a:solidFill>
              <a:effectLst/>
              <a:latin typeface="Helvetica" pitchFamily="2" charset="0"/>
            </a:endParaRPr>
          </a:p>
          <a:p>
            <a:endParaRPr lang="en-SA" dirty="0"/>
          </a:p>
        </p:txBody>
      </p:sp>
    </p:spTree>
    <p:extLst>
      <p:ext uri="{BB962C8B-B14F-4D97-AF65-F5344CB8AC3E}">
        <p14:creationId xmlns:p14="http://schemas.microsoft.com/office/powerpoint/2010/main" val="3841102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7437</TotalTime>
  <Words>1558</Words>
  <Application>Microsoft Macintosh PowerPoint</Application>
  <PresentationFormat>On-screen Show (4:3)</PresentationFormat>
  <Paragraphs>122</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Born Addict</vt:lpstr>
      <vt:lpstr>Calibri</vt:lpstr>
      <vt:lpstr>Calibri Light</vt:lpstr>
      <vt:lpstr>Comic Sans MS</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GROWTH IS DRIVEN BY WATER UPTAKE AND LIMITED BY THE STRENGTH AND RIGIDITY OF THE CELL WALL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إثبات أن الـ DNA هو المادة الوراثية.</dc:title>
  <dc:creator>defrawy</dc:creator>
  <cp:lastModifiedBy>Microsoft Office User</cp:lastModifiedBy>
  <cp:revision>3161</cp:revision>
  <dcterms:created xsi:type="dcterms:W3CDTF">1997-09-01T07:53:11Z</dcterms:created>
  <dcterms:modified xsi:type="dcterms:W3CDTF">2023-04-03T09:10:50Z</dcterms:modified>
</cp:coreProperties>
</file>