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9999FF"/>
    <a:srgbClr val="00CCFF"/>
    <a:srgbClr val="CC99FF"/>
    <a:srgbClr val="CCCCFF"/>
    <a:srgbClr val="99CCFF"/>
    <a:srgbClr val="66CCFF"/>
    <a:srgbClr val="CCFF33"/>
    <a:srgbClr val="00FF0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0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8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8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9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4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4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31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A7A42-2A9B-438B-801A-51801C5FEBCC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E508-5F44-4D92-9072-6A41106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71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2038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41546" y="111869"/>
            <a:ext cx="3112199" cy="584775"/>
          </a:xfrm>
          <a:prstGeom prst="rect">
            <a:avLst/>
          </a:prstGeom>
          <a:solidFill>
            <a:srgbClr val="CCFF33"/>
          </a:solidFill>
        </p:spPr>
        <p:txBody>
          <a:bodyPr wrap="none">
            <a:spAutoFit/>
          </a:bodyPr>
          <a:lstStyle/>
          <a:p>
            <a:r>
              <a:rPr lang="en-US" sz="3200" b="1" dirty="0"/>
              <a:t>Types of fixatives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09535" y="1198091"/>
            <a:ext cx="9708629" cy="769441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r>
              <a:rPr lang="en-US" sz="2400" b="1" dirty="0"/>
              <a:t>Aldehydes</a:t>
            </a:r>
          </a:p>
          <a:p>
            <a:r>
              <a:rPr lang="en-US" dirty="0"/>
              <a:t> </a:t>
            </a:r>
            <a:r>
              <a:rPr lang="en-US" sz="2000" b="1" dirty="0"/>
              <a:t>include formaldehyde (formalin, when in its liquid form), paraformaldehyde.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321118" y="2347606"/>
            <a:ext cx="6289029" cy="400110"/>
          </a:xfrm>
          <a:prstGeom prst="rect">
            <a:avLst/>
          </a:prstGeom>
          <a:solidFill>
            <a:srgbClr val="99FFCC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Formaldehyde is a good choice for </a:t>
            </a:r>
            <a:r>
              <a:rPr lang="en-US" sz="2000" b="1" dirty="0" err="1"/>
              <a:t>immunohistochemical</a:t>
            </a:r>
            <a:r>
              <a:rPr lang="en-US" sz="2000" b="1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051" y="3953633"/>
            <a:ext cx="5474768" cy="400110"/>
          </a:xfrm>
          <a:prstGeom prst="rect">
            <a:avLst/>
          </a:prstGeom>
          <a:solidFill>
            <a:srgbClr val="00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10% neutral buffered formalin or NBF) is standard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9535" y="4796067"/>
            <a:ext cx="4611583" cy="400110"/>
          </a:xfrm>
          <a:prstGeom prst="rect">
            <a:avLst/>
          </a:prstGeom>
          <a:solidFill>
            <a:srgbClr val="CCFF33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The buffer prevents acidity in the tissues</a:t>
            </a:r>
            <a:r>
              <a:rPr lang="en-US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819" y="5697624"/>
            <a:ext cx="6096000" cy="707886"/>
          </a:xfrm>
          <a:prstGeom prst="rect">
            <a:avLst/>
          </a:prstGeom>
          <a:solidFill>
            <a:srgbClr val="66CCFF"/>
          </a:solidFill>
        </p:spPr>
        <p:txBody>
          <a:bodyPr>
            <a:spAutoFit/>
          </a:bodyPr>
          <a:lstStyle/>
          <a:p>
            <a:r>
              <a:rPr lang="en-US" sz="2000" b="1" dirty="0"/>
              <a:t>Formaldehyde offers low levels of shrinkage and good preservation of cellular detail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7535" y="3073844"/>
            <a:ext cx="6096000" cy="707886"/>
          </a:xfrm>
          <a:prstGeom prst="rect">
            <a:avLst/>
          </a:prstGeom>
          <a:solidFill>
            <a:srgbClr val="66FF99"/>
          </a:solidFill>
        </p:spPr>
        <p:txBody>
          <a:bodyPr>
            <a:spAutoFit/>
          </a:bodyPr>
          <a:lstStyle/>
          <a:p>
            <a:r>
              <a:rPr lang="en-US" sz="2000" b="1" dirty="0"/>
              <a:t>surgical pathology and autopsy tissues requiring hematoxylin and eosin (H and E) staining </a:t>
            </a:r>
          </a:p>
        </p:txBody>
      </p:sp>
    </p:spTree>
    <p:extLst>
      <p:ext uri="{BB962C8B-B14F-4D97-AF65-F5344CB8AC3E}">
        <p14:creationId xmlns:p14="http://schemas.microsoft.com/office/powerpoint/2010/main" val="58731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276" y="546104"/>
            <a:ext cx="2531975" cy="523220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Glutaraldehyde</a:t>
            </a: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53241" y="1220662"/>
            <a:ext cx="6433941" cy="400110"/>
          </a:xfrm>
          <a:prstGeom prst="rect">
            <a:avLst/>
          </a:prstGeom>
          <a:solidFill>
            <a:srgbClr val="99CCFF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causes deformation of the alpha-helix structure in proteins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53241" y="1895220"/>
            <a:ext cx="6569042" cy="400110"/>
          </a:xfrm>
          <a:prstGeom prst="rect">
            <a:avLst/>
          </a:prstGeom>
          <a:solidFill>
            <a:srgbClr val="CCCCFF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so it should not be used for immunohistochemistry staining.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6276" y="2569778"/>
            <a:ext cx="2322624" cy="400110"/>
          </a:xfrm>
          <a:prstGeom prst="rect">
            <a:avLst/>
          </a:prstGeom>
          <a:solidFill>
            <a:srgbClr val="CC99FF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it fixes very quickly, </a:t>
            </a:r>
          </a:p>
        </p:txBody>
      </p:sp>
      <p:sp>
        <p:nvSpPr>
          <p:cNvPr id="6" name="Rectangle 5"/>
          <p:cNvSpPr/>
          <p:nvPr/>
        </p:nvSpPr>
        <p:spPr>
          <a:xfrm>
            <a:off x="339416" y="3499167"/>
            <a:ext cx="5847050" cy="400110"/>
          </a:xfrm>
          <a:prstGeom prst="rect">
            <a:avLst/>
          </a:prstGeom>
          <a:solidFill>
            <a:srgbClr val="00CCFF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it an excellent choice for electron microscopic studies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68149" y="4428556"/>
            <a:ext cx="3189463" cy="400110"/>
          </a:xfrm>
          <a:prstGeom prst="rect">
            <a:avLst/>
          </a:prstGeom>
          <a:solidFill>
            <a:srgbClr val="00CCFF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it provides poor penetration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68149" y="5074172"/>
            <a:ext cx="6096000" cy="1015663"/>
          </a:xfrm>
          <a:prstGeom prst="rect">
            <a:avLst/>
          </a:prstGeom>
          <a:solidFill>
            <a:srgbClr val="9999FF"/>
          </a:solidFill>
        </p:spPr>
        <p:txBody>
          <a:bodyPr>
            <a:spAutoFit/>
          </a:bodyPr>
          <a:lstStyle/>
          <a:p>
            <a:r>
              <a:rPr lang="en-US" sz="2000" b="1" dirty="0"/>
              <a:t>gives very good overall cytoplasmic and nuclear detail and is prepared as a buffered solution (e.g., 2% buffered glutaraldehyde).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6287" y="6150114"/>
            <a:ext cx="6096000" cy="707886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r>
              <a:rPr lang="en-US" sz="2000" b="1" dirty="0"/>
              <a:t>This fixative works best when it is cold and buffered and not more than 3 months old .</a:t>
            </a:r>
          </a:p>
        </p:txBody>
      </p:sp>
    </p:spTree>
    <p:extLst>
      <p:ext uri="{BB962C8B-B14F-4D97-AF65-F5344CB8AC3E}">
        <p14:creationId xmlns:p14="http://schemas.microsoft.com/office/powerpoint/2010/main" val="2015171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42963" y="137682"/>
            <a:ext cx="10615612" cy="1100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1843" y="137682"/>
            <a:ext cx="4829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Microtechnique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767956" y="1257300"/>
            <a:ext cx="557212" cy="162877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-57149" y="2899350"/>
            <a:ext cx="2443162" cy="178384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869" y="3371850"/>
            <a:ext cx="2143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Fixation</a:t>
            </a:r>
          </a:p>
        </p:txBody>
      </p:sp>
      <p:sp>
        <p:nvSpPr>
          <p:cNvPr id="7" name="Down Arrow 6"/>
          <p:cNvSpPr/>
          <p:nvPr/>
        </p:nvSpPr>
        <p:spPr>
          <a:xfrm>
            <a:off x="3425429" y="1271990"/>
            <a:ext cx="385763" cy="200025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15193" y="3300412"/>
            <a:ext cx="2359818" cy="198697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04455" y="3859827"/>
            <a:ext cx="2828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Dehydration</a:t>
            </a:r>
            <a:endParaRPr lang="en-US" sz="3600" b="1" dirty="0"/>
          </a:p>
        </p:txBody>
      </p:sp>
      <p:sp>
        <p:nvSpPr>
          <p:cNvPr id="10" name="Down Arrow 9"/>
          <p:cNvSpPr/>
          <p:nvPr/>
        </p:nvSpPr>
        <p:spPr>
          <a:xfrm>
            <a:off x="5828703" y="1233129"/>
            <a:ext cx="421484" cy="194973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893469" y="3170812"/>
            <a:ext cx="2389585" cy="18869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018486" y="3685162"/>
            <a:ext cx="2081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Embedding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8326041" y="1261735"/>
            <a:ext cx="614364" cy="186401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583091" y="3182866"/>
            <a:ext cx="2200275" cy="166500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54529" y="369501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Sectioning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10944225" y="1237819"/>
            <a:ext cx="514350" cy="1873751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948863" y="3111570"/>
            <a:ext cx="2243137" cy="157162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279856" y="3598217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Staining</a:t>
            </a:r>
          </a:p>
        </p:txBody>
      </p:sp>
    </p:spTree>
    <p:extLst>
      <p:ext uri="{BB962C8B-B14F-4D97-AF65-F5344CB8AC3E}">
        <p14:creationId xmlns:p14="http://schemas.microsoft.com/office/powerpoint/2010/main" val="4101145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/>
      <p:bldP spid="7" grpId="0" animBg="1"/>
      <p:bldP spid="8" grpId="0" animBg="1"/>
      <p:bldP spid="9" grpId="0"/>
      <p:bldP spid="10" grpId="0" animBg="1"/>
      <p:bldP spid="11" grpId="0" animBg="1"/>
      <p:bldP spid="12" grpId="0"/>
      <p:bldP spid="13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27543" y="0"/>
            <a:ext cx="2766893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5400" b="1" dirty="0"/>
              <a:t>Fixation</a:t>
            </a:r>
            <a:endParaRPr lang="en-US" sz="4400" b="1" dirty="0"/>
          </a:p>
        </p:txBody>
      </p:sp>
      <p:sp>
        <p:nvSpPr>
          <p:cNvPr id="3" name="Rectangle 2"/>
          <p:cNvSpPr/>
          <p:nvPr/>
        </p:nvSpPr>
        <p:spPr>
          <a:xfrm>
            <a:off x="717072" y="1100741"/>
            <a:ext cx="9836475" cy="58477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It is important to </a:t>
            </a:r>
            <a:r>
              <a:rPr lang="en-US" sz="3200" b="1" dirty="0"/>
              <a:t>maintain</a:t>
            </a:r>
            <a:r>
              <a:rPr lang="en-US" sz="2800" b="1" dirty="0"/>
              <a:t> cells in as life-like a state as possible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7073" y="2142876"/>
            <a:ext cx="10525550" cy="1384995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to prevent post-mortem changes as a result of putrefaction (destruction of tissue by bacteria or fungi) and autolysis (destruction of tissue by its own enzymes). </a:t>
            </a:r>
          </a:p>
        </p:txBody>
      </p:sp>
      <p:sp>
        <p:nvSpPr>
          <p:cNvPr id="5" name="Rectangle 4"/>
          <p:cNvSpPr/>
          <p:nvPr/>
        </p:nvSpPr>
        <p:spPr>
          <a:xfrm>
            <a:off x="717071" y="4405194"/>
            <a:ext cx="9761053" cy="1077218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r>
              <a:rPr lang="en-US" sz="3200" b="1" dirty="0"/>
              <a:t>to prevent the tissue from undergoing osmotic shock, distortion, and shrinkage</a:t>
            </a:r>
          </a:p>
        </p:txBody>
      </p:sp>
    </p:spTree>
    <p:extLst>
      <p:ext uri="{BB962C8B-B14F-4D97-AF65-F5344CB8AC3E}">
        <p14:creationId xmlns:p14="http://schemas.microsoft.com/office/powerpoint/2010/main" val="408548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2823" y="348215"/>
            <a:ext cx="7133556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b="1" dirty="0"/>
              <a:t>The fixative acts to denature proteins by 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9120" y="1441927"/>
            <a:ext cx="102182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(1)	coagulation (of secondary and tertiary protein structures to form insoluble gels).</a:t>
            </a:r>
          </a:p>
        </p:txBody>
      </p:sp>
      <p:sp>
        <p:nvSpPr>
          <p:cNvPr id="6" name="Rectangle 5"/>
          <p:cNvSpPr/>
          <p:nvPr/>
        </p:nvSpPr>
        <p:spPr>
          <a:xfrm>
            <a:off x="983872" y="2338905"/>
            <a:ext cx="104750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(2)	fixatives (promote the attachment of dyes to particular cell components by opening up protein side groups to which dyes may attach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1589" y="3811210"/>
            <a:ext cx="10199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(3)	  remove bound water to increase tissue refractive index to improve optical differentiation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703227" y="5600263"/>
            <a:ext cx="6096000" cy="1015663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2000" b="1" dirty="0"/>
              <a:t>Prolonged fixation may result in the chemical masking of specific protein targets and prevention of antibody binding during immunohistochemistry protocols.</a:t>
            </a:r>
          </a:p>
        </p:txBody>
      </p:sp>
    </p:spTree>
    <p:extLst>
      <p:ext uri="{BB962C8B-B14F-4D97-AF65-F5344CB8AC3E}">
        <p14:creationId xmlns:p14="http://schemas.microsoft.com/office/powerpoint/2010/main" val="26456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47475" y="396203"/>
            <a:ext cx="3954288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b="1" dirty="0"/>
              <a:t>Microwave irradiation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94740" y="1026986"/>
            <a:ext cx="6096000" cy="1323439"/>
          </a:xfrm>
          <a:prstGeom prst="rect">
            <a:avLst/>
          </a:prstGeom>
          <a:solidFill>
            <a:srgbClr val="66FFFF"/>
          </a:solidFill>
        </p:spPr>
        <p:txBody>
          <a:bodyPr>
            <a:spAutoFit/>
          </a:bodyPr>
          <a:lstStyle/>
          <a:p>
            <a:pPr algn="just"/>
            <a:r>
              <a:rPr lang="en-US" sz="2000" b="1" dirty="0"/>
              <a:t>Microwave fixation has been found to be useful in increasing the molecular kinetics giving rise to accelerated chemical reactions (i.e., faster fixation time, accelerated cross-linking of proteins).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086663" y="2712982"/>
            <a:ext cx="6096000" cy="1323439"/>
          </a:xfrm>
          <a:prstGeom prst="rect">
            <a:avLst/>
          </a:prstGeom>
          <a:solidFill>
            <a:srgbClr val="99FFCC"/>
          </a:solidFill>
        </p:spPr>
        <p:txBody>
          <a:bodyPr>
            <a:spAutoFit/>
          </a:bodyPr>
          <a:lstStyle/>
          <a:p>
            <a:pPr algn="just"/>
            <a:r>
              <a:rPr lang="en-US" sz="2000" b="1" dirty="0"/>
              <a:t>microwave-assisted tissue fixation with phosphate-buffered saline  of normal saline  offers the removal of the use of noxious and potentially toxic formalin fixation and a decrease in the turnaround time.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799475" y="4882488"/>
            <a:ext cx="6096000" cy="1015663"/>
          </a:xfrm>
          <a:prstGeom prst="rect">
            <a:avLst/>
          </a:prstGeom>
          <a:solidFill>
            <a:srgbClr val="66CCFF"/>
          </a:solidFill>
        </p:spPr>
        <p:txBody>
          <a:bodyPr>
            <a:spAutoFit/>
          </a:bodyPr>
          <a:lstStyle/>
          <a:p>
            <a:pPr algn="just"/>
            <a:r>
              <a:rPr lang="en-US" sz="2000" b="1" dirty="0"/>
              <a:t>In addition, staining of the microwave-fixed tissues was found to be sharper and brighter in most of the tissues than those obtained after conventional fixation </a:t>
            </a:r>
          </a:p>
        </p:txBody>
      </p:sp>
    </p:spTree>
    <p:extLst>
      <p:ext uri="{BB962C8B-B14F-4D97-AF65-F5344CB8AC3E}">
        <p14:creationId xmlns:p14="http://schemas.microsoft.com/office/powerpoint/2010/main" val="14529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7643" y="381213"/>
            <a:ext cx="4892301" cy="646331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en-US" sz="3600" b="1" dirty="0"/>
              <a:t>Classification of fixatives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90759" y="2180032"/>
            <a:ext cx="3287375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(</a:t>
            </a:r>
            <a:r>
              <a:rPr lang="en-US" sz="2800" b="1" dirty="0" err="1"/>
              <a:t>i</a:t>
            </a:r>
            <a:r>
              <a:rPr lang="en-US" sz="2800" b="1" dirty="0"/>
              <a:t>) action on proteins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126819" y="3394235"/>
            <a:ext cx="4340162" cy="523220"/>
          </a:xfrm>
          <a:prstGeom prst="rect">
            <a:avLst/>
          </a:prstGeom>
          <a:solidFill>
            <a:srgbClr val="99FFCC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(ii) types of fixative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788759" y="4278654"/>
            <a:ext cx="1271502" cy="52322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(iii) use</a:t>
            </a:r>
          </a:p>
        </p:txBody>
      </p:sp>
    </p:spTree>
    <p:extLst>
      <p:ext uri="{BB962C8B-B14F-4D97-AF65-F5344CB8AC3E}">
        <p14:creationId xmlns:p14="http://schemas.microsoft.com/office/powerpoint/2010/main" val="21148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2916" y="216320"/>
            <a:ext cx="3326167" cy="58477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3200" b="1" dirty="0"/>
              <a:t>Action on proteins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8229" y="1445515"/>
            <a:ext cx="7514558" cy="523220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en-US" sz="2800" b="1" dirty="0"/>
              <a:t>They can be coagulant or non-coagulant fixatives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8315" y="2974513"/>
            <a:ext cx="6096000" cy="1384995"/>
          </a:xfrm>
          <a:prstGeom prst="rect">
            <a:avLst/>
          </a:prstGeom>
          <a:solidFill>
            <a:srgbClr val="99FFCC"/>
          </a:solidFill>
        </p:spPr>
        <p:txBody>
          <a:bodyPr>
            <a:spAutoFit/>
          </a:bodyPr>
          <a:lstStyle/>
          <a:p>
            <a:r>
              <a:rPr lang="en-US" sz="2800" b="1" dirty="0"/>
              <a:t>Coagulant fixatives affect proteins in such a way that a coagulum (clot) forms (e.g., white of an egg when cooked).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96787" y="4979606"/>
            <a:ext cx="6096000" cy="954107"/>
          </a:xfrm>
          <a:prstGeom prst="rect">
            <a:avLst/>
          </a:prstGeom>
          <a:solidFill>
            <a:srgbClr val="66FFFF"/>
          </a:solidFill>
        </p:spPr>
        <p:txBody>
          <a:bodyPr>
            <a:spAutoFit/>
          </a:bodyPr>
          <a:lstStyle/>
          <a:p>
            <a:r>
              <a:rPr lang="en-US" sz="2800" b="1" dirty="0"/>
              <a:t>In contrast, non-coagulant fixatives result in a smoother “gel” formation. </a:t>
            </a:r>
          </a:p>
        </p:txBody>
      </p:sp>
    </p:spTree>
    <p:extLst>
      <p:ext uri="{BB962C8B-B14F-4D97-AF65-F5344CB8AC3E}">
        <p14:creationId xmlns:p14="http://schemas.microsoft.com/office/powerpoint/2010/main" val="192076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90326" y="460150"/>
            <a:ext cx="4963410" cy="646331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en-US" sz="3600" b="1" dirty="0"/>
              <a:t>Types of fixative solution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0086" y="1537727"/>
            <a:ext cx="4911088" cy="461665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r>
              <a:rPr lang="en-US" sz="2400" b="1" dirty="0"/>
              <a:t>There are two main types of fixatives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783529" y="2716291"/>
            <a:ext cx="1192699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400" b="1" dirty="0"/>
              <a:t>primary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706689" y="3802521"/>
            <a:ext cx="3734997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/>
              <a:t>consist of a single fixative in solution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689" y="4701260"/>
            <a:ext cx="337361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/>
              <a:t>absolute ethanol or 10% formalin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6575" y="2624635"/>
            <a:ext cx="6935425" cy="40011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Compound fixatives consist of two or more fixatives in solution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01595" y="4098420"/>
            <a:ext cx="3784434" cy="36933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b="1" dirty="0" err="1"/>
              <a:t>Zenker’s</a:t>
            </a:r>
            <a:r>
              <a:rPr lang="en-US" b="1" dirty="0"/>
              <a:t>, </a:t>
            </a:r>
            <a:r>
              <a:rPr lang="en-US" b="1" dirty="0" err="1"/>
              <a:t>Helly’s</a:t>
            </a:r>
            <a:r>
              <a:rPr lang="en-US" b="1" dirty="0"/>
              <a:t>, and </a:t>
            </a:r>
            <a:r>
              <a:rPr lang="en-US" b="1" dirty="0" err="1"/>
              <a:t>Bouin’s</a:t>
            </a:r>
            <a:r>
              <a:rPr lang="en-US" b="1" dirty="0"/>
              <a:t> fixatives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574187" y="1999392"/>
            <a:ext cx="1116139" cy="625243"/>
          </a:xfrm>
          <a:prstGeom prst="straightConnector1">
            <a:avLst/>
          </a:prstGeom>
          <a:ln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734925" y="1999392"/>
            <a:ext cx="918811" cy="48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077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2815" y="162101"/>
            <a:ext cx="6117380" cy="58477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3200" b="1" dirty="0"/>
              <a:t>Their use and mechanism of action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52677" y="1415534"/>
            <a:ext cx="3594638" cy="461665"/>
          </a:xfrm>
          <a:prstGeom prst="rect">
            <a:avLst/>
          </a:prstGeom>
          <a:solidFill>
            <a:srgbClr val="99FFCC"/>
          </a:solidFill>
        </p:spPr>
        <p:txBody>
          <a:bodyPr wrap="none">
            <a:spAutoFit/>
          </a:bodyPr>
          <a:lstStyle/>
          <a:p>
            <a:r>
              <a:rPr lang="en-US" sz="2400" b="1" dirty="0"/>
              <a:t>micro anatomical fixatives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752677" y="2225003"/>
            <a:ext cx="4240584" cy="400110"/>
          </a:xfrm>
          <a:prstGeom prst="rect">
            <a:avLst/>
          </a:prstGeom>
          <a:solidFill>
            <a:srgbClr val="99FFCC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cell organelles are destroyed, typically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11187" y="2176165"/>
            <a:ext cx="2852832" cy="400110"/>
          </a:xfrm>
          <a:prstGeom prst="rect">
            <a:avLst/>
          </a:prstGeom>
          <a:solidFill>
            <a:srgbClr val="99FFCC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used for light microscopy</a:t>
            </a:r>
          </a:p>
        </p:txBody>
      </p:sp>
      <p:sp>
        <p:nvSpPr>
          <p:cNvPr id="6" name="Rectangle 5"/>
          <p:cNvSpPr/>
          <p:nvPr/>
        </p:nvSpPr>
        <p:spPr>
          <a:xfrm>
            <a:off x="3092969" y="2836411"/>
            <a:ext cx="6096000" cy="707886"/>
          </a:xfrm>
          <a:prstGeom prst="rect">
            <a:avLst/>
          </a:prstGeom>
          <a:solidFill>
            <a:srgbClr val="99FFCC"/>
          </a:solidFill>
        </p:spPr>
        <p:txBody>
          <a:bodyPr>
            <a:spAutoFit/>
          </a:bodyPr>
          <a:lstStyle/>
          <a:p>
            <a:r>
              <a:rPr lang="en-US" sz="2000" b="1" dirty="0"/>
              <a:t>neutral buffered formalin or NBF, </a:t>
            </a:r>
            <a:r>
              <a:rPr lang="en-US" sz="2000" b="1" dirty="0" err="1"/>
              <a:t>Zenker’s</a:t>
            </a:r>
            <a:r>
              <a:rPr lang="en-US" sz="2000" b="1" dirty="0"/>
              <a:t>, </a:t>
            </a:r>
            <a:r>
              <a:rPr lang="en-US" sz="2000" b="1" dirty="0" err="1"/>
              <a:t>Bouin’s</a:t>
            </a:r>
            <a:r>
              <a:rPr lang="en-US" sz="2000" b="1" dirty="0"/>
              <a:t>, and 10% formal saline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629" y="3619088"/>
            <a:ext cx="2713115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400" b="1" dirty="0"/>
              <a:t>Cytological fixatives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7409" y="4182176"/>
            <a:ext cx="4537652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preserve cellular structures or inclusions </a:t>
            </a:r>
          </a:p>
        </p:txBody>
      </p:sp>
      <p:sp>
        <p:nvSpPr>
          <p:cNvPr id="9" name="Rectangle 8"/>
          <p:cNvSpPr/>
          <p:nvPr/>
        </p:nvSpPr>
        <p:spPr>
          <a:xfrm>
            <a:off x="5234607" y="4116714"/>
            <a:ext cx="1777603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non-coagulant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42915" y="4024541"/>
            <a:ext cx="2333396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electron microscopy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1615124" y="4826833"/>
            <a:ext cx="448521" cy="7644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58839" y="5635823"/>
            <a:ext cx="2682337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nuclear (e.g., </a:t>
            </a:r>
            <a:r>
              <a:rPr lang="en-US" sz="2000" b="1" dirty="0" err="1"/>
              <a:t>Carnoy’s</a:t>
            </a:r>
            <a:r>
              <a:rPr lang="en-US" sz="2000" b="1" dirty="0"/>
              <a:t>) 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5811187" y="4826833"/>
            <a:ext cx="439712" cy="855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07168" y="5681990"/>
            <a:ext cx="5357300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/>
              <a:t>cytoplasmic (e.g., </a:t>
            </a:r>
            <a:r>
              <a:rPr lang="en-US" sz="2000" b="1" dirty="0" err="1"/>
              <a:t>Helly’s</a:t>
            </a:r>
            <a:r>
              <a:rPr lang="en-US" sz="2000" b="1" dirty="0"/>
              <a:t> and 10% formal saline).</a:t>
            </a:r>
          </a:p>
        </p:txBody>
      </p:sp>
    </p:spTree>
    <p:extLst>
      <p:ext uri="{BB962C8B-B14F-4D97-AF65-F5344CB8AC3E}">
        <p14:creationId xmlns:p14="http://schemas.microsoft.com/office/powerpoint/2010/main" val="1102400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570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Doaa Mohamed elnagar</cp:lastModifiedBy>
  <cp:revision>13</cp:revision>
  <dcterms:created xsi:type="dcterms:W3CDTF">2020-02-12T19:48:02Z</dcterms:created>
  <dcterms:modified xsi:type="dcterms:W3CDTF">2025-01-20T07:22:45Z</dcterms:modified>
</cp:coreProperties>
</file>