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71" r:id="rId15"/>
    <p:sldId id="272" r:id="rId16"/>
    <p:sldId id="273" r:id="rId17"/>
    <p:sldId id="269" r:id="rId18"/>
    <p:sldId id="270" r:id="rId19"/>
    <p:sldId id="274"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66"/>
    <a:srgbClr val="FFCCFF"/>
    <a:srgbClr val="99FFCC"/>
    <a:srgbClr val="FFFFCC"/>
    <a:srgbClr val="00FFFF"/>
    <a:srgbClr val="FF9933"/>
    <a:srgbClr val="CC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4247-B8D3-4D9D-A2BA-ABA84FEDC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F4882-94D8-4E65-ABBD-CA65C9147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9F02A5-375C-4063-A42A-A99BA6CE5FD6}"/>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5" name="Footer Placeholder 4">
            <a:extLst>
              <a:ext uri="{FF2B5EF4-FFF2-40B4-BE49-F238E27FC236}">
                <a16:creationId xmlns:a16="http://schemas.microsoft.com/office/drawing/2014/main" id="{58E870C7-6AE8-4872-BE1C-3A1280796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BEC33-5FFF-421A-B05E-EE74D3E8E629}"/>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284768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005E-F749-4D57-B555-906076377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010434-5D7C-4B8C-8573-04EAA48266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C33F2-9470-4104-A032-35AF5B04E224}"/>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5" name="Footer Placeholder 4">
            <a:extLst>
              <a:ext uri="{FF2B5EF4-FFF2-40B4-BE49-F238E27FC236}">
                <a16:creationId xmlns:a16="http://schemas.microsoft.com/office/drawing/2014/main" id="{04DEBC29-F270-4833-9A3A-94656A10E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82971-5902-440F-B1FD-C84B8E6E1FA9}"/>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397031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AF5-C3BA-43A0-B121-B26C8A47C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E82A98-5462-4B67-AFB5-0C15585C5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5BFAA-243F-45D1-9892-816034491F92}"/>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5" name="Footer Placeholder 4">
            <a:extLst>
              <a:ext uri="{FF2B5EF4-FFF2-40B4-BE49-F238E27FC236}">
                <a16:creationId xmlns:a16="http://schemas.microsoft.com/office/drawing/2014/main" id="{B2876885-8743-4454-8C5F-1FAE1FC11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DF68A-C8DB-4B28-BE26-2EF9DCFD9284}"/>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220554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361-0037-4DBE-AC6E-1A4B205546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1365F9-ED38-4C6F-89AF-9AA80A70BF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5DD7B-5F00-422B-8CC1-421CA11A49B5}"/>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5" name="Footer Placeholder 4">
            <a:extLst>
              <a:ext uri="{FF2B5EF4-FFF2-40B4-BE49-F238E27FC236}">
                <a16:creationId xmlns:a16="http://schemas.microsoft.com/office/drawing/2014/main" id="{121E492B-A3D0-402C-9246-4EF48CAE6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D5D0C-DD0E-4EEA-9375-DCD6D296A78D}"/>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418058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6662-4CC8-46C0-8878-144B36571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74E84F-2A7D-481B-BF53-3010ACFF3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DF6F62-75F2-499B-BF1C-4708F428F3B9}"/>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5" name="Footer Placeholder 4">
            <a:extLst>
              <a:ext uri="{FF2B5EF4-FFF2-40B4-BE49-F238E27FC236}">
                <a16:creationId xmlns:a16="http://schemas.microsoft.com/office/drawing/2014/main" id="{7719FE92-B504-4D05-81C7-B054ADFB0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20136-3385-421D-8B6D-133EB6F86B12}"/>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340010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9E41-7AAE-4394-A6CE-D9671C7B8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2423E-B9E5-43EE-8FA3-C15A8DE22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80AB7A-5356-4622-B88D-F1FD5C94C1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703DD6-84A9-4EB6-BD9A-BD5B9D16C9A8}"/>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6" name="Footer Placeholder 5">
            <a:extLst>
              <a:ext uri="{FF2B5EF4-FFF2-40B4-BE49-F238E27FC236}">
                <a16:creationId xmlns:a16="http://schemas.microsoft.com/office/drawing/2014/main" id="{6FFE1107-3873-4C1C-A33B-149D733C6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C0C05-6B51-4517-AA3F-2FE63F459F78}"/>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165770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68E9-720C-49D3-94D7-B7E2F2999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D8C9D-E4EE-499A-84CA-DA63062A0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9C6F14-8818-45B3-8365-81962889CC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46ED55-622F-4C4F-BECA-5C9A861C9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E5EC69-1EB1-4386-AE38-AE83F070A6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B8583F-D570-47EF-AD7D-8F2678A11062}"/>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8" name="Footer Placeholder 7">
            <a:extLst>
              <a:ext uri="{FF2B5EF4-FFF2-40B4-BE49-F238E27FC236}">
                <a16:creationId xmlns:a16="http://schemas.microsoft.com/office/drawing/2014/main" id="{E99A73CC-ABF4-4E2B-9581-5C953FDAF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DCF3A0-EDAB-46AD-BF44-DA9A6DBAAC72}"/>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37285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0E63-1935-4717-937E-FAA913F31E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552C5-C08C-4B33-9C09-C5CED66F3C88}"/>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4" name="Footer Placeholder 3">
            <a:extLst>
              <a:ext uri="{FF2B5EF4-FFF2-40B4-BE49-F238E27FC236}">
                <a16:creationId xmlns:a16="http://schemas.microsoft.com/office/drawing/2014/main" id="{9C21788E-0B92-42E1-AC4A-DED3A17D72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2460C4-CE63-441E-B997-78B7767102C9}"/>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20559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A46D2-FAE0-452B-9640-D3DD04E2FFDE}"/>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3" name="Footer Placeholder 2">
            <a:extLst>
              <a:ext uri="{FF2B5EF4-FFF2-40B4-BE49-F238E27FC236}">
                <a16:creationId xmlns:a16="http://schemas.microsoft.com/office/drawing/2014/main" id="{66C37559-93F4-4C3D-A690-CDAC3A97F9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E4A669-D253-4E15-9F04-785BF793C8FE}"/>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358216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4735-8FDA-43F4-86F0-01C9597F3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A804F0-324F-49A9-B357-908827A14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014AB-9911-4316-84E3-E25491F43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BA368-569F-4858-B83E-3960DB635FC7}"/>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6" name="Footer Placeholder 5">
            <a:extLst>
              <a:ext uri="{FF2B5EF4-FFF2-40B4-BE49-F238E27FC236}">
                <a16:creationId xmlns:a16="http://schemas.microsoft.com/office/drawing/2014/main" id="{2587F949-3958-4401-A775-A39FCE402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F2010-D448-4511-A2AE-B28EA3F96BEB}"/>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154995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EE9E-539B-463A-9C24-E1B644118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EB0C8-15C0-4941-B60A-A37F35F8F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3B5CAC-31A8-44CC-A9D9-D2BEA0FCB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C4650-F50E-42A9-8C63-1F482C60F6EA}"/>
              </a:ext>
            </a:extLst>
          </p:cNvPr>
          <p:cNvSpPr>
            <a:spLocks noGrp="1"/>
          </p:cNvSpPr>
          <p:nvPr>
            <p:ph type="dt" sz="half" idx="10"/>
          </p:nvPr>
        </p:nvSpPr>
        <p:spPr/>
        <p:txBody>
          <a:bodyPr/>
          <a:lstStyle/>
          <a:p>
            <a:fld id="{BAE30CF2-6FFF-4DF7-94CF-2F0E5EB30C62}" type="datetimeFigureOut">
              <a:rPr lang="en-US" smtClean="0"/>
              <a:t>1/31/2022</a:t>
            </a:fld>
            <a:endParaRPr lang="en-US"/>
          </a:p>
        </p:txBody>
      </p:sp>
      <p:sp>
        <p:nvSpPr>
          <p:cNvPr id="6" name="Footer Placeholder 5">
            <a:extLst>
              <a:ext uri="{FF2B5EF4-FFF2-40B4-BE49-F238E27FC236}">
                <a16:creationId xmlns:a16="http://schemas.microsoft.com/office/drawing/2014/main" id="{373B20FA-741A-4D6B-9F9C-515E625BD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85B39-04AA-4F75-B18C-4F16B64703D3}"/>
              </a:ext>
            </a:extLst>
          </p:cNvPr>
          <p:cNvSpPr>
            <a:spLocks noGrp="1"/>
          </p:cNvSpPr>
          <p:nvPr>
            <p:ph type="sldNum" sz="quarter" idx="12"/>
          </p:nvPr>
        </p:nvSpPr>
        <p:spPr/>
        <p:txBody>
          <a:bodyPr/>
          <a:lstStyle/>
          <a:p>
            <a:fld id="{55749612-1DA7-4273-B780-1C88A7D7CCF2}" type="slidenum">
              <a:rPr lang="en-US" smtClean="0"/>
              <a:t>‹#›</a:t>
            </a:fld>
            <a:endParaRPr lang="en-US"/>
          </a:p>
        </p:txBody>
      </p:sp>
    </p:spTree>
    <p:extLst>
      <p:ext uri="{BB962C8B-B14F-4D97-AF65-F5344CB8AC3E}">
        <p14:creationId xmlns:p14="http://schemas.microsoft.com/office/powerpoint/2010/main" val="188755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9D903-7DFD-4627-9255-257DC6D1E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909A9-A3FF-439E-B05B-DC802AC1C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E36DE-7BD9-44D9-B645-3DC522480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30CF2-6FFF-4DF7-94CF-2F0E5EB30C62}" type="datetimeFigureOut">
              <a:rPr lang="en-US" smtClean="0"/>
              <a:t>1/31/2022</a:t>
            </a:fld>
            <a:endParaRPr lang="en-US"/>
          </a:p>
        </p:txBody>
      </p:sp>
      <p:sp>
        <p:nvSpPr>
          <p:cNvPr id="5" name="Footer Placeholder 4">
            <a:extLst>
              <a:ext uri="{FF2B5EF4-FFF2-40B4-BE49-F238E27FC236}">
                <a16:creationId xmlns:a16="http://schemas.microsoft.com/office/drawing/2014/main" id="{C6482A15-1EE5-4B78-95F7-B1F0D0220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1CF104-3C52-4CAB-A24D-399EEA4DD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49612-1DA7-4273-B780-1C88A7D7CCF2}" type="slidenum">
              <a:rPr lang="en-US" smtClean="0"/>
              <a:t>‹#›</a:t>
            </a:fld>
            <a:endParaRPr lang="en-US"/>
          </a:p>
        </p:txBody>
      </p:sp>
    </p:spTree>
    <p:extLst>
      <p:ext uri="{BB962C8B-B14F-4D97-AF65-F5344CB8AC3E}">
        <p14:creationId xmlns:p14="http://schemas.microsoft.com/office/powerpoint/2010/main" val="78703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3A0B-8EEA-4F1D-B78C-B811FFD562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219BFC0-217C-4D08-8744-37DFF4A2D410}"/>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D004EC1-FE88-4B7E-9CBE-39D51EBA7A8D}"/>
              </a:ext>
            </a:extLst>
          </p:cNvPr>
          <p:cNvPicPr>
            <a:picLocks noChangeAspect="1"/>
          </p:cNvPicPr>
          <p:nvPr/>
        </p:nvPicPr>
        <p:blipFill>
          <a:blip r:embed="rId2"/>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138FB21A-529C-471D-B76B-B5C80E62A01F}"/>
              </a:ext>
            </a:extLst>
          </p:cNvPr>
          <p:cNvSpPr txBox="1"/>
          <p:nvPr/>
        </p:nvSpPr>
        <p:spPr>
          <a:xfrm>
            <a:off x="693175" y="5257800"/>
            <a:ext cx="219751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5400" b="1" dirty="0" err="1"/>
              <a:t>Lec</a:t>
            </a:r>
            <a:r>
              <a:rPr lang="en-US" sz="5400" b="1" dirty="0"/>
              <a:t> 2</a:t>
            </a:r>
          </a:p>
        </p:txBody>
      </p:sp>
      <p:sp>
        <p:nvSpPr>
          <p:cNvPr id="6" name="TextBox 5">
            <a:extLst>
              <a:ext uri="{FF2B5EF4-FFF2-40B4-BE49-F238E27FC236}">
                <a16:creationId xmlns:a16="http://schemas.microsoft.com/office/drawing/2014/main" id="{10B45DC4-AF57-43D6-B43E-84B44C7E121E}"/>
              </a:ext>
            </a:extLst>
          </p:cNvPr>
          <p:cNvSpPr txBox="1"/>
          <p:nvPr/>
        </p:nvSpPr>
        <p:spPr>
          <a:xfrm>
            <a:off x="324464" y="929148"/>
            <a:ext cx="3421625"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a:t>Types of tissues</a:t>
            </a:r>
          </a:p>
          <a:p>
            <a:r>
              <a:rPr lang="en-US" sz="3600" b="1" dirty="0"/>
              <a:t>Epithelial tissue</a:t>
            </a:r>
          </a:p>
        </p:txBody>
      </p:sp>
    </p:spTree>
    <p:extLst>
      <p:ext uri="{BB962C8B-B14F-4D97-AF65-F5344CB8AC3E}">
        <p14:creationId xmlns:p14="http://schemas.microsoft.com/office/powerpoint/2010/main" val="337694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9B0FFF-56E3-4329-9E37-A9A29C9F59BC}"/>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a:solidFill>
                  <a:srgbClr val="FFFFFF"/>
                </a:solidFill>
                <a:latin typeface="+mj-lt"/>
                <a:ea typeface="+mj-ea"/>
                <a:cs typeface="+mj-cs"/>
              </a:rPr>
              <a:t>Specializations of the apical cell surface</a:t>
            </a:r>
          </a:p>
        </p:txBody>
      </p:sp>
      <p:pic>
        <p:nvPicPr>
          <p:cNvPr id="7" name="Picture 6" descr="A screenshot of a cell phone&#10;&#10;Description automatically generated">
            <a:extLst>
              <a:ext uri="{FF2B5EF4-FFF2-40B4-BE49-F238E27FC236}">
                <a16:creationId xmlns:a16="http://schemas.microsoft.com/office/drawing/2014/main" id="{9FAB4C3B-51D4-49BD-9694-339758FBB0E7}"/>
              </a:ext>
            </a:extLst>
          </p:cNvPr>
          <p:cNvPicPr>
            <a:picLocks noChangeAspect="1"/>
          </p:cNvPicPr>
          <p:nvPr/>
        </p:nvPicPr>
        <p:blipFill>
          <a:blip r:embed="rId2"/>
          <a:stretch>
            <a:fillRect/>
          </a:stretch>
        </p:blipFill>
        <p:spPr>
          <a:xfrm>
            <a:off x="548721" y="307731"/>
            <a:ext cx="2968246" cy="3997637"/>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F8610E00-A730-48D3-AFFD-7B4EF357ACE6}"/>
              </a:ext>
            </a:extLst>
          </p:cNvPr>
          <p:cNvPicPr>
            <a:picLocks noChangeAspect="1"/>
          </p:cNvPicPr>
          <p:nvPr/>
        </p:nvPicPr>
        <p:blipFill>
          <a:blip r:embed="rId3"/>
          <a:stretch>
            <a:fillRect/>
          </a:stretch>
        </p:blipFill>
        <p:spPr>
          <a:xfrm>
            <a:off x="4413389" y="307731"/>
            <a:ext cx="3378004" cy="3997637"/>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A2E8CE4-707B-4D6B-826A-0AA8D889BE74}"/>
              </a:ext>
            </a:extLst>
          </p:cNvPr>
          <p:cNvPicPr>
            <a:picLocks noChangeAspect="1"/>
          </p:cNvPicPr>
          <p:nvPr/>
        </p:nvPicPr>
        <p:blipFill>
          <a:blip r:embed="rId4"/>
          <a:stretch>
            <a:fillRect/>
          </a:stretch>
        </p:blipFill>
        <p:spPr>
          <a:xfrm>
            <a:off x="8732528" y="330045"/>
            <a:ext cx="2858310" cy="3997637"/>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4BBCC04-D366-4DD6-B998-9A2B5EAE98C8}"/>
              </a:ext>
            </a:extLst>
          </p:cNvPr>
          <p:cNvSpPr txBox="1"/>
          <p:nvPr/>
        </p:nvSpPr>
        <p:spPr>
          <a:xfrm>
            <a:off x="548721" y="330045"/>
            <a:ext cx="2194479" cy="584775"/>
          </a:xfrm>
          <a:prstGeom prst="rect">
            <a:avLst/>
          </a:prstGeom>
          <a:noFill/>
        </p:spPr>
        <p:txBody>
          <a:bodyPr wrap="square">
            <a:spAutoFit/>
          </a:bodyPr>
          <a:lstStyle/>
          <a:p>
            <a:r>
              <a:rPr lang="en-US" sz="3200" b="1" dirty="0" err="1">
                <a:solidFill>
                  <a:srgbClr val="FF0000"/>
                </a:solidFill>
              </a:rPr>
              <a:t>Stereocilli</a:t>
            </a:r>
            <a:endParaRPr lang="en-US" sz="3200" b="1" dirty="0">
              <a:solidFill>
                <a:srgbClr val="FF0000"/>
              </a:solidFill>
            </a:endParaRPr>
          </a:p>
        </p:txBody>
      </p:sp>
      <p:sp>
        <p:nvSpPr>
          <p:cNvPr id="17" name="TextBox 16">
            <a:extLst>
              <a:ext uri="{FF2B5EF4-FFF2-40B4-BE49-F238E27FC236}">
                <a16:creationId xmlns:a16="http://schemas.microsoft.com/office/drawing/2014/main" id="{9FC3F5F2-72DC-4822-88F9-2916F5B1DC6E}"/>
              </a:ext>
            </a:extLst>
          </p:cNvPr>
          <p:cNvSpPr txBox="1"/>
          <p:nvPr/>
        </p:nvSpPr>
        <p:spPr>
          <a:xfrm>
            <a:off x="8732528" y="330045"/>
            <a:ext cx="1511994" cy="646331"/>
          </a:xfrm>
          <a:prstGeom prst="rect">
            <a:avLst/>
          </a:prstGeom>
          <a:noFill/>
        </p:spPr>
        <p:txBody>
          <a:bodyPr wrap="square">
            <a:spAutoFit/>
          </a:bodyPr>
          <a:lstStyle/>
          <a:p>
            <a:r>
              <a:rPr lang="en-US" sz="3600" b="1" dirty="0">
                <a:solidFill>
                  <a:schemeClr val="bg1"/>
                </a:solidFill>
              </a:rPr>
              <a:t>Cilia</a:t>
            </a:r>
          </a:p>
        </p:txBody>
      </p:sp>
    </p:spTree>
    <p:extLst>
      <p:ext uri="{BB962C8B-B14F-4D97-AF65-F5344CB8AC3E}">
        <p14:creationId xmlns:p14="http://schemas.microsoft.com/office/powerpoint/2010/main" val="317539030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688FAF-BDC2-48CF-8BE3-3E2D57AD6EC8}"/>
              </a:ext>
            </a:extLst>
          </p:cNvPr>
          <p:cNvSpPr txBox="1"/>
          <p:nvPr/>
        </p:nvSpPr>
        <p:spPr>
          <a:xfrm>
            <a:off x="4988027" y="235663"/>
            <a:ext cx="221594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800" b="1" dirty="0"/>
              <a:t>Glands</a:t>
            </a:r>
          </a:p>
        </p:txBody>
      </p:sp>
      <p:sp>
        <p:nvSpPr>
          <p:cNvPr id="4" name="TextBox 3">
            <a:extLst>
              <a:ext uri="{FF2B5EF4-FFF2-40B4-BE49-F238E27FC236}">
                <a16:creationId xmlns:a16="http://schemas.microsoft.com/office/drawing/2014/main" id="{5DC0622B-09AE-4171-8253-4AEA257548A9}"/>
              </a:ext>
            </a:extLst>
          </p:cNvPr>
          <p:cNvSpPr txBox="1"/>
          <p:nvPr/>
        </p:nvSpPr>
        <p:spPr>
          <a:xfrm>
            <a:off x="1873045" y="3805084"/>
            <a:ext cx="9497961" cy="523220"/>
          </a:xfrm>
          <a:prstGeom prst="rect">
            <a:avLst/>
          </a:prstGeom>
          <a:noFill/>
        </p:spPr>
        <p:txBody>
          <a:bodyPr wrap="square" rtlCol="0">
            <a:spAutoFit/>
          </a:bodyPr>
          <a:lstStyle/>
          <a:p>
            <a:r>
              <a:rPr lang="en-US" sz="2800" b="1" dirty="0"/>
              <a:t>Classification of glands according to site of secretion</a:t>
            </a:r>
          </a:p>
        </p:txBody>
      </p:sp>
      <p:sp>
        <p:nvSpPr>
          <p:cNvPr id="5" name="TextBox 4">
            <a:extLst>
              <a:ext uri="{FF2B5EF4-FFF2-40B4-BE49-F238E27FC236}">
                <a16:creationId xmlns:a16="http://schemas.microsoft.com/office/drawing/2014/main" id="{6678E918-70AD-4762-9ED5-D614D19AEABB}"/>
              </a:ext>
            </a:extLst>
          </p:cNvPr>
          <p:cNvSpPr txBox="1"/>
          <p:nvPr/>
        </p:nvSpPr>
        <p:spPr>
          <a:xfrm>
            <a:off x="648928" y="4984955"/>
            <a:ext cx="265471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800" b="1" dirty="0"/>
              <a:t>exocrine</a:t>
            </a:r>
          </a:p>
        </p:txBody>
      </p:sp>
      <p:sp>
        <p:nvSpPr>
          <p:cNvPr id="6" name="TextBox 5">
            <a:extLst>
              <a:ext uri="{FF2B5EF4-FFF2-40B4-BE49-F238E27FC236}">
                <a16:creationId xmlns:a16="http://schemas.microsoft.com/office/drawing/2014/main" id="{EF0ACE1E-B4D4-4386-85A5-9899202CD31D}"/>
              </a:ext>
            </a:extLst>
          </p:cNvPr>
          <p:cNvSpPr txBox="1"/>
          <p:nvPr/>
        </p:nvSpPr>
        <p:spPr>
          <a:xfrm>
            <a:off x="4694902" y="4984954"/>
            <a:ext cx="280219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b="1" dirty="0"/>
              <a:t>endocrine</a:t>
            </a:r>
          </a:p>
        </p:txBody>
      </p:sp>
      <p:sp>
        <p:nvSpPr>
          <p:cNvPr id="7" name="TextBox 6">
            <a:extLst>
              <a:ext uri="{FF2B5EF4-FFF2-40B4-BE49-F238E27FC236}">
                <a16:creationId xmlns:a16="http://schemas.microsoft.com/office/drawing/2014/main" id="{57CC629F-7AF5-4ED9-8396-03A63ABA05A0}"/>
              </a:ext>
            </a:extLst>
          </p:cNvPr>
          <p:cNvSpPr txBox="1"/>
          <p:nvPr/>
        </p:nvSpPr>
        <p:spPr>
          <a:xfrm>
            <a:off x="9217742" y="4984954"/>
            <a:ext cx="215326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800" b="1" dirty="0"/>
              <a:t>mixed</a:t>
            </a:r>
          </a:p>
        </p:txBody>
      </p:sp>
      <p:sp>
        <p:nvSpPr>
          <p:cNvPr id="9" name="TextBox 8">
            <a:extLst>
              <a:ext uri="{FF2B5EF4-FFF2-40B4-BE49-F238E27FC236}">
                <a16:creationId xmlns:a16="http://schemas.microsoft.com/office/drawing/2014/main" id="{10573F9B-86E2-48BF-98A2-A2D0D08A4BE6}"/>
              </a:ext>
            </a:extLst>
          </p:cNvPr>
          <p:cNvSpPr txBox="1"/>
          <p:nvPr/>
        </p:nvSpPr>
        <p:spPr>
          <a:xfrm>
            <a:off x="476861" y="1613118"/>
            <a:ext cx="11012131" cy="1815882"/>
          </a:xfrm>
          <a:prstGeom prst="rect">
            <a:avLst/>
          </a:prstGeom>
          <a:noFill/>
        </p:spPr>
        <p:txBody>
          <a:bodyPr wrap="square">
            <a:spAutoFit/>
          </a:bodyPr>
          <a:lstStyle/>
          <a:p>
            <a:pPr algn="just"/>
            <a:r>
              <a:rPr lang="en-US" sz="2800" b="1" dirty="0"/>
              <a:t>Epithelia are a group of tissues derived from all three embryonic germ layers, which are involved in absorption, secretion, selective diffusion and physical protection. Epithelia primarily involved in secretion are arranged into structures known as glands.</a:t>
            </a:r>
          </a:p>
        </p:txBody>
      </p:sp>
    </p:spTree>
    <p:extLst>
      <p:ext uri="{BB962C8B-B14F-4D97-AF65-F5344CB8AC3E}">
        <p14:creationId xmlns:p14="http://schemas.microsoft.com/office/powerpoint/2010/main" val="4186300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77C5D-A039-4BAE-A6BE-4979F4209446}"/>
              </a:ext>
            </a:extLst>
          </p:cNvPr>
          <p:cNvSpPr txBox="1"/>
          <p:nvPr/>
        </p:nvSpPr>
        <p:spPr>
          <a:xfrm>
            <a:off x="943897" y="785251"/>
            <a:ext cx="10456605" cy="4031873"/>
          </a:xfrm>
          <a:prstGeom prst="rect">
            <a:avLst/>
          </a:prstGeom>
          <a:noFill/>
        </p:spPr>
        <p:txBody>
          <a:bodyPr wrap="square">
            <a:spAutoFit/>
          </a:bodyPr>
          <a:lstStyle/>
          <a:p>
            <a:pPr algn="ctr"/>
            <a:r>
              <a:rPr lang="en-US" sz="3200" b="1" dirty="0">
                <a:solidFill>
                  <a:srgbClr val="FF0000"/>
                </a:solidFill>
              </a:rPr>
              <a:t>Exocrine glands</a:t>
            </a:r>
          </a:p>
          <a:p>
            <a:pPr algn="just"/>
            <a:r>
              <a:rPr lang="en-US" sz="3200" b="1" dirty="0"/>
              <a:t>Exocrine glands release their secretions onto an epithelial surface via a duct. Exocrine glands consist of two main parts, a secretory unit and a duct. The secretory unit consists of a group of epithelial cells, which release their secretions into a lumen. A duct is lined with epithelium and is involved in transporting the secretions from the secretory unit to an epithelium-lined surface.</a:t>
            </a:r>
          </a:p>
        </p:txBody>
      </p:sp>
    </p:spTree>
    <p:extLst>
      <p:ext uri="{BB962C8B-B14F-4D97-AF65-F5344CB8AC3E}">
        <p14:creationId xmlns:p14="http://schemas.microsoft.com/office/powerpoint/2010/main" val="181553547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67ADD-17B7-4B38-8FB9-4E10F5740FB9}"/>
              </a:ext>
            </a:extLst>
          </p:cNvPr>
          <p:cNvPicPr>
            <a:picLocks noChangeAspect="1"/>
          </p:cNvPicPr>
          <p:nvPr/>
        </p:nvPicPr>
        <p:blipFill>
          <a:blip r:embed="rId2"/>
          <a:stretch>
            <a:fillRect/>
          </a:stretch>
        </p:blipFill>
        <p:spPr>
          <a:xfrm>
            <a:off x="0" y="162232"/>
            <a:ext cx="12078929" cy="6695768"/>
          </a:xfrm>
          <a:prstGeom prst="rect">
            <a:avLst/>
          </a:prstGeom>
        </p:spPr>
      </p:pic>
      <p:sp>
        <p:nvSpPr>
          <p:cNvPr id="4" name="TextBox 3">
            <a:extLst>
              <a:ext uri="{FF2B5EF4-FFF2-40B4-BE49-F238E27FC236}">
                <a16:creationId xmlns:a16="http://schemas.microsoft.com/office/drawing/2014/main" id="{92C1B133-BECA-4E78-AFEE-98CD3A1D22ED}"/>
              </a:ext>
            </a:extLst>
          </p:cNvPr>
          <p:cNvSpPr txBox="1"/>
          <p:nvPr/>
        </p:nvSpPr>
        <p:spPr>
          <a:xfrm>
            <a:off x="176981" y="353962"/>
            <a:ext cx="2241754" cy="769441"/>
          </a:xfrm>
          <a:prstGeom prst="rect">
            <a:avLst/>
          </a:prstGeom>
          <a:noFill/>
        </p:spPr>
        <p:txBody>
          <a:bodyPr wrap="square" rtlCol="0">
            <a:spAutoFit/>
          </a:bodyPr>
          <a:lstStyle/>
          <a:p>
            <a:r>
              <a:rPr lang="en-US" sz="4400" b="1" dirty="0">
                <a:solidFill>
                  <a:srgbClr val="FF0000"/>
                </a:solidFill>
              </a:rPr>
              <a:t>shape</a:t>
            </a:r>
          </a:p>
        </p:txBody>
      </p:sp>
    </p:spTree>
    <p:extLst>
      <p:ext uri="{BB962C8B-B14F-4D97-AF65-F5344CB8AC3E}">
        <p14:creationId xmlns:p14="http://schemas.microsoft.com/office/powerpoint/2010/main" val="1184037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5FDCD-D611-4052-B7C3-44C10779ADDA}"/>
              </a:ext>
            </a:extLst>
          </p:cNvPr>
          <p:cNvSpPr txBox="1"/>
          <p:nvPr/>
        </p:nvSpPr>
        <p:spPr>
          <a:xfrm>
            <a:off x="1843548" y="220915"/>
            <a:ext cx="8155857" cy="707886"/>
          </a:xfrm>
          <a:prstGeom prst="rect">
            <a:avLst/>
          </a:prstGeom>
          <a:noFill/>
        </p:spPr>
        <p:txBody>
          <a:bodyPr wrap="square">
            <a:spAutoFit/>
          </a:bodyPr>
          <a:lstStyle/>
          <a:p>
            <a:r>
              <a:rPr lang="en-US" sz="4000" b="1" dirty="0"/>
              <a:t>Classification by type of secretion</a:t>
            </a:r>
          </a:p>
        </p:txBody>
      </p:sp>
      <p:sp>
        <p:nvSpPr>
          <p:cNvPr id="5" name="TextBox 4">
            <a:extLst>
              <a:ext uri="{FF2B5EF4-FFF2-40B4-BE49-F238E27FC236}">
                <a16:creationId xmlns:a16="http://schemas.microsoft.com/office/drawing/2014/main" id="{4E01974D-1B3A-48DC-AA63-142CA51F8854}"/>
              </a:ext>
            </a:extLst>
          </p:cNvPr>
          <p:cNvSpPr txBox="1"/>
          <p:nvPr/>
        </p:nvSpPr>
        <p:spPr>
          <a:xfrm>
            <a:off x="763229" y="1212277"/>
            <a:ext cx="11168216" cy="461665"/>
          </a:xfrm>
          <a:prstGeom prst="rect">
            <a:avLst/>
          </a:prstGeom>
          <a:noFill/>
        </p:spPr>
        <p:txBody>
          <a:bodyPr wrap="square">
            <a:spAutoFit/>
          </a:bodyPr>
          <a:lstStyle/>
          <a:p>
            <a:r>
              <a:rPr lang="en-US" sz="2400" b="1" dirty="0"/>
              <a:t>They can be </a:t>
            </a:r>
            <a:r>
              <a:rPr lang="en-US" sz="2400" b="1" dirty="0" err="1"/>
              <a:t>categorised</a:t>
            </a:r>
            <a:r>
              <a:rPr lang="en-US" sz="2400" b="1" dirty="0"/>
              <a:t> into 3 subtypes according to their type of secretory product</a:t>
            </a:r>
          </a:p>
        </p:txBody>
      </p:sp>
      <p:sp>
        <p:nvSpPr>
          <p:cNvPr id="7" name="TextBox 6">
            <a:extLst>
              <a:ext uri="{FF2B5EF4-FFF2-40B4-BE49-F238E27FC236}">
                <a16:creationId xmlns:a16="http://schemas.microsoft.com/office/drawing/2014/main" id="{3570B7C9-D0C8-4819-8D9B-9CBE0F0AD179}"/>
              </a:ext>
            </a:extLst>
          </p:cNvPr>
          <p:cNvSpPr txBox="1"/>
          <p:nvPr/>
        </p:nvSpPr>
        <p:spPr>
          <a:xfrm>
            <a:off x="523566" y="2242614"/>
            <a:ext cx="2466668"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b="1" dirty="0"/>
              <a:t>Serous glands</a:t>
            </a:r>
          </a:p>
        </p:txBody>
      </p:sp>
      <p:sp>
        <p:nvSpPr>
          <p:cNvPr id="9" name="TextBox 8">
            <a:extLst>
              <a:ext uri="{FF2B5EF4-FFF2-40B4-BE49-F238E27FC236}">
                <a16:creationId xmlns:a16="http://schemas.microsoft.com/office/drawing/2014/main" id="{809A17C3-E1D9-45C3-9ECA-88438000B2AD}"/>
              </a:ext>
            </a:extLst>
          </p:cNvPr>
          <p:cNvSpPr txBox="1"/>
          <p:nvPr/>
        </p:nvSpPr>
        <p:spPr>
          <a:xfrm>
            <a:off x="4929032" y="2242614"/>
            <a:ext cx="2466668"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b="1" dirty="0"/>
              <a:t>Mucous glands</a:t>
            </a:r>
          </a:p>
        </p:txBody>
      </p:sp>
      <p:sp>
        <p:nvSpPr>
          <p:cNvPr id="11" name="TextBox 10">
            <a:extLst>
              <a:ext uri="{FF2B5EF4-FFF2-40B4-BE49-F238E27FC236}">
                <a16:creationId xmlns:a16="http://schemas.microsoft.com/office/drawing/2014/main" id="{F318A829-36D3-484A-94C3-2ED02416A2A8}"/>
              </a:ext>
            </a:extLst>
          </p:cNvPr>
          <p:cNvSpPr txBox="1"/>
          <p:nvPr/>
        </p:nvSpPr>
        <p:spPr>
          <a:xfrm>
            <a:off x="9260755" y="2242613"/>
            <a:ext cx="2190135"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b="1" dirty="0"/>
              <a:t>Mixed glands</a:t>
            </a:r>
          </a:p>
        </p:txBody>
      </p:sp>
      <p:sp>
        <p:nvSpPr>
          <p:cNvPr id="13" name="TextBox 12">
            <a:extLst>
              <a:ext uri="{FF2B5EF4-FFF2-40B4-BE49-F238E27FC236}">
                <a16:creationId xmlns:a16="http://schemas.microsoft.com/office/drawing/2014/main" id="{0496F2A3-0C3F-4B2B-A685-22FC9863FE5F}"/>
              </a:ext>
            </a:extLst>
          </p:cNvPr>
          <p:cNvSpPr txBox="1"/>
          <p:nvPr/>
        </p:nvSpPr>
        <p:spPr>
          <a:xfrm>
            <a:off x="715910" y="3122671"/>
            <a:ext cx="208198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t>Serous glands produce serous fluid, a watery substance containing enzymes</a:t>
            </a:r>
          </a:p>
        </p:txBody>
      </p:sp>
      <p:sp>
        <p:nvSpPr>
          <p:cNvPr id="15" name="TextBox 14">
            <a:extLst>
              <a:ext uri="{FF2B5EF4-FFF2-40B4-BE49-F238E27FC236}">
                <a16:creationId xmlns:a16="http://schemas.microsoft.com/office/drawing/2014/main" id="{2BD76CDB-7F1A-4790-987A-43C1D690645A}"/>
              </a:ext>
            </a:extLst>
          </p:cNvPr>
          <p:cNvSpPr txBox="1"/>
          <p:nvPr/>
        </p:nvSpPr>
        <p:spPr>
          <a:xfrm>
            <a:off x="4929032" y="3122671"/>
            <a:ext cx="2662085"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t>Mucous glands are involved in the production of mucus, a viscid (sticky) glycoprotein</a:t>
            </a:r>
          </a:p>
        </p:txBody>
      </p:sp>
      <p:sp>
        <p:nvSpPr>
          <p:cNvPr id="17" name="TextBox 16">
            <a:extLst>
              <a:ext uri="{FF2B5EF4-FFF2-40B4-BE49-F238E27FC236}">
                <a16:creationId xmlns:a16="http://schemas.microsoft.com/office/drawing/2014/main" id="{43C3BBC9-6C13-46AD-B573-51D95479055E}"/>
              </a:ext>
            </a:extLst>
          </p:cNvPr>
          <p:cNvSpPr txBox="1"/>
          <p:nvPr/>
        </p:nvSpPr>
        <p:spPr>
          <a:xfrm>
            <a:off x="8749476" y="3122671"/>
            <a:ext cx="3212691"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t>Mixed glands are comprised of both serous and mucous glands and secrete a mixed substance containing both serous fluid and mucus.</a:t>
            </a:r>
          </a:p>
        </p:txBody>
      </p:sp>
      <p:sp>
        <p:nvSpPr>
          <p:cNvPr id="18" name="TextBox 17">
            <a:extLst>
              <a:ext uri="{FF2B5EF4-FFF2-40B4-BE49-F238E27FC236}">
                <a16:creationId xmlns:a16="http://schemas.microsoft.com/office/drawing/2014/main" id="{656E8B12-76C8-4636-967B-8CC78813076D}"/>
              </a:ext>
            </a:extLst>
          </p:cNvPr>
          <p:cNvSpPr txBox="1"/>
          <p:nvPr/>
        </p:nvSpPr>
        <p:spPr>
          <a:xfrm>
            <a:off x="715910" y="5427406"/>
            <a:ext cx="159282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rgbClr val="FF0000"/>
                </a:solidFill>
              </a:rPr>
              <a:t>Salivary</a:t>
            </a:r>
          </a:p>
          <a:p>
            <a:r>
              <a:rPr lang="en-US" sz="2400" b="1" dirty="0">
                <a:solidFill>
                  <a:srgbClr val="FF0000"/>
                </a:solidFill>
              </a:rPr>
              <a:t>chief</a:t>
            </a:r>
          </a:p>
        </p:txBody>
      </p:sp>
      <p:sp>
        <p:nvSpPr>
          <p:cNvPr id="19" name="TextBox 18">
            <a:extLst>
              <a:ext uri="{FF2B5EF4-FFF2-40B4-BE49-F238E27FC236}">
                <a16:creationId xmlns:a16="http://schemas.microsoft.com/office/drawing/2014/main" id="{163B0FAA-346F-4B42-8501-E57E19AAEC80}"/>
              </a:ext>
            </a:extLst>
          </p:cNvPr>
          <p:cNvSpPr txBox="1"/>
          <p:nvPr/>
        </p:nvSpPr>
        <p:spPr>
          <a:xfrm>
            <a:off x="5365953" y="5456902"/>
            <a:ext cx="159282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solidFill>
                  <a:srgbClr val="FF0000"/>
                </a:solidFill>
              </a:rPr>
              <a:t>Goblet </a:t>
            </a:r>
          </a:p>
        </p:txBody>
      </p:sp>
      <p:sp>
        <p:nvSpPr>
          <p:cNvPr id="20" name="TextBox 19">
            <a:extLst>
              <a:ext uri="{FF2B5EF4-FFF2-40B4-BE49-F238E27FC236}">
                <a16:creationId xmlns:a16="http://schemas.microsoft.com/office/drawing/2014/main" id="{B6CB9965-D351-446D-ABCE-6835BF157706}"/>
              </a:ext>
            </a:extLst>
          </p:cNvPr>
          <p:cNvSpPr txBox="1"/>
          <p:nvPr/>
        </p:nvSpPr>
        <p:spPr>
          <a:xfrm>
            <a:off x="8893277" y="5487679"/>
            <a:ext cx="230074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FF0000"/>
                </a:solidFill>
              </a:rPr>
              <a:t>submaxillary</a:t>
            </a:r>
          </a:p>
        </p:txBody>
      </p:sp>
    </p:spTree>
    <p:extLst>
      <p:ext uri="{BB962C8B-B14F-4D97-AF65-F5344CB8AC3E}">
        <p14:creationId xmlns:p14="http://schemas.microsoft.com/office/powerpoint/2010/main" val="818230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06272F-B310-45F6-A303-C922A4387374}"/>
              </a:ext>
            </a:extLst>
          </p:cNvPr>
          <p:cNvSpPr txBox="1"/>
          <p:nvPr/>
        </p:nvSpPr>
        <p:spPr>
          <a:xfrm>
            <a:off x="2684206" y="486386"/>
            <a:ext cx="7068164" cy="584775"/>
          </a:xfrm>
          <a:prstGeom prst="rect">
            <a:avLst/>
          </a:prstGeom>
          <a:noFill/>
        </p:spPr>
        <p:txBody>
          <a:bodyPr wrap="square">
            <a:spAutoFit/>
          </a:bodyPr>
          <a:lstStyle/>
          <a:p>
            <a:r>
              <a:rPr lang="en-US" sz="3200" b="1" dirty="0"/>
              <a:t>Classification by secretion mechanism</a:t>
            </a:r>
          </a:p>
        </p:txBody>
      </p:sp>
      <p:sp>
        <p:nvSpPr>
          <p:cNvPr id="5" name="TextBox 4">
            <a:extLst>
              <a:ext uri="{FF2B5EF4-FFF2-40B4-BE49-F238E27FC236}">
                <a16:creationId xmlns:a16="http://schemas.microsoft.com/office/drawing/2014/main" id="{F45A0A39-2408-4D13-A342-C4C1FC8A9E20}"/>
              </a:ext>
            </a:extLst>
          </p:cNvPr>
          <p:cNvSpPr txBox="1"/>
          <p:nvPr/>
        </p:nvSpPr>
        <p:spPr>
          <a:xfrm>
            <a:off x="748480" y="1071161"/>
            <a:ext cx="11300951" cy="830997"/>
          </a:xfrm>
          <a:prstGeom prst="rect">
            <a:avLst/>
          </a:prstGeom>
          <a:noFill/>
        </p:spPr>
        <p:txBody>
          <a:bodyPr wrap="square">
            <a:spAutoFit/>
          </a:bodyPr>
          <a:lstStyle/>
          <a:p>
            <a:r>
              <a:rPr lang="en-US" sz="2400" b="1" dirty="0"/>
              <a:t>Exocrine glands can also be </a:t>
            </a:r>
            <a:r>
              <a:rPr lang="en-US" sz="2400" b="1" dirty="0" err="1"/>
              <a:t>categorised</a:t>
            </a:r>
            <a:r>
              <a:rPr lang="en-US" sz="2400" b="1" dirty="0"/>
              <a:t> into another 3 subtypes according to their secretion mechanism:</a:t>
            </a:r>
          </a:p>
        </p:txBody>
      </p:sp>
      <p:sp>
        <p:nvSpPr>
          <p:cNvPr id="7" name="TextBox 6">
            <a:extLst>
              <a:ext uri="{FF2B5EF4-FFF2-40B4-BE49-F238E27FC236}">
                <a16:creationId xmlns:a16="http://schemas.microsoft.com/office/drawing/2014/main" id="{3C690EAE-CA1E-4C95-A3E1-F672D3F4149F}"/>
              </a:ext>
            </a:extLst>
          </p:cNvPr>
          <p:cNvSpPr txBox="1"/>
          <p:nvPr/>
        </p:nvSpPr>
        <p:spPr>
          <a:xfrm>
            <a:off x="748480" y="2304408"/>
            <a:ext cx="268789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b="1" dirty="0" err="1"/>
              <a:t>Merocine</a:t>
            </a:r>
            <a:r>
              <a:rPr lang="en-US" sz="2400" b="1" dirty="0"/>
              <a:t> glands</a:t>
            </a:r>
          </a:p>
        </p:txBody>
      </p:sp>
      <p:sp>
        <p:nvSpPr>
          <p:cNvPr id="9" name="TextBox 8">
            <a:extLst>
              <a:ext uri="{FF2B5EF4-FFF2-40B4-BE49-F238E27FC236}">
                <a16:creationId xmlns:a16="http://schemas.microsoft.com/office/drawing/2014/main" id="{361D512A-6E6A-4B58-BC97-9714BBB98ED4}"/>
              </a:ext>
            </a:extLst>
          </p:cNvPr>
          <p:cNvSpPr txBox="1"/>
          <p:nvPr/>
        </p:nvSpPr>
        <p:spPr>
          <a:xfrm>
            <a:off x="5055008" y="2338827"/>
            <a:ext cx="268789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1" dirty="0"/>
              <a:t>Apocrine glands</a:t>
            </a:r>
          </a:p>
        </p:txBody>
      </p:sp>
      <p:sp>
        <p:nvSpPr>
          <p:cNvPr id="11" name="TextBox 10">
            <a:extLst>
              <a:ext uri="{FF2B5EF4-FFF2-40B4-BE49-F238E27FC236}">
                <a16:creationId xmlns:a16="http://schemas.microsoft.com/office/drawing/2014/main" id="{833D12D8-A62A-4A19-A87B-370434A3FC63}"/>
              </a:ext>
            </a:extLst>
          </p:cNvPr>
          <p:cNvSpPr txBox="1"/>
          <p:nvPr/>
        </p:nvSpPr>
        <p:spPr>
          <a:xfrm>
            <a:off x="8939981" y="2270629"/>
            <a:ext cx="268789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a:t>Holocrine glands</a:t>
            </a:r>
          </a:p>
        </p:txBody>
      </p:sp>
      <p:sp>
        <p:nvSpPr>
          <p:cNvPr id="13" name="TextBox 12">
            <a:extLst>
              <a:ext uri="{FF2B5EF4-FFF2-40B4-BE49-F238E27FC236}">
                <a16:creationId xmlns:a16="http://schemas.microsoft.com/office/drawing/2014/main" id="{AC8F4FE2-27D2-43FD-99C3-997C9A4F1B86}"/>
              </a:ext>
            </a:extLst>
          </p:cNvPr>
          <p:cNvSpPr txBox="1"/>
          <p:nvPr/>
        </p:nvSpPr>
        <p:spPr>
          <a:xfrm>
            <a:off x="866468" y="2952587"/>
            <a:ext cx="2201197"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t>Merocrine glands are the most common and release their secretory products via exocytosis. The major secretory products of these glands are usually </a:t>
            </a:r>
            <a:r>
              <a:rPr lang="en-US" sz="2000" b="1" dirty="0">
                <a:solidFill>
                  <a:srgbClr val="FF0000"/>
                </a:solidFill>
              </a:rPr>
              <a:t>proteins</a:t>
            </a:r>
            <a:r>
              <a:rPr lang="en-US" sz="2000" b="1" dirty="0"/>
              <a:t>. </a:t>
            </a:r>
          </a:p>
        </p:txBody>
      </p:sp>
      <p:sp>
        <p:nvSpPr>
          <p:cNvPr id="15" name="TextBox 14">
            <a:extLst>
              <a:ext uri="{FF2B5EF4-FFF2-40B4-BE49-F238E27FC236}">
                <a16:creationId xmlns:a16="http://schemas.microsoft.com/office/drawing/2014/main" id="{A382A927-75BF-4D34-B14F-9F50910282A1}"/>
              </a:ext>
            </a:extLst>
          </p:cNvPr>
          <p:cNvSpPr txBox="1"/>
          <p:nvPr/>
        </p:nvSpPr>
        <p:spPr>
          <a:xfrm>
            <a:off x="4542502" y="2952587"/>
            <a:ext cx="3351571"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t>Apocrine glands release their secretory products contained within membrane-bound vesicles. This type of secretion is rare and these glands are found in </a:t>
            </a:r>
            <a:r>
              <a:rPr lang="en-US" sz="2000" b="1" dirty="0">
                <a:solidFill>
                  <a:srgbClr val="FF0000"/>
                </a:solidFill>
              </a:rPr>
              <a:t>the breast </a:t>
            </a:r>
            <a:r>
              <a:rPr lang="en-US" sz="2000" b="1" dirty="0"/>
              <a:t>and constitute some </a:t>
            </a:r>
            <a:r>
              <a:rPr lang="en-US" sz="2000" b="1" dirty="0">
                <a:solidFill>
                  <a:srgbClr val="FF0000"/>
                </a:solidFill>
              </a:rPr>
              <a:t>sweat glands. </a:t>
            </a:r>
          </a:p>
        </p:txBody>
      </p:sp>
      <p:sp>
        <p:nvSpPr>
          <p:cNvPr id="17" name="TextBox 16">
            <a:extLst>
              <a:ext uri="{FF2B5EF4-FFF2-40B4-BE49-F238E27FC236}">
                <a16:creationId xmlns:a16="http://schemas.microsoft.com/office/drawing/2014/main" id="{2D6571D3-20D1-44F0-8686-53656D7BD754}"/>
              </a:ext>
            </a:extLst>
          </p:cNvPr>
          <p:cNvSpPr txBox="1"/>
          <p:nvPr/>
        </p:nvSpPr>
        <p:spPr>
          <a:xfrm>
            <a:off x="8704007" y="3040070"/>
            <a:ext cx="3159842"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t>Holocrine glands release whole secretory cells, which later disintegrate to release the secretory products. This type of secretion is seen in </a:t>
            </a:r>
            <a:r>
              <a:rPr lang="en-US" sz="2000" b="1" dirty="0">
                <a:solidFill>
                  <a:srgbClr val="FF0000"/>
                </a:solidFill>
              </a:rPr>
              <a:t>sebaceous glands </a:t>
            </a:r>
            <a:r>
              <a:rPr lang="en-US" sz="2000" b="1" dirty="0"/>
              <a:t>associated with hair follicles.</a:t>
            </a:r>
          </a:p>
        </p:txBody>
      </p:sp>
    </p:spTree>
    <p:extLst>
      <p:ext uri="{BB962C8B-B14F-4D97-AF65-F5344CB8AC3E}">
        <p14:creationId xmlns:p14="http://schemas.microsoft.com/office/powerpoint/2010/main" val="270417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E1177-FCB9-4536-8482-88397863B09D}"/>
              </a:ext>
            </a:extLst>
          </p:cNvPr>
          <p:cNvPicPr>
            <a:picLocks noChangeAspect="1"/>
          </p:cNvPicPr>
          <p:nvPr/>
        </p:nvPicPr>
        <p:blipFill>
          <a:blip r:embed="rId2"/>
          <a:stretch>
            <a:fillRect/>
          </a:stretch>
        </p:blipFill>
        <p:spPr>
          <a:xfrm>
            <a:off x="643467" y="643467"/>
            <a:ext cx="5294716" cy="5571066"/>
          </a:xfrm>
          <a:prstGeom prst="rect">
            <a:avLst/>
          </a:prstGeom>
        </p:spPr>
      </p:pic>
      <p:cxnSp>
        <p:nvCxnSpPr>
          <p:cNvPr id="2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51D8110-6AB8-4901-84F7-8DCCE7E63E13}"/>
              </a:ext>
            </a:extLst>
          </p:cNvPr>
          <p:cNvPicPr>
            <a:picLocks noChangeAspect="1"/>
          </p:cNvPicPr>
          <p:nvPr/>
        </p:nvPicPr>
        <p:blipFill>
          <a:blip r:embed="rId3"/>
          <a:stretch>
            <a:fillRect/>
          </a:stretch>
        </p:blipFill>
        <p:spPr>
          <a:xfrm>
            <a:off x="6624001" y="643467"/>
            <a:ext cx="4554346" cy="5571066"/>
          </a:xfrm>
          <a:prstGeom prst="rect">
            <a:avLst/>
          </a:prstGeom>
        </p:spPr>
      </p:pic>
    </p:spTree>
    <p:extLst>
      <p:ext uri="{BB962C8B-B14F-4D97-AF65-F5344CB8AC3E}">
        <p14:creationId xmlns:p14="http://schemas.microsoft.com/office/powerpoint/2010/main" val="1034874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CBD4B0-06EA-464D-9A48-1C06CCC1E70B}"/>
              </a:ext>
            </a:extLst>
          </p:cNvPr>
          <p:cNvSpPr txBox="1"/>
          <p:nvPr/>
        </p:nvSpPr>
        <p:spPr>
          <a:xfrm>
            <a:off x="3681568" y="176065"/>
            <a:ext cx="4306528" cy="1508105"/>
          </a:xfrm>
          <a:prstGeom prst="rect">
            <a:avLst/>
          </a:prstGeom>
          <a:noFill/>
        </p:spPr>
        <p:txBody>
          <a:bodyPr wrap="square">
            <a:spAutoFit/>
          </a:bodyPr>
          <a:lstStyle/>
          <a:p>
            <a:pPr algn="ctr"/>
            <a:r>
              <a:rPr lang="en-US" sz="3200" b="1" dirty="0">
                <a:solidFill>
                  <a:srgbClr val="FF0000"/>
                </a:solidFill>
              </a:rPr>
              <a:t>Endocrine glands </a:t>
            </a:r>
          </a:p>
          <a:p>
            <a:pPr algn="ctr"/>
            <a:endParaRPr lang="en-US" sz="3200" b="1" dirty="0">
              <a:solidFill>
                <a:srgbClr val="FF0000"/>
              </a:solidFill>
            </a:endParaRPr>
          </a:p>
          <a:p>
            <a:pPr algn="ctr"/>
            <a:endParaRPr lang="en-US" sz="2800" b="1" dirty="0">
              <a:solidFill>
                <a:srgbClr val="FF0000"/>
              </a:solidFill>
            </a:endParaRPr>
          </a:p>
        </p:txBody>
      </p:sp>
      <p:sp>
        <p:nvSpPr>
          <p:cNvPr id="5" name="TextBox 4">
            <a:extLst>
              <a:ext uri="{FF2B5EF4-FFF2-40B4-BE49-F238E27FC236}">
                <a16:creationId xmlns:a16="http://schemas.microsoft.com/office/drawing/2014/main" id="{07999433-646D-449C-8C7C-869025234907}"/>
              </a:ext>
            </a:extLst>
          </p:cNvPr>
          <p:cNvSpPr txBox="1"/>
          <p:nvPr/>
        </p:nvSpPr>
        <p:spPr>
          <a:xfrm>
            <a:off x="103240" y="899340"/>
            <a:ext cx="12088760" cy="1569660"/>
          </a:xfrm>
          <a:prstGeom prst="rect">
            <a:avLst/>
          </a:prstGeom>
          <a:noFill/>
        </p:spPr>
        <p:txBody>
          <a:bodyPr wrap="square">
            <a:spAutoFit/>
          </a:bodyPr>
          <a:lstStyle/>
          <a:p>
            <a:r>
              <a:rPr lang="en-US" sz="2400" b="1" dirty="0"/>
              <a:t>Endocrine glands release their secretory products directly into the </a:t>
            </a:r>
            <a:r>
              <a:rPr lang="en-US" sz="2400" b="1" u="sng" dirty="0">
                <a:solidFill>
                  <a:srgbClr val="FF0000"/>
                </a:solidFill>
              </a:rPr>
              <a:t>bloodstream</a:t>
            </a:r>
            <a:r>
              <a:rPr lang="en-US" sz="2400" b="1" dirty="0"/>
              <a:t>, rather than via a duct. These glands are surrounded by a strong connective tissue capsule, which has fibrous extensions known as trabeculae. These trabeculae provide internal support and give the gland a lobular appearance. </a:t>
            </a:r>
          </a:p>
        </p:txBody>
      </p:sp>
      <p:sp>
        <p:nvSpPr>
          <p:cNvPr id="7" name="TextBox 6">
            <a:extLst>
              <a:ext uri="{FF2B5EF4-FFF2-40B4-BE49-F238E27FC236}">
                <a16:creationId xmlns:a16="http://schemas.microsoft.com/office/drawing/2014/main" id="{D1BBCF32-1D73-40D1-9EBF-E48019A91CE3}"/>
              </a:ext>
            </a:extLst>
          </p:cNvPr>
          <p:cNvSpPr txBox="1"/>
          <p:nvPr/>
        </p:nvSpPr>
        <p:spPr>
          <a:xfrm>
            <a:off x="73743" y="2842618"/>
            <a:ext cx="11522178" cy="1569660"/>
          </a:xfrm>
          <a:prstGeom prst="rect">
            <a:avLst/>
          </a:prstGeom>
          <a:noFill/>
        </p:spPr>
        <p:txBody>
          <a:bodyPr wrap="square">
            <a:spAutoFit/>
          </a:bodyPr>
          <a:lstStyle/>
          <a:p>
            <a:r>
              <a:rPr lang="en-US" sz="2400" b="1" dirty="0"/>
              <a:t>Endocrine glands release secretions known as </a:t>
            </a:r>
            <a:r>
              <a:rPr lang="en-US" sz="2400" b="1" u="sng" dirty="0">
                <a:solidFill>
                  <a:srgbClr val="FF0000"/>
                </a:solidFill>
              </a:rPr>
              <a:t>hormones</a:t>
            </a:r>
            <a:r>
              <a:rPr lang="en-US" sz="2400" b="1" dirty="0"/>
              <a:t>, which travel via the bloodstream to reach their target cells, where they elicit functional changes. The hormones are commonly stored intracellularly within secretory vesicles and are released intermittently via exocytosis</a:t>
            </a:r>
          </a:p>
        </p:txBody>
      </p:sp>
      <p:sp>
        <p:nvSpPr>
          <p:cNvPr id="9" name="TextBox 8">
            <a:extLst>
              <a:ext uri="{FF2B5EF4-FFF2-40B4-BE49-F238E27FC236}">
                <a16:creationId xmlns:a16="http://schemas.microsoft.com/office/drawing/2014/main" id="{74ABBA4E-9789-442B-A111-13A21F770683}"/>
              </a:ext>
            </a:extLst>
          </p:cNvPr>
          <p:cNvSpPr txBox="1"/>
          <p:nvPr/>
        </p:nvSpPr>
        <p:spPr>
          <a:xfrm>
            <a:off x="217538" y="4926328"/>
            <a:ext cx="11522177" cy="1569660"/>
          </a:xfrm>
          <a:prstGeom prst="rect">
            <a:avLst/>
          </a:prstGeom>
          <a:noFill/>
        </p:spPr>
        <p:txBody>
          <a:bodyPr wrap="square">
            <a:spAutoFit/>
          </a:bodyPr>
          <a:lstStyle/>
          <a:p>
            <a:r>
              <a:rPr lang="en-US" sz="2400" b="1" dirty="0"/>
              <a:t>An exception to this is </a:t>
            </a:r>
            <a:r>
              <a:rPr lang="en-US" sz="2400" b="1" u="sng" dirty="0">
                <a:solidFill>
                  <a:srgbClr val="FF0000"/>
                </a:solidFill>
              </a:rPr>
              <a:t>the thyroid gland</a:t>
            </a:r>
            <a:r>
              <a:rPr lang="en-US" sz="2400" b="1" dirty="0"/>
              <a:t>, which stores its hormone extracellularly as an inactive precursor molecule. Secretion of hormones is usually regulated by negative feedback, where a rise in the level of hormone in the blood decreases its secretion.</a:t>
            </a:r>
          </a:p>
          <a:p>
            <a:endParaRPr lang="en-US" sz="2400" b="1" dirty="0"/>
          </a:p>
        </p:txBody>
      </p:sp>
    </p:spTree>
    <p:extLst>
      <p:ext uri="{BB962C8B-B14F-4D97-AF65-F5344CB8AC3E}">
        <p14:creationId xmlns:p14="http://schemas.microsoft.com/office/powerpoint/2010/main" val="308195769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D75D29-8721-4A4F-AF1F-28CC53345F70}"/>
              </a:ext>
            </a:extLst>
          </p:cNvPr>
          <p:cNvSpPr txBox="1"/>
          <p:nvPr/>
        </p:nvSpPr>
        <p:spPr>
          <a:xfrm>
            <a:off x="4579375" y="250722"/>
            <a:ext cx="3451122" cy="769441"/>
          </a:xfrm>
          <a:prstGeom prst="rect">
            <a:avLst/>
          </a:prstGeom>
          <a:noFill/>
        </p:spPr>
        <p:txBody>
          <a:bodyPr wrap="square" rtlCol="0">
            <a:spAutoFit/>
          </a:bodyPr>
          <a:lstStyle/>
          <a:p>
            <a:r>
              <a:rPr lang="en-US" sz="4400" b="1" dirty="0"/>
              <a:t>Mixed glands </a:t>
            </a:r>
          </a:p>
        </p:txBody>
      </p:sp>
      <p:sp>
        <p:nvSpPr>
          <p:cNvPr id="6" name="TextBox 5">
            <a:extLst>
              <a:ext uri="{FF2B5EF4-FFF2-40B4-BE49-F238E27FC236}">
                <a16:creationId xmlns:a16="http://schemas.microsoft.com/office/drawing/2014/main" id="{EE4EACE7-C1BD-4FD9-8B37-BED9883113A0}"/>
              </a:ext>
            </a:extLst>
          </p:cNvPr>
          <p:cNvSpPr txBox="1"/>
          <p:nvPr/>
        </p:nvSpPr>
        <p:spPr>
          <a:xfrm>
            <a:off x="744794" y="810850"/>
            <a:ext cx="230443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a:t>Pancreas</a:t>
            </a:r>
          </a:p>
        </p:txBody>
      </p:sp>
      <p:sp>
        <p:nvSpPr>
          <p:cNvPr id="8" name="TextBox 7">
            <a:extLst>
              <a:ext uri="{FF2B5EF4-FFF2-40B4-BE49-F238E27FC236}">
                <a16:creationId xmlns:a16="http://schemas.microsoft.com/office/drawing/2014/main" id="{9192BA5B-3A81-4580-90CB-5D9540D353E3}"/>
              </a:ext>
            </a:extLst>
          </p:cNvPr>
          <p:cNvSpPr txBox="1"/>
          <p:nvPr/>
        </p:nvSpPr>
        <p:spPr>
          <a:xfrm>
            <a:off x="277761" y="1601499"/>
            <a:ext cx="11636477" cy="1077218"/>
          </a:xfrm>
          <a:prstGeom prst="rect">
            <a:avLst/>
          </a:prstGeom>
          <a:noFill/>
        </p:spPr>
        <p:txBody>
          <a:bodyPr wrap="square">
            <a:spAutoFit/>
          </a:bodyPr>
          <a:lstStyle/>
          <a:p>
            <a:r>
              <a:rPr lang="en-US" sz="3200" b="1" dirty="0"/>
              <a:t>The pancreas is an organ comprised of both exocrine and endocrine glands.</a:t>
            </a:r>
          </a:p>
        </p:txBody>
      </p:sp>
      <p:sp>
        <p:nvSpPr>
          <p:cNvPr id="10" name="TextBox 9">
            <a:extLst>
              <a:ext uri="{FF2B5EF4-FFF2-40B4-BE49-F238E27FC236}">
                <a16:creationId xmlns:a16="http://schemas.microsoft.com/office/drawing/2014/main" id="{C034E6AE-750F-46A2-BCEB-915BBE96F2E2}"/>
              </a:ext>
            </a:extLst>
          </p:cNvPr>
          <p:cNvSpPr txBox="1"/>
          <p:nvPr/>
        </p:nvSpPr>
        <p:spPr>
          <a:xfrm>
            <a:off x="4579375" y="2675278"/>
            <a:ext cx="329257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a:t>exocrine function </a:t>
            </a:r>
          </a:p>
        </p:txBody>
      </p:sp>
      <p:sp>
        <p:nvSpPr>
          <p:cNvPr id="12" name="TextBox 11">
            <a:extLst>
              <a:ext uri="{FF2B5EF4-FFF2-40B4-BE49-F238E27FC236}">
                <a16:creationId xmlns:a16="http://schemas.microsoft.com/office/drawing/2014/main" id="{BC5AAB3D-3455-4E90-8E99-D066F7056DEA}"/>
              </a:ext>
            </a:extLst>
          </p:cNvPr>
          <p:cNvSpPr txBox="1"/>
          <p:nvPr/>
        </p:nvSpPr>
        <p:spPr>
          <a:xfrm>
            <a:off x="277761" y="3429000"/>
            <a:ext cx="11801168"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a:t>The majority of the pancreas has an exocrine function and secretes an enzyme-rich alkaline fluid into the pancreatic duct, which joins the common bile duct before emptying into the duodenum. The exocrine glands secrete the proteolytic enzymes trypsinogen and </a:t>
            </a:r>
            <a:r>
              <a:rPr lang="en-US" sz="2800" b="1" dirty="0" err="1"/>
              <a:t>chymotrypsinogen</a:t>
            </a:r>
            <a:r>
              <a:rPr lang="en-US" sz="2800" b="1" dirty="0"/>
              <a:t>, which are activated to trypsin and chymotrypsin in the duodenum and aid in digestion. The exocrine pancreas also secretes bicarbonate ions, which </a:t>
            </a:r>
            <a:r>
              <a:rPr lang="en-US" sz="2800" b="1" dirty="0" err="1"/>
              <a:t>neutralise</a:t>
            </a:r>
            <a:r>
              <a:rPr lang="en-US" sz="2800" b="1" dirty="0"/>
              <a:t> the acidic chyme as it reaches the duodenum. </a:t>
            </a:r>
          </a:p>
        </p:txBody>
      </p:sp>
    </p:spTree>
    <p:extLst>
      <p:ext uri="{BB962C8B-B14F-4D97-AF65-F5344CB8AC3E}">
        <p14:creationId xmlns:p14="http://schemas.microsoft.com/office/powerpoint/2010/main" val="410014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F6D549-E389-4164-AF54-84E5071925EE}"/>
              </a:ext>
            </a:extLst>
          </p:cNvPr>
          <p:cNvSpPr txBox="1"/>
          <p:nvPr/>
        </p:nvSpPr>
        <p:spPr>
          <a:xfrm>
            <a:off x="3580171" y="1651508"/>
            <a:ext cx="41627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a:t>Endocrine function</a:t>
            </a:r>
          </a:p>
        </p:txBody>
      </p:sp>
      <p:sp>
        <p:nvSpPr>
          <p:cNvPr id="5" name="TextBox 4">
            <a:extLst>
              <a:ext uri="{FF2B5EF4-FFF2-40B4-BE49-F238E27FC236}">
                <a16:creationId xmlns:a16="http://schemas.microsoft.com/office/drawing/2014/main" id="{CC2A489C-2BCB-435B-8737-8823CD46D32B}"/>
              </a:ext>
            </a:extLst>
          </p:cNvPr>
          <p:cNvSpPr txBox="1"/>
          <p:nvPr/>
        </p:nvSpPr>
        <p:spPr>
          <a:xfrm>
            <a:off x="1032387" y="2808323"/>
            <a:ext cx="9527457"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b="1" dirty="0"/>
              <a:t>There are also clusters of endocrine glands located within the exocrine tissue and these are referred to as islets of Langerhans. The two main hormones released from the endocrine glands of the pancreas are insulin and glucagon. The pancreas also secretes: </a:t>
            </a:r>
          </a:p>
        </p:txBody>
      </p:sp>
      <p:sp>
        <p:nvSpPr>
          <p:cNvPr id="6" name="TextBox 5">
            <a:extLst>
              <a:ext uri="{FF2B5EF4-FFF2-40B4-BE49-F238E27FC236}">
                <a16:creationId xmlns:a16="http://schemas.microsoft.com/office/drawing/2014/main" id="{56002CB7-9AF4-4968-9A67-D929BCFAAF11}"/>
              </a:ext>
            </a:extLst>
          </p:cNvPr>
          <p:cNvSpPr txBox="1"/>
          <p:nvPr/>
        </p:nvSpPr>
        <p:spPr>
          <a:xfrm>
            <a:off x="3757151" y="571802"/>
            <a:ext cx="3569110" cy="923330"/>
          </a:xfrm>
          <a:prstGeom prst="rect">
            <a:avLst/>
          </a:prstGeom>
          <a:noFill/>
        </p:spPr>
        <p:txBody>
          <a:bodyPr wrap="square" rtlCol="0">
            <a:spAutoFit/>
          </a:bodyPr>
          <a:lstStyle/>
          <a:p>
            <a:r>
              <a:rPr lang="en-US" sz="5400" b="1" dirty="0" err="1"/>
              <a:t>Pancrease</a:t>
            </a:r>
            <a:endParaRPr lang="en-US" sz="5400" b="1" dirty="0"/>
          </a:p>
        </p:txBody>
      </p:sp>
    </p:spTree>
    <p:extLst>
      <p:ext uri="{BB962C8B-B14F-4D97-AF65-F5344CB8AC3E}">
        <p14:creationId xmlns:p14="http://schemas.microsoft.com/office/powerpoint/2010/main" val="96382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21A99-905C-4A9C-996F-D0788FBE0EF5}"/>
              </a:ext>
            </a:extLst>
          </p:cNvPr>
          <p:cNvSpPr txBox="1"/>
          <p:nvPr/>
        </p:nvSpPr>
        <p:spPr>
          <a:xfrm>
            <a:off x="925461" y="855095"/>
            <a:ext cx="1640758" cy="646331"/>
          </a:xfrm>
          <a:prstGeom prst="rect">
            <a:avLst/>
          </a:prstGeom>
          <a:noFill/>
        </p:spPr>
        <p:txBody>
          <a:bodyPr wrap="square">
            <a:spAutoFit/>
          </a:bodyPr>
          <a:lstStyle/>
          <a:p>
            <a:r>
              <a:rPr lang="en-US" sz="3600" b="1" dirty="0">
                <a:solidFill>
                  <a:srgbClr val="FF0000"/>
                </a:solidFill>
              </a:rPr>
              <a:t>Tissue</a:t>
            </a:r>
          </a:p>
        </p:txBody>
      </p:sp>
      <p:sp>
        <p:nvSpPr>
          <p:cNvPr id="5" name="TextBox 4">
            <a:extLst>
              <a:ext uri="{FF2B5EF4-FFF2-40B4-BE49-F238E27FC236}">
                <a16:creationId xmlns:a16="http://schemas.microsoft.com/office/drawing/2014/main" id="{D580F54A-0C54-4BBC-BF23-04C6602DB2BA}"/>
              </a:ext>
            </a:extLst>
          </p:cNvPr>
          <p:cNvSpPr txBox="1"/>
          <p:nvPr/>
        </p:nvSpPr>
        <p:spPr>
          <a:xfrm>
            <a:off x="689486" y="1778481"/>
            <a:ext cx="10976487" cy="1200329"/>
          </a:xfrm>
          <a:prstGeom prst="rect">
            <a:avLst/>
          </a:prstGeom>
          <a:noFill/>
        </p:spPr>
        <p:txBody>
          <a:bodyPr wrap="square">
            <a:spAutoFit/>
          </a:bodyPr>
          <a:lstStyle/>
          <a:p>
            <a:r>
              <a:rPr lang="en-US" sz="3600" b="1" dirty="0"/>
              <a:t>The term tissue is used to describe a group of cells found together in the body. </a:t>
            </a:r>
          </a:p>
        </p:txBody>
      </p:sp>
      <p:sp>
        <p:nvSpPr>
          <p:cNvPr id="7" name="TextBox 6">
            <a:extLst>
              <a:ext uri="{FF2B5EF4-FFF2-40B4-BE49-F238E27FC236}">
                <a16:creationId xmlns:a16="http://schemas.microsoft.com/office/drawing/2014/main" id="{30A05AB4-1F33-40BD-90E9-590CC631AB63}"/>
              </a:ext>
            </a:extLst>
          </p:cNvPr>
          <p:cNvSpPr txBox="1"/>
          <p:nvPr/>
        </p:nvSpPr>
        <p:spPr>
          <a:xfrm>
            <a:off x="320775" y="3879191"/>
            <a:ext cx="11168217" cy="2062103"/>
          </a:xfrm>
          <a:prstGeom prst="rect">
            <a:avLst/>
          </a:prstGeom>
          <a:noFill/>
        </p:spPr>
        <p:txBody>
          <a:bodyPr wrap="square">
            <a:spAutoFit/>
          </a:bodyPr>
          <a:lstStyle/>
          <a:p>
            <a:r>
              <a:rPr lang="en-US" sz="3200" b="1" dirty="0"/>
              <a:t>The cells within a tissue share a common embryonic origin. Microscopic observation reveals that the cells in a tissue share morphological features and are arranged in an orderly pattern that achieves the tissue’s functions. </a:t>
            </a:r>
          </a:p>
        </p:txBody>
      </p:sp>
    </p:spTree>
    <p:extLst>
      <p:ext uri="{BB962C8B-B14F-4D97-AF65-F5344CB8AC3E}">
        <p14:creationId xmlns:p14="http://schemas.microsoft.com/office/powerpoint/2010/main" val="28489753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Quarterly: PANCREAS | Histology Blog | Histology slides, Tissue  biology, Endocrine system">
            <a:extLst>
              <a:ext uri="{FF2B5EF4-FFF2-40B4-BE49-F238E27FC236}">
                <a16:creationId xmlns:a16="http://schemas.microsoft.com/office/drawing/2014/main" id="{6CD2826E-A96B-45D8-969E-7B09C809C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6198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8D7C91-4A59-4DED-8A12-4E696985D792}"/>
              </a:ext>
            </a:extLst>
          </p:cNvPr>
          <p:cNvSpPr txBox="1"/>
          <p:nvPr/>
        </p:nvSpPr>
        <p:spPr>
          <a:xfrm>
            <a:off x="4129547" y="132736"/>
            <a:ext cx="3185651" cy="923330"/>
          </a:xfrm>
          <a:prstGeom prst="rect">
            <a:avLst/>
          </a:prstGeom>
          <a:solidFill>
            <a:srgbClr val="FFFF00"/>
          </a:solidFill>
        </p:spPr>
        <p:txBody>
          <a:bodyPr wrap="square" rtlCol="0">
            <a:spAutoFit/>
          </a:bodyPr>
          <a:lstStyle/>
          <a:p>
            <a:r>
              <a:rPr lang="en-US" sz="5400" b="1" dirty="0">
                <a:solidFill>
                  <a:srgbClr val="002060"/>
                </a:solidFill>
              </a:rPr>
              <a:t>Summary</a:t>
            </a:r>
          </a:p>
        </p:txBody>
      </p:sp>
      <p:sp>
        <p:nvSpPr>
          <p:cNvPr id="3" name="TextBox 2">
            <a:extLst>
              <a:ext uri="{FF2B5EF4-FFF2-40B4-BE49-F238E27FC236}">
                <a16:creationId xmlns:a16="http://schemas.microsoft.com/office/drawing/2014/main" id="{3D695B3F-AFCA-479B-97F4-53614FA11C98}"/>
              </a:ext>
            </a:extLst>
          </p:cNvPr>
          <p:cNvSpPr txBox="1"/>
          <p:nvPr/>
        </p:nvSpPr>
        <p:spPr>
          <a:xfrm>
            <a:off x="560439" y="1056066"/>
            <a:ext cx="2123768" cy="646331"/>
          </a:xfrm>
          <a:prstGeom prst="rect">
            <a:avLst/>
          </a:prstGeom>
          <a:solidFill>
            <a:srgbClr val="00FFFF"/>
          </a:solidFill>
        </p:spPr>
        <p:txBody>
          <a:bodyPr wrap="square" rtlCol="0">
            <a:spAutoFit/>
          </a:bodyPr>
          <a:lstStyle/>
          <a:p>
            <a:r>
              <a:rPr lang="en-US" sz="3600" b="1" dirty="0"/>
              <a:t>Tissue</a:t>
            </a:r>
          </a:p>
        </p:txBody>
      </p:sp>
      <p:sp>
        <p:nvSpPr>
          <p:cNvPr id="4" name="TextBox 3">
            <a:extLst>
              <a:ext uri="{FF2B5EF4-FFF2-40B4-BE49-F238E27FC236}">
                <a16:creationId xmlns:a16="http://schemas.microsoft.com/office/drawing/2014/main" id="{A649A350-135C-49FF-AB3B-63A562875B05}"/>
              </a:ext>
            </a:extLst>
          </p:cNvPr>
          <p:cNvSpPr txBox="1"/>
          <p:nvPr/>
        </p:nvSpPr>
        <p:spPr>
          <a:xfrm>
            <a:off x="324465" y="1873045"/>
            <a:ext cx="3111910" cy="584775"/>
          </a:xfrm>
          <a:prstGeom prst="rect">
            <a:avLst/>
          </a:prstGeom>
          <a:solidFill>
            <a:srgbClr val="FFFFCC"/>
          </a:solidFill>
        </p:spPr>
        <p:txBody>
          <a:bodyPr wrap="square" rtlCol="0">
            <a:spAutoFit/>
          </a:bodyPr>
          <a:lstStyle/>
          <a:p>
            <a:r>
              <a:rPr lang="en-US" sz="3200" b="1" dirty="0"/>
              <a:t>Types of tissues</a:t>
            </a:r>
          </a:p>
        </p:txBody>
      </p:sp>
      <p:sp>
        <p:nvSpPr>
          <p:cNvPr id="5" name="TextBox 4">
            <a:extLst>
              <a:ext uri="{FF2B5EF4-FFF2-40B4-BE49-F238E27FC236}">
                <a16:creationId xmlns:a16="http://schemas.microsoft.com/office/drawing/2014/main" id="{526B86DE-D125-4DF2-9B7B-7009D87C053D}"/>
              </a:ext>
            </a:extLst>
          </p:cNvPr>
          <p:cNvSpPr txBox="1"/>
          <p:nvPr/>
        </p:nvSpPr>
        <p:spPr>
          <a:xfrm>
            <a:off x="3362632" y="1951360"/>
            <a:ext cx="2123768" cy="461665"/>
          </a:xfrm>
          <a:prstGeom prst="rect">
            <a:avLst/>
          </a:prstGeom>
          <a:solidFill>
            <a:srgbClr val="99FFCC"/>
          </a:solidFill>
        </p:spPr>
        <p:txBody>
          <a:bodyPr wrap="square" rtlCol="0">
            <a:spAutoFit/>
          </a:bodyPr>
          <a:lstStyle/>
          <a:p>
            <a:r>
              <a:rPr lang="en-US" sz="2400" b="1" dirty="0"/>
              <a:t>epithelial</a:t>
            </a:r>
          </a:p>
        </p:txBody>
      </p:sp>
      <p:sp>
        <p:nvSpPr>
          <p:cNvPr id="6" name="TextBox 5">
            <a:extLst>
              <a:ext uri="{FF2B5EF4-FFF2-40B4-BE49-F238E27FC236}">
                <a16:creationId xmlns:a16="http://schemas.microsoft.com/office/drawing/2014/main" id="{D3CB8419-B8C6-4A2F-86EE-121405C43EC0}"/>
              </a:ext>
            </a:extLst>
          </p:cNvPr>
          <p:cNvSpPr txBox="1"/>
          <p:nvPr/>
        </p:nvSpPr>
        <p:spPr>
          <a:xfrm>
            <a:off x="5787515" y="1954295"/>
            <a:ext cx="1732937" cy="461665"/>
          </a:xfrm>
          <a:prstGeom prst="rect">
            <a:avLst/>
          </a:prstGeom>
          <a:solidFill>
            <a:srgbClr val="FFCCFF"/>
          </a:solidFill>
        </p:spPr>
        <p:txBody>
          <a:bodyPr wrap="square" rtlCol="0">
            <a:spAutoFit/>
          </a:bodyPr>
          <a:lstStyle/>
          <a:p>
            <a:r>
              <a:rPr lang="en-US" sz="2400" b="1" dirty="0"/>
              <a:t>connective</a:t>
            </a:r>
            <a:endParaRPr lang="en-US" sz="2000" b="1" dirty="0"/>
          </a:p>
        </p:txBody>
      </p:sp>
      <p:sp>
        <p:nvSpPr>
          <p:cNvPr id="7" name="TextBox 6">
            <a:extLst>
              <a:ext uri="{FF2B5EF4-FFF2-40B4-BE49-F238E27FC236}">
                <a16:creationId xmlns:a16="http://schemas.microsoft.com/office/drawing/2014/main" id="{FD0AF280-A257-4087-A877-EC04A21A1F2B}"/>
              </a:ext>
            </a:extLst>
          </p:cNvPr>
          <p:cNvSpPr txBox="1"/>
          <p:nvPr/>
        </p:nvSpPr>
        <p:spPr>
          <a:xfrm>
            <a:off x="7610169" y="1982162"/>
            <a:ext cx="1976284" cy="461665"/>
          </a:xfrm>
          <a:prstGeom prst="rect">
            <a:avLst/>
          </a:prstGeom>
          <a:solidFill>
            <a:srgbClr val="CCFF66"/>
          </a:solidFill>
        </p:spPr>
        <p:txBody>
          <a:bodyPr wrap="square" rtlCol="0">
            <a:spAutoFit/>
          </a:bodyPr>
          <a:lstStyle/>
          <a:p>
            <a:r>
              <a:rPr lang="en-US" sz="2400" b="1" dirty="0"/>
              <a:t>muscular</a:t>
            </a:r>
          </a:p>
        </p:txBody>
      </p:sp>
      <p:sp>
        <p:nvSpPr>
          <p:cNvPr id="8" name="TextBox 7">
            <a:extLst>
              <a:ext uri="{FF2B5EF4-FFF2-40B4-BE49-F238E27FC236}">
                <a16:creationId xmlns:a16="http://schemas.microsoft.com/office/drawing/2014/main" id="{94C7CB91-DC00-4A25-85B6-125E8ED3C08A}"/>
              </a:ext>
            </a:extLst>
          </p:cNvPr>
          <p:cNvSpPr txBox="1"/>
          <p:nvPr/>
        </p:nvSpPr>
        <p:spPr>
          <a:xfrm>
            <a:off x="9910919" y="1982162"/>
            <a:ext cx="1238865" cy="461665"/>
          </a:xfrm>
          <a:prstGeom prst="rect">
            <a:avLst/>
          </a:prstGeom>
          <a:solidFill>
            <a:srgbClr val="FFFF99"/>
          </a:solidFill>
        </p:spPr>
        <p:txBody>
          <a:bodyPr wrap="square" rtlCol="0">
            <a:spAutoFit/>
          </a:bodyPr>
          <a:lstStyle/>
          <a:p>
            <a:r>
              <a:rPr lang="en-US" sz="2400" b="1" dirty="0"/>
              <a:t>nervous</a:t>
            </a:r>
          </a:p>
        </p:txBody>
      </p:sp>
      <p:sp>
        <p:nvSpPr>
          <p:cNvPr id="9" name="TextBox 8">
            <a:extLst>
              <a:ext uri="{FF2B5EF4-FFF2-40B4-BE49-F238E27FC236}">
                <a16:creationId xmlns:a16="http://schemas.microsoft.com/office/drawing/2014/main" id="{1F920432-2AE2-4EBB-99EB-B42A72CCAA96}"/>
              </a:ext>
            </a:extLst>
          </p:cNvPr>
          <p:cNvSpPr txBox="1"/>
          <p:nvPr/>
        </p:nvSpPr>
        <p:spPr>
          <a:xfrm>
            <a:off x="4734231" y="3759781"/>
            <a:ext cx="2344995"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solidFill>
                  <a:srgbClr val="002060"/>
                </a:solidFill>
              </a:rPr>
              <a:t>epithelia</a:t>
            </a:r>
          </a:p>
        </p:txBody>
      </p:sp>
      <p:cxnSp>
        <p:nvCxnSpPr>
          <p:cNvPr id="12" name="Straight Arrow Connector 11">
            <a:extLst>
              <a:ext uri="{FF2B5EF4-FFF2-40B4-BE49-F238E27FC236}">
                <a16:creationId xmlns:a16="http://schemas.microsoft.com/office/drawing/2014/main" id="{86C0D4B8-B44C-4C44-8902-6BF4C2B81C6F}"/>
              </a:ext>
            </a:extLst>
          </p:cNvPr>
          <p:cNvCxnSpPr/>
          <p:nvPr/>
        </p:nvCxnSpPr>
        <p:spPr>
          <a:xfrm flipV="1">
            <a:off x="7079226" y="3308319"/>
            <a:ext cx="1415846" cy="4514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FAAED6-4EB4-4DF6-BBDA-9F836A5E5989}"/>
              </a:ext>
            </a:extLst>
          </p:cNvPr>
          <p:cNvSpPr txBox="1"/>
          <p:nvPr/>
        </p:nvSpPr>
        <p:spPr>
          <a:xfrm>
            <a:off x="8598311" y="2949275"/>
            <a:ext cx="2153267"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t>functions</a:t>
            </a:r>
          </a:p>
        </p:txBody>
      </p:sp>
      <p:cxnSp>
        <p:nvCxnSpPr>
          <p:cNvPr id="15" name="Straight Arrow Connector 14">
            <a:extLst>
              <a:ext uri="{FF2B5EF4-FFF2-40B4-BE49-F238E27FC236}">
                <a16:creationId xmlns:a16="http://schemas.microsoft.com/office/drawing/2014/main" id="{A095E961-422F-4726-8F4D-069A71D30DA1}"/>
              </a:ext>
            </a:extLst>
          </p:cNvPr>
          <p:cNvCxnSpPr/>
          <p:nvPr/>
        </p:nvCxnSpPr>
        <p:spPr>
          <a:xfrm>
            <a:off x="7079226" y="4467667"/>
            <a:ext cx="1224116" cy="6500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493A4-F69B-40DA-A3CB-101661C5351D}"/>
              </a:ext>
            </a:extLst>
          </p:cNvPr>
          <p:cNvSpPr txBox="1"/>
          <p:nvPr/>
        </p:nvSpPr>
        <p:spPr>
          <a:xfrm>
            <a:off x="8495073" y="5117690"/>
            <a:ext cx="141584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a:t>types</a:t>
            </a:r>
          </a:p>
        </p:txBody>
      </p:sp>
      <p:cxnSp>
        <p:nvCxnSpPr>
          <p:cNvPr id="18" name="Straight Arrow Connector 17">
            <a:extLst>
              <a:ext uri="{FF2B5EF4-FFF2-40B4-BE49-F238E27FC236}">
                <a16:creationId xmlns:a16="http://schemas.microsoft.com/office/drawing/2014/main" id="{7C93D6AD-0940-4A2B-AAC9-45844083BDE5}"/>
              </a:ext>
            </a:extLst>
          </p:cNvPr>
          <p:cNvCxnSpPr/>
          <p:nvPr/>
        </p:nvCxnSpPr>
        <p:spPr>
          <a:xfrm flipH="1" flipV="1">
            <a:off x="3583858" y="3429000"/>
            <a:ext cx="1150373" cy="330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4B848DA-D79B-4878-A4F3-11E564091FDA}"/>
              </a:ext>
            </a:extLst>
          </p:cNvPr>
          <p:cNvSpPr txBox="1"/>
          <p:nvPr/>
        </p:nvSpPr>
        <p:spPr>
          <a:xfrm>
            <a:off x="398208" y="3136612"/>
            <a:ext cx="3038167" cy="584775"/>
          </a:xfrm>
          <a:prstGeom prst="rect">
            <a:avLst/>
          </a:prstGeom>
          <a:solidFill>
            <a:srgbClr val="FFC000"/>
          </a:solidFill>
        </p:spPr>
        <p:txBody>
          <a:bodyPr wrap="square" rtlCol="0">
            <a:spAutoFit/>
          </a:bodyPr>
          <a:lstStyle/>
          <a:p>
            <a:r>
              <a:rPr lang="en-US" sz="3200" b="1" dirty="0"/>
              <a:t>modifications</a:t>
            </a:r>
          </a:p>
        </p:txBody>
      </p:sp>
      <p:cxnSp>
        <p:nvCxnSpPr>
          <p:cNvPr id="21" name="Straight Arrow Connector 20">
            <a:extLst>
              <a:ext uri="{FF2B5EF4-FFF2-40B4-BE49-F238E27FC236}">
                <a16:creationId xmlns:a16="http://schemas.microsoft.com/office/drawing/2014/main" id="{646D62C0-1949-47E9-8B02-2B88BFEB302F}"/>
              </a:ext>
            </a:extLst>
          </p:cNvPr>
          <p:cNvCxnSpPr>
            <a:cxnSpLocks/>
          </p:cNvCxnSpPr>
          <p:nvPr/>
        </p:nvCxnSpPr>
        <p:spPr>
          <a:xfrm flipH="1">
            <a:off x="3583858" y="4467667"/>
            <a:ext cx="1150374" cy="4514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B276610-BBB5-4A2E-A855-116997F935E7}"/>
              </a:ext>
            </a:extLst>
          </p:cNvPr>
          <p:cNvSpPr txBox="1"/>
          <p:nvPr/>
        </p:nvSpPr>
        <p:spPr>
          <a:xfrm>
            <a:off x="1769805" y="4693398"/>
            <a:ext cx="1814053" cy="707886"/>
          </a:xfrm>
          <a:prstGeom prst="rect">
            <a:avLst/>
          </a:prstGeom>
          <a:solidFill>
            <a:schemeClr val="accent2">
              <a:lumMod val="60000"/>
              <a:lumOff val="40000"/>
            </a:schemeClr>
          </a:solidFill>
        </p:spPr>
        <p:txBody>
          <a:bodyPr wrap="square" rtlCol="0">
            <a:spAutoFit/>
          </a:bodyPr>
          <a:lstStyle/>
          <a:p>
            <a:r>
              <a:rPr lang="en-US" sz="4000" b="1" dirty="0"/>
              <a:t>glands</a:t>
            </a:r>
          </a:p>
        </p:txBody>
      </p:sp>
      <p:cxnSp>
        <p:nvCxnSpPr>
          <p:cNvPr id="25" name="Straight Arrow Connector 24">
            <a:extLst>
              <a:ext uri="{FF2B5EF4-FFF2-40B4-BE49-F238E27FC236}">
                <a16:creationId xmlns:a16="http://schemas.microsoft.com/office/drawing/2014/main" id="{73C212B7-6B5E-4856-916A-B804DF6F8D50}"/>
              </a:ext>
            </a:extLst>
          </p:cNvPr>
          <p:cNvCxnSpPr/>
          <p:nvPr/>
        </p:nvCxnSpPr>
        <p:spPr>
          <a:xfrm flipH="1">
            <a:off x="1120877" y="5401284"/>
            <a:ext cx="648928" cy="232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152C86D-19A2-495E-8BD6-0E23F63E8C88}"/>
              </a:ext>
            </a:extLst>
          </p:cNvPr>
          <p:cNvSpPr txBox="1"/>
          <p:nvPr/>
        </p:nvSpPr>
        <p:spPr>
          <a:xfrm>
            <a:off x="398208" y="5675765"/>
            <a:ext cx="1666566" cy="461665"/>
          </a:xfrm>
          <a:prstGeom prst="rect">
            <a:avLst/>
          </a:prstGeom>
          <a:solidFill>
            <a:schemeClr val="accent3">
              <a:lumMod val="60000"/>
              <a:lumOff val="40000"/>
            </a:schemeClr>
          </a:solidFill>
        </p:spPr>
        <p:txBody>
          <a:bodyPr wrap="square" rtlCol="0">
            <a:spAutoFit/>
          </a:bodyPr>
          <a:lstStyle/>
          <a:p>
            <a:r>
              <a:rPr lang="en-US" sz="2400" b="1" dirty="0">
                <a:solidFill>
                  <a:srgbClr val="002060"/>
                </a:solidFill>
              </a:rPr>
              <a:t>Endocrine </a:t>
            </a:r>
          </a:p>
        </p:txBody>
      </p:sp>
      <p:cxnSp>
        <p:nvCxnSpPr>
          <p:cNvPr id="28" name="Straight Arrow Connector 27">
            <a:extLst>
              <a:ext uri="{FF2B5EF4-FFF2-40B4-BE49-F238E27FC236}">
                <a16:creationId xmlns:a16="http://schemas.microsoft.com/office/drawing/2014/main" id="{39F1DBCD-34D4-4FDE-A64D-487ACE004299}"/>
              </a:ext>
            </a:extLst>
          </p:cNvPr>
          <p:cNvCxnSpPr>
            <a:cxnSpLocks/>
          </p:cNvCxnSpPr>
          <p:nvPr/>
        </p:nvCxnSpPr>
        <p:spPr>
          <a:xfrm>
            <a:off x="3583858" y="5401284"/>
            <a:ext cx="781665" cy="3627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BEB4E67-8280-45D2-AB55-A86613B5AF7D}"/>
              </a:ext>
            </a:extLst>
          </p:cNvPr>
          <p:cNvSpPr txBox="1"/>
          <p:nvPr/>
        </p:nvSpPr>
        <p:spPr>
          <a:xfrm>
            <a:off x="4413453" y="5536785"/>
            <a:ext cx="1592827" cy="523220"/>
          </a:xfrm>
          <a:prstGeom prst="rect">
            <a:avLst/>
          </a:prstGeom>
          <a:solidFill>
            <a:schemeClr val="accent4">
              <a:lumMod val="60000"/>
              <a:lumOff val="40000"/>
            </a:schemeClr>
          </a:solidFill>
        </p:spPr>
        <p:txBody>
          <a:bodyPr wrap="square" rtlCol="0">
            <a:spAutoFit/>
          </a:bodyPr>
          <a:lstStyle/>
          <a:p>
            <a:r>
              <a:rPr lang="en-US" sz="2800" b="1" dirty="0"/>
              <a:t>Exocrine </a:t>
            </a:r>
          </a:p>
        </p:txBody>
      </p:sp>
      <p:cxnSp>
        <p:nvCxnSpPr>
          <p:cNvPr id="32" name="Straight Arrow Connector 31">
            <a:extLst>
              <a:ext uri="{FF2B5EF4-FFF2-40B4-BE49-F238E27FC236}">
                <a16:creationId xmlns:a16="http://schemas.microsoft.com/office/drawing/2014/main" id="{B5B368B2-C562-4898-9A18-794DFCED36C8}"/>
              </a:ext>
            </a:extLst>
          </p:cNvPr>
          <p:cNvCxnSpPr/>
          <p:nvPr/>
        </p:nvCxnSpPr>
        <p:spPr>
          <a:xfrm>
            <a:off x="6006280" y="5517584"/>
            <a:ext cx="76691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3E1AA0E-D7D6-4527-BBB9-2D32129F7966}"/>
              </a:ext>
            </a:extLst>
          </p:cNvPr>
          <p:cNvSpPr txBox="1"/>
          <p:nvPr/>
        </p:nvSpPr>
        <p:spPr>
          <a:xfrm>
            <a:off x="6784259" y="5306433"/>
            <a:ext cx="1224115" cy="523220"/>
          </a:xfrm>
          <a:prstGeom prst="rect">
            <a:avLst/>
          </a:prstGeom>
          <a:solidFill>
            <a:srgbClr val="99CCFF"/>
          </a:solidFill>
        </p:spPr>
        <p:txBody>
          <a:bodyPr wrap="square" rtlCol="0">
            <a:spAutoFit/>
          </a:bodyPr>
          <a:lstStyle/>
          <a:p>
            <a:r>
              <a:rPr lang="en-US" sz="2800" b="1" dirty="0"/>
              <a:t>Shape </a:t>
            </a:r>
          </a:p>
        </p:txBody>
      </p:sp>
      <p:cxnSp>
        <p:nvCxnSpPr>
          <p:cNvPr id="35" name="Straight Arrow Connector 34">
            <a:extLst>
              <a:ext uri="{FF2B5EF4-FFF2-40B4-BE49-F238E27FC236}">
                <a16:creationId xmlns:a16="http://schemas.microsoft.com/office/drawing/2014/main" id="{93E049BF-CD7B-4E28-A45C-760B3A85B666}"/>
              </a:ext>
            </a:extLst>
          </p:cNvPr>
          <p:cNvCxnSpPr>
            <a:stCxn id="30" idx="3"/>
          </p:cNvCxnSpPr>
          <p:nvPr/>
        </p:nvCxnSpPr>
        <p:spPr>
          <a:xfrm>
            <a:off x="6006280" y="5798395"/>
            <a:ext cx="1072946" cy="339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2CA82CC-EF0C-4AC5-ACA3-ECEDA92F9432}"/>
              </a:ext>
            </a:extLst>
          </p:cNvPr>
          <p:cNvSpPr txBox="1"/>
          <p:nvPr/>
        </p:nvSpPr>
        <p:spPr>
          <a:xfrm>
            <a:off x="7197213" y="6282813"/>
            <a:ext cx="2359742" cy="461665"/>
          </a:xfrm>
          <a:prstGeom prst="rect">
            <a:avLst/>
          </a:prstGeom>
          <a:solidFill>
            <a:srgbClr val="FFCCFF"/>
          </a:solidFill>
        </p:spPr>
        <p:txBody>
          <a:bodyPr wrap="square" rtlCol="0">
            <a:spAutoFit/>
          </a:bodyPr>
          <a:lstStyle/>
          <a:p>
            <a:r>
              <a:rPr lang="en-US" sz="2400" b="1" dirty="0"/>
              <a:t>Type of secretion</a:t>
            </a:r>
          </a:p>
        </p:txBody>
      </p:sp>
      <p:cxnSp>
        <p:nvCxnSpPr>
          <p:cNvPr id="38" name="Straight Arrow Connector 37">
            <a:extLst>
              <a:ext uri="{FF2B5EF4-FFF2-40B4-BE49-F238E27FC236}">
                <a16:creationId xmlns:a16="http://schemas.microsoft.com/office/drawing/2014/main" id="{717A1698-760B-49FE-8654-FC6056C04217}"/>
              </a:ext>
            </a:extLst>
          </p:cNvPr>
          <p:cNvCxnSpPr/>
          <p:nvPr/>
        </p:nvCxnSpPr>
        <p:spPr>
          <a:xfrm>
            <a:off x="6006280" y="6060005"/>
            <a:ext cx="0" cy="414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D04420E-EDFE-4B27-9139-F256758B773C}"/>
              </a:ext>
            </a:extLst>
          </p:cNvPr>
          <p:cNvSpPr txBox="1"/>
          <p:nvPr/>
        </p:nvSpPr>
        <p:spPr>
          <a:xfrm>
            <a:off x="4178093" y="6415568"/>
            <a:ext cx="1923437" cy="461665"/>
          </a:xfrm>
          <a:prstGeom prst="rect">
            <a:avLst/>
          </a:prstGeom>
          <a:solidFill>
            <a:srgbClr val="CCFF99"/>
          </a:solidFill>
        </p:spPr>
        <p:txBody>
          <a:bodyPr wrap="square" rtlCol="0">
            <a:spAutoFit/>
          </a:bodyPr>
          <a:lstStyle/>
          <a:p>
            <a:r>
              <a:rPr lang="en-US" sz="2400" b="1" dirty="0"/>
              <a:t>Mechanism </a:t>
            </a:r>
          </a:p>
        </p:txBody>
      </p:sp>
      <p:cxnSp>
        <p:nvCxnSpPr>
          <p:cNvPr id="41" name="Straight Arrow Connector 40">
            <a:extLst>
              <a:ext uri="{FF2B5EF4-FFF2-40B4-BE49-F238E27FC236}">
                <a16:creationId xmlns:a16="http://schemas.microsoft.com/office/drawing/2014/main" id="{DE6F3E7D-37D3-4183-9C62-6A0C2908F4CF}"/>
              </a:ext>
            </a:extLst>
          </p:cNvPr>
          <p:cNvCxnSpPr/>
          <p:nvPr/>
        </p:nvCxnSpPr>
        <p:spPr>
          <a:xfrm flipH="1" flipV="1">
            <a:off x="1120877" y="4467667"/>
            <a:ext cx="648928" cy="2257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C8E23B9-5851-45AE-B256-8F86FDBDF331}"/>
              </a:ext>
            </a:extLst>
          </p:cNvPr>
          <p:cNvSpPr txBox="1"/>
          <p:nvPr/>
        </p:nvSpPr>
        <p:spPr>
          <a:xfrm>
            <a:off x="-7376" y="4077013"/>
            <a:ext cx="1106129" cy="646331"/>
          </a:xfrm>
          <a:prstGeom prst="rect">
            <a:avLst/>
          </a:prstGeom>
          <a:solidFill>
            <a:schemeClr val="accent6">
              <a:lumMod val="40000"/>
              <a:lumOff val="60000"/>
            </a:schemeClr>
          </a:solidFill>
        </p:spPr>
        <p:txBody>
          <a:bodyPr wrap="square" rtlCol="0">
            <a:spAutoFit/>
          </a:bodyPr>
          <a:lstStyle/>
          <a:p>
            <a:r>
              <a:rPr lang="en-US" sz="3600" b="1" dirty="0"/>
              <a:t>Mix </a:t>
            </a:r>
          </a:p>
        </p:txBody>
      </p:sp>
    </p:spTree>
    <p:extLst>
      <p:ext uri="{BB962C8B-B14F-4D97-AF65-F5344CB8AC3E}">
        <p14:creationId xmlns:p14="http://schemas.microsoft.com/office/powerpoint/2010/main" val="4100228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Effect transition="in" filter="fade">
                                      <p:cBhvr>
                                        <p:cTn id="113" dur="500"/>
                                        <p:tgtEl>
                                          <p:spTgt spid="23"/>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p:cTn id="125" dur="500" fill="hold"/>
                                        <p:tgtEl>
                                          <p:spTgt spid="30"/>
                                        </p:tgtEl>
                                        <p:attrNameLst>
                                          <p:attrName>ppt_w</p:attrName>
                                        </p:attrNameLst>
                                      </p:cBhvr>
                                      <p:tavLst>
                                        <p:tav tm="0">
                                          <p:val>
                                            <p:fltVal val="0"/>
                                          </p:val>
                                        </p:tav>
                                        <p:tav tm="100000">
                                          <p:val>
                                            <p:strVal val="#ppt_w"/>
                                          </p:val>
                                        </p:tav>
                                      </p:tavLst>
                                    </p:anim>
                                    <p:anim calcmode="lin" valueType="num">
                                      <p:cBhvr>
                                        <p:cTn id="126" dur="500" fill="hold"/>
                                        <p:tgtEl>
                                          <p:spTgt spid="30"/>
                                        </p:tgtEl>
                                        <p:attrNameLst>
                                          <p:attrName>ppt_h</p:attrName>
                                        </p:attrNameLst>
                                      </p:cBhvr>
                                      <p:tavLst>
                                        <p:tav tm="0">
                                          <p:val>
                                            <p:fltVal val="0"/>
                                          </p:val>
                                        </p:tav>
                                        <p:tav tm="100000">
                                          <p:val>
                                            <p:strVal val="#ppt_h"/>
                                          </p:val>
                                        </p:tav>
                                      </p:tavLst>
                                    </p:anim>
                                    <p:animEffect transition="in" filter="fade">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fill="hold"/>
                                        <p:tgtEl>
                                          <p:spTgt spid="32"/>
                                        </p:tgtEl>
                                        <p:attrNameLst>
                                          <p:attrName>ppt_x</p:attrName>
                                        </p:attrNameLst>
                                      </p:cBhvr>
                                      <p:tavLst>
                                        <p:tav tm="0">
                                          <p:val>
                                            <p:strVal val="#ppt_x"/>
                                          </p:val>
                                        </p:tav>
                                        <p:tav tm="100000">
                                          <p:val>
                                            <p:strVal val="#ppt_x"/>
                                          </p:val>
                                        </p:tav>
                                      </p:tavLst>
                                    </p:anim>
                                    <p:anim calcmode="lin" valueType="num">
                                      <p:cBhvr additive="base">
                                        <p:cTn id="1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anim calcmode="lin" valueType="num">
                                      <p:cBhvr additive="base">
                                        <p:cTn id="138" dur="500" fill="hold"/>
                                        <p:tgtEl>
                                          <p:spTgt spid="33"/>
                                        </p:tgtEl>
                                        <p:attrNameLst>
                                          <p:attrName>ppt_x</p:attrName>
                                        </p:attrNameLst>
                                      </p:cBhvr>
                                      <p:tavLst>
                                        <p:tav tm="0">
                                          <p:val>
                                            <p:strVal val="#ppt_x"/>
                                          </p:val>
                                        </p:tav>
                                        <p:tav tm="100000">
                                          <p:val>
                                            <p:strVal val="#ppt_x"/>
                                          </p:val>
                                        </p:tav>
                                      </p:tavLst>
                                    </p:anim>
                                    <p:anim calcmode="lin" valueType="num">
                                      <p:cBhvr additive="base">
                                        <p:cTn id="13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35"/>
                                        </p:tgtEl>
                                        <p:attrNameLst>
                                          <p:attrName>style.visibility</p:attrName>
                                        </p:attrNameLst>
                                      </p:cBhvr>
                                      <p:to>
                                        <p:strVal val="visible"/>
                                      </p:to>
                                    </p:set>
                                    <p:anim calcmode="lin" valueType="num">
                                      <p:cBhvr additive="base">
                                        <p:cTn id="144" dur="500" fill="hold"/>
                                        <p:tgtEl>
                                          <p:spTgt spid="35"/>
                                        </p:tgtEl>
                                        <p:attrNameLst>
                                          <p:attrName>ppt_x</p:attrName>
                                        </p:attrNameLst>
                                      </p:cBhvr>
                                      <p:tavLst>
                                        <p:tav tm="0">
                                          <p:val>
                                            <p:strVal val="#ppt_x"/>
                                          </p:val>
                                        </p:tav>
                                        <p:tav tm="100000">
                                          <p:val>
                                            <p:strVal val="#ppt_x"/>
                                          </p:val>
                                        </p:tav>
                                      </p:tavLst>
                                    </p:anim>
                                    <p:anim calcmode="lin" valueType="num">
                                      <p:cBhvr additive="base">
                                        <p:cTn id="14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36"/>
                                        </p:tgtEl>
                                        <p:attrNameLst>
                                          <p:attrName>style.visibility</p:attrName>
                                        </p:attrNameLst>
                                      </p:cBhvr>
                                      <p:to>
                                        <p:strVal val="visible"/>
                                      </p:to>
                                    </p:set>
                                    <p:anim calcmode="lin" valueType="num">
                                      <p:cBhvr additive="base">
                                        <p:cTn id="150" dur="500" fill="hold"/>
                                        <p:tgtEl>
                                          <p:spTgt spid="36"/>
                                        </p:tgtEl>
                                        <p:attrNameLst>
                                          <p:attrName>ppt_x</p:attrName>
                                        </p:attrNameLst>
                                      </p:cBhvr>
                                      <p:tavLst>
                                        <p:tav tm="0">
                                          <p:val>
                                            <p:strVal val="#ppt_x"/>
                                          </p:val>
                                        </p:tav>
                                        <p:tav tm="100000">
                                          <p:val>
                                            <p:strVal val="#ppt_x"/>
                                          </p:val>
                                        </p:tav>
                                      </p:tavLst>
                                    </p:anim>
                                    <p:anim calcmode="lin" valueType="num">
                                      <p:cBhvr additive="base">
                                        <p:cTn id="15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38"/>
                                        </p:tgtEl>
                                        <p:attrNameLst>
                                          <p:attrName>style.visibility</p:attrName>
                                        </p:attrNameLst>
                                      </p:cBhvr>
                                      <p:to>
                                        <p:strVal val="visible"/>
                                      </p:to>
                                    </p:set>
                                    <p:anim calcmode="lin" valueType="num">
                                      <p:cBhvr additive="base">
                                        <p:cTn id="156" dur="500" fill="hold"/>
                                        <p:tgtEl>
                                          <p:spTgt spid="38"/>
                                        </p:tgtEl>
                                        <p:attrNameLst>
                                          <p:attrName>ppt_x</p:attrName>
                                        </p:attrNameLst>
                                      </p:cBhvr>
                                      <p:tavLst>
                                        <p:tav tm="0">
                                          <p:val>
                                            <p:strVal val="#ppt_x"/>
                                          </p:val>
                                        </p:tav>
                                        <p:tav tm="100000">
                                          <p:val>
                                            <p:strVal val="#ppt_x"/>
                                          </p:val>
                                        </p:tav>
                                      </p:tavLst>
                                    </p:anim>
                                    <p:anim calcmode="lin" valueType="num">
                                      <p:cBhvr additive="base">
                                        <p:cTn id="1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additive="base">
                                        <p:cTn id="162" dur="500" fill="hold"/>
                                        <p:tgtEl>
                                          <p:spTgt spid="39"/>
                                        </p:tgtEl>
                                        <p:attrNameLst>
                                          <p:attrName>ppt_x</p:attrName>
                                        </p:attrNameLst>
                                      </p:cBhvr>
                                      <p:tavLst>
                                        <p:tav tm="0">
                                          <p:val>
                                            <p:strVal val="#ppt_x"/>
                                          </p:val>
                                        </p:tav>
                                        <p:tav tm="100000">
                                          <p:val>
                                            <p:strVal val="#ppt_x"/>
                                          </p:val>
                                        </p:tav>
                                      </p:tavLst>
                                    </p:anim>
                                    <p:anim calcmode="lin" valueType="num">
                                      <p:cBhvr additive="base">
                                        <p:cTn id="16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25"/>
                                        </p:tgtEl>
                                        <p:attrNameLst>
                                          <p:attrName>style.visibility</p:attrName>
                                        </p:attrNameLst>
                                      </p:cBhvr>
                                      <p:to>
                                        <p:strVal val="visible"/>
                                      </p:to>
                                    </p:set>
                                    <p:anim calcmode="lin" valueType="num">
                                      <p:cBhvr additive="base">
                                        <p:cTn id="168" dur="500" fill="hold"/>
                                        <p:tgtEl>
                                          <p:spTgt spid="25"/>
                                        </p:tgtEl>
                                        <p:attrNameLst>
                                          <p:attrName>ppt_x</p:attrName>
                                        </p:attrNameLst>
                                      </p:cBhvr>
                                      <p:tavLst>
                                        <p:tav tm="0">
                                          <p:val>
                                            <p:strVal val="#ppt_x"/>
                                          </p:val>
                                        </p:tav>
                                        <p:tav tm="100000">
                                          <p:val>
                                            <p:strVal val="#ppt_x"/>
                                          </p:val>
                                        </p:tav>
                                      </p:tavLst>
                                    </p:anim>
                                    <p:anim calcmode="lin" valueType="num">
                                      <p:cBhvr additive="base">
                                        <p:cTn id="1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26"/>
                                        </p:tgtEl>
                                        <p:attrNameLst>
                                          <p:attrName>style.visibility</p:attrName>
                                        </p:attrNameLst>
                                      </p:cBhvr>
                                      <p:to>
                                        <p:strVal val="visible"/>
                                      </p:to>
                                    </p:set>
                                    <p:anim calcmode="lin" valueType="num">
                                      <p:cBhvr additive="base">
                                        <p:cTn id="174" dur="500" fill="hold"/>
                                        <p:tgtEl>
                                          <p:spTgt spid="26"/>
                                        </p:tgtEl>
                                        <p:attrNameLst>
                                          <p:attrName>ppt_x</p:attrName>
                                        </p:attrNameLst>
                                      </p:cBhvr>
                                      <p:tavLst>
                                        <p:tav tm="0">
                                          <p:val>
                                            <p:strVal val="#ppt_x"/>
                                          </p:val>
                                        </p:tav>
                                        <p:tav tm="100000">
                                          <p:val>
                                            <p:strVal val="#ppt_x"/>
                                          </p:val>
                                        </p:tav>
                                      </p:tavLst>
                                    </p:anim>
                                    <p:anim calcmode="lin" valueType="num">
                                      <p:cBhvr additive="base">
                                        <p:cTn id="17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additive="base">
                                        <p:cTn id="180" dur="500" fill="hold"/>
                                        <p:tgtEl>
                                          <p:spTgt spid="41"/>
                                        </p:tgtEl>
                                        <p:attrNameLst>
                                          <p:attrName>ppt_x</p:attrName>
                                        </p:attrNameLst>
                                      </p:cBhvr>
                                      <p:tavLst>
                                        <p:tav tm="0">
                                          <p:val>
                                            <p:strVal val="#ppt_x"/>
                                          </p:val>
                                        </p:tav>
                                        <p:tav tm="100000">
                                          <p:val>
                                            <p:strVal val="#ppt_x"/>
                                          </p:val>
                                        </p:tav>
                                      </p:tavLst>
                                    </p:anim>
                                    <p:anim calcmode="lin" valueType="num">
                                      <p:cBhvr additive="base">
                                        <p:cTn id="18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42"/>
                                        </p:tgtEl>
                                        <p:attrNameLst>
                                          <p:attrName>style.visibility</p:attrName>
                                        </p:attrNameLst>
                                      </p:cBhvr>
                                      <p:to>
                                        <p:strVal val="visible"/>
                                      </p:to>
                                    </p:set>
                                    <p:anim calcmode="lin" valueType="num">
                                      <p:cBhvr additive="base">
                                        <p:cTn id="186" dur="500" fill="hold"/>
                                        <p:tgtEl>
                                          <p:spTgt spid="42"/>
                                        </p:tgtEl>
                                        <p:attrNameLst>
                                          <p:attrName>ppt_x</p:attrName>
                                        </p:attrNameLst>
                                      </p:cBhvr>
                                      <p:tavLst>
                                        <p:tav tm="0">
                                          <p:val>
                                            <p:strVal val="#ppt_x"/>
                                          </p:val>
                                        </p:tav>
                                        <p:tav tm="100000">
                                          <p:val>
                                            <p:strVal val="#ppt_x"/>
                                          </p:val>
                                        </p:tav>
                                      </p:tavLst>
                                    </p:anim>
                                    <p:anim calcmode="lin" valueType="num">
                                      <p:cBhvr additive="base">
                                        <p:cTn id="18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16" grpId="0" animBg="1"/>
      <p:bldP spid="19" grpId="0" animBg="1"/>
      <p:bldP spid="23" grpId="0" animBg="1"/>
      <p:bldP spid="26" grpId="0" animBg="1"/>
      <p:bldP spid="30" grpId="0" animBg="1"/>
      <p:bldP spid="33" grpId="0" animBg="1"/>
      <p:bldP spid="36" grpId="0" animBg="1"/>
      <p:bldP spid="39"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C9C681-FDC5-4D60-9028-F577DE3E537D}"/>
              </a:ext>
            </a:extLst>
          </p:cNvPr>
          <p:cNvSpPr txBox="1"/>
          <p:nvPr/>
        </p:nvSpPr>
        <p:spPr>
          <a:xfrm>
            <a:off x="3167217" y="427392"/>
            <a:ext cx="6098458" cy="646331"/>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600" b="1" dirty="0">
                <a:solidFill>
                  <a:schemeClr val="tx1"/>
                </a:solidFill>
              </a:rPr>
              <a:t>The Four Types of Tissues</a:t>
            </a:r>
          </a:p>
        </p:txBody>
      </p:sp>
      <p:cxnSp>
        <p:nvCxnSpPr>
          <p:cNvPr id="5" name="Straight Arrow Connector 4">
            <a:extLst>
              <a:ext uri="{FF2B5EF4-FFF2-40B4-BE49-F238E27FC236}">
                <a16:creationId xmlns:a16="http://schemas.microsoft.com/office/drawing/2014/main" id="{3BE56C39-1147-4DFD-8400-AB2CC1614689}"/>
              </a:ext>
            </a:extLst>
          </p:cNvPr>
          <p:cNvCxnSpPr/>
          <p:nvPr/>
        </p:nvCxnSpPr>
        <p:spPr>
          <a:xfrm flipH="1">
            <a:off x="1740310" y="1073723"/>
            <a:ext cx="1426907" cy="40111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F487FB9-1C2C-4B80-99AF-C89F01B278A9}"/>
              </a:ext>
            </a:extLst>
          </p:cNvPr>
          <p:cNvCxnSpPr/>
          <p:nvPr/>
        </p:nvCxnSpPr>
        <p:spPr>
          <a:xfrm>
            <a:off x="4984955" y="1073723"/>
            <a:ext cx="0" cy="10647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7906B35-2E06-4215-99DE-503845566354}"/>
              </a:ext>
            </a:extLst>
          </p:cNvPr>
          <p:cNvCxnSpPr/>
          <p:nvPr/>
        </p:nvCxnSpPr>
        <p:spPr>
          <a:xfrm>
            <a:off x="7654413" y="1073723"/>
            <a:ext cx="0" cy="10647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C0D8ECC-E034-43FC-BE0E-8BA648AE62EF}"/>
              </a:ext>
            </a:extLst>
          </p:cNvPr>
          <p:cNvCxnSpPr/>
          <p:nvPr/>
        </p:nvCxnSpPr>
        <p:spPr>
          <a:xfrm>
            <a:off x="9265675" y="1073723"/>
            <a:ext cx="1412157" cy="5323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ED785DD-F80A-4AC6-A90C-140CB6B9F209}"/>
              </a:ext>
            </a:extLst>
          </p:cNvPr>
          <p:cNvSpPr txBox="1"/>
          <p:nvPr/>
        </p:nvSpPr>
        <p:spPr>
          <a:xfrm>
            <a:off x="117988" y="1584253"/>
            <a:ext cx="326307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600" b="1" dirty="0"/>
              <a:t>Epithelial tissue</a:t>
            </a:r>
          </a:p>
        </p:txBody>
      </p:sp>
      <p:sp>
        <p:nvSpPr>
          <p:cNvPr id="15" name="TextBox 14">
            <a:extLst>
              <a:ext uri="{FF2B5EF4-FFF2-40B4-BE49-F238E27FC236}">
                <a16:creationId xmlns:a16="http://schemas.microsoft.com/office/drawing/2014/main" id="{3C0AD27C-B7D4-4622-B8C8-F9E0F1DB8AF3}"/>
              </a:ext>
            </a:extLst>
          </p:cNvPr>
          <p:cNvSpPr txBox="1"/>
          <p:nvPr/>
        </p:nvSpPr>
        <p:spPr>
          <a:xfrm>
            <a:off x="117987" y="2366385"/>
            <a:ext cx="3156155"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b="1" dirty="0"/>
              <a:t>also referred to as epithelium, refers to the sheets of cells that cover exterior surfaces of the body, lines internal cavities and passageways, and forms certain glands.</a:t>
            </a:r>
          </a:p>
        </p:txBody>
      </p:sp>
      <p:sp>
        <p:nvSpPr>
          <p:cNvPr id="17" name="TextBox 16">
            <a:extLst>
              <a:ext uri="{FF2B5EF4-FFF2-40B4-BE49-F238E27FC236}">
                <a16:creationId xmlns:a16="http://schemas.microsoft.com/office/drawing/2014/main" id="{1BCC9A74-FD73-4DCD-9DC3-108728FC365C}"/>
              </a:ext>
            </a:extLst>
          </p:cNvPr>
          <p:cNvSpPr txBox="1"/>
          <p:nvPr/>
        </p:nvSpPr>
        <p:spPr>
          <a:xfrm>
            <a:off x="3746092" y="2138516"/>
            <a:ext cx="247772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b="1" dirty="0"/>
              <a:t> Connective tissue</a:t>
            </a:r>
          </a:p>
        </p:txBody>
      </p:sp>
      <p:sp>
        <p:nvSpPr>
          <p:cNvPr id="19" name="TextBox 18">
            <a:extLst>
              <a:ext uri="{FF2B5EF4-FFF2-40B4-BE49-F238E27FC236}">
                <a16:creationId xmlns:a16="http://schemas.microsoft.com/office/drawing/2014/main" id="{3B176F99-3C67-44F2-B634-05DAE2AC8B57}"/>
              </a:ext>
            </a:extLst>
          </p:cNvPr>
          <p:cNvSpPr txBox="1"/>
          <p:nvPr/>
        </p:nvSpPr>
        <p:spPr>
          <a:xfrm>
            <a:off x="3406876" y="3429000"/>
            <a:ext cx="3156155"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a:t>as its name implies, binds the cells and organs of the body together and functions in the protection, support, and integration of all parts of the body. </a:t>
            </a:r>
          </a:p>
        </p:txBody>
      </p:sp>
      <p:sp>
        <p:nvSpPr>
          <p:cNvPr id="21" name="TextBox 20">
            <a:extLst>
              <a:ext uri="{FF2B5EF4-FFF2-40B4-BE49-F238E27FC236}">
                <a16:creationId xmlns:a16="http://schemas.microsoft.com/office/drawing/2014/main" id="{796BDEE8-3EE6-44C4-9494-8DF6C28A9605}"/>
              </a:ext>
            </a:extLst>
          </p:cNvPr>
          <p:cNvSpPr txBox="1"/>
          <p:nvPr/>
        </p:nvSpPr>
        <p:spPr>
          <a:xfrm>
            <a:off x="6563031" y="2181719"/>
            <a:ext cx="315614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4000" b="1" dirty="0"/>
              <a:t>Muscle tissue </a:t>
            </a:r>
          </a:p>
        </p:txBody>
      </p:sp>
      <p:sp>
        <p:nvSpPr>
          <p:cNvPr id="23" name="TextBox 22">
            <a:extLst>
              <a:ext uri="{FF2B5EF4-FFF2-40B4-BE49-F238E27FC236}">
                <a16:creationId xmlns:a16="http://schemas.microsoft.com/office/drawing/2014/main" id="{62CACB88-30B2-4604-A80E-D9141F66D999}"/>
              </a:ext>
            </a:extLst>
          </p:cNvPr>
          <p:cNvSpPr txBox="1"/>
          <p:nvPr/>
        </p:nvSpPr>
        <p:spPr>
          <a:xfrm>
            <a:off x="6784252" y="3028105"/>
            <a:ext cx="2787451"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a:t>is excitable, responding to stimulation and contracting to provide movement, and occurs as three major types</a:t>
            </a:r>
          </a:p>
        </p:txBody>
      </p:sp>
      <p:sp>
        <p:nvSpPr>
          <p:cNvPr id="25" name="TextBox 24">
            <a:extLst>
              <a:ext uri="{FF2B5EF4-FFF2-40B4-BE49-F238E27FC236}">
                <a16:creationId xmlns:a16="http://schemas.microsoft.com/office/drawing/2014/main" id="{CA64FA5A-DC90-4364-8D3A-F77AA1DCA687}"/>
              </a:ext>
            </a:extLst>
          </p:cNvPr>
          <p:cNvSpPr txBox="1"/>
          <p:nvPr/>
        </p:nvSpPr>
        <p:spPr>
          <a:xfrm>
            <a:off x="10032573" y="1713841"/>
            <a:ext cx="1779639"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b="1" dirty="0"/>
              <a:t> Nervous tissue </a:t>
            </a:r>
          </a:p>
        </p:txBody>
      </p:sp>
      <p:sp>
        <p:nvSpPr>
          <p:cNvPr id="27" name="TextBox 26">
            <a:extLst>
              <a:ext uri="{FF2B5EF4-FFF2-40B4-BE49-F238E27FC236}">
                <a16:creationId xmlns:a16="http://schemas.microsoft.com/office/drawing/2014/main" id="{56AF09DF-85C7-4B50-B725-54BFCBEA8E4E}"/>
              </a:ext>
            </a:extLst>
          </p:cNvPr>
          <p:cNvSpPr txBox="1"/>
          <p:nvPr/>
        </p:nvSpPr>
        <p:spPr>
          <a:xfrm>
            <a:off x="9792924" y="2843439"/>
            <a:ext cx="2399076"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dirty="0"/>
              <a:t>is also excitable, allowing the propagation of electrochemical signals in the form of nerve impulses that communicate between different regions of the body.</a:t>
            </a:r>
          </a:p>
        </p:txBody>
      </p:sp>
    </p:spTree>
    <p:extLst>
      <p:ext uri="{BB962C8B-B14F-4D97-AF65-F5344CB8AC3E}">
        <p14:creationId xmlns:p14="http://schemas.microsoft.com/office/powerpoint/2010/main" val="549905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P spid="17" grpId="0" animBg="1"/>
      <p:bldP spid="19" grpId="0" animBg="1"/>
      <p:bldP spid="21" grpId="0" animBg="1"/>
      <p:bldP spid="23"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EE1B1-E5AA-40D5-ADD8-BF17DE0C4E64}"/>
              </a:ext>
            </a:extLst>
          </p:cNvPr>
          <p:cNvSpPr txBox="1"/>
          <p:nvPr/>
        </p:nvSpPr>
        <p:spPr>
          <a:xfrm>
            <a:off x="4280104" y="383148"/>
            <a:ext cx="363179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600" b="1" dirty="0"/>
              <a:t>Epithelial Tissue</a:t>
            </a:r>
          </a:p>
        </p:txBody>
      </p:sp>
      <p:sp>
        <p:nvSpPr>
          <p:cNvPr id="5" name="TextBox 4">
            <a:extLst>
              <a:ext uri="{FF2B5EF4-FFF2-40B4-BE49-F238E27FC236}">
                <a16:creationId xmlns:a16="http://schemas.microsoft.com/office/drawing/2014/main" id="{CDECD65D-46DE-43F4-B9D6-2794F9693782}"/>
              </a:ext>
            </a:extLst>
          </p:cNvPr>
          <p:cNvSpPr txBox="1"/>
          <p:nvPr/>
        </p:nvSpPr>
        <p:spPr>
          <a:xfrm>
            <a:off x="733732" y="1418754"/>
            <a:ext cx="10312810" cy="1200329"/>
          </a:xfrm>
          <a:prstGeom prst="rect">
            <a:avLst/>
          </a:prstGeom>
          <a:noFill/>
        </p:spPr>
        <p:txBody>
          <a:bodyPr wrap="square">
            <a:spAutoFit/>
          </a:bodyPr>
          <a:lstStyle/>
          <a:p>
            <a:r>
              <a:rPr lang="en-US" sz="2400" b="1" dirty="0"/>
              <a:t>Epithelial tissues are widespread throughout the body. They form the covering of all body surfaces, line body cavities and hollow organs, and are the major tissue in glands.</a:t>
            </a:r>
          </a:p>
        </p:txBody>
      </p:sp>
      <p:sp>
        <p:nvSpPr>
          <p:cNvPr id="7" name="TextBox 6">
            <a:extLst>
              <a:ext uri="{FF2B5EF4-FFF2-40B4-BE49-F238E27FC236}">
                <a16:creationId xmlns:a16="http://schemas.microsoft.com/office/drawing/2014/main" id="{FF070156-7864-413A-97D3-14D1745DC7B9}"/>
              </a:ext>
            </a:extLst>
          </p:cNvPr>
          <p:cNvSpPr txBox="1"/>
          <p:nvPr/>
        </p:nvSpPr>
        <p:spPr>
          <a:xfrm>
            <a:off x="4280104" y="2823692"/>
            <a:ext cx="226818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000" b="1" dirty="0"/>
              <a:t>Functions </a:t>
            </a:r>
          </a:p>
        </p:txBody>
      </p:sp>
      <p:sp>
        <p:nvSpPr>
          <p:cNvPr id="9" name="TextBox 8">
            <a:extLst>
              <a:ext uri="{FF2B5EF4-FFF2-40B4-BE49-F238E27FC236}">
                <a16:creationId xmlns:a16="http://schemas.microsoft.com/office/drawing/2014/main" id="{65F5D425-9FA3-4277-A412-3DABE9149AAA}"/>
              </a:ext>
            </a:extLst>
          </p:cNvPr>
          <p:cNvSpPr txBox="1"/>
          <p:nvPr/>
        </p:nvSpPr>
        <p:spPr>
          <a:xfrm>
            <a:off x="615745" y="3736187"/>
            <a:ext cx="6098458" cy="461665"/>
          </a:xfrm>
          <a:prstGeom prst="rect">
            <a:avLst/>
          </a:prstGeom>
          <a:noFill/>
        </p:spPr>
        <p:txBody>
          <a:bodyPr wrap="square">
            <a:spAutoFit/>
          </a:bodyPr>
          <a:lstStyle/>
          <a:p>
            <a:r>
              <a:rPr lang="en-US" sz="2400" b="1" dirty="0"/>
              <a:t>It perform a variety of functions that include</a:t>
            </a:r>
          </a:p>
        </p:txBody>
      </p:sp>
      <p:sp>
        <p:nvSpPr>
          <p:cNvPr id="11" name="TextBox 10">
            <a:extLst>
              <a:ext uri="{FF2B5EF4-FFF2-40B4-BE49-F238E27FC236}">
                <a16:creationId xmlns:a16="http://schemas.microsoft.com/office/drawing/2014/main" id="{F7B5E746-5EA6-46D1-9AE9-7357024DEF5A}"/>
              </a:ext>
            </a:extLst>
          </p:cNvPr>
          <p:cNvSpPr txBox="1"/>
          <p:nvPr/>
        </p:nvSpPr>
        <p:spPr>
          <a:xfrm>
            <a:off x="276532" y="4499900"/>
            <a:ext cx="1994720" cy="58477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b="1" dirty="0">
                <a:solidFill>
                  <a:schemeClr val="tx1"/>
                </a:solidFill>
              </a:rPr>
              <a:t>protection</a:t>
            </a:r>
          </a:p>
        </p:txBody>
      </p:sp>
      <p:sp>
        <p:nvSpPr>
          <p:cNvPr id="13" name="TextBox 12">
            <a:extLst>
              <a:ext uri="{FF2B5EF4-FFF2-40B4-BE49-F238E27FC236}">
                <a16:creationId xmlns:a16="http://schemas.microsoft.com/office/drawing/2014/main" id="{11D48F98-8D45-4DDF-9828-1A58BE42B3B9}"/>
              </a:ext>
            </a:extLst>
          </p:cNvPr>
          <p:cNvSpPr txBox="1"/>
          <p:nvPr/>
        </p:nvSpPr>
        <p:spPr>
          <a:xfrm>
            <a:off x="3221907" y="5061322"/>
            <a:ext cx="2116394"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3200" b="1" dirty="0">
                <a:solidFill>
                  <a:schemeClr val="tx1"/>
                </a:solidFill>
              </a:rPr>
              <a:t>secretion</a:t>
            </a:r>
          </a:p>
        </p:txBody>
      </p:sp>
      <p:sp>
        <p:nvSpPr>
          <p:cNvPr id="15" name="TextBox 14">
            <a:extLst>
              <a:ext uri="{FF2B5EF4-FFF2-40B4-BE49-F238E27FC236}">
                <a16:creationId xmlns:a16="http://schemas.microsoft.com/office/drawing/2014/main" id="{623F2DE7-31F4-4072-B9C9-E6778192B5B7}"/>
              </a:ext>
            </a:extLst>
          </p:cNvPr>
          <p:cNvSpPr txBox="1"/>
          <p:nvPr/>
        </p:nvSpPr>
        <p:spPr>
          <a:xfrm>
            <a:off x="6247087" y="4415914"/>
            <a:ext cx="21090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a:t>absorption</a:t>
            </a:r>
          </a:p>
        </p:txBody>
      </p:sp>
      <p:sp>
        <p:nvSpPr>
          <p:cNvPr id="17" name="TextBox 16">
            <a:extLst>
              <a:ext uri="{FF2B5EF4-FFF2-40B4-BE49-F238E27FC236}">
                <a16:creationId xmlns:a16="http://schemas.microsoft.com/office/drawing/2014/main" id="{7A6EBC24-54DF-4A66-B2CB-DE849AD4D0E0}"/>
              </a:ext>
            </a:extLst>
          </p:cNvPr>
          <p:cNvSpPr txBox="1"/>
          <p:nvPr/>
        </p:nvSpPr>
        <p:spPr>
          <a:xfrm>
            <a:off x="6494567" y="5146858"/>
            <a:ext cx="182761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a:t>excretion</a:t>
            </a:r>
          </a:p>
        </p:txBody>
      </p:sp>
      <p:sp>
        <p:nvSpPr>
          <p:cNvPr id="19" name="TextBox 18">
            <a:extLst>
              <a:ext uri="{FF2B5EF4-FFF2-40B4-BE49-F238E27FC236}">
                <a16:creationId xmlns:a16="http://schemas.microsoft.com/office/drawing/2014/main" id="{CADC7EBD-2FEB-47ED-88AB-A48A5A98DB0A}"/>
              </a:ext>
            </a:extLst>
          </p:cNvPr>
          <p:cNvSpPr txBox="1"/>
          <p:nvPr/>
        </p:nvSpPr>
        <p:spPr>
          <a:xfrm>
            <a:off x="6494567" y="5890077"/>
            <a:ext cx="195335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a:t>filtration</a:t>
            </a:r>
          </a:p>
        </p:txBody>
      </p:sp>
      <p:sp>
        <p:nvSpPr>
          <p:cNvPr id="21" name="TextBox 20">
            <a:extLst>
              <a:ext uri="{FF2B5EF4-FFF2-40B4-BE49-F238E27FC236}">
                <a16:creationId xmlns:a16="http://schemas.microsoft.com/office/drawing/2014/main" id="{432FCAC6-11E3-4479-BAE6-2ADFEA8A6D0A}"/>
              </a:ext>
            </a:extLst>
          </p:cNvPr>
          <p:cNvSpPr txBox="1"/>
          <p:nvPr/>
        </p:nvSpPr>
        <p:spPr>
          <a:xfrm>
            <a:off x="9563449" y="4934271"/>
            <a:ext cx="216432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a:t>sensation </a:t>
            </a:r>
          </a:p>
        </p:txBody>
      </p:sp>
    </p:spTree>
    <p:extLst>
      <p:ext uri="{BB962C8B-B14F-4D97-AF65-F5344CB8AC3E}">
        <p14:creationId xmlns:p14="http://schemas.microsoft.com/office/powerpoint/2010/main" val="1084669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P spid="11" grpId="0" animBg="1"/>
      <p:bldP spid="13" grpId="0" animBg="1"/>
      <p:bldP spid="15" grpId="0" animBg="1"/>
      <p:bldP spid="17"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C54F37-E785-4DF0-823E-33FD7D7A6E1B}"/>
              </a:ext>
            </a:extLst>
          </p:cNvPr>
          <p:cNvSpPr txBox="1"/>
          <p:nvPr/>
        </p:nvSpPr>
        <p:spPr>
          <a:xfrm>
            <a:off x="4418371" y="1135315"/>
            <a:ext cx="22479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b="1" dirty="0"/>
              <a:t>Structure</a:t>
            </a:r>
          </a:p>
        </p:txBody>
      </p:sp>
      <p:sp>
        <p:nvSpPr>
          <p:cNvPr id="4" name="TextBox 3">
            <a:extLst>
              <a:ext uri="{FF2B5EF4-FFF2-40B4-BE49-F238E27FC236}">
                <a16:creationId xmlns:a16="http://schemas.microsoft.com/office/drawing/2014/main" id="{AC16A163-325F-4E25-BB45-A6C161952613}"/>
              </a:ext>
            </a:extLst>
          </p:cNvPr>
          <p:cNvSpPr txBox="1"/>
          <p:nvPr/>
        </p:nvSpPr>
        <p:spPr>
          <a:xfrm>
            <a:off x="8421330" y="368710"/>
            <a:ext cx="362810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a:t>Epithelial tissue</a:t>
            </a:r>
          </a:p>
        </p:txBody>
      </p:sp>
      <p:sp>
        <p:nvSpPr>
          <p:cNvPr id="6" name="TextBox 5">
            <a:extLst>
              <a:ext uri="{FF2B5EF4-FFF2-40B4-BE49-F238E27FC236}">
                <a16:creationId xmlns:a16="http://schemas.microsoft.com/office/drawing/2014/main" id="{B3DA4306-A29B-4671-AA23-492323C9853E}"/>
              </a:ext>
            </a:extLst>
          </p:cNvPr>
          <p:cNvSpPr txBox="1"/>
          <p:nvPr/>
        </p:nvSpPr>
        <p:spPr>
          <a:xfrm>
            <a:off x="597310" y="2103018"/>
            <a:ext cx="10699954" cy="4031873"/>
          </a:xfrm>
          <a:prstGeom prst="rect">
            <a:avLst/>
          </a:prstGeom>
          <a:noFill/>
        </p:spPr>
        <p:txBody>
          <a:bodyPr wrap="square">
            <a:spAutoFit/>
          </a:bodyPr>
          <a:lstStyle/>
          <a:p>
            <a:pPr algn="just"/>
            <a:r>
              <a:rPr lang="en-US" sz="3200" b="1" dirty="0"/>
              <a:t>The cells in epithelial tissue are tightly packed together with very little intercellular matrix. Because the tissues form coverings and linings, the cells have one free surface that is not in contact with other cells. Opposite the free surface, the cells are attached to underlying connective tissue by a non-cellular basement membrane. This membrane is a mixture of carbohydrates and proteins secreted by the epithelial and connective tissue cells.</a:t>
            </a:r>
          </a:p>
        </p:txBody>
      </p:sp>
    </p:spTree>
    <p:extLst>
      <p:ext uri="{BB962C8B-B14F-4D97-AF65-F5344CB8AC3E}">
        <p14:creationId xmlns:p14="http://schemas.microsoft.com/office/powerpoint/2010/main" val="3369362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E6AECF-4A8C-45B3-9480-43A0B21C7DBE}"/>
              </a:ext>
            </a:extLst>
          </p:cNvPr>
          <p:cNvPicPr>
            <a:picLocks noChangeAspect="1"/>
          </p:cNvPicPr>
          <p:nvPr/>
        </p:nvPicPr>
        <p:blipFill>
          <a:blip r:embed="rId2"/>
          <a:stretch>
            <a:fillRect/>
          </a:stretch>
        </p:blipFill>
        <p:spPr>
          <a:xfrm>
            <a:off x="-1" y="1"/>
            <a:ext cx="12078929" cy="6858000"/>
          </a:xfrm>
          <a:prstGeom prst="rect">
            <a:avLst/>
          </a:prstGeom>
        </p:spPr>
      </p:pic>
      <p:sp>
        <p:nvSpPr>
          <p:cNvPr id="4" name="TextBox 3">
            <a:extLst>
              <a:ext uri="{FF2B5EF4-FFF2-40B4-BE49-F238E27FC236}">
                <a16:creationId xmlns:a16="http://schemas.microsoft.com/office/drawing/2014/main" id="{954EDA9E-0B1A-4AE6-9186-F1E897197F82}"/>
              </a:ext>
            </a:extLst>
          </p:cNvPr>
          <p:cNvSpPr txBox="1"/>
          <p:nvPr/>
        </p:nvSpPr>
        <p:spPr>
          <a:xfrm>
            <a:off x="4498258" y="117986"/>
            <a:ext cx="458674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a:t>Basement membrane</a:t>
            </a:r>
          </a:p>
        </p:txBody>
      </p:sp>
    </p:spTree>
    <p:extLst>
      <p:ext uri="{BB962C8B-B14F-4D97-AF65-F5344CB8AC3E}">
        <p14:creationId xmlns:p14="http://schemas.microsoft.com/office/powerpoint/2010/main" val="2235753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88860-BC9B-4B22-996B-453BC20E98FA}"/>
              </a:ext>
            </a:extLst>
          </p:cNvPr>
          <p:cNvSpPr txBox="1"/>
          <p:nvPr/>
        </p:nvSpPr>
        <p:spPr>
          <a:xfrm>
            <a:off x="2427339" y="1233667"/>
            <a:ext cx="609845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000" b="1" dirty="0"/>
              <a:t>Types of epithelial tissue</a:t>
            </a:r>
          </a:p>
        </p:txBody>
      </p:sp>
      <p:sp>
        <p:nvSpPr>
          <p:cNvPr id="4" name="TextBox 3">
            <a:extLst>
              <a:ext uri="{FF2B5EF4-FFF2-40B4-BE49-F238E27FC236}">
                <a16:creationId xmlns:a16="http://schemas.microsoft.com/office/drawing/2014/main" id="{0FEC55F3-D86F-4CB3-A6A9-39627FCB21D1}"/>
              </a:ext>
            </a:extLst>
          </p:cNvPr>
          <p:cNvSpPr txBox="1"/>
          <p:nvPr/>
        </p:nvSpPr>
        <p:spPr>
          <a:xfrm>
            <a:off x="8318090" y="589935"/>
            <a:ext cx="340687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a:t>Epithelial tissue </a:t>
            </a:r>
          </a:p>
        </p:txBody>
      </p:sp>
      <p:sp>
        <p:nvSpPr>
          <p:cNvPr id="5" name="Arrow: Down 4">
            <a:extLst>
              <a:ext uri="{FF2B5EF4-FFF2-40B4-BE49-F238E27FC236}">
                <a16:creationId xmlns:a16="http://schemas.microsoft.com/office/drawing/2014/main" id="{823D9CBF-E254-41C2-A0DD-EA06CB4645A3}"/>
              </a:ext>
            </a:extLst>
          </p:cNvPr>
          <p:cNvSpPr/>
          <p:nvPr/>
        </p:nvSpPr>
        <p:spPr>
          <a:xfrm>
            <a:off x="2279855" y="1941553"/>
            <a:ext cx="522338" cy="1258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19B9D74-CBC9-412F-8264-F0BA596C6D91}"/>
              </a:ext>
            </a:extLst>
          </p:cNvPr>
          <p:cNvSpPr/>
          <p:nvPr/>
        </p:nvSpPr>
        <p:spPr>
          <a:xfrm>
            <a:off x="8150943" y="1941552"/>
            <a:ext cx="522338" cy="1258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198B4D-E60E-4EF9-BECF-66A09837BD53}"/>
              </a:ext>
            </a:extLst>
          </p:cNvPr>
          <p:cNvSpPr txBox="1"/>
          <p:nvPr/>
        </p:nvSpPr>
        <p:spPr>
          <a:xfrm>
            <a:off x="1713272" y="3200399"/>
            <a:ext cx="1885334"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4000" b="1" dirty="0">
                <a:solidFill>
                  <a:schemeClr val="tx1"/>
                </a:solidFill>
              </a:rPr>
              <a:t>Simple</a:t>
            </a:r>
            <a:r>
              <a:rPr lang="en-US" sz="4000" b="1" dirty="0"/>
              <a:t> </a:t>
            </a:r>
          </a:p>
        </p:txBody>
      </p:sp>
      <p:sp>
        <p:nvSpPr>
          <p:cNvPr id="10" name="TextBox 9">
            <a:extLst>
              <a:ext uri="{FF2B5EF4-FFF2-40B4-BE49-F238E27FC236}">
                <a16:creationId xmlns:a16="http://schemas.microsoft.com/office/drawing/2014/main" id="{53F2478B-2854-480C-9E07-1A9C4A4C31F7}"/>
              </a:ext>
            </a:extLst>
          </p:cNvPr>
          <p:cNvSpPr txBox="1"/>
          <p:nvPr/>
        </p:nvSpPr>
        <p:spPr>
          <a:xfrm>
            <a:off x="7730613" y="3231176"/>
            <a:ext cx="2460521" cy="70788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4000" b="1" dirty="0">
                <a:solidFill>
                  <a:schemeClr val="tx1"/>
                </a:solidFill>
              </a:rPr>
              <a:t>stratified </a:t>
            </a:r>
          </a:p>
        </p:txBody>
      </p:sp>
      <p:sp>
        <p:nvSpPr>
          <p:cNvPr id="11" name="TextBox 10">
            <a:extLst>
              <a:ext uri="{FF2B5EF4-FFF2-40B4-BE49-F238E27FC236}">
                <a16:creationId xmlns:a16="http://schemas.microsoft.com/office/drawing/2014/main" id="{686BA388-47D4-4201-9FD5-FA68C855E081}"/>
              </a:ext>
            </a:extLst>
          </p:cNvPr>
          <p:cNvSpPr txBox="1"/>
          <p:nvPr/>
        </p:nvSpPr>
        <p:spPr>
          <a:xfrm>
            <a:off x="1110430" y="4144296"/>
            <a:ext cx="2861187"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b="1" dirty="0">
                <a:solidFill>
                  <a:schemeClr val="tx1"/>
                </a:solidFill>
              </a:rPr>
              <a:t>One row of cells </a:t>
            </a:r>
          </a:p>
        </p:txBody>
      </p:sp>
      <p:sp>
        <p:nvSpPr>
          <p:cNvPr id="12" name="TextBox 11">
            <a:extLst>
              <a:ext uri="{FF2B5EF4-FFF2-40B4-BE49-F238E27FC236}">
                <a16:creationId xmlns:a16="http://schemas.microsoft.com/office/drawing/2014/main" id="{07D20682-3952-4937-ADB7-30A912985244}"/>
              </a:ext>
            </a:extLst>
          </p:cNvPr>
          <p:cNvSpPr txBox="1"/>
          <p:nvPr/>
        </p:nvSpPr>
        <p:spPr>
          <a:xfrm>
            <a:off x="7438717" y="4144295"/>
            <a:ext cx="3406878" cy="132343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tx1"/>
                </a:solidFill>
              </a:rPr>
              <a:t>More than one row of cells</a:t>
            </a:r>
          </a:p>
        </p:txBody>
      </p:sp>
    </p:spTree>
    <p:extLst>
      <p:ext uri="{BB962C8B-B14F-4D97-AF65-F5344CB8AC3E}">
        <p14:creationId xmlns:p14="http://schemas.microsoft.com/office/powerpoint/2010/main" val="28201278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177CB349-B0BE-4084-A70A-CC25B2E0522E}"/>
              </a:ext>
            </a:extLst>
          </p:cNvPr>
          <p:cNvPicPr>
            <a:picLocks noChangeAspect="1"/>
          </p:cNvPicPr>
          <p:nvPr/>
        </p:nvPicPr>
        <p:blipFill rotWithShape="1">
          <a:blip r:embed="rId2"/>
          <a:srcRect r="2629"/>
          <a:stretch/>
        </p:blipFill>
        <p:spPr>
          <a:xfrm>
            <a:off x="3048" y="104931"/>
            <a:ext cx="12188952" cy="6610661"/>
          </a:xfrm>
          <a:prstGeom prst="rect">
            <a:avLst/>
          </a:prstGeom>
        </p:spPr>
      </p:pic>
      <p:sp>
        <p:nvSpPr>
          <p:cNvPr id="18" name="TextBox 17">
            <a:extLst>
              <a:ext uri="{FF2B5EF4-FFF2-40B4-BE49-F238E27FC236}">
                <a16:creationId xmlns:a16="http://schemas.microsoft.com/office/drawing/2014/main" id="{C9877C07-26F3-452D-B146-28F9E0F59785}"/>
              </a:ext>
            </a:extLst>
          </p:cNvPr>
          <p:cNvSpPr txBox="1"/>
          <p:nvPr/>
        </p:nvSpPr>
        <p:spPr>
          <a:xfrm>
            <a:off x="4184856" y="766915"/>
            <a:ext cx="2127455" cy="461665"/>
          </a:xfrm>
          <a:prstGeom prst="rect">
            <a:avLst/>
          </a:prstGeom>
          <a:noFill/>
        </p:spPr>
        <p:txBody>
          <a:bodyPr wrap="square">
            <a:spAutoFit/>
          </a:bodyPr>
          <a:lstStyle/>
          <a:p>
            <a:r>
              <a:rPr lang="en-US" sz="2400" b="1" dirty="0">
                <a:solidFill>
                  <a:srgbClr val="FF0000"/>
                </a:solidFill>
              </a:rPr>
              <a:t>kidney tubules</a:t>
            </a:r>
          </a:p>
        </p:txBody>
      </p:sp>
      <p:sp>
        <p:nvSpPr>
          <p:cNvPr id="20" name="TextBox 19">
            <a:extLst>
              <a:ext uri="{FF2B5EF4-FFF2-40B4-BE49-F238E27FC236}">
                <a16:creationId xmlns:a16="http://schemas.microsoft.com/office/drawing/2014/main" id="{191425E7-B18B-460D-A4D3-FA4F27E2EC2E}"/>
              </a:ext>
            </a:extLst>
          </p:cNvPr>
          <p:cNvSpPr txBox="1"/>
          <p:nvPr/>
        </p:nvSpPr>
        <p:spPr>
          <a:xfrm>
            <a:off x="8606914" y="201400"/>
            <a:ext cx="3585086" cy="461665"/>
          </a:xfrm>
          <a:prstGeom prst="rect">
            <a:avLst/>
          </a:prstGeom>
          <a:noFill/>
        </p:spPr>
        <p:txBody>
          <a:bodyPr wrap="square">
            <a:spAutoFit/>
          </a:bodyPr>
          <a:lstStyle/>
          <a:p>
            <a:r>
              <a:rPr lang="en-US" sz="2400" b="1" dirty="0">
                <a:solidFill>
                  <a:srgbClr val="FF0000"/>
                </a:solidFill>
              </a:rPr>
              <a:t>stomach and intestines</a:t>
            </a:r>
          </a:p>
        </p:txBody>
      </p:sp>
      <p:sp>
        <p:nvSpPr>
          <p:cNvPr id="22" name="TextBox 21">
            <a:extLst>
              <a:ext uri="{FF2B5EF4-FFF2-40B4-BE49-F238E27FC236}">
                <a16:creationId xmlns:a16="http://schemas.microsoft.com/office/drawing/2014/main" id="{FC5B3DBC-0A1B-47FD-AC29-7B15A3FB42F3}"/>
              </a:ext>
            </a:extLst>
          </p:cNvPr>
          <p:cNvSpPr txBox="1"/>
          <p:nvPr/>
        </p:nvSpPr>
        <p:spPr>
          <a:xfrm>
            <a:off x="7132075" y="6291404"/>
            <a:ext cx="2949678" cy="461665"/>
          </a:xfrm>
          <a:prstGeom prst="rect">
            <a:avLst/>
          </a:prstGeom>
          <a:noFill/>
        </p:spPr>
        <p:txBody>
          <a:bodyPr wrap="square">
            <a:spAutoFit/>
          </a:bodyPr>
          <a:lstStyle/>
          <a:p>
            <a:r>
              <a:rPr lang="en-US" sz="2400" b="1" dirty="0">
                <a:solidFill>
                  <a:srgbClr val="FF0000"/>
                </a:solidFill>
              </a:rPr>
              <a:t>respiratory tract </a:t>
            </a:r>
          </a:p>
        </p:txBody>
      </p:sp>
      <p:sp>
        <p:nvSpPr>
          <p:cNvPr id="9" name="TextBox 8">
            <a:extLst>
              <a:ext uri="{FF2B5EF4-FFF2-40B4-BE49-F238E27FC236}">
                <a16:creationId xmlns:a16="http://schemas.microsoft.com/office/drawing/2014/main" id="{99B800D1-A63E-4B02-AB4F-7AA1D62BF916}"/>
              </a:ext>
            </a:extLst>
          </p:cNvPr>
          <p:cNvSpPr txBox="1"/>
          <p:nvPr/>
        </p:nvSpPr>
        <p:spPr>
          <a:xfrm>
            <a:off x="10225721" y="4754056"/>
            <a:ext cx="2109019" cy="830997"/>
          </a:xfrm>
          <a:prstGeom prst="rect">
            <a:avLst/>
          </a:prstGeom>
          <a:noFill/>
        </p:spPr>
        <p:txBody>
          <a:bodyPr wrap="square" rtlCol="0">
            <a:spAutoFit/>
          </a:bodyPr>
          <a:lstStyle/>
          <a:p>
            <a:r>
              <a:rPr lang="en-US" sz="2400" b="1" dirty="0">
                <a:solidFill>
                  <a:srgbClr val="FF0000"/>
                </a:solidFill>
              </a:rPr>
              <a:t>Bladder</a:t>
            </a:r>
          </a:p>
          <a:p>
            <a:r>
              <a:rPr lang="en-US" sz="2400" b="1" dirty="0">
                <a:solidFill>
                  <a:srgbClr val="FF0000"/>
                </a:solidFill>
              </a:rPr>
              <a:t>ureter</a:t>
            </a:r>
          </a:p>
        </p:txBody>
      </p:sp>
      <p:sp>
        <p:nvSpPr>
          <p:cNvPr id="11" name="TextBox 10">
            <a:extLst>
              <a:ext uri="{FF2B5EF4-FFF2-40B4-BE49-F238E27FC236}">
                <a16:creationId xmlns:a16="http://schemas.microsoft.com/office/drawing/2014/main" id="{343C0248-52FF-4956-8358-D7C35810755B}"/>
              </a:ext>
            </a:extLst>
          </p:cNvPr>
          <p:cNvSpPr txBox="1"/>
          <p:nvPr/>
        </p:nvSpPr>
        <p:spPr>
          <a:xfrm>
            <a:off x="780141" y="896748"/>
            <a:ext cx="2127455" cy="461665"/>
          </a:xfrm>
          <a:prstGeom prst="rect">
            <a:avLst/>
          </a:prstGeom>
          <a:noFill/>
        </p:spPr>
        <p:txBody>
          <a:bodyPr wrap="square" rtlCol="0">
            <a:spAutoFit/>
          </a:bodyPr>
          <a:lstStyle/>
          <a:p>
            <a:r>
              <a:rPr lang="en-US" sz="2400" b="1" dirty="0">
                <a:solidFill>
                  <a:srgbClr val="FF0000"/>
                </a:solidFill>
              </a:rPr>
              <a:t>sinusoids</a:t>
            </a:r>
          </a:p>
        </p:txBody>
      </p:sp>
      <p:sp>
        <p:nvSpPr>
          <p:cNvPr id="13" name="TextBox 12">
            <a:extLst>
              <a:ext uri="{FF2B5EF4-FFF2-40B4-BE49-F238E27FC236}">
                <a16:creationId xmlns:a16="http://schemas.microsoft.com/office/drawing/2014/main" id="{6E33B280-ED2F-4FEE-8C27-D57A7F646E4A}"/>
              </a:ext>
            </a:extLst>
          </p:cNvPr>
          <p:cNvSpPr txBox="1"/>
          <p:nvPr/>
        </p:nvSpPr>
        <p:spPr>
          <a:xfrm>
            <a:off x="250722" y="6346260"/>
            <a:ext cx="2344993" cy="461665"/>
          </a:xfrm>
          <a:prstGeom prst="rect">
            <a:avLst/>
          </a:prstGeom>
          <a:noFill/>
        </p:spPr>
        <p:txBody>
          <a:bodyPr wrap="square" rtlCol="0">
            <a:spAutoFit/>
          </a:bodyPr>
          <a:lstStyle/>
          <a:p>
            <a:r>
              <a:rPr lang="en-US" sz="2400" b="1" dirty="0">
                <a:solidFill>
                  <a:srgbClr val="FF0000"/>
                </a:solidFill>
              </a:rPr>
              <a:t>skin</a:t>
            </a:r>
          </a:p>
        </p:txBody>
      </p:sp>
      <p:sp>
        <p:nvSpPr>
          <p:cNvPr id="15" name="TextBox 14">
            <a:extLst>
              <a:ext uri="{FF2B5EF4-FFF2-40B4-BE49-F238E27FC236}">
                <a16:creationId xmlns:a16="http://schemas.microsoft.com/office/drawing/2014/main" id="{D8C2BC46-B0FA-45E7-9FB2-4597C69DC6B1}"/>
              </a:ext>
            </a:extLst>
          </p:cNvPr>
          <p:cNvSpPr txBox="1"/>
          <p:nvPr/>
        </p:nvSpPr>
        <p:spPr>
          <a:xfrm>
            <a:off x="3928453" y="6272665"/>
            <a:ext cx="2127455" cy="461665"/>
          </a:xfrm>
          <a:prstGeom prst="rect">
            <a:avLst/>
          </a:prstGeom>
          <a:noFill/>
        </p:spPr>
        <p:txBody>
          <a:bodyPr wrap="square" rtlCol="0">
            <a:spAutoFit/>
          </a:bodyPr>
          <a:lstStyle/>
          <a:p>
            <a:r>
              <a:rPr lang="en-US" sz="2400" b="1" dirty="0">
                <a:solidFill>
                  <a:srgbClr val="FF0000"/>
                </a:solidFill>
              </a:rPr>
              <a:t>Sweat glands</a:t>
            </a:r>
          </a:p>
        </p:txBody>
      </p:sp>
    </p:spTree>
    <p:extLst>
      <p:ext uri="{BB962C8B-B14F-4D97-AF65-F5344CB8AC3E}">
        <p14:creationId xmlns:p14="http://schemas.microsoft.com/office/powerpoint/2010/main" val="168090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9"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95E54-2F10-46B2-97FA-F7428B0B9012}"/>
              </a:ext>
            </a:extLst>
          </p:cNvPr>
          <p:cNvSpPr txBox="1"/>
          <p:nvPr/>
        </p:nvSpPr>
        <p:spPr>
          <a:xfrm>
            <a:off x="1592826" y="294968"/>
            <a:ext cx="856881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t>Modifications of epithelial cells ( cell membrane)</a:t>
            </a:r>
          </a:p>
        </p:txBody>
      </p:sp>
      <p:pic>
        <p:nvPicPr>
          <p:cNvPr id="6" name="Picture 5">
            <a:extLst>
              <a:ext uri="{FF2B5EF4-FFF2-40B4-BE49-F238E27FC236}">
                <a16:creationId xmlns:a16="http://schemas.microsoft.com/office/drawing/2014/main" id="{005F465D-F1FC-4425-8320-8B9773FCCE3F}"/>
              </a:ext>
            </a:extLst>
          </p:cNvPr>
          <p:cNvPicPr>
            <a:picLocks noChangeAspect="1"/>
          </p:cNvPicPr>
          <p:nvPr/>
        </p:nvPicPr>
        <p:blipFill>
          <a:blip r:embed="rId2"/>
          <a:stretch>
            <a:fillRect/>
          </a:stretch>
        </p:blipFill>
        <p:spPr>
          <a:xfrm>
            <a:off x="0" y="879743"/>
            <a:ext cx="12192000" cy="5978257"/>
          </a:xfrm>
          <a:prstGeom prst="rect">
            <a:avLst/>
          </a:prstGeom>
        </p:spPr>
      </p:pic>
      <p:sp>
        <p:nvSpPr>
          <p:cNvPr id="7" name="TextBox 6">
            <a:extLst>
              <a:ext uri="{FF2B5EF4-FFF2-40B4-BE49-F238E27FC236}">
                <a16:creationId xmlns:a16="http://schemas.microsoft.com/office/drawing/2014/main" id="{95143BD5-DA29-41B4-8C55-2B87AA7B232E}"/>
              </a:ext>
            </a:extLst>
          </p:cNvPr>
          <p:cNvSpPr txBox="1"/>
          <p:nvPr/>
        </p:nvSpPr>
        <p:spPr>
          <a:xfrm>
            <a:off x="9438966" y="879743"/>
            <a:ext cx="2625213" cy="584775"/>
          </a:xfrm>
          <a:prstGeom prst="rect">
            <a:avLst/>
          </a:prstGeom>
          <a:noFill/>
        </p:spPr>
        <p:txBody>
          <a:bodyPr wrap="square" rtlCol="0">
            <a:spAutoFit/>
          </a:bodyPr>
          <a:lstStyle/>
          <a:p>
            <a:r>
              <a:rPr lang="en-US" sz="3200" b="1" dirty="0">
                <a:solidFill>
                  <a:srgbClr val="FF0000"/>
                </a:solidFill>
              </a:rPr>
              <a:t>Cell junction </a:t>
            </a:r>
          </a:p>
        </p:txBody>
      </p:sp>
    </p:spTree>
    <p:extLst>
      <p:ext uri="{BB962C8B-B14F-4D97-AF65-F5344CB8AC3E}">
        <p14:creationId xmlns:p14="http://schemas.microsoft.com/office/powerpoint/2010/main" val="178077453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974</Words>
  <Application>Microsoft Office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3</cp:revision>
  <dcterms:created xsi:type="dcterms:W3CDTF">2020-09-13T16:38:38Z</dcterms:created>
  <dcterms:modified xsi:type="dcterms:W3CDTF">2022-01-31T08:53:41Z</dcterms:modified>
</cp:coreProperties>
</file>