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2" r:id="rId20"/>
    <p:sldId id="301" r:id="rId21"/>
    <p:sldId id="493" r:id="rId22"/>
    <p:sldId id="502" r:id="rId23"/>
    <p:sldId id="499" r:id="rId24"/>
    <p:sldId id="50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18"/>
  </p:normalViewPr>
  <p:slideViewPr>
    <p:cSldViewPr snapToGrid="0" snapToObjects="1">
      <p:cViewPr varScale="1">
        <p:scale>
          <a:sx n="93" d="100"/>
          <a:sy n="93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ABB44-D101-F94C-9845-1B3311CBEE08}" type="datetimeFigureOut">
              <a:rPr lang="en-US" smtClean="0"/>
              <a:t>3/27/23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BD27B-280A-5C4F-B0C0-A4F00A34D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35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تح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542A9C-F43C-47BF-BBF7-0FF0718C5F1B}" type="slidenum">
              <a:rPr lang="ar-SA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200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542A9C-F43C-47BF-BBF7-0FF0718C5F1B}" type="slidenum">
              <a:rPr lang="ar-SA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142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B4E5-6547-A14C-A928-25E3BDC9A0EE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B1B4-5C6D-3340-A32F-112A52894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4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B4E5-6547-A14C-A928-25E3BDC9A0EE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B1B4-5C6D-3340-A32F-112A52894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4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B4E5-6547-A14C-A928-25E3BDC9A0EE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B1B4-5C6D-3340-A32F-112A52894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7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B4E5-6547-A14C-A928-25E3BDC9A0EE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B1B4-5C6D-3340-A32F-112A52894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6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B4E5-6547-A14C-A928-25E3BDC9A0EE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B1B4-5C6D-3340-A32F-112A52894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40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B4E5-6547-A14C-A928-25E3BDC9A0EE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B1B4-5C6D-3340-A32F-112A52894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7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B4E5-6547-A14C-A928-25E3BDC9A0EE}" type="datetimeFigureOut">
              <a:rPr lang="en-US" smtClean="0"/>
              <a:t>3/27/23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B1B4-5C6D-3340-A32F-112A52894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7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B4E5-6547-A14C-A928-25E3BDC9A0EE}" type="datetimeFigureOut">
              <a:rPr lang="en-US" smtClean="0"/>
              <a:t>3/27/23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B1B4-5C6D-3340-A32F-112A52894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0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B4E5-6547-A14C-A928-25E3BDC9A0EE}" type="datetimeFigureOut">
              <a:rPr lang="en-US" smtClean="0"/>
              <a:t>3/27/23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B1B4-5C6D-3340-A32F-112A52894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48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B4E5-6547-A14C-A928-25E3BDC9A0EE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B1B4-5C6D-3340-A32F-112A52894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1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B4E5-6547-A14C-A928-25E3BDC9A0EE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B1B4-5C6D-3340-A32F-112A52894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2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4B4E5-6547-A14C-A928-25E3BDC9A0EE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5B1B4-5C6D-3340-A32F-112A52894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2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AD3B3EF7-FBC7-492F-9055-FA2E3D2A7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23592" y="2293420"/>
            <a:ext cx="7584844" cy="288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176715" y="2564905"/>
            <a:ext cx="652387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pc="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Plant morphogenesis</a:t>
            </a:r>
            <a:r>
              <a:rPr lang="en-US" sz="4400" dirty="0"/>
              <a:t> </a:t>
            </a:r>
            <a:endParaRPr lang="ar-EG" sz="4400" b="1" spc="3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rn Addict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spc="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BIO</a:t>
            </a:r>
            <a:r>
              <a:rPr lang="ar-EG" sz="4000" b="1" spc="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 </a:t>
            </a:r>
            <a:r>
              <a:rPr lang="en-US" sz="4000" b="1" spc="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 312</a:t>
            </a:r>
            <a:endParaRPr lang="it-IT" sz="4000" b="1" spc="3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rn Addic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5520" y="145951"/>
            <a:ext cx="75294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KINGDOOM OF SAUDI ARABIA</a:t>
            </a:r>
            <a:endParaRPr lang="en-US" sz="2400" dirty="0"/>
          </a:p>
          <a:p>
            <a:pPr algn="ctr"/>
            <a:r>
              <a:rPr lang="en-US" sz="2400" b="1" dirty="0"/>
              <a:t>King Saud</a:t>
            </a:r>
            <a:r>
              <a:rPr lang="ar-SA" sz="2400" b="1" dirty="0"/>
              <a:t> </a:t>
            </a:r>
            <a:r>
              <a:rPr lang="en-US" sz="2400" b="1" dirty="0"/>
              <a:t>University</a:t>
            </a:r>
          </a:p>
          <a:p>
            <a:pPr algn="ctr"/>
            <a:r>
              <a:rPr lang="en-US" sz="2400" b="1" dirty="0"/>
              <a:t>College of Sciences  -  Department Botany &amp; Microbiology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524000" y="1700808"/>
            <a:ext cx="9144000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7729" y="5173741"/>
            <a:ext cx="46089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sz="2400" b="1" spc="5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Dr. Abdulrahman Al-</a:t>
            </a:r>
            <a:r>
              <a:rPr lang="en-US" sz="2400" b="1" spc="50" dirty="0" err="1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hash</a:t>
            </a:r>
            <a:r>
              <a:rPr lang="en-US" sz="2400" b="1" spc="50" dirty="0" err="1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imi</a:t>
            </a:r>
            <a:endParaRPr lang="en-US" sz="24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954" y="145951"/>
            <a:ext cx="1100732" cy="131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5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A026A-57C0-C54F-8028-8272E4889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dirty="0"/>
              <a:t>Synthesis of new living substance is a fundamental part of the process of formation of new cells.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dirty="0"/>
              <a:t>But the meristems carry on such </a:t>
            </a:r>
            <a:r>
              <a:rPr lang="en-US" b="1" dirty="0"/>
              <a:t>activity indefinitely</a:t>
            </a:r>
            <a:r>
              <a:rPr lang="en-US" dirty="0"/>
              <a:t>, for they do not add cells to the plant body but also make themselves; 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dirty="0"/>
              <a:t>that is some of the product of division in the meristems do not develops into </a:t>
            </a:r>
            <a:r>
              <a:rPr lang="en-US" b="1" dirty="0"/>
              <a:t>adult cells </a:t>
            </a:r>
            <a:r>
              <a:rPr lang="en-US" dirty="0"/>
              <a:t>but </a:t>
            </a:r>
            <a:r>
              <a:rPr lang="en-US" b="1" dirty="0"/>
              <a:t>remain meristematic</a:t>
            </a:r>
            <a:r>
              <a:rPr lang="en-US" dirty="0"/>
              <a:t>.</a:t>
            </a:r>
            <a:endParaRPr lang="en-SA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036FFC5-24BD-2647-A3E0-67B3870187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983673" y="503089"/>
            <a:ext cx="10370127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015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D02A5-BD06-6D47-8371-ED5050822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1662"/>
            <a:ext cx="10515600" cy="4351338"/>
          </a:xfrm>
        </p:spPr>
        <p:txBody>
          <a:bodyPr/>
          <a:lstStyle/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dirty="0"/>
              <a:t>The meristems usually occurs at the apices of all </a:t>
            </a:r>
            <a:r>
              <a:rPr lang="en-US" b="1" dirty="0"/>
              <a:t>shoots and roots</a:t>
            </a:r>
            <a:r>
              <a:rPr lang="en-US" dirty="0"/>
              <a:t>, </a:t>
            </a:r>
            <a:r>
              <a:rPr lang="en-US" b="1" dirty="0"/>
              <a:t>main and lateral</a:t>
            </a:r>
            <a:r>
              <a:rPr lang="en-US" dirty="0"/>
              <a:t>, their </a:t>
            </a:r>
            <a:r>
              <a:rPr lang="en-US" b="1" dirty="0"/>
              <a:t>number in a single plant may be large</a:t>
            </a:r>
            <a:r>
              <a:rPr lang="en-US" dirty="0"/>
              <a:t>, Furthermore, many plants possess additional extensive </a:t>
            </a:r>
            <a:r>
              <a:rPr lang="en-US" dirty="0" err="1"/>
              <a:t>meristens</a:t>
            </a:r>
            <a:r>
              <a:rPr lang="en-US" dirty="0"/>
              <a:t>, the </a:t>
            </a:r>
            <a:r>
              <a:rPr lang="en-US" b="1" dirty="0"/>
              <a:t>vascular</a:t>
            </a:r>
            <a:r>
              <a:rPr lang="en-US" dirty="0"/>
              <a:t> and </a:t>
            </a:r>
            <a:r>
              <a:rPr lang="en-US" b="1" dirty="0"/>
              <a:t>cork cambium</a:t>
            </a:r>
            <a:r>
              <a:rPr lang="en-US" dirty="0"/>
              <a:t>, concerned with the </a:t>
            </a:r>
            <a:r>
              <a:rPr lang="en-US" b="1" dirty="0"/>
              <a:t>secondary</a:t>
            </a:r>
            <a:r>
              <a:rPr lang="en-US" dirty="0"/>
              <a:t> </a:t>
            </a:r>
            <a:r>
              <a:rPr lang="en-US" b="1" dirty="0"/>
              <a:t>increase in thickness of the axis.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dirty="0"/>
              <a:t>They </a:t>
            </a:r>
            <a:r>
              <a:rPr lang="en-US" b="1" dirty="0"/>
              <a:t>primary growth</a:t>
            </a:r>
            <a:r>
              <a:rPr lang="en-US" dirty="0"/>
              <a:t>, initiated in the </a:t>
            </a:r>
            <a:r>
              <a:rPr lang="en-US" b="1" dirty="0"/>
              <a:t>apical meristems</a:t>
            </a:r>
            <a:r>
              <a:rPr lang="en-US" dirty="0"/>
              <a:t>, expands the plant body, </a:t>
            </a:r>
            <a:r>
              <a:rPr lang="en-US" b="1" dirty="0"/>
              <a:t>increases</a:t>
            </a:r>
            <a:r>
              <a:rPr lang="en-US" dirty="0"/>
              <a:t> its surfaces and its area of contact with air and sail, and eventually produces the </a:t>
            </a:r>
            <a:r>
              <a:rPr lang="en-US" b="1" dirty="0"/>
              <a:t>re-</a:t>
            </a:r>
            <a:r>
              <a:rPr lang="en-US" b="1" dirty="0" err="1"/>
              <a:t>preoductive</a:t>
            </a:r>
            <a:r>
              <a:rPr lang="en-US" b="1" dirty="0"/>
              <a:t> organs</a:t>
            </a:r>
            <a:r>
              <a:rPr lang="en-US" dirty="0"/>
              <a:t>.</a:t>
            </a:r>
            <a:endParaRPr lang="en-SA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E7DFC12-1BC0-FB40-90B1-EB1D978456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983673" y="503089"/>
            <a:ext cx="10370127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257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3F26B-5ABB-CC4E-9ED1-75139096C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098"/>
            <a:ext cx="10515600" cy="4351338"/>
          </a:xfrm>
        </p:spPr>
        <p:txBody>
          <a:bodyPr/>
          <a:lstStyle/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en-US" dirty="0"/>
              <a:t>The meristems is a </a:t>
            </a:r>
            <a:r>
              <a:rPr lang="en-US" b="1" dirty="0"/>
              <a:t>formative tissue</a:t>
            </a:r>
            <a:r>
              <a:rPr lang="en-US" dirty="0"/>
              <a:t>, adding new cells to the plant body and at the same time </a:t>
            </a:r>
            <a:r>
              <a:rPr lang="en-US" b="1" dirty="0"/>
              <a:t>perpetuating themselves </a:t>
            </a:r>
            <a:r>
              <a:rPr lang="en-US" dirty="0"/>
              <a:t>as meristems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en-US" dirty="0"/>
              <a:t> Thus in active meristems a part of the products of </a:t>
            </a:r>
            <a:r>
              <a:rPr lang="en-US" b="1" dirty="0"/>
              <a:t>cell division remain meristema</a:t>
            </a:r>
            <a:r>
              <a:rPr lang="en-US" dirty="0"/>
              <a:t>tic, the </a:t>
            </a:r>
            <a:r>
              <a:rPr lang="en-US" b="1" dirty="0"/>
              <a:t>initiating cells</a:t>
            </a:r>
            <a:r>
              <a:rPr lang="en-US" dirty="0"/>
              <a:t>, and other develop into the </a:t>
            </a:r>
            <a:r>
              <a:rPr lang="en-US" b="1" dirty="0"/>
              <a:t>various </a:t>
            </a:r>
            <a:r>
              <a:rPr lang="en-US" b="1" dirty="0" err="1"/>
              <a:t>tissure</a:t>
            </a:r>
            <a:r>
              <a:rPr lang="en-US" b="1" dirty="0"/>
              <a:t> elements</a:t>
            </a:r>
            <a:r>
              <a:rPr lang="en-US" dirty="0"/>
              <a:t>. 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en-US" dirty="0"/>
              <a:t>Since the cells of </a:t>
            </a:r>
            <a:r>
              <a:rPr lang="en-US" b="1" dirty="0"/>
              <a:t>vascular plant </a:t>
            </a:r>
            <a:r>
              <a:rPr lang="en-US" dirty="0"/>
              <a:t>vary so much in their function and their </a:t>
            </a:r>
            <a:r>
              <a:rPr lang="en-US" b="1" dirty="0"/>
              <a:t>Morphologic characteristic</a:t>
            </a:r>
            <a:r>
              <a:rPr lang="en-US" dirty="0"/>
              <a:t>, they also vary in details of different </a:t>
            </a:r>
            <a:r>
              <a:rPr lang="en-US" b="1" dirty="0"/>
              <a:t>degree of differentiation </a:t>
            </a:r>
            <a:r>
              <a:rPr lang="en-US" dirty="0"/>
              <a:t>as composed with their common </a:t>
            </a:r>
            <a:r>
              <a:rPr lang="en-US" dirty="0" err="1"/>
              <a:t>meristenatic</a:t>
            </a:r>
            <a:r>
              <a:rPr lang="en-US" dirty="0"/>
              <a:t> precursors</a:t>
            </a:r>
            <a:endParaRPr lang="en-SA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C0E07BA-5EA8-B64B-8764-628FBB869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983673" y="501154"/>
            <a:ext cx="10370127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99B999-0A3E-2E45-B8B9-4C7A065B3F3F}"/>
              </a:ext>
            </a:extLst>
          </p:cNvPr>
          <p:cNvSpPr txBox="1"/>
          <p:nvPr/>
        </p:nvSpPr>
        <p:spPr>
          <a:xfrm>
            <a:off x="2826328" y="65495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A" sz="2800" b="1" dirty="0">
                <a:solidFill>
                  <a:schemeClr val="accent5"/>
                </a:solidFill>
              </a:rPr>
              <a:t>MERISTEMS AND MATURE TISSUE</a:t>
            </a:r>
          </a:p>
        </p:txBody>
      </p:sp>
    </p:spTree>
    <p:extLst>
      <p:ext uri="{BB962C8B-B14F-4D97-AF65-F5344CB8AC3E}">
        <p14:creationId xmlns:p14="http://schemas.microsoft.com/office/powerpoint/2010/main" val="1443668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7F193-69A6-BD4D-8873-4F467C2BD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3225"/>
            <a:ext cx="10515600" cy="4351338"/>
          </a:xfrm>
        </p:spPr>
        <p:txBody>
          <a:bodyPr/>
          <a:lstStyle/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en-US" dirty="0"/>
              <a:t> For variable length of time , during the differentiation of tissue </a:t>
            </a:r>
            <a:r>
              <a:rPr lang="en-US" b="1" dirty="0"/>
              <a:t>from meristems</a:t>
            </a:r>
            <a:r>
              <a:rPr lang="en-US" dirty="0"/>
              <a:t>, the derivatives of meristematic cells synthesize protoplasm, </a:t>
            </a:r>
            <a:r>
              <a:rPr lang="en-US" b="1" dirty="0"/>
              <a:t>enlarge</a:t>
            </a:r>
            <a:r>
              <a:rPr lang="en-US" dirty="0"/>
              <a:t>, and divide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en-US" dirty="0"/>
              <a:t> These processes of growth may persist to some degree even after the derivatives shows </a:t>
            </a:r>
            <a:r>
              <a:rPr lang="en-US" dirty="0">
                <a:solidFill>
                  <a:schemeClr val="accent6"/>
                </a:solidFill>
              </a:rPr>
              <a:t>indications of differentiation into specific kinds of cells.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en-US" dirty="0"/>
              <a:t> The development of </a:t>
            </a:r>
            <a:r>
              <a:rPr lang="en-US" dirty="0" err="1"/>
              <a:t>meristenatic</a:t>
            </a:r>
            <a:r>
              <a:rPr lang="en-US" dirty="0"/>
              <a:t> derivatives into </a:t>
            </a:r>
            <a:r>
              <a:rPr lang="en-US" b="1" dirty="0">
                <a:solidFill>
                  <a:schemeClr val="accent6"/>
                </a:solidFill>
              </a:rPr>
              <a:t>mature cell is gradual.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en-US" dirty="0"/>
              <a:t> Some activities characteristic of mature tissues may occur while these tissue </a:t>
            </a:r>
            <a:r>
              <a:rPr lang="en-US" b="1" dirty="0">
                <a:solidFill>
                  <a:schemeClr val="accent6"/>
                </a:solidFill>
              </a:rPr>
              <a:t>are still developing</a:t>
            </a:r>
            <a:r>
              <a:rPr lang="en-US" dirty="0"/>
              <a:t>.</a:t>
            </a:r>
            <a:endParaRPr lang="en-SA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6D1D232-2C12-B043-83E5-AF2E027E49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983673" y="501154"/>
            <a:ext cx="10370127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574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8A896-A14D-7742-9E01-D1BD0FE72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dirty="0"/>
              <a:t>Meristems are classified on several criteria </a:t>
            </a:r>
            <a:r>
              <a:rPr lang="en-US" b="1" dirty="0"/>
              <a:t>mode of origin</a:t>
            </a:r>
            <a:r>
              <a:rPr lang="en-US" dirty="0"/>
              <a:t>, </a:t>
            </a:r>
            <a:r>
              <a:rPr lang="en-US" b="1" dirty="0"/>
              <a:t>position in plant</a:t>
            </a:r>
            <a:r>
              <a:rPr lang="en-US" dirty="0"/>
              <a:t>, </a:t>
            </a:r>
            <a:r>
              <a:rPr lang="en-US" b="1" dirty="0"/>
              <a:t>stage of development</a:t>
            </a:r>
            <a:r>
              <a:rPr lang="en-US" dirty="0"/>
              <a:t>, </a:t>
            </a:r>
            <a:r>
              <a:rPr lang="en-US" b="1" dirty="0"/>
              <a:t>function topography</a:t>
            </a:r>
            <a:r>
              <a:rPr lang="en-US" dirty="0"/>
              <a:t>. 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dirty="0"/>
              <a:t>The important classification on the basis of their</a:t>
            </a:r>
          </a:p>
          <a:p>
            <a:pPr marL="0" indent="0">
              <a:buNone/>
            </a:pPr>
            <a:r>
              <a:rPr lang="en-US" dirty="0"/>
              <a:t> (a) Stage of development </a:t>
            </a:r>
          </a:p>
          <a:p>
            <a:pPr marL="0" indent="0">
              <a:buNone/>
            </a:pPr>
            <a:r>
              <a:rPr lang="en-US" dirty="0"/>
              <a:t>(b) Origin of Initiating cells</a:t>
            </a:r>
          </a:p>
          <a:p>
            <a:pPr marL="0" indent="0">
              <a:buNone/>
            </a:pPr>
            <a:r>
              <a:rPr lang="en-US" dirty="0"/>
              <a:t> (c) Positions</a:t>
            </a:r>
          </a:p>
          <a:p>
            <a:pPr marL="0" indent="0">
              <a:buNone/>
            </a:pPr>
            <a:r>
              <a:rPr lang="en-US" dirty="0"/>
              <a:t> (d) Functions</a:t>
            </a:r>
            <a:endParaRPr lang="en-SA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DEF1367-5E55-E74B-B20D-3CAD07EC0C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983673" y="501154"/>
            <a:ext cx="10370127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2E6F8A-A806-CB40-879B-D891DD3F8FA6}"/>
              </a:ext>
            </a:extLst>
          </p:cNvPr>
          <p:cNvSpPr txBox="1"/>
          <p:nvPr/>
        </p:nvSpPr>
        <p:spPr>
          <a:xfrm>
            <a:off x="3519055" y="68103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A" sz="2400" b="1" dirty="0">
                <a:solidFill>
                  <a:schemeClr val="accent5"/>
                </a:solidFill>
              </a:rPr>
              <a:t>CLASSIFICATION OF MERISTEMS</a:t>
            </a:r>
          </a:p>
        </p:txBody>
      </p:sp>
    </p:spTree>
    <p:extLst>
      <p:ext uri="{BB962C8B-B14F-4D97-AF65-F5344CB8AC3E}">
        <p14:creationId xmlns:p14="http://schemas.microsoft.com/office/powerpoint/2010/main" val="3869398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C81B4-1A07-AF45-A2ED-E707AB7EB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b="1" dirty="0"/>
              <a:t> (a) Stage of development </a:t>
            </a:r>
            <a:r>
              <a:rPr lang="en-US" dirty="0"/>
              <a:t>: this is the region of new organs and tissue. The term </a:t>
            </a:r>
            <a:r>
              <a:rPr lang="en-US" b="1" dirty="0">
                <a:solidFill>
                  <a:schemeClr val="accent6"/>
                </a:solidFill>
              </a:rPr>
              <a:t>embryonic meristem </a:t>
            </a:r>
            <a:r>
              <a:rPr lang="en-US" dirty="0"/>
              <a:t>may also be applied to this which consists of young initials and their derivatives.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dirty="0"/>
              <a:t>(b) </a:t>
            </a:r>
            <a:r>
              <a:rPr lang="en-US" b="1" dirty="0"/>
              <a:t>Origin of Initiating cells </a:t>
            </a:r>
            <a:r>
              <a:rPr lang="en-US" dirty="0"/>
              <a:t>: On the basis of their origin, meristems are of two types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Primary meristems (</a:t>
            </a:r>
            <a:r>
              <a:rPr lang="en-US" dirty="0" err="1"/>
              <a:t>i</a:t>
            </a:r>
            <a:r>
              <a:rPr lang="en-US" dirty="0"/>
              <a:t>)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dirty="0"/>
              <a:t> (ii) Secondary meristems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endParaRPr lang="en-SA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1AA76D8-F61A-A54A-B132-523D948714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983673" y="501154"/>
            <a:ext cx="10370127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712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7406E-BF23-9E45-B665-7B76DC66B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8534"/>
            <a:ext cx="10515600" cy="4808312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92D050"/>
              </a:buClr>
              <a:buNone/>
            </a:pPr>
            <a:r>
              <a:rPr lang="en-US" b="1" dirty="0"/>
              <a:t>Primary Meristems </a:t>
            </a:r>
            <a:r>
              <a:rPr lang="en-US" dirty="0"/>
              <a:t>: They build up the fundamental or primary Part of the plant and are part of </a:t>
            </a:r>
            <a:r>
              <a:rPr lang="en-US" b="1" dirty="0" err="1">
                <a:solidFill>
                  <a:schemeClr val="accent6"/>
                </a:solidFill>
              </a:rPr>
              <a:t>promeristem</a:t>
            </a:r>
            <a:r>
              <a:rPr lang="en-US" dirty="0"/>
              <a:t>.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en-US" dirty="0"/>
              <a:t> The primary meristems are found at the apices of stem and roots and the primordia of leaves and similar appendages.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endParaRPr lang="en-US" dirty="0"/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en-US" b="1" dirty="0"/>
              <a:t>Secondary Meristems </a:t>
            </a:r>
            <a:r>
              <a:rPr lang="en-US" dirty="0"/>
              <a:t>: The cells first differentiate and function as members of some mature tissue system, then again take up meristematic activity, the resulting </a:t>
            </a:r>
            <a:r>
              <a:rPr lang="en-US" dirty="0">
                <a:solidFill>
                  <a:schemeClr val="accent6"/>
                </a:solidFill>
              </a:rPr>
              <a:t>meristems is called secondary</a:t>
            </a:r>
            <a:r>
              <a:rPr lang="en-US" dirty="0"/>
              <a:t>.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endParaRPr lang="en-US" dirty="0"/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en-US" dirty="0"/>
              <a:t>The secondary meristems are so called because </a:t>
            </a:r>
            <a:r>
              <a:rPr lang="en-US" b="1" dirty="0">
                <a:solidFill>
                  <a:srgbClr val="FF0000"/>
                </a:solidFill>
              </a:rPr>
              <a:t>they originate from permanent cells.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494C722-C43C-784F-AFFB-23D5D1E3C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983673" y="501154"/>
            <a:ext cx="10370127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301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3F6CF-A02C-0E47-82A2-DAC0E8A45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5457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 (c) According to position </a:t>
            </a:r>
            <a:r>
              <a:rPr lang="en-US" dirty="0"/>
              <a:t>: On the basis of position in the Plant body, meristems can be classified into following groups:</a:t>
            </a:r>
          </a:p>
          <a:p>
            <a:pPr marL="514350" indent="-514350">
              <a:buAutoNum type="arabicPeriod"/>
            </a:pPr>
            <a:r>
              <a:rPr lang="en-US" dirty="0"/>
              <a:t>Apical Meristems</a:t>
            </a:r>
          </a:p>
          <a:p>
            <a:pPr marL="514350" indent="-514350">
              <a:buAutoNum type="arabicPeriod"/>
            </a:pPr>
            <a:r>
              <a:rPr lang="en-US" dirty="0"/>
              <a:t>Intercalary Meristems</a:t>
            </a:r>
            <a:endParaRPr lang="en-SA" dirty="0"/>
          </a:p>
          <a:p>
            <a:pPr marL="514350" indent="-514350">
              <a:buAutoNum type="arabicPeriod"/>
            </a:pPr>
            <a:r>
              <a:rPr lang="en-US" dirty="0"/>
              <a:t>Lateral Meristems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EF57D3B-AA3A-0F44-B91A-41A66E41F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910936" y="262681"/>
            <a:ext cx="10370127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667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B8DA3-CAB7-5043-9EC6-26EB05966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09" y="1354571"/>
            <a:ext cx="11069781" cy="4810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1. Apical Meristems </a:t>
            </a:r>
            <a:r>
              <a:rPr lang="en-US" dirty="0"/>
              <a:t>: Apical meristems are also known as growing points. 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dirty="0"/>
              <a:t>They are found at the apex of stems, roots and branches of the vascular plants. 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dirty="0"/>
              <a:t>The initiating cells may be single or in groups.</a:t>
            </a:r>
          </a:p>
          <a:p>
            <a:pPr marL="0" indent="0">
              <a:buClr>
                <a:schemeClr val="accent6"/>
              </a:buClr>
              <a:buNone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9F9E75B-BA64-E346-9635-22CEE344E2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910936" y="373518"/>
            <a:ext cx="10370127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1A6E72B-796F-4541-A2DA-85D1ECC83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09" y="3241963"/>
            <a:ext cx="4774823" cy="35030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FF0709-CD2B-8347-BD54-F506AD97FFAA}"/>
              </a:ext>
            </a:extLst>
          </p:cNvPr>
          <p:cNvSpPr txBox="1"/>
          <p:nvPr/>
        </p:nvSpPr>
        <p:spPr>
          <a:xfrm>
            <a:off x="5444836" y="6484482"/>
            <a:ext cx="55643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https://</a:t>
            </a:r>
            <a:r>
              <a:rPr lang="en-US" sz="800" dirty="0" err="1"/>
              <a:t>www.macmillanhighered.com</a:t>
            </a:r>
            <a:r>
              <a:rPr lang="en-US" sz="800" dirty="0"/>
              <a:t>/</a:t>
            </a:r>
            <a:r>
              <a:rPr lang="en-US" sz="800" dirty="0" err="1"/>
              <a:t>BrainHoney</a:t>
            </a:r>
            <a:r>
              <a:rPr lang="en-US" sz="800" dirty="0"/>
              <a:t>/Resource/6716/</a:t>
            </a:r>
            <a:r>
              <a:rPr lang="en-US" sz="800" dirty="0" err="1"/>
              <a:t>digital_first_content</a:t>
            </a:r>
            <a:r>
              <a:rPr lang="en-US" sz="800" dirty="0"/>
              <a:t>/trunk/test/hillis2e/hillis2e_ch24_3.html</a:t>
            </a:r>
            <a:endParaRPr lang="en-SA" sz="800" dirty="0"/>
          </a:p>
        </p:txBody>
      </p:sp>
    </p:spTree>
    <p:extLst>
      <p:ext uri="{BB962C8B-B14F-4D97-AF65-F5344CB8AC3E}">
        <p14:creationId xmlns:p14="http://schemas.microsoft.com/office/powerpoint/2010/main" val="2213064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9156D-46E7-1144-885D-2ED89A6D3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accent6"/>
              </a:buClr>
              <a:buNone/>
            </a:pPr>
            <a:r>
              <a:rPr lang="en-US" dirty="0"/>
              <a:t>2</a:t>
            </a:r>
            <a:r>
              <a:rPr lang="en-US" b="1" dirty="0"/>
              <a:t>. Intercalary Meristems </a:t>
            </a:r>
            <a:r>
              <a:rPr lang="en-US" dirty="0"/>
              <a:t>: These are portions of apical meristems that have become separated from the apex during growth.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dirty="0"/>
              <a:t> They remain intercalated in between the permanent tissue. </a:t>
            </a:r>
          </a:p>
          <a:p>
            <a:pPr marL="0" indent="0">
              <a:buClr>
                <a:schemeClr val="accent6"/>
              </a:buClr>
              <a:buNone/>
            </a:pPr>
            <a:r>
              <a:rPr lang="en-US" dirty="0"/>
              <a:t>3</a:t>
            </a:r>
            <a:r>
              <a:rPr lang="en-US" b="1" dirty="0"/>
              <a:t>.Lateral Meristems </a:t>
            </a:r>
            <a:r>
              <a:rPr lang="en-US" dirty="0"/>
              <a:t>: These meristems are present along the side of the stem in </a:t>
            </a:r>
            <a:r>
              <a:rPr lang="en-US" b="1" dirty="0">
                <a:solidFill>
                  <a:schemeClr val="accent6"/>
                </a:solidFill>
              </a:rPr>
              <a:t>dicotyledons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6"/>
                </a:solidFill>
              </a:rPr>
              <a:t>gymnosperms</a:t>
            </a:r>
            <a:r>
              <a:rPr lang="en-US" dirty="0"/>
              <a:t> Lateral meristems are responsible for </a:t>
            </a:r>
            <a:r>
              <a:rPr lang="en-US" b="1" dirty="0">
                <a:solidFill>
                  <a:srgbClr val="FF0000"/>
                </a:solidFill>
              </a:rPr>
              <a:t>forming secondary tissues</a:t>
            </a:r>
            <a:r>
              <a:rPr lang="en-US" dirty="0"/>
              <a:t>.</a:t>
            </a:r>
          </a:p>
          <a:p>
            <a:endParaRPr lang="en-SA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2D28CA-F00D-3B46-B2E6-62E2E0926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838200" y="525918"/>
            <a:ext cx="10370127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5312BF-6324-C74A-A6D5-6C6DDB411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127" y="4016558"/>
            <a:ext cx="2641600" cy="2623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114D2D-1EEF-BC41-8142-B5CB0D256D87}"/>
              </a:ext>
            </a:extLst>
          </p:cNvPr>
          <p:cNvSpPr txBox="1"/>
          <p:nvPr/>
        </p:nvSpPr>
        <p:spPr>
          <a:xfrm>
            <a:off x="7578437" y="6639958"/>
            <a:ext cx="30812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https://</a:t>
            </a:r>
            <a:r>
              <a:rPr lang="en-US" sz="800" dirty="0" err="1"/>
              <a:t>www.toppr.com</a:t>
            </a:r>
            <a:r>
              <a:rPr lang="en-US" sz="800" dirty="0"/>
              <a:t>/guides/biology/tissues/meristematic-tissue/</a:t>
            </a:r>
            <a:endParaRPr lang="en-SA" sz="800" dirty="0"/>
          </a:p>
        </p:txBody>
      </p:sp>
    </p:spTree>
    <p:extLst>
      <p:ext uri="{BB962C8B-B14F-4D97-AF65-F5344CB8AC3E}">
        <p14:creationId xmlns:p14="http://schemas.microsoft.com/office/powerpoint/2010/main" val="3720260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1026157" y="4802"/>
            <a:ext cx="10139681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45748" y="-38507"/>
            <a:ext cx="6500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charset="0"/>
                <a:ea typeface="Times New Roman" charset="0"/>
                <a:cs typeface="Times New Roman" charset="0"/>
              </a:rPr>
              <a:t>plant Organ Systems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1516175"/>
            <a:ext cx="104324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charset="2"/>
              <a:buChar char="ü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Student  will be able to: Describe the shoot organ system and the root organ system    </a:t>
            </a:r>
          </a:p>
          <a:p>
            <a:pPr>
              <a:buClr>
                <a:schemeClr val="accent6"/>
              </a:buClr>
            </a:pP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Clr>
                <a:schemeClr val="accent6"/>
              </a:buClr>
              <a:buFont typeface="Wingdings" charset="2"/>
              <a:buChar char="ü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Distinguish between meristematic tissue and permanent tissue</a:t>
            </a:r>
          </a:p>
          <a:p>
            <a:pPr>
              <a:buClr>
                <a:schemeClr val="accent6"/>
              </a:buClr>
            </a:pP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Clr>
                <a:schemeClr val="accent6"/>
              </a:buClr>
              <a:buFont typeface="Wingdings" charset="2"/>
              <a:buChar char="ü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Identify and describe the three regions where plant growth occurs</a:t>
            </a:r>
          </a:p>
          <a:p>
            <a:pPr>
              <a:buClr>
                <a:schemeClr val="accent6"/>
              </a:buClr>
            </a:pP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Clr>
                <a:schemeClr val="accent6"/>
              </a:buClr>
              <a:buFont typeface="Wingdings" charset="2"/>
              <a:buChar char="ü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Summarize the roles of dermal tissue, vascular tissue, and ground tissue</a:t>
            </a:r>
          </a:p>
          <a:p>
            <a:pPr>
              <a:buClr>
                <a:schemeClr val="accent6"/>
              </a:buClr>
            </a:pP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Clr>
                <a:schemeClr val="accent6"/>
              </a:buClr>
              <a:buFont typeface="Wingdings" charset="2"/>
              <a:buChar char="ü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Compare simple plant tissue with complex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plant tissue</a:t>
            </a:r>
          </a:p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128" y="1000444"/>
            <a:ext cx="3038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charset="0"/>
                <a:ea typeface="Times New Roman" charset="0"/>
                <a:cs typeface="Times New Roman" charset="0"/>
              </a:rPr>
              <a:t>Objective of this Lecture: </a:t>
            </a:r>
          </a:p>
        </p:txBody>
      </p:sp>
    </p:spTree>
    <p:extLst>
      <p:ext uri="{BB962C8B-B14F-4D97-AF65-F5344CB8AC3E}">
        <p14:creationId xmlns:p14="http://schemas.microsoft.com/office/powerpoint/2010/main" val="35767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A9F02-D629-194E-826E-ACDB14123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11FD51-7056-DA47-9442-99A4D802A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(D)</a:t>
            </a:r>
            <a:r>
              <a:rPr lang="en-US" b="1" dirty="0"/>
              <a:t>According to Functions </a:t>
            </a:r>
            <a:r>
              <a:rPr lang="en-US" dirty="0"/>
              <a:t>: The primary meristems at the apices of shoot and roots when partially differentiated for the organization of tissue system were distinguished as follow:</a:t>
            </a:r>
          </a:p>
          <a:p>
            <a:pPr marL="514350" indent="-514350">
              <a:buAutoNum type="arabicPeriod"/>
            </a:pPr>
            <a:r>
              <a:rPr lang="en-US" dirty="0"/>
              <a:t>Protoderms</a:t>
            </a:r>
          </a:p>
          <a:p>
            <a:pPr marL="0" indent="0">
              <a:buNone/>
            </a:pPr>
            <a:r>
              <a:rPr lang="en-US" dirty="0"/>
              <a:t>2. Procambium</a:t>
            </a:r>
          </a:p>
          <a:p>
            <a:pPr marL="0" indent="0">
              <a:buNone/>
            </a:pPr>
            <a:r>
              <a:rPr lang="en-US" dirty="0"/>
              <a:t>3. Ground Meristem</a:t>
            </a:r>
            <a:endParaRPr lang="en-SA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F1952BF-C3CC-824C-B7E3-37A88B990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838200" y="525918"/>
            <a:ext cx="10370127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520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0" y="0"/>
            <a:ext cx="10668001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B76879-03FD-9A45-839B-ED6381536AA9}"/>
              </a:ext>
            </a:extLst>
          </p:cNvPr>
          <p:cNvSpPr txBox="1"/>
          <p:nvPr/>
        </p:nvSpPr>
        <p:spPr>
          <a:xfrm>
            <a:off x="1775520" y="894985"/>
            <a:ext cx="540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dirty="0"/>
              <a:t>D</a:t>
            </a:r>
            <a:r>
              <a:rPr lang="en-SA" sz="2000" b="1" dirty="0"/>
              <a:t>. </a:t>
            </a:r>
            <a:r>
              <a:rPr lang="en-US" sz="2000" b="1" dirty="0"/>
              <a:t>According to Functions : </a:t>
            </a:r>
          </a:p>
          <a:p>
            <a:endParaRPr lang="en-US" sz="2000" b="1" dirty="0"/>
          </a:p>
          <a:p>
            <a:r>
              <a:rPr lang="en-US" sz="2000" dirty="0"/>
              <a:t> The primary meristems at the apices of shoot and roots when partially differentiated for the organization of tissue system were distinguished as follow:</a:t>
            </a:r>
          </a:p>
          <a:p>
            <a:endParaRPr lang="en-US" sz="2000" dirty="0"/>
          </a:p>
          <a:p>
            <a:r>
              <a:rPr lang="en-US" sz="2000" dirty="0"/>
              <a:t>1.Protoderms 2.  Procambium 3.  Ground Meristem</a:t>
            </a:r>
          </a:p>
          <a:p>
            <a:endParaRPr lang="en-US" sz="2000" dirty="0"/>
          </a:p>
          <a:p>
            <a:r>
              <a:rPr lang="en-US" sz="2000" b="1" dirty="0"/>
              <a:t>Protoderm </a:t>
            </a:r>
            <a:r>
              <a:rPr lang="en-US" sz="2000" dirty="0"/>
              <a:t>: It is the outermost layer of young growing region. It develop into epidermal tissue system.</a:t>
            </a:r>
          </a:p>
          <a:p>
            <a:endParaRPr lang="en-US" sz="2000" dirty="0"/>
          </a:p>
          <a:p>
            <a:r>
              <a:rPr lang="en-US" sz="2000" b="1" dirty="0"/>
              <a:t>Procambium : </a:t>
            </a:r>
            <a:r>
              <a:rPr lang="en-US" sz="2000" dirty="0"/>
              <a:t>The cells of the Procambium are narrow and elongated. Procambium develops into primary vascular tissue (xylem, phloem, Cambium).</a:t>
            </a:r>
            <a:endParaRPr lang="en-SA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966EB1-9977-6744-89C0-8958E21D30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894984"/>
            <a:ext cx="3384376" cy="55583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CAA9C3-65C3-3748-962E-0CAC7870BDEE}"/>
              </a:ext>
            </a:extLst>
          </p:cNvPr>
          <p:cNvSpPr txBox="1"/>
          <p:nvPr/>
        </p:nvSpPr>
        <p:spPr>
          <a:xfrm>
            <a:off x="6563890" y="6527295"/>
            <a:ext cx="39966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https://</a:t>
            </a:r>
            <a:r>
              <a:rPr lang="en-US" sz="800" dirty="0" err="1"/>
              <a:t>www.quora.com</a:t>
            </a:r>
            <a:r>
              <a:rPr lang="en-US" sz="800" dirty="0"/>
              <a:t>/What-is-the-difference-between-the-meristem-and-the-cambium</a:t>
            </a:r>
            <a:endParaRPr lang="en-SA" sz="800" dirty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1504008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804B66-8BDB-8A4B-9E63-16B9DEC07400}"/>
              </a:ext>
            </a:extLst>
          </p:cNvPr>
          <p:cNvSpPr txBox="1"/>
          <p:nvPr/>
        </p:nvSpPr>
        <p:spPr>
          <a:xfrm>
            <a:off x="1556023" y="1213009"/>
            <a:ext cx="8654018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A" sz="2400" b="1" dirty="0"/>
              <a:t>Ground Meristems </a:t>
            </a:r>
            <a:r>
              <a:rPr lang="en-SA" dirty="0"/>
              <a:t>:</a:t>
            </a:r>
          </a:p>
          <a:p>
            <a:pPr marL="285750" indent="-285750">
              <a:buClr>
                <a:srgbClr val="92D050"/>
              </a:buClr>
              <a:buFont typeface="Wingdings" pitchFamily="2" charset="2"/>
              <a:buChar char="ü"/>
            </a:pPr>
            <a:r>
              <a:rPr lang="en-SA" dirty="0"/>
              <a:t> </a:t>
            </a:r>
            <a:r>
              <a:rPr lang="en-SA" sz="2400" dirty="0"/>
              <a:t>This meristem develops </a:t>
            </a:r>
            <a:r>
              <a:rPr lang="en-US" sz="2400" dirty="0"/>
              <a:t>into fund ground tissues. </a:t>
            </a:r>
          </a:p>
          <a:p>
            <a:pPr marL="342900" indent="-342900">
              <a:buClr>
                <a:srgbClr val="92D050"/>
              </a:buClr>
              <a:buFont typeface="Wingdings" pitchFamily="2" charset="2"/>
              <a:buChar char="ü"/>
            </a:pPr>
            <a:r>
              <a:rPr lang="en-US" sz="2400" dirty="0"/>
              <a:t>The cells of this region are large and thin-walled which in later stages become differentiated into hypodermis, cortex, endodermis, peri cycle, medulla (pith) and medullary rays</a:t>
            </a:r>
            <a:r>
              <a:rPr lang="en-US" dirty="0"/>
              <a:t>.</a:t>
            </a:r>
          </a:p>
          <a:p>
            <a:endParaRPr lang="en-US" dirty="0"/>
          </a:p>
          <a:p>
            <a:pPr marL="342900" indent="-342900">
              <a:buClr>
                <a:srgbClr val="92D050"/>
              </a:buClr>
              <a:buFont typeface="Wingdings" pitchFamily="2" charset="2"/>
              <a:buChar char="ü"/>
            </a:pPr>
            <a:r>
              <a:rPr lang="en-US" sz="2400" dirty="0"/>
              <a:t>In stem apices, dermatogen is outer most layer that form epidermal system. </a:t>
            </a:r>
          </a:p>
          <a:p>
            <a:pPr marL="342900" indent="-342900">
              <a:buClr>
                <a:srgbClr val="92D050"/>
              </a:buClr>
              <a:buFont typeface="Wingdings" pitchFamily="2" charset="2"/>
              <a:buChar char="ü"/>
            </a:pPr>
            <a:r>
              <a:rPr lang="en-US" sz="2400" dirty="0"/>
              <a:t>Next to periblem that form cortex and endodermis. </a:t>
            </a:r>
          </a:p>
          <a:p>
            <a:pPr marL="342900" indent="-342900">
              <a:buClr>
                <a:srgbClr val="92D050"/>
              </a:buClr>
              <a:buFont typeface="Wingdings" pitchFamily="2" charset="2"/>
              <a:buChar char="ü"/>
            </a:pPr>
            <a:endParaRPr lang="en-US" sz="2400" dirty="0"/>
          </a:p>
          <a:p>
            <a:pPr marL="342900" indent="-342900">
              <a:buClr>
                <a:srgbClr val="92D050"/>
              </a:buClr>
              <a:buFont typeface="Wingdings" pitchFamily="2" charset="2"/>
              <a:buChar char="ü"/>
            </a:pPr>
            <a:r>
              <a:rPr lang="en-US" sz="2400" dirty="0"/>
              <a:t>The central core histogen is called </a:t>
            </a:r>
            <a:r>
              <a:rPr lang="en-US" sz="2400" dirty="0" err="1"/>
              <a:t>plerome</a:t>
            </a:r>
            <a:r>
              <a:rPr lang="en-US" sz="2400" dirty="0"/>
              <a:t>, that form vascular system, pith and medullary rays</a:t>
            </a:r>
            <a:endParaRPr lang="en-SA" sz="2400" dirty="0"/>
          </a:p>
        </p:txBody>
      </p:sp>
    </p:spTree>
    <p:extLst>
      <p:ext uri="{BB962C8B-B14F-4D97-AF65-F5344CB8AC3E}">
        <p14:creationId xmlns:p14="http://schemas.microsoft.com/office/powerpoint/2010/main" val="15365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1526446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3233C1D-83D5-4747-864D-6F3E675D0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1544191"/>
            <a:ext cx="3509020" cy="41890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45B9CD-0657-7D4C-8184-832E2374A0EE}"/>
              </a:ext>
            </a:extLst>
          </p:cNvPr>
          <p:cNvSpPr txBox="1"/>
          <p:nvPr/>
        </p:nvSpPr>
        <p:spPr>
          <a:xfrm>
            <a:off x="1866900" y="1571626"/>
            <a:ext cx="494918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For example</a:t>
            </a:r>
            <a:r>
              <a:rPr lang="en-US" sz="2400" dirty="0"/>
              <a:t>, that certain walls of the sieve-tube elements are differentiated into sieve plates, that the xylem tissue is differentiated into tracheary elements, </a:t>
            </a:r>
            <a:r>
              <a:rPr lang="en-US" sz="2400" dirty="0" err="1"/>
              <a:t>fibres</a:t>
            </a:r>
            <a:r>
              <a:rPr lang="en-US" sz="2400" dirty="0"/>
              <a:t>, </a:t>
            </a:r>
            <a:r>
              <a:rPr lang="en-US" sz="2400" dirty="0" err="1"/>
              <a:t>parenchyama</a:t>
            </a:r>
            <a:r>
              <a:rPr lang="en-US" sz="2400" dirty="0"/>
              <a:t>, and the vascular </a:t>
            </a:r>
            <a:r>
              <a:rPr lang="en-US" sz="2400" dirty="0" err="1"/>
              <a:t>tissure</a:t>
            </a:r>
            <a:r>
              <a:rPr lang="en-US" sz="2400" dirty="0"/>
              <a:t> system into xylem and phloem.</a:t>
            </a:r>
            <a:endParaRPr lang="en-SA" sz="2400" dirty="0"/>
          </a:p>
          <a:p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367561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0" y="0"/>
            <a:ext cx="12192000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C126EC-5935-D142-8E76-3003B3325119}"/>
              </a:ext>
            </a:extLst>
          </p:cNvPr>
          <p:cNvSpPr txBox="1"/>
          <p:nvPr/>
        </p:nvSpPr>
        <p:spPr>
          <a:xfrm>
            <a:off x="360218" y="1285875"/>
            <a:ext cx="118317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Many cells are so strongly modified during differentiated that they ultimately reach an irreversible state. </a:t>
            </a:r>
          </a:p>
          <a:p>
            <a:endParaRPr lang="en-US" sz="2400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Such a state is usually associated with a profound alteration of the protoplast or its complete disappearance.</a:t>
            </a:r>
          </a:p>
          <a:p>
            <a:endParaRPr lang="en-US" sz="2400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 The cell thus loses the capacity to differentiate and to resume meristematic activity</a:t>
            </a:r>
            <a:endParaRPr lang="en-SA" sz="2400" dirty="0"/>
          </a:p>
        </p:txBody>
      </p:sp>
    </p:spTree>
    <p:extLst>
      <p:ext uri="{BB962C8B-B14F-4D97-AF65-F5344CB8AC3E}">
        <p14:creationId xmlns:p14="http://schemas.microsoft.com/office/powerpoint/2010/main" val="239666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1040296" y="101582"/>
            <a:ext cx="9625259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0" y="58273"/>
            <a:ext cx="9144000" cy="9233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Introduction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42731" y="1455939"/>
            <a:ext cx="6096000" cy="566308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800" dirty="0">
                <a:solidFill>
                  <a:srgbClr val="333333"/>
                </a:solidFill>
                <a:latin typeface="Times New Roman" charset="0"/>
                <a:ea typeface="Times New Roman" charset="0"/>
                <a:cs typeface="Times New Roman" charset="0"/>
              </a:rPr>
              <a:t>Vascular plants have two distinct organ systems: a </a:t>
            </a:r>
            <a:r>
              <a:rPr lang="en-US" sz="2800" b="1" dirty="0">
                <a:solidFill>
                  <a:srgbClr val="333333"/>
                </a:solidFill>
                <a:latin typeface="Times New Roman" charset="0"/>
                <a:ea typeface="Times New Roman" charset="0"/>
                <a:cs typeface="Times New Roman" charset="0"/>
              </a:rPr>
              <a:t>shoot system</a:t>
            </a:r>
            <a:r>
              <a:rPr lang="en-US" sz="2800" dirty="0">
                <a:solidFill>
                  <a:srgbClr val="333333"/>
                </a:solidFill>
                <a:latin typeface="Times New Roman" charset="0"/>
                <a:ea typeface="Times New Roman" charset="0"/>
                <a:cs typeface="Times New Roman" charset="0"/>
              </a:rPr>
              <a:t>, and a </a:t>
            </a:r>
            <a:r>
              <a:rPr lang="en-US" sz="2800" b="1" dirty="0">
                <a:solidFill>
                  <a:srgbClr val="333333"/>
                </a:solidFill>
                <a:latin typeface="Times New Roman" charset="0"/>
                <a:ea typeface="Times New Roman" charset="0"/>
                <a:cs typeface="Times New Roman" charset="0"/>
              </a:rPr>
              <a:t>root system</a:t>
            </a:r>
            <a:r>
              <a:rPr lang="en-US" sz="2800" dirty="0">
                <a:solidFill>
                  <a:srgbClr val="333333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285750" indent="-285750">
              <a:buFont typeface="Wingdings" charset="2"/>
              <a:buChar char="ü"/>
            </a:pPr>
            <a:endParaRPr lang="en-US" sz="2800" dirty="0">
              <a:solidFill>
                <a:srgbClr val="333333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The shoot system consists stems, leaves, and the reproductive parts of the plant (flowers and fruits)</a:t>
            </a:r>
          </a:p>
          <a:p>
            <a:pPr marL="285750" indent="-285750">
              <a:buFont typeface="Wingdings" charset="2"/>
              <a:buChar char="ü"/>
            </a:pP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The shoot system generally grows above ground, where it absorbs the light needed for photosynthesis.</a:t>
            </a:r>
          </a:p>
          <a:p>
            <a:pPr marL="285750" indent="-285750">
              <a:buFont typeface="Wingdings" charset="2"/>
              <a:buChar char="ü"/>
            </a:pPr>
            <a:endParaRPr lang="en-US" dirty="0"/>
          </a:p>
          <a:p>
            <a:pPr marL="285750" indent="-285750">
              <a:buFont typeface="Wingdings" charset="2"/>
              <a:buChar char="ü"/>
            </a:pPr>
            <a:endParaRPr lang="en-US" dirty="0"/>
          </a:p>
          <a:p>
            <a:pPr marL="285750" indent="-285750">
              <a:buFont typeface="Wingdings" charset="2"/>
              <a:buChar char="ü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765" y="1024912"/>
            <a:ext cx="4258634" cy="531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4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1400027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37482" y="-34282"/>
            <a:ext cx="5320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charset="0"/>
                <a:ea typeface="Times New Roman" charset="0"/>
                <a:cs typeface="Times New Roman" charset="0"/>
              </a:rPr>
              <a:t>The Root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600" y="1377624"/>
            <a:ext cx="1128154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The roots of seed plants have three major functions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: 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400" dirty="0">
                <a:solidFill>
                  <a:schemeClr val="accent6"/>
                </a:solidFill>
                <a:latin typeface="Times New Roman" charset="0"/>
                <a:ea typeface="Times New Roman" charset="0"/>
                <a:cs typeface="Times New Roman" charset="0"/>
              </a:rPr>
              <a:t>Anchoring the plant to the soil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, </a:t>
            </a:r>
            <a:r>
              <a:rPr lang="en-US" sz="2400" dirty="0">
                <a:solidFill>
                  <a:schemeClr val="accent6"/>
                </a:solidFill>
                <a:latin typeface="Times New Roman" charset="0"/>
                <a:ea typeface="Times New Roman" charset="0"/>
                <a:cs typeface="Times New Roman" charset="0"/>
              </a:rPr>
              <a:t>absorbing water and minerals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,  </a:t>
            </a:r>
            <a:r>
              <a:rPr lang="en-US" sz="2400" dirty="0">
                <a:solidFill>
                  <a:schemeClr val="accent6"/>
                </a:solidFill>
                <a:latin typeface="Times New Roman" charset="0"/>
                <a:ea typeface="Times New Roman" charset="0"/>
                <a:cs typeface="Times New Roman" charset="0"/>
              </a:rPr>
              <a:t>transporting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them upwards, and </a:t>
            </a:r>
            <a:r>
              <a:rPr lang="en-US" sz="2400" dirty="0">
                <a:solidFill>
                  <a:schemeClr val="accent6"/>
                </a:solidFill>
                <a:latin typeface="Times New Roman" charset="0"/>
                <a:ea typeface="Times New Roman" charset="0"/>
                <a:cs typeface="Times New Roman" charset="0"/>
              </a:rPr>
              <a:t>storing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the products of photosynthesis. </a:t>
            </a:r>
          </a:p>
          <a:p>
            <a:pPr marL="285750" indent="-285750">
              <a:buFont typeface="Wingdings" charset="2"/>
              <a:buChar char="ü"/>
            </a:pP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Some roots are modified to absorb moisture and exchange gases.</a:t>
            </a:r>
          </a:p>
          <a:p>
            <a:pPr marL="285750" indent="-285750">
              <a:buFont typeface="Wingdings" charset="2"/>
              <a:buChar char="ü"/>
            </a:pP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Most roots are underground. Some plants,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However, also have </a:t>
            </a:r>
            <a:r>
              <a:rPr lang="en-US" sz="2400" dirty="0">
                <a:solidFill>
                  <a:schemeClr val="accent6"/>
                </a:solidFill>
                <a:latin typeface="Times New Roman" charset="0"/>
                <a:ea typeface="Times New Roman" charset="0"/>
                <a:cs typeface="Times New Roman" charset="0"/>
              </a:rPr>
              <a:t>adventitious roots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, which emerge above the ground from the shoot</a:t>
            </a: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B79A4A-7505-5547-9786-1BA843B9B91A}"/>
              </a:ext>
            </a:extLst>
          </p:cNvPr>
          <p:cNvSpPr/>
          <p:nvPr/>
        </p:nvSpPr>
        <p:spPr>
          <a:xfrm>
            <a:off x="5029200" y="5396411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SA" sz="1000" dirty="0"/>
              <a:t>جذور نباتات البذور لها ثلاث وظائف رئيسية:</a:t>
            </a:r>
          </a:p>
          <a:p>
            <a:pPr algn="r"/>
            <a:endParaRPr lang="en-SA" sz="1000" dirty="0"/>
          </a:p>
          <a:p>
            <a:pPr algn="r"/>
            <a:r>
              <a:rPr lang="en-SA" sz="1000" dirty="0"/>
              <a:t>تثبيت النبات في التربة ، وامتصاص الماء والمعادن ، ونقلها إلى أعلى ، وتخزين منتجات التمثيل الضوئي.</a:t>
            </a:r>
          </a:p>
          <a:p>
            <a:pPr algn="r"/>
            <a:endParaRPr lang="en-SA" sz="1000" dirty="0"/>
          </a:p>
          <a:p>
            <a:pPr algn="r"/>
            <a:r>
              <a:rPr lang="en-SA" sz="1000" dirty="0"/>
              <a:t>يتم تعديل بعض الجذور لامتصاص الرطوبة وتبادل الغازات.</a:t>
            </a:r>
          </a:p>
          <a:p>
            <a:pPr algn="r"/>
            <a:r>
              <a:rPr lang="en-SA" sz="1000" dirty="0"/>
              <a:t>  معظم الجذور تحت الأرض</a:t>
            </a:r>
            <a:r>
              <a:rPr lang="ar-SA" sz="1000" dirty="0"/>
              <a:t> </a:t>
            </a:r>
          </a:p>
          <a:p>
            <a:pPr algn="r"/>
            <a:r>
              <a:rPr lang="en-SA" sz="1000" dirty="0"/>
              <a:t>بعض النباتات</a:t>
            </a:r>
            <a:r>
              <a:rPr lang="ar-SA" sz="1000" dirty="0"/>
              <a:t> </a:t>
            </a:r>
            <a:r>
              <a:rPr lang="en-SA" sz="1000" dirty="0"/>
              <a:t>لها أيضًا جذور عرضية ، تظهر فوق الأرض من اللقطة</a:t>
            </a:r>
          </a:p>
        </p:txBody>
      </p:sp>
    </p:spTree>
    <p:extLst>
      <p:ext uri="{BB962C8B-B14F-4D97-AF65-F5344CB8AC3E}">
        <p14:creationId xmlns:p14="http://schemas.microsoft.com/office/powerpoint/2010/main" val="947616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1156187" y="22352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41429" y="352346"/>
            <a:ext cx="29710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Introduction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990" y="1112996"/>
            <a:ext cx="646616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Root systems are mainly of two types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pPr marL="285750" indent="-285750">
              <a:buClr>
                <a:schemeClr val="accent6"/>
              </a:buClr>
              <a:buFont typeface="Wingdings" charset="2"/>
              <a:buChar char="ü"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Tap root systems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 have a main root that grows down vertically, and from which many smaller lateral roots arise. Tap roots penetrate deep into the soil and are advantageous for plants growing in dry soils.</a:t>
            </a:r>
          </a:p>
          <a:p>
            <a:pPr marL="285750" indent="-285750">
              <a:buClr>
                <a:schemeClr val="accent6"/>
              </a:buClr>
              <a:buFont typeface="Wingdings" charset="2"/>
              <a:buChar char="ü"/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Clr>
                <a:schemeClr val="accent6"/>
              </a:buClr>
              <a:buFont typeface="Wingdings" charset="2"/>
              <a:buChar char="ü"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Fibrous root systems 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are located closer to the surface and have a dense network of roots. Fibrous root systems can help prevent </a:t>
            </a:r>
            <a:r>
              <a:rPr lang="en-US" dirty="0">
                <a:solidFill>
                  <a:schemeClr val="accent6"/>
                </a:solidFill>
                <a:latin typeface="Times New Roman" charset="0"/>
                <a:ea typeface="Times New Roman" charset="0"/>
                <a:cs typeface="Times New Roman" charset="0"/>
              </a:rPr>
              <a:t>soil erosion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. Fibrous roots are typical of</a:t>
            </a:r>
            <a:r>
              <a:rPr lang="en-US" dirty="0">
                <a:solidFill>
                  <a:schemeClr val="accent6"/>
                </a:solidFill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en-US" b="1" dirty="0">
                <a:solidFill>
                  <a:schemeClr val="accent6"/>
                </a:solidFill>
                <a:latin typeface="Times New Roman" charset="0"/>
                <a:ea typeface="Times New Roman" charset="0"/>
                <a:cs typeface="Times New Roman" charset="0"/>
              </a:rPr>
              <a:t>monocots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 such as grasses</a:t>
            </a:r>
          </a:p>
          <a:p>
            <a:pPr marL="285750" indent="-285750">
              <a:buClr>
                <a:schemeClr val="accent6"/>
              </a:buClr>
              <a:buFont typeface="Wingdings" charset="2"/>
              <a:buChar char="ü"/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chemeClr val="accent6"/>
              </a:buClr>
            </a:pPr>
            <a:r>
              <a:rPr lang="en-US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Root structures are evolutionarily adapted for specific purposes:</a:t>
            </a:r>
          </a:p>
          <a:p>
            <a:pPr marL="285750" indent="-285750" fontAlgn="base">
              <a:buClr>
                <a:schemeClr val="accent6"/>
              </a:buClr>
              <a:buFont typeface="Wingdings" charset="2"/>
              <a:buChar char="ü"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Aerial roots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 and 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prop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roots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 are two forms of above-ground roots that provide additional </a:t>
            </a:r>
            <a:r>
              <a:rPr lang="en-US" dirty="0">
                <a:solidFill>
                  <a:schemeClr val="accent6"/>
                </a:solidFill>
                <a:latin typeface="Times New Roman" charset="0"/>
                <a:ea typeface="Times New Roman" charset="0"/>
                <a:cs typeface="Times New Roman" charset="0"/>
              </a:rPr>
              <a:t>support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to anchor the plant.</a:t>
            </a:r>
          </a:p>
          <a:p>
            <a:pPr marL="285750" indent="-285750" fontAlgn="base">
              <a:buClr>
                <a:schemeClr val="accent6"/>
              </a:buClr>
              <a:buFont typeface="Wingdings" charset="2"/>
              <a:buChar char="ü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Some 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tap roots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such as carrots, turnips, and beets, are adapted for sugar/starch </a:t>
            </a:r>
            <a:r>
              <a:rPr lang="en-US" dirty="0">
                <a:solidFill>
                  <a:schemeClr val="accent6"/>
                </a:solidFill>
                <a:latin typeface="Times New Roman" charset="0"/>
                <a:ea typeface="Times New Roman" charset="0"/>
                <a:cs typeface="Times New Roman" charset="0"/>
              </a:rPr>
              <a:t>storage.</a:t>
            </a:r>
          </a:p>
          <a:p>
            <a:pPr marL="285750" indent="-285750" fontAlgn="base">
              <a:buClr>
                <a:schemeClr val="accent6"/>
              </a:buClr>
              <a:buFont typeface="Wingdings" charset="2"/>
              <a:buChar char="ü"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Epiphytic roots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 enable a plant to grow on another plant</a:t>
            </a:r>
          </a:p>
          <a:p>
            <a:pPr>
              <a:buClr>
                <a:schemeClr val="accent6"/>
              </a:buClr>
            </a:pPr>
            <a:endParaRPr lang="en-US" sz="2000" dirty="0">
              <a:solidFill>
                <a:srgbClr val="FF0000"/>
              </a:solidFill>
            </a:endParaRPr>
          </a:p>
          <a:p>
            <a:pPr marL="285750" indent="-285750">
              <a:buClr>
                <a:schemeClr val="accent6"/>
              </a:buClr>
              <a:buFont typeface="Wingdings" charset="2"/>
              <a:buChar char="ü"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4839C8-C3A2-1C44-9131-B20842554B6B}"/>
              </a:ext>
            </a:extLst>
          </p:cNvPr>
          <p:cNvSpPr txBox="1"/>
          <p:nvPr/>
        </p:nvSpPr>
        <p:spPr>
          <a:xfrm>
            <a:off x="6567055" y="1454727"/>
            <a:ext cx="532195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dirty="0"/>
              <a:t>تتكون أنظمة الجذر بشكل أساسي من نوعين</a:t>
            </a:r>
            <a:r>
              <a:rPr lang="ar-SA" sz="1600" dirty="0"/>
              <a:t>:</a:t>
            </a:r>
          </a:p>
          <a:p>
            <a:pPr algn="r"/>
            <a:endParaRPr lang="ar-SA" sz="1600" dirty="0"/>
          </a:p>
          <a:p>
            <a:pPr algn="r"/>
            <a:r>
              <a:rPr lang="ar-SA" sz="1600" dirty="0"/>
              <a:t>تمتلك أنظمة جذر وتدي:  جذرًا رئيسيًا ينمو عموديًا ، وتنشأ منه العديد من الجذور الجانبية الأصغر. تخترق جذور الحنفية عمق التربة وتكون مفيدة للنباتات التي تنمو في التربة الجافة.</a:t>
            </a:r>
          </a:p>
          <a:p>
            <a:pPr algn="r"/>
            <a:endParaRPr lang="ar-SA" sz="1600" dirty="0"/>
          </a:p>
          <a:p>
            <a:pPr algn="r"/>
            <a:r>
              <a:rPr lang="ar-SA" sz="1600" dirty="0"/>
              <a:t>توجد أنظمة الجذر الليفية بالقرب من السطح ولديها شبكة كثيفة من الجذور. يمكن أن تساعد أنظمة الجذر الليفية في منع تآكل التربة. الجذور الليفية هي نموذجية لأحادي الفلقة  مثل الحشائش</a:t>
            </a:r>
            <a:endParaRPr lang="en-SA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166D45-5311-DD4C-86C2-2D05E65782BE}"/>
              </a:ext>
            </a:extLst>
          </p:cNvPr>
          <p:cNvSpPr txBox="1"/>
          <p:nvPr/>
        </p:nvSpPr>
        <p:spPr>
          <a:xfrm>
            <a:off x="6567054" y="4170218"/>
            <a:ext cx="51677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/>
              <a:t>يتم تكييف التراكيب الجذرية تطوريًا لأغراض محددة:</a:t>
            </a:r>
          </a:p>
          <a:p>
            <a:pPr algn="r" rtl="1"/>
            <a:r>
              <a:rPr lang="ar-SA" dirty="0"/>
              <a:t>الجذور الهوائية والجذور الداعمة نوعان من الجذور فوق الأرض التي توفر دعمًا إضافيًا لتثبيت النبات.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تتكيف بعض جذور الحنفية ، مثل الجزر واللفت والبنجر ، لتخزين السكر / النشا.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جذور نباتية تطفلية : تمكن النبات من النمو على نبات آخر</a:t>
            </a:r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692511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1464261" y="304989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48873" y="304989"/>
            <a:ext cx="83569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The shoot system: stems and leaves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5861" y="1391478"/>
            <a:ext cx="542013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Stems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 are a part of the shoot system of a plant. Their main function is to </a:t>
            </a: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Clr>
                <a:schemeClr val="accent6"/>
              </a:buClr>
              <a:buFont typeface="Wingdings" charset="2"/>
              <a:buChar char="ü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Provide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 support to the plant, holding leaves, flowers and buds.</a:t>
            </a:r>
          </a:p>
          <a:p>
            <a:pPr marL="285750" indent="-285750">
              <a:buClr>
                <a:schemeClr val="accent6"/>
              </a:buClr>
              <a:buFont typeface="Wingdings" charset="2"/>
              <a:buChar char="ü"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They also 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connect the roots to the leaves,</a:t>
            </a:r>
          </a:p>
          <a:p>
            <a:pPr marL="285750" indent="-285750">
              <a:buClr>
                <a:schemeClr val="accent6"/>
              </a:buClr>
              <a:buFont typeface="Wingdings" charset="2"/>
              <a:buChar char="ü"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 Transporting absorbed water and minerals from the roots to the rest of the plant</a:t>
            </a:r>
          </a:p>
          <a:p>
            <a:pPr marL="285750" indent="-285750">
              <a:buClr>
                <a:schemeClr val="accent6"/>
              </a:buClr>
              <a:buFont typeface="Wingdings" charset="2"/>
              <a:buChar char="ü"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Transporting sugars from the leaves (the site of photosynthesis) to desired locations throughout the plant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285750" indent="-285750">
              <a:buFont typeface="Wingdings" charset="2"/>
              <a:buChar char="ü"/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Stems can be of several different varieties:</a:t>
            </a:r>
          </a:p>
          <a:p>
            <a:pPr marL="285750" indent="-285750" fontAlgn="base">
              <a:buClr>
                <a:schemeClr val="accent6"/>
              </a:buClr>
              <a:buFont typeface="Wingdings" charset="2"/>
              <a:buChar char="ü"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Herbaceous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 stems are soft and typically green</a:t>
            </a:r>
          </a:p>
          <a:p>
            <a:pPr marL="285750" indent="-285750" fontAlgn="base">
              <a:buClr>
                <a:schemeClr val="accent6"/>
              </a:buClr>
              <a:buFont typeface="Wingdings" charset="2"/>
              <a:buChar char="ü"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Woody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 stems are hard and wooded</a:t>
            </a:r>
          </a:p>
          <a:p>
            <a:pPr marL="285750" indent="-285750" fontAlgn="base">
              <a:buClr>
                <a:schemeClr val="accent6"/>
              </a:buClr>
              <a:buFont typeface="Wingdings" charset="2"/>
              <a:buChar char="ü"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Unbranched 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stems have a single stem</a:t>
            </a:r>
          </a:p>
          <a:p>
            <a:pPr marL="285750" indent="-285750" fontAlgn="base">
              <a:buClr>
                <a:schemeClr val="accent6"/>
              </a:buClr>
              <a:buFont typeface="Wingdings" charset="2"/>
              <a:buChar char="ü"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Branched 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stems have divisions and side stems</a:t>
            </a:r>
          </a:p>
          <a:p>
            <a:endParaRPr lang="en-US" sz="24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7922BB-797C-7E45-AF91-42034D384899}"/>
              </a:ext>
            </a:extLst>
          </p:cNvPr>
          <p:cNvSpPr txBox="1"/>
          <p:nvPr/>
        </p:nvSpPr>
        <p:spPr>
          <a:xfrm>
            <a:off x="5902036" y="1593273"/>
            <a:ext cx="57773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>
                <a:solidFill>
                  <a:srgbClr val="00B050"/>
                </a:solidFill>
              </a:rPr>
              <a:t>السيقان هي جزء من نظام النبتة. وظيفتهم الرئيسية هي</a:t>
            </a:r>
          </a:p>
          <a:p>
            <a:pPr algn="r" rtl="1"/>
            <a:endParaRPr lang="ar-SA" dirty="0"/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SA" dirty="0"/>
              <a:t>تقدم الدعم للنبات ، وحمل الأوراق والزهور والبراعم.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SA" dirty="0"/>
              <a:t>هي أيضا تربط الجذور بالأوراق ،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SA" dirty="0"/>
              <a:t> نقل المياه والأملاح الممتصة من الجذور إلى باقي أجزاء النبات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SA" dirty="0"/>
              <a:t>نقل السكريات من الأوراق (موقع البناء الضوئي) إلى المواقع المرغوبة في جميع أنحاء النبات.</a:t>
            </a:r>
            <a:endParaRPr lang="en-S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CD411A-F8CA-9F45-A1E6-0391ED43087A}"/>
              </a:ext>
            </a:extLst>
          </p:cNvPr>
          <p:cNvSpPr txBox="1"/>
          <p:nvPr/>
        </p:nvSpPr>
        <p:spPr>
          <a:xfrm>
            <a:off x="7780786" y="4526063"/>
            <a:ext cx="38985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>
                <a:solidFill>
                  <a:srgbClr val="00B050"/>
                </a:solidFill>
              </a:rPr>
              <a:t>يمكن أن تكون السيقان من عدة أنواع مختلفة: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SA" dirty="0"/>
              <a:t>السيقان العشبية لينة وعادة ما تكون خضراء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SA" dirty="0"/>
              <a:t>السيقان الخشبية صلبة ومشجرة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SA" dirty="0"/>
              <a:t>السيقان غير الممنوحة لها ساق واحد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SA" dirty="0"/>
              <a:t>السيقان المتفرعة لها انقسامات وسيقان جانبية</a:t>
            </a:r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786765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1384749" y="424954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5982" y="1550967"/>
            <a:ext cx="68778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charset="2"/>
              <a:buChar char="ü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 tip of the shoot contains the 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apical meristem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 within the 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apical bud</a:t>
            </a:r>
            <a:endParaRPr lang="ar-SA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Clr>
                <a:schemeClr val="accent6"/>
              </a:buClr>
              <a:buFont typeface="Wingdings" charset="2"/>
              <a:buChar char="ü"/>
            </a:pPr>
            <a:r>
              <a:rPr lang="ar-SA" dirty="0">
                <a:latin typeface="Times New Roman" charset="0"/>
                <a:ea typeface="Times New Roman" charset="0"/>
                <a:cs typeface="Times New Roman" charset="0"/>
              </a:rPr>
              <a:t>يحتوي طرف الخضري على النسيج الإنشائي القمي داخل البرعم القمي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chemeClr val="accent6"/>
              </a:buClr>
            </a:pP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Clr>
                <a:schemeClr val="accent6"/>
              </a:buClr>
              <a:buFont typeface="Wingdings" charset="2"/>
              <a:buChar char="ü"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axillary bud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 is usually found in the area between the base of a leaf and the stem where it can give rise to a branch or a flower.</a:t>
            </a:r>
            <a:endParaRPr lang="ar-SA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Clr>
                <a:schemeClr val="accent6"/>
              </a:buClr>
              <a:buFont typeface="Wingdings" charset="2"/>
              <a:buChar char="ü"/>
            </a:pPr>
            <a:endParaRPr lang="ar-SA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Clr>
                <a:schemeClr val="accent6"/>
              </a:buClr>
              <a:buFont typeface="Wingdings" charset="2"/>
              <a:buChar char="ü"/>
            </a:pPr>
            <a:r>
              <a:rPr lang="ar-SA" dirty="0">
                <a:latin typeface="Times New Roman" charset="0"/>
                <a:ea typeface="Times New Roman" charset="0"/>
                <a:cs typeface="Times New Roman" charset="0"/>
              </a:rPr>
              <a:t>عادة ما توجد برعم إبطي في المنطقة الواقعة بين قاعدة الورقة والساق حيث يمكن أن تؤدي إلى فرع </a:t>
            </a:r>
            <a:r>
              <a:rPr lang="ar-SA" dirty="0" err="1">
                <a:latin typeface="Times New Roman" charset="0"/>
                <a:ea typeface="Times New Roman" charset="0"/>
                <a:cs typeface="Times New Roman" charset="0"/>
              </a:rPr>
              <a:t>أ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Clr>
                <a:schemeClr val="accent6"/>
              </a:buClr>
              <a:buFont typeface="Wingdings" charset="2"/>
              <a:buChar char="ü"/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Clr>
                <a:schemeClr val="accent6"/>
              </a:buClr>
              <a:buFont typeface="Wingdings" charset="2"/>
              <a:buChar char="ü"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Leaves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 are the main sites for photosynthesis: the process by which plants synthesize food. Most leaves are usually green, due to the presence of chlorophyll in the leaf cells.</a:t>
            </a:r>
            <a:endParaRPr lang="ar-SA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Clr>
                <a:schemeClr val="accent6"/>
              </a:buClr>
              <a:buFont typeface="Wingdings" charset="2"/>
              <a:buChar char="ü"/>
            </a:pPr>
            <a:endParaRPr lang="ar-SA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Clr>
                <a:schemeClr val="accent6"/>
              </a:buClr>
              <a:buFont typeface="Wingdings" charset="2"/>
              <a:buChar char="ü"/>
            </a:pPr>
            <a:r>
              <a:rPr lang="ar-SA" dirty="0">
                <a:latin typeface="Times New Roman" charset="0"/>
                <a:ea typeface="Times New Roman" charset="0"/>
                <a:cs typeface="Times New Roman" charset="0"/>
              </a:rPr>
              <a:t>الأوراق هي المواقع الرئيسية لعملية التمثيل الضوئي: العملية التي تقوم بها النباتات بتجميع الطعام. عادة ما تكون معظم الأوراق خضراء بسبب وجود الكلوروفيل في خلايا الأوراق.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Clr>
                <a:schemeClr val="accent6"/>
              </a:buClr>
              <a:buFont typeface="Wingdings" charset="2"/>
              <a:buChar char="ü"/>
            </a:pPr>
            <a:endParaRPr lang="ar-SA" dirty="0"/>
          </a:p>
          <a:p>
            <a:pPr marL="285750" indent="-285750">
              <a:buClr>
                <a:schemeClr val="accent6"/>
              </a:buClr>
              <a:buFont typeface="Wingdings" charset="2"/>
              <a:buChar char="ü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426" y="1376657"/>
            <a:ext cx="4094921" cy="420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58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1A2F5-D37D-254A-B962-2EDB76591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48BD6-1B74-5B40-B2B3-78DA586F3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en-US" b="1" dirty="0"/>
              <a:t>The term meristem </a:t>
            </a:r>
            <a:r>
              <a:rPr lang="en-US" dirty="0"/>
              <a:t>is derived from the Greek word ‘</a:t>
            </a:r>
            <a:r>
              <a:rPr lang="en-US" dirty="0" err="1"/>
              <a:t>meristos</a:t>
            </a:r>
            <a:r>
              <a:rPr lang="en-US" dirty="0"/>
              <a:t>’ which mean ‘divisible’ Meristematic tissue , </a:t>
            </a:r>
            <a:r>
              <a:rPr lang="en-US" dirty="0">
                <a:solidFill>
                  <a:schemeClr val="accent6"/>
                </a:solidFill>
              </a:rPr>
              <a:t>are immature tissue in which growth and cell division occur or they retain their power of division</a:t>
            </a:r>
            <a:r>
              <a:rPr lang="en-US" dirty="0"/>
              <a:t>.  </a:t>
            </a:r>
          </a:p>
          <a:p>
            <a:endParaRPr lang="en-US" dirty="0"/>
          </a:p>
          <a:p>
            <a:endParaRPr lang="en-SA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EFC3B02-8123-6549-B88C-A389E875B3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983673" y="503089"/>
            <a:ext cx="10370127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6C81D3-AFFB-4245-9F9F-C3C9130C6FEF}"/>
              </a:ext>
            </a:extLst>
          </p:cNvPr>
          <p:cNvSpPr txBox="1"/>
          <p:nvPr/>
        </p:nvSpPr>
        <p:spPr>
          <a:xfrm>
            <a:off x="2008909" y="661518"/>
            <a:ext cx="71350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MERISTEMS AND GROWTH OF PLANT BODY</a:t>
            </a:r>
            <a:endParaRPr lang="en-SA" sz="2800" b="1" dirty="0">
              <a:solidFill>
                <a:schemeClr val="accent5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D1BCD6-A91A-0B4C-AC90-461F93D6F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3079209"/>
            <a:ext cx="5257800" cy="31172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7D3316-5CD7-C440-8B98-48EC6B92C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500" y="3234495"/>
            <a:ext cx="52070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41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1737D-DBDB-B34E-8F6D-18EE6A1A7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244"/>
            <a:ext cx="10515600" cy="4351338"/>
          </a:xfrm>
        </p:spPr>
        <p:txBody>
          <a:bodyPr/>
          <a:lstStyle/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en-US" dirty="0"/>
              <a:t>The  characteristic features of meristematic tissue are :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en-US" dirty="0"/>
              <a:t>1. They are composed of </a:t>
            </a:r>
            <a:r>
              <a:rPr lang="en-US" b="1" dirty="0">
                <a:solidFill>
                  <a:schemeClr val="accent6"/>
                </a:solidFill>
              </a:rPr>
              <a:t>immature cells </a:t>
            </a:r>
            <a:r>
              <a:rPr lang="en-US" dirty="0"/>
              <a:t>which are in a state of division and growth.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en-SA" dirty="0"/>
              <a:t>2.</a:t>
            </a:r>
            <a:r>
              <a:rPr lang="en-US" dirty="0"/>
              <a:t> Usually the </a:t>
            </a:r>
            <a:r>
              <a:rPr lang="en-US" b="1" dirty="0">
                <a:solidFill>
                  <a:schemeClr val="accent6"/>
                </a:solidFill>
              </a:rPr>
              <a:t>intercellular spaces </a:t>
            </a:r>
            <a:r>
              <a:rPr lang="en-US" dirty="0"/>
              <a:t>are not found among these cells.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en-US" dirty="0"/>
              <a:t>3. Each cells of </a:t>
            </a:r>
            <a:r>
              <a:rPr lang="en-US" dirty="0" err="1"/>
              <a:t>meristenatic</a:t>
            </a:r>
            <a:r>
              <a:rPr lang="en-US" dirty="0"/>
              <a:t> tissue possesses </a:t>
            </a:r>
            <a:r>
              <a:rPr lang="en-US" b="1" dirty="0">
                <a:solidFill>
                  <a:schemeClr val="accent6"/>
                </a:solidFill>
              </a:rPr>
              <a:t>abundant cytoplasm </a:t>
            </a:r>
            <a:r>
              <a:rPr lang="en-US" dirty="0"/>
              <a:t>and one or more </a:t>
            </a:r>
            <a:r>
              <a:rPr lang="en-US" b="1" dirty="0">
                <a:solidFill>
                  <a:schemeClr val="accent6"/>
                </a:solidFill>
              </a:rPr>
              <a:t>nuclei</a:t>
            </a:r>
            <a:r>
              <a:rPr lang="en-US" dirty="0"/>
              <a:t> in it.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en-US" dirty="0"/>
              <a:t>4. The vacuoles in the cells may be </a:t>
            </a:r>
            <a:r>
              <a:rPr lang="en-US" b="1" dirty="0">
                <a:solidFill>
                  <a:schemeClr val="accent6"/>
                </a:solidFill>
              </a:rPr>
              <a:t>quite small </a:t>
            </a:r>
            <a:r>
              <a:rPr lang="en-US" dirty="0"/>
              <a:t>or </a:t>
            </a:r>
            <a:r>
              <a:rPr lang="en-US" b="1" dirty="0">
                <a:solidFill>
                  <a:schemeClr val="accent6"/>
                </a:solidFill>
              </a:rPr>
              <a:t>absent.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en-US" dirty="0"/>
              <a:t>5. The cells may be rounded, </a:t>
            </a:r>
            <a:r>
              <a:rPr lang="en-US" b="1" dirty="0">
                <a:solidFill>
                  <a:schemeClr val="accent6"/>
                </a:solidFill>
              </a:rPr>
              <a:t>oval</a:t>
            </a:r>
            <a:r>
              <a:rPr lang="en-US" dirty="0"/>
              <a:t>  or </a:t>
            </a:r>
            <a:r>
              <a:rPr lang="en-US" b="1" dirty="0">
                <a:solidFill>
                  <a:schemeClr val="accent6"/>
                </a:solidFill>
              </a:rPr>
              <a:t>polygonal</a:t>
            </a:r>
            <a:r>
              <a:rPr lang="en-US" dirty="0"/>
              <a:t> in shape; they are always living and thin-walled.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8087ECD-6898-4442-8456-2F944BA8D1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983673" y="503089"/>
            <a:ext cx="10370127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93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2391</TotalTime>
  <Words>2017</Words>
  <Application>Microsoft Macintosh PowerPoint</Application>
  <PresentationFormat>Widescreen</PresentationFormat>
  <Paragraphs>175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Born Addict</vt:lpstr>
      <vt:lpstr>Calibri</vt:lpstr>
      <vt:lpstr>Calibri Light</vt:lpstr>
      <vt:lpstr>Comic Sans MS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Abdulrahman Hashimi</dc:creator>
  <cp:lastModifiedBy>Microsoft Office User</cp:lastModifiedBy>
  <cp:revision>73</cp:revision>
  <dcterms:created xsi:type="dcterms:W3CDTF">2020-03-28T15:34:53Z</dcterms:created>
  <dcterms:modified xsi:type="dcterms:W3CDTF">2023-03-27T11:21:48Z</dcterms:modified>
</cp:coreProperties>
</file>