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8" r:id="rId6"/>
    <p:sldId id="259" r:id="rId7"/>
    <p:sldId id="260" r:id="rId8"/>
    <p:sldId id="262" r:id="rId9"/>
    <p:sldId id="263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CC0099"/>
    <a:srgbClr val="CC6600"/>
    <a:srgbClr val="660033"/>
    <a:srgbClr val="FF999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 snapToGrid="0">
      <p:cViewPr varScale="1">
        <p:scale>
          <a:sx n="49" d="100"/>
          <a:sy n="49" d="100"/>
        </p:scale>
        <p:origin x="85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8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45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471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8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8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90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045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4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78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57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993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39383-958D-4BF0-80B8-0ADF88069EBC}" type="datetimeFigureOut">
              <a:rPr lang="en-US" smtClean="0"/>
              <a:t>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3691-79F7-4564-9551-6096839CE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3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95387" y="172244"/>
            <a:ext cx="9144000" cy="2387600"/>
          </a:xfrm>
        </p:spPr>
        <p:txBody>
          <a:bodyPr>
            <a:normAutofit/>
          </a:bodyPr>
          <a:lstStyle/>
          <a:p>
            <a:r>
              <a:rPr lang="en-US" sz="11500" b="1" dirty="0" err="1">
                <a:solidFill>
                  <a:srgbClr val="FF0000"/>
                </a:solidFill>
              </a:rPr>
              <a:t>Histochemistry</a:t>
            </a:r>
            <a:r>
              <a:rPr lang="en-US" sz="115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3689" y="3829050"/>
            <a:ext cx="4329113" cy="28162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5961" y="3678238"/>
            <a:ext cx="4640262" cy="300831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559844"/>
            <a:ext cx="9144000" cy="926306"/>
          </a:xfrm>
        </p:spPr>
        <p:txBody>
          <a:bodyPr>
            <a:normAutofit/>
          </a:bodyPr>
          <a:lstStyle/>
          <a:p>
            <a:endParaRPr lang="en-US" sz="60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نتيجة بحث الصور عن experimental stains microtomy and embedding system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61" y="382905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66622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نتيجة بحث الصور عن microtechniqu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63" y="1071564"/>
            <a:ext cx="12034837" cy="578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55056" y="258247"/>
            <a:ext cx="96390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</a:rPr>
              <a:t>Microtechnique</a:t>
            </a:r>
            <a:r>
              <a:rPr lang="en-US" sz="4000" b="1" dirty="0">
                <a:solidFill>
                  <a:srgbClr val="FF0000"/>
                </a:solidFill>
              </a:rPr>
              <a:t> used for animal observation</a:t>
            </a:r>
          </a:p>
        </p:txBody>
      </p:sp>
    </p:spTree>
    <p:extLst>
      <p:ext uri="{BB962C8B-B14F-4D97-AF65-F5344CB8AC3E}">
        <p14:creationId xmlns:p14="http://schemas.microsoft.com/office/powerpoint/2010/main" val="59710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7650" y="402015"/>
            <a:ext cx="1194435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err="1">
                <a:solidFill>
                  <a:srgbClr val="FF0000"/>
                </a:solidFill>
              </a:rPr>
              <a:t>Histochemistry</a:t>
            </a:r>
            <a:endParaRPr lang="en-US" sz="4400" b="1" dirty="0">
              <a:solidFill>
                <a:srgbClr val="FF0000"/>
              </a:solidFill>
            </a:endParaRPr>
          </a:p>
          <a:p>
            <a:r>
              <a:rPr lang="en-US" sz="3600" dirty="0">
                <a:solidFill>
                  <a:srgbClr val="FF0000"/>
                </a:solidFill>
              </a:rPr>
              <a:t>Definition </a:t>
            </a:r>
          </a:p>
          <a:p>
            <a:r>
              <a:rPr lang="en-US" sz="3600" dirty="0" err="1"/>
              <a:t>Histochemistry</a:t>
            </a:r>
            <a:r>
              <a:rPr lang="en-US" sz="3600" dirty="0"/>
              <a:t> is the study of identification and distribution of chemical compounds in biological cells and tissues . </a:t>
            </a:r>
          </a:p>
          <a:p>
            <a:r>
              <a:rPr lang="en-US" sz="3600" dirty="0" err="1">
                <a:solidFill>
                  <a:srgbClr val="FF0000"/>
                </a:solidFill>
              </a:rPr>
              <a:t>Cytochemistry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</a:p>
          <a:p>
            <a:r>
              <a:rPr lang="en-US" sz="3600" dirty="0"/>
              <a:t>The study of the actions of chemical compounds within the living cell.</a:t>
            </a:r>
          </a:p>
          <a:p>
            <a:r>
              <a:rPr lang="en-US" sz="3600" dirty="0">
                <a:solidFill>
                  <a:srgbClr val="FF0000"/>
                </a:solidFill>
              </a:rPr>
              <a:t>Immunohistochemistry</a:t>
            </a:r>
          </a:p>
          <a:p>
            <a:r>
              <a:rPr lang="en-US" sz="3600" dirty="0"/>
              <a:t>The process of detecting antigen in the section of intact biological tissue using the principle of antibodies binding to specific antigen in biological tissue.</a:t>
            </a:r>
          </a:p>
        </p:txBody>
      </p:sp>
    </p:spTree>
    <p:extLst>
      <p:ext uri="{BB962C8B-B14F-4D97-AF65-F5344CB8AC3E}">
        <p14:creationId xmlns:p14="http://schemas.microsoft.com/office/powerpoint/2010/main" val="454660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C746EAE-7F33-DEBD-3BBA-7D4211F5705C}"/>
              </a:ext>
            </a:extLst>
          </p:cNvPr>
          <p:cNvSpPr txBox="1"/>
          <p:nvPr/>
        </p:nvSpPr>
        <p:spPr>
          <a:xfrm>
            <a:off x="423746" y="1527717"/>
            <a:ext cx="11128918" cy="33496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Aft>
                <a:spcPts val="1500"/>
              </a:spcAft>
            </a:pPr>
            <a:r>
              <a:rPr lang="en-US" sz="3600" b="1" i="0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Who Uses Histochemistry?</a:t>
            </a:r>
          </a:p>
          <a:p>
            <a:pPr algn="l">
              <a:spcAft>
                <a:spcPts val="1275"/>
              </a:spcAft>
            </a:pPr>
            <a:r>
              <a:rPr lang="en-US" sz="3600" b="1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Scientists, pathologists, veterinarians, and others that want to study normal tissue function or identify changes that may indicate a disease stage can all use histochemistry. Simply put, if you need a microscope, chances are you need histochemistry!</a:t>
            </a:r>
          </a:p>
        </p:txBody>
      </p:sp>
    </p:spTree>
    <p:extLst>
      <p:ext uri="{BB962C8B-B14F-4D97-AF65-F5344CB8AC3E}">
        <p14:creationId xmlns:p14="http://schemas.microsoft.com/office/powerpoint/2010/main" val="1230551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55C9E55-6303-D460-85A4-D34ECDE4E6BC}"/>
              </a:ext>
            </a:extLst>
          </p:cNvPr>
          <p:cNvSpPr txBox="1"/>
          <p:nvPr/>
        </p:nvSpPr>
        <p:spPr>
          <a:xfrm>
            <a:off x="0" y="923186"/>
            <a:ext cx="12099073" cy="46422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2250"/>
              </a:lnSpc>
              <a:spcAft>
                <a:spcPts val="1500"/>
              </a:spcAft>
            </a:pPr>
            <a:r>
              <a:rPr lang="en-US" sz="2400" b="1" i="0" dirty="0">
                <a:solidFill>
                  <a:srgbClr val="007954"/>
                </a:solidFill>
                <a:effectLst/>
                <a:latin typeface="Roboto" panose="02000000000000000000" pitchFamily="2" charset="0"/>
              </a:rPr>
              <a:t>What is Microscopy?</a:t>
            </a:r>
          </a:p>
          <a:p>
            <a:pPr algn="just">
              <a:spcAft>
                <a:spcPts val="1275"/>
              </a:spcAft>
            </a:pPr>
            <a:r>
              <a:rPr lang="en-US" sz="2400" b="1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Microscopy is the technical field of creating and/or using microscopes to view objects that are too small to be seen with the naked eye, from the structure of a hair to tiny bacteria, all the way to single molecules. There are many types of microscopes, each one best suited for a particular application. </a:t>
            </a:r>
            <a:r>
              <a:rPr lang="en-US" sz="2400" b="1" i="0" u="sng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Light microscopes </a:t>
            </a:r>
            <a:r>
              <a:rPr lang="en-US" sz="2400" b="1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are the most common, and used to image tissues and cells either live or stained. </a:t>
            </a:r>
            <a:r>
              <a:rPr lang="en-US" sz="2400" b="1" i="0" u="sng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Fluorescence microscopes </a:t>
            </a:r>
            <a:r>
              <a:rPr lang="en-US" sz="2400" b="1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shine a light with a particular color on the sample, to detect the light that the sample shines back, at a different color. </a:t>
            </a:r>
            <a:r>
              <a:rPr lang="en-US" sz="2400" b="1" i="0" u="sng" dirty="0">
                <a:solidFill>
                  <a:srgbClr val="FF0000"/>
                </a:solidFill>
                <a:effectLst/>
                <a:latin typeface="Roboto" panose="02000000000000000000" pitchFamily="2" charset="0"/>
              </a:rPr>
              <a:t>Electron microscopes </a:t>
            </a:r>
            <a:r>
              <a:rPr lang="en-US" sz="2400" b="1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use a beam of accelerated electrons to image very small objects, such as subcellular components (the plasma membrane, mitochondria, or part of a nucleus, for example). Lastly, single molecule microscopes are highly advanced instruments that can image tiny molecules with nanometer resolution.</a:t>
            </a:r>
          </a:p>
        </p:txBody>
      </p:sp>
    </p:spTree>
    <p:extLst>
      <p:ext uri="{BB962C8B-B14F-4D97-AF65-F5344CB8AC3E}">
        <p14:creationId xmlns:p14="http://schemas.microsoft.com/office/powerpoint/2010/main" val="3240195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92D050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658776" y="194190"/>
            <a:ext cx="42284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</a:rPr>
              <a:t>Microtechnique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8016" y="1284624"/>
            <a:ext cx="1132163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</a:rPr>
              <a:t>Microtechnique</a:t>
            </a:r>
            <a:r>
              <a:rPr lang="en-US" sz="3200" dirty="0">
                <a:solidFill>
                  <a:srgbClr val="7030A0"/>
                </a:solidFill>
              </a:rPr>
              <a:t> is an aggregate of methods used to prepare micro-objects for studying. It is currently being employed in many fields in life science</a:t>
            </a:r>
          </a:p>
        </p:txBody>
      </p:sp>
      <p:sp>
        <p:nvSpPr>
          <p:cNvPr id="4" name="Rectangle 3"/>
          <p:cNvSpPr/>
          <p:nvPr/>
        </p:nvSpPr>
        <p:spPr>
          <a:xfrm>
            <a:off x="390524" y="3071799"/>
            <a:ext cx="1139666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C0099"/>
                </a:solidFill>
              </a:rPr>
              <a:t>four types of methods are commonly used, which are whole mounts, smears, squashes, and sections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390525" y="4272128"/>
            <a:ext cx="116395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6600"/>
                </a:solidFill>
              </a:rPr>
              <a:t>Plant </a:t>
            </a:r>
            <a:r>
              <a:rPr lang="en-US" sz="3200" dirty="0" err="1">
                <a:solidFill>
                  <a:srgbClr val="FF6600"/>
                </a:solidFill>
              </a:rPr>
              <a:t>microtechnique</a:t>
            </a:r>
            <a:r>
              <a:rPr lang="en-US" sz="3200" dirty="0">
                <a:solidFill>
                  <a:srgbClr val="FF6600"/>
                </a:solidFill>
              </a:rPr>
              <a:t> contains direct macroscopic examinations, freehand sections, clearing, maceration, embedding, and staining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390524" y="5608783"/>
            <a:ext cx="1109662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5050"/>
                </a:solidFill>
              </a:rPr>
              <a:t>three preparation ways used in zoological micro observations are paraffin method, </a:t>
            </a:r>
            <a:r>
              <a:rPr lang="en-US" sz="3200" dirty="0" err="1">
                <a:solidFill>
                  <a:srgbClr val="FF5050"/>
                </a:solidFill>
              </a:rPr>
              <a:t>celloidin</a:t>
            </a:r>
            <a:r>
              <a:rPr lang="en-US" sz="3200" dirty="0">
                <a:solidFill>
                  <a:srgbClr val="FF5050"/>
                </a:solidFill>
              </a:rPr>
              <a:t> method, and freezing method.</a:t>
            </a:r>
          </a:p>
        </p:txBody>
      </p:sp>
    </p:spTree>
    <p:extLst>
      <p:ext uri="{BB962C8B-B14F-4D97-AF65-F5344CB8AC3E}">
        <p14:creationId xmlns:p14="http://schemas.microsoft.com/office/powerpoint/2010/main" val="359396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92D050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9751" y="236456"/>
            <a:ext cx="30112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C00000"/>
                </a:solidFill>
              </a:rPr>
              <a:t>Whole mounts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419099" y="948422"/>
            <a:ext cx="113845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observers need to use a whole organism or do some detailed research on specific organ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04787" y="1744146"/>
            <a:ext cx="113823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This method requires objects in which moisture can be removed, like seeds and micro fossils</a:t>
            </a:r>
          </a:p>
        </p:txBody>
      </p:sp>
      <p:sp>
        <p:nvSpPr>
          <p:cNvPr id="5" name="Rectangle 4"/>
          <p:cNvSpPr/>
          <p:nvPr/>
        </p:nvSpPr>
        <p:spPr>
          <a:xfrm>
            <a:off x="2940668" y="2470578"/>
            <a:ext cx="672023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Whole-mounts can be divided into three categories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857114" y="3144322"/>
            <a:ext cx="291438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660033"/>
                </a:solidFill>
              </a:rPr>
              <a:t>Temporary whole mounts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3988757" y="3150928"/>
            <a:ext cx="354622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Semi-permanent whole mounts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8574735" y="3097109"/>
            <a:ext cx="30124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6600"/>
                </a:solidFill>
              </a:rPr>
              <a:t>permanent whole mounts</a:t>
            </a:r>
            <a:r>
              <a:rPr lang="en-US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874018" y="3898167"/>
            <a:ext cx="292105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660033"/>
                </a:solidFill>
              </a:rPr>
              <a:t>teaching activities in class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86188" y="3830074"/>
            <a:ext cx="20301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longer using time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64157" y="4673084"/>
            <a:ext cx="3156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no more than fourteen days</a:t>
            </a:r>
            <a:endParaRPr lang="en-US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988757" y="5625938"/>
            <a:ext cx="48384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chemeClr val="accent4">
                    <a:lumMod val="75000"/>
                  </a:schemeClr>
                </a:solidFill>
              </a:rPr>
              <a:t>unicellular and colonial algae, fungal spo</a:t>
            </a: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res</a:t>
            </a:r>
            <a:r>
              <a:rPr lang="en-US" b="1" dirty="0"/>
              <a:t>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45968" y="3854319"/>
            <a:ext cx="51346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FF6600"/>
                </a:solidFill>
              </a:rPr>
              <a:t>hygrobutol</a:t>
            </a:r>
            <a:r>
              <a:rPr lang="en-US" sz="2000" b="1" dirty="0">
                <a:solidFill>
                  <a:srgbClr val="FF6600"/>
                </a:solidFill>
              </a:rPr>
              <a:t> method and </a:t>
            </a:r>
            <a:r>
              <a:rPr lang="en-US" sz="2000" b="1" dirty="0" err="1">
                <a:solidFill>
                  <a:srgbClr val="FF6600"/>
                </a:solidFill>
              </a:rPr>
              <a:t>glycerine-xylol</a:t>
            </a:r>
            <a:r>
              <a:rPr lang="en-US" sz="2000" b="1" dirty="0">
                <a:solidFill>
                  <a:srgbClr val="FF6600"/>
                </a:solidFill>
              </a:rPr>
              <a:t> m</a:t>
            </a:r>
            <a:r>
              <a:rPr lang="en-US" b="1" dirty="0">
                <a:solidFill>
                  <a:srgbClr val="FF6600"/>
                </a:solidFill>
              </a:rPr>
              <a:t>etho</a:t>
            </a:r>
            <a:r>
              <a:rPr lang="en-US" b="1" dirty="0"/>
              <a:t>d</a:t>
            </a:r>
            <a:endParaRPr lang="en-US" dirty="0"/>
          </a:p>
        </p:txBody>
      </p:sp>
      <p:sp>
        <p:nvSpPr>
          <p:cNvPr id="14" name="Down Arrow 13"/>
          <p:cNvSpPr/>
          <p:nvPr/>
        </p:nvSpPr>
        <p:spPr>
          <a:xfrm>
            <a:off x="2686050" y="2787222"/>
            <a:ext cx="371475" cy="49875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5786438" y="2787222"/>
            <a:ext cx="342900" cy="49875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9332665" y="2787222"/>
            <a:ext cx="328241" cy="45604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4301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92D050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2171" y="225236"/>
            <a:ext cx="17365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Smears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5156" y="1058347"/>
            <a:ext cx="72424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Smears is an easy way for preparing slices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204786" y="1629848"/>
            <a:ext cx="117967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Smears can be employed when making slide specimens by spreading liquid or semi-liquid materials or lose tissues and cells of animals and plants evenly on the slide.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04786" y="2600235"/>
            <a:ext cx="77783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When the solid material is smeared, the material should be placed on the glass slide and wiped away</a:t>
            </a:r>
          </a:p>
        </p:txBody>
      </p:sp>
      <p:sp>
        <p:nvSpPr>
          <p:cNvPr id="9" name="Rectangle 8"/>
          <p:cNvSpPr/>
          <p:nvPr/>
        </p:nvSpPr>
        <p:spPr>
          <a:xfrm>
            <a:off x="590550" y="4228027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use the blade to press the material on one side. The cells should be pressed out and distributed evenly on the glass slide in a thin layer, such as the anther smeared.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2142" y="2732305"/>
            <a:ext cx="3143250" cy="3914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57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92D050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9407" y="201527"/>
            <a:ext cx="237116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Squashes</a:t>
            </a:r>
          </a:p>
        </p:txBody>
      </p:sp>
      <p:sp>
        <p:nvSpPr>
          <p:cNvPr id="3" name="Rectangle 2"/>
          <p:cNvSpPr/>
          <p:nvPr/>
        </p:nvSpPr>
        <p:spPr>
          <a:xfrm>
            <a:off x="523394" y="1128622"/>
            <a:ext cx="109351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Squashes are methods, in which objects are crushed with force</a:t>
            </a:r>
          </a:p>
        </p:txBody>
      </p:sp>
      <p:sp>
        <p:nvSpPr>
          <p:cNvPr id="4" name="Rectangle 3"/>
          <p:cNvSpPr/>
          <p:nvPr/>
        </p:nvSpPr>
        <p:spPr>
          <a:xfrm>
            <a:off x="514831" y="1948547"/>
            <a:ext cx="109437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This method is suitable for preparing both transparent and tender tissues</a:t>
            </a:r>
            <a:r>
              <a:rPr lang="en-US" sz="3200" dirty="0"/>
              <a:t>. </a:t>
            </a:r>
          </a:p>
        </p:txBody>
      </p:sp>
      <p:sp>
        <p:nvSpPr>
          <p:cNvPr id="5" name="Rectangle 4"/>
          <p:cNvSpPr/>
          <p:nvPr/>
        </p:nvSpPr>
        <p:spPr>
          <a:xfrm>
            <a:off x="704850" y="3260915"/>
            <a:ext cx="110109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When preparing squashes slides, specimens are supposed to be thin and transparent so that objects can be observed clearly under microscopes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04850" y="5065725"/>
            <a:ext cx="109351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This technique is to place the material on the glass slide and remove it with the scalpel or to dissect needle, then add a drop of dye solution. </a:t>
            </a:r>
          </a:p>
        </p:txBody>
      </p:sp>
    </p:spTree>
    <p:extLst>
      <p:ext uri="{BB962C8B-B14F-4D97-AF65-F5344CB8AC3E}">
        <p14:creationId xmlns:p14="http://schemas.microsoft.com/office/powerpoint/2010/main" val="220177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3000">
              <a:srgbClr val="92D050"/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68607" y="75904"/>
            <a:ext cx="19607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Sections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11833" y="1077010"/>
            <a:ext cx="1168962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Sections are known as thin slices need to be tested in all studies of cellular structure</a:t>
            </a:r>
          </a:p>
        </p:txBody>
      </p:sp>
      <p:sp>
        <p:nvSpPr>
          <p:cNvPr id="4" name="Rectangle 3"/>
          <p:cNvSpPr/>
          <p:nvPr/>
        </p:nvSpPr>
        <p:spPr>
          <a:xfrm>
            <a:off x="219074" y="2337673"/>
            <a:ext cx="107823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CC6600"/>
                </a:solidFill>
              </a:rPr>
              <a:t>This technique can be used for the preparation of tissue of animals and plants.</a:t>
            </a:r>
          </a:p>
        </p:txBody>
      </p:sp>
      <p:sp>
        <p:nvSpPr>
          <p:cNvPr id="5" name="Rectangle 4"/>
          <p:cNvSpPr/>
          <p:nvPr/>
        </p:nvSpPr>
        <p:spPr>
          <a:xfrm>
            <a:off x="219074" y="3483188"/>
            <a:ext cx="106786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CC0099"/>
                </a:solidFill>
              </a:rPr>
              <a:t>Microtome can be used in sectioning of sufficiently thin slices</a:t>
            </a:r>
            <a:r>
              <a:rPr lang="en-US" dirty="0"/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136260"/>
            <a:ext cx="116824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6600"/>
                </a:solidFill>
              </a:rPr>
              <a:t>If the objects cannot satisfy the requirement of thickness, materials are required to be dehydrated using alcohol before section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219074" y="5396923"/>
            <a:ext cx="114823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Three commonly used sectioning method are freehand section technique, paraffin method, and </a:t>
            </a:r>
            <a:r>
              <a:rPr lang="en-US" sz="3200" b="1" dirty="0" err="1">
                <a:solidFill>
                  <a:srgbClr val="002060"/>
                </a:solidFill>
              </a:rPr>
              <a:t>celloidin</a:t>
            </a:r>
            <a:r>
              <a:rPr lang="en-US" sz="3200" b="1" dirty="0">
                <a:solidFill>
                  <a:srgbClr val="002060"/>
                </a:solidFill>
              </a:rPr>
              <a:t> method.</a:t>
            </a:r>
          </a:p>
        </p:txBody>
      </p:sp>
    </p:spTree>
    <p:extLst>
      <p:ext uri="{BB962C8B-B14F-4D97-AF65-F5344CB8AC3E}">
        <p14:creationId xmlns:p14="http://schemas.microsoft.com/office/powerpoint/2010/main" val="381739914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679</Words>
  <Application>Microsoft Office PowerPoint</Application>
  <PresentationFormat>Widescreen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Office Theme</vt:lpstr>
      <vt:lpstr>Histochemistry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Histochemistry </dc:title>
  <dc:creator>USER</dc:creator>
  <cp:lastModifiedBy>Doaa Mohamed elnagar</cp:lastModifiedBy>
  <cp:revision>14</cp:revision>
  <dcterms:created xsi:type="dcterms:W3CDTF">2020-02-05T21:20:41Z</dcterms:created>
  <dcterms:modified xsi:type="dcterms:W3CDTF">2025-01-05T18:16:20Z</dcterms:modified>
</cp:coreProperties>
</file>