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58"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aa Mohamed elnagar" initials="DMe" lastIdx="1" clrIdx="0">
    <p:extLst>
      <p:ext uri="{19B8F6BF-5375-455C-9EA6-DF929625EA0E}">
        <p15:presenceInfo xmlns:p15="http://schemas.microsoft.com/office/powerpoint/2012/main" userId="S::Doaa.Elnagar@women.asu.edu.eg::66bf74a0-c8bc-43e8-a8d3-2fec9bd1a3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CCFFFF"/>
    <a:srgbClr val="CC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9" d="100"/>
          <a:sy n="49" d="100"/>
        </p:scale>
        <p:origin x="137"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05T18:22:27.676" idx="1">
    <p:pos x="10" y="10"/>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2BD35-4F87-4F87-8527-CE1D545653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F72D9E-43E4-4760-874E-D38A73605F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07ED25-DE8D-4967-82F5-A1E0C3EA4C5F}"/>
              </a:ext>
            </a:extLst>
          </p:cNvPr>
          <p:cNvSpPr>
            <a:spLocks noGrp="1"/>
          </p:cNvSpPr>
          <p:nvPr>
            <p:ph type="dt" sz="half" idx="10"/>
          </p:nvPr>
        </p:nvSpPr>
        <p:spPr/>
        <p:txBody>
          <a:bodyPr/>
          <a:lstStyle/>
          <a:p>
            <a:fld id="{AD0EBDD0-5A89-4540-8E9C-BA6DE688CE5B}" type="datetimeFigureOut">
              <a:rPr lang="en-US" smtClean="0"/>
              <a:t>1/13/2025</a:t>
            </a:fld>
            <a:endParaRPr lang="en-US"/>
          </a:p>
        </p:txBody>
      </p:sp>
      <p:sp>
        <p:nvSpPr>
          <p:cNvPr id="5" name="Footer Placeholder 4">
            <a:extLst>
              <a:ext uri="{FF2B5EF4-FFF2-40B4-BE49-F238E27FC236}">
                <a16:creationId xmlns:a16="http://schemas.microsoft.com/office/drawing/2014/main" id="{43DCC24A-0F62-42BB-A78A-B32236D70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870EA-9599-43F4-B6B2-DD18E03AA6BA}"/>
              </a:ext>
            </a:extLst>
          </p:cNvPr>
          <p:cNvSpPr>
            <a:spLocks noGrp="1"/>
          </p:cNvSpPr>
          <p:nvPr>
            <p:ph type="sldNum" sz="quarter" idx="12"/>
          </p:nvPr>
        </p:nvSpPr>
        <p:spPr/>
        <p:txBody>
          <a:bodyPr/>
          <a:lstStyle/>
          <a:p>
            <a:fld id="{EF558A4C-7157-4D63-BABB-ED6124615C47}" type="slidenum">
              <a:rPr lang="en-US" smtClean="0"/>
              <a:t>‹#›</a:t>
            </a:fld>
            <a:endParaRPr lang="en-US"/>
          </a:p>
        </p:txBody>
      </p:sp>
    </p:spTree>
    <p:extLst>
      <p:ext uri="{BB962C8B-B14F-4D97-AF65-F5344CB8AC3E}">
        <p14:creationId xmlns:p14="http://schemas.microsoft.com/office/powerpoint/2010/main" val="1098909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AFC63-EDAD-4B6C-A44E-B39124C7D2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B2588D-2073-4024-8768-E84ED3D81C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9AF2F7-528B-46A3-B560-546A8B7979A9}"/>
              </a:ext>
            </a:extLst>
          </p:cNvPr>
          <p:cNvSpPr>
            <a:spLocks noGrp="1"/>
          </p:cNvSpPr>
          <p:nvPr>
            <p:ph type="dt" sz="half" idx="10"/>
          </p:nvPr>
        </p:nvSpPr>
        <p:spPr/>
        <p:txBody>
          <a:bodyPr/>
          <a:lstStyle/>
          <a:p>
            <a:fld id="{AD0EBDD0-5A89-4540-8E9C-BA6DE688CE5B}" type="datetimeFigureOut">
              <a:rPr lang="en-US" smtClean="0"/>
              <a:t>1/13/2025</a:t>
            </a:fld>
            <a:endParaRPr lang="en-US"/>
          </a:p>
        </p:txBody>
      </p:sp>
      <p:sp>
        <p:nvSpPr>
          <p:cNvPr id="5" name="Footer Placeholder 4">
            <a:extLst>
              <a:ext uri="{FF2B5EF4-FFF2-40B4-BE49-F238E27FC236}">
                <a16:creationId xmlns:a16="http://schemas.microsoft.com/office/drawing/2014/main" id="{11CA9433-D99D-4F50-9A0C-C8130FA10E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82418-5AD0-4C2F-AEFA-BC9500F2CBD3}"/>
              </a:ext>
            </a:extLst>
          </p:cNvPr>
          <p:cNvSpPr>
            <a:spLocks noGrp="1"/>
          </p:cNvSpPr>
          <p:nvPr>
            <p:ph type="sldNum" sz="quarter" idx="12"/>
          </p:nvPr>
        </p:nvSpPr>
        <p:spPr/>
        <p:txBody>
          <a:bodyPr/>
          <a:lstStyle/>
          <a:p>
            <a:fld id="{EF558A4C-7157-4D63-BABB-ED6124615C47}" type="slidenum">
              <a:rPr lang="en-US" smtClean="0"/>
              <a:t>‹#›</a:t>
            </a:fld>
            <a:endParaRPr lang="en-US"/>
          </a:p>
        </p:txBody>
      </p:sp>
    </p:spTree>
    <p:extLst>
      <p:ext uri="{BB962C8B-B14F-4D97-AF65-F5344CB8AC3E}">
        <p14:creationId xmlns:p14="http://schemas.microsoft.com/office/powerpoint/2010/main" val="114908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A4359C-18BA-4A46-9520-61B5D29AF0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AAD876-C1B6-4AD3-9A19-BB814F8E80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E3B2AF-6858-421E-9AAB-565487CDD531}"/>
              </a:ext>
            </a:extLst>
          </p:cNvPr>
          <p:cNvSpPr>
            <a:spLocks noGrp="1"/>
          </p:cNvSpPr>
          <p:nvPr>
            <p:ph type="dt" sz="half" idx="10"/>
          </p:nvPr>
        </p:nvSpPr>
        <p:spPr/>
        <p:txBody>
          <a:bodyPr/>
          <a:lstStyle/>
          <a:p>
            <a:fld id="{AD0EBDD0-5A89-4540-8E9C-BA6DE688CE5B}" type="datetimeFigureOut">
              <a:rPr lang="en-US" smtClean="0"/>
              <a:t>1/13/2025</a:t>
            </a:fld>
            <a:endParaRPr lang="en-US"/>
          </a:p>
        </p:txBody>
      </p:sp>
      <p:sp>
        <p:nvSpPr>
          <p:cNvPr id="5" name="Footer Placeholder 4">
            <a:extLst>
              <a:ext uri="{FF2B5EF4-FFF2-40B4-BE49-F238E27FC236}">
                <a16:creationId xmlns:a16="http://schemas.microsoft.com/office/drawing/2014/main" id="{73E1D467-CC22-4136-8D14-F973A0F763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57AEC6-4E32-4EFA-B696-FD40670E0801}"/>
              </a:ext>
            </a:extLst>
          </p:cNvPr>
          <p:cNvSpPr>
            <a:spLocks noGrp="1"/>
          </p:cNvSpPr>
          <p:nvPr>
            <p:ph type="sldNum" sz="quarter" idx="12"/>
          </p:nvPr>
        </p:nvSpPr>
        <p:spPr/>
        <p:txBody>
          <a:bodyPr/>
          <a:lstStyle/>
          <a:p>
            <a:fld id="{EF558A4C-7157-4D63-BABB-ED6124615C47}" type="slidenum">
              <a:rPr lang="en-US" smtClean="0"/>
              <a:t>‹#›</a:t>
            </a:fld>
            <a:endParaRPr lang="en-US"/>
          </a:p>
        </p:txBody>
      </p:sp>
    </p:spTree>
    <p:extLst>
      <p:ext uri="{BB962C8B-B14F-4D97-AF65-F5344CB8AC3E}">
        <p14:creationId xmlns:p14="http://schemas.microsoft.com/office/powerpoint/2010/main" val="62435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AAF6F-96D3-40B5-9307-521E29B87C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1C90A4-4636-44CB-BBA6-692C68A966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589D7-E518-44AC-B60B-7DCEB1A29423}"/>
              </a:ext>
            </a:extLst>
          </p:cNvPr>
          <p:cNvSpPr>
            <a:spLocks noGrp="1"/>
          </p:cNvSpPr>
          <p:nvPr>
            <p:ph type="dt" sz="half" idx="10"/>
          </p:nvPr>
        </p:nvSpPr>
        <p:spPr/>
        <p:txBody>
          <a:bodyPr/>
          <a:lstStyle/>
          <a:p>
            <a:fld id="{AD0EBDD0-5A89-4540-8E9C-BA6DE688CE5B}" type="datetimeFigureOut">
              <a:rPr lang="en-US" smtClean="0"/>
              <a:t>1/13/2025</a:t>
            </a:fld>
            <a:endParaRPr lang="en-US"/>
          </a:p>
        </p:txBody>
      </p:sp>
      <p:sp>
        <p:nvSpPr>
          <p:cNvPr id="5" name="Footer Placeholder 4">
            <a:extLst>
              <a:ext uri="{FF2B5EF4-FFF2-40B4-BE49-F238E27FC236}">
                <a16:creationId xmlns:a16="http://schemas.microsoft.com/office/drawing/2014/main" id="{6BCDEA7C-2FB0-49A9-8486-E6456D741E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CADA7-D8E4-45FA-ACD3-474809B6393C}"/>
              </a:ext>
            </a:extLst>
          </p:cNvPr>
          <p:cNvSpPr>
            <a:spLocks noGrp="1"/>
          </p:cNvSpPr>
          <p:nvPr>
            <p:ph type="sldNum" sz="quarter" idx="12"/>
          </p:nvPr>
        </p:nvSpPr>
        <p:spPr/>
        <p:txBody>
          <a:bodyPr/>
          <a:lstStyle/>
          <a:p>
            <a:fld id="{EF558A4C-7157-4D63-BABB-ED6124615C47}" type="slidenum">
              <a:rPr lang="en-US" smtClean="0"/>
              <a:t>‹#›</a:t>
            </a:fld>
            <a:endParaRPr lang="en-US"/>
          </a:p>
        </p:txBody>
      </p:sp>
    </p:spTree>
    <p:extLst>
      <p:ext uri="{BB962C8B-B14F-4D97-AF65-F5344CB8AC3E}">
        <p14:creationId xmlns:p14="http://schemas.microsoft.com/office/powerpoint/2010/main" val="1590201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018E3-B0E1-4C5D-B7E9-15A006FF88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E4FFAF-CA1D-481F-8FF3-2EC905098B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C2FB9B-64FD-4F39-853F-6DBEAF2B6E94}"/>
              </a:ext>
            </a:extLst>
          </p:cNvPr>
          <p:cNvSpPr>
            <a:spLocks noGrp="1"/>
          </p:cNvSpPr>
          <p:nvPr>
            <p:ph type="dt" sz="half" idx="10"/>
          </p:nvPr>
        </p:nvSpPr>
        <p:spPr/>
        <p:txBody>
          <a:bodyPr/>
          <a:lstStyle/>
          <a:p>
            <a:fld id="{AD0EBDD0-5A89-4540-8E9C-BA6DE688CE5B}" type="datetimeFigureOut">
              <a:rPr lang="en-US" smtClean="0"/>
              <a:t>1/13/2025</a:t>
            </a:fld>
            <a:endParaRPr lang="en-US"/>
          </a:p>
        </p:txBody>
      </p:sp>
      <p:sp>
        <p:nvSpPr>
          <p:cNvPr id="5" name="Footer Placeholder 4">
            <a:extLst>
              <a:ext uri="{FF2B5EF4-FFF2-40B4-BE49-F238E27FC236}">
                <a16:creationId xmlns:a16="http://schemas.microsoft.com/office/drawing/2014/main" id="{CFF44F0D-3357-44A7-AFFD-F4C475322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A033D8-3362-4EB8-A90B-E92D9AC45560}"/>
              </a:ext>
            </a:extLst>
          </p:cNvPr>
          <p:cNvSpPr>
            <a:spLocks noGrp="1"/>
          </p:cNvSpPr>
          <p:nvPr>
            <p:ph type="sldNum" sz="quarter" idx="12"/>
          </p:nvPr>
        </p:nvSpPr>
        <p:spPr/>
        <p:txBody>
          <a:bodyPr/>
          <a:lstStyle/>
          <a:p>
            <a:fld id="{EF558A4C-7157-4D63-BABB-ED6124615C47}" type="slidenum">
              <a:rPr lang="en-US" smtClean="0"/>
              <a:t>‹#›</a:t>
            </a:fld>
            <a:endParaRPr lang="en-US"/>
          </a:p>
        </p:txBody>
      </p:sp>
    </p:spTree>
    <p:extLst>
      <p:ext uri="{BB962C8B-B14F-4D97-AF65-F5344CB8AC3E}">
        <p14:creationId xmlns:p14="http://schemas.microsoft.com/office/powerpoint/2010/main" val="4220431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1F0E-4D61-45F6-8802-D2B488E68C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EFED16-4D6D-4B78-8F26-23F15F147D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4A0DAC-46F9-40A9-A5DE-C3E5FA298F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06D213-643B-40B6-9951-E1C4D8173054}"/>
              </a:ext>
            </a:extLst>
          </p:cNvPr>
          <p:cNvSpPr>
            <a:spLocks noGrp="1"/>
          </p:cNvSpPr>
          <p:nvPr>
            <p:ph type="dt" sz="half" idx="10"/>
          </p:nvPr>
        </p:nvSpPr>
        <p:spPr/>
        <p:txBody>
          <a:bodyPr/>
          <a:lstStyle/>
          <a:p>
            <a:fld id="{AD0EBDD0-5A89-4540-8E9C-BA6DE688CE5B}" type="datetimeFigureOut">
              <a:rPr lang="en-US" smtClean="0"/>
              <a:t>1/13/2025</a:t>
            </a:fld>
            <a:endParaRPr lang="en-US"/>
          </a:p>
        </p:txBody>
      </p:sp>
      <p:sp>
        <p:nvSpPr>
          <p:cNvPr id="6" name="Footer Placeholder 5">
            <a:extLst>
              <a:ext uri="{FF2B5EF4-FFF2-40B4-BE49-F238E27FC236}">
                <a16:creationId xmlns:a16="http://schemas.microsoft.com/office/drawing/2014/main" id="{8D06E123-F2E7-486E-AD0A-FF7F80AABD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5B6612-B138-4E5E-A1C6-1451DCBB7FCB}"/>
              </a:ext>
            </a:extLst>
          </p:cNvPr>
          <p:cNvSpPr>
            <a:spLocks noGrp="1"/>
          </p:cNvSpPr>
          <p:nvPr>
            <p:ph type="sldNum" sz="quarter" idx="12"/>
          </p:nvPr>
        </p:nvSpPr>
        <p:spPr/>
        <p:txBody>
          <a:bodyPr/>
          <a:lstStyle/>
          <a:p>
            <a:fld id="{EF558A4C-7157-4D63-BABB-ED6124615C47}" type="slidenum">
              <a:rPr lang="en-US" smtClean="0"/>
              <a:t>‹#›</a:t>
            </a:fld>
            <a:endParaRPr lang="en-US"/>
          </a:p>
        </p:txBody>
      </p:sp>
    </p:spTree>
    <p:extLst>
      <p:ext uri="{BB962C8B-B14F-4D97-AF65-F5344CB8AC3E}">
        <p14:creationId xmlns:p14="http://schemas.microsoft.com/office/powerpoint/2010/main" val="2369328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970C3-3ACE-4ACD-96AF-36D712116E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1B67B5-87FC-44C3-A815-75FFF57A41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6F2F14-6366-4C33-8989-940076CECD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9C8F66-90A2-4EFD-BFB9-35275F1105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93531D-6244-4C85-B714-0F45DFC196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D66811-7503-496C-A602-48F125FE3B11}"/>
              </a:ext>
            </a:extLst>
          </p:cNvPr>
          <p:cNvSpPr>
            <a:spLocks noGrp="1"/>
          </p:cNvSpPr>
          <p:nvPr>
            <p:ph type="dt" sz="half" idx="10"/>
          </p:nvPr>
        </p:nvSpPr>
        <p:spPr/>
        <p:txBody>
          <a:bodyPr/>
          <a:lstStyle/>
          <a:p>
            <a:fld id="{AD0EBDD0-5A89-4540-8E9C-BA6DE688CE5B}" type="datetimeFigureOut">
              <a:rPr lang="en-US" smtClean="0"/>
              <a:t>1/13/2025</a:t>
            </a:fld>
            <a:endParaRPr lang="en-US"/>
          </a:p>
        </p:txBody>
      </p:sp>
      <p:sp>
        <p:nvSpPr>
          <p:cNvPr id="8" name="Footer Placeholder 7">
            <a:extLst>
              <a:ext uri="{FF2B5EF4-FFF2-40B4-BE49-F238E27FC236}">
                <a16:creationId xmlns:a16="http://schemas.microsoft.com/office/drawing/2014/main" id="{23A6DF13-2EBE-4EC5-BC40-7F8F77DA36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0B683E-B466-4DB8-8A54-C4BC2AAA8FC2}"/>
              </a:ext>
            </a:extLst>
          </p:cNvPr>
          <p:cNvSpPr>
            <a:spLocks noGrp="1"/>
          </p:cNvSpPr>
          <p:nvPr>
            <p:ph type="sldNum" sz="quarter" idx="12"/>
          </p:nvPr>
        </p:nvSpPr>
        <p:spPr/>
        <p:txBody>
          <a:bodyPr/>
          <a:lstStyle/>
          <a:p>
            <a:fld id="{EF558A4C-7157-4D63-BABB-ED6124615C47}" type="slidenum">
              <a:rPr lang="en-US" smtClean="0"/>
              <a:t>‹#›</a:t>
            </a:fld>
            <a:endParaRPr lang="en-US"/>
          </a:p>
        </p:txBody>
      </p:sp>
    </p:spTree>
    <p:extLst>
      <p:ext uri="{BB962C8B-B14F-4D97-AF65-F5344CB8AC3E}">
        <p14:creationId xmlns:p14="http://schemas.microsoft.com/office/powerpoint/2010/main" val="197983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0A3C-D100-443D-BA7A-30E8C7CBB6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28A23A-4EAC-4A3A-AFE6-9F00C0B7334F}"/>
              </a:ext>
            </a:extLst>
          </p:cNvPr>
          <p:cNvSpPr>
            <a:spLocks noGrp="1"/>
          </p:cNvSpPr>
          <p:nvPr>
            <p:ph type="dt" sz="half" idx="10"/>
          </p:nvPr>
        </p:nvSpPr>
        <p:spPr/>
        <p:txBody>
          <a:bodyPr/>
          <a:lstStyle/>
          <a:p>
            <a:fld id="{AD0EBDD0-5A89-4540-8E9C-BA6DE688CE5B}" type="datetimeFigureOut">
              <a:rPr lang="en-US" smtClean="0"/>
              <a:t>1/13/2025</a:t>
            </a:fld>
            <a:endParaRPr lang="en-US"/>
          </a:p>
        </p:txBody>
      </p:sp>
      <p:sp>
        <p:nvSpPr>
          <p:cNvPr id="4" name="Footer Placeholder 3">
            <a:extLst>
              <a:ext uri="{FF2B5EF4-FFF2-40B4-BE49-F238E27FC236}">
                <a16:creationId xmlns:a16="http://schemas.microsoft.com/office/drawing/2014/main" id="{883BD0FE-068F-42F3-8DAF-A12CE5EA39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BC03DE-365C-42B1-ADF3-EE89F77F9340}"/>
              </a:ext>
            </a:extLst>
          </p:cNvPr>
          <p:cNvSpPr>
            <a:spLocks noGrp="1"/>
          </p:cNvSpPr>
          <p:nvPr>
            <p:ph type="sldNum" sz="quarter" idx="12"/>
          </p:nvPr>
        </p:nvSpPr>
        <p:spPr/>
        <p:txBody>
          <a:bodyPr/>
          <a:lstStyle/>
          <a:p>
            <a:fld id="{EF558A4C-7157-4D63-BABB-ED6124615C47}" type="slidenum">
              <a:rPr lang="en-US" smtClean="0"/>
              <a:t>‹#›</a:t>
            </a:fld>
            <a:endParaRPr lang="en-US"/>
          </a:p>
        </p:txBody>
      </p:sp>
    </p:spTree>
    <p:extLst>
      <p:ext uri="{BB962C8B-B14F-4D97-AF65-F5344CB8AC3E}">
        <p14:creationId xmlns:p14="http://schemas.microsoft.com/office/powerpoint/2010/main" val="3307097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42F261-5DAF-4035-B74E-F83C2BBA0442}"/>
              </a:ext>
            </a:extLst>
          </p:cNvPr>
          <p:cNvSpPr>
            <a:spLocks noGrp="1"/>
          </p:cNvSpPr>
          <p:nvPr>
            <p:ph type="dt" sz="half" idx="10"/>
          </p:nvPr>
        </p:nvSpPr>
        <p:spPr/>
        <p:txBody>
          <a:bodyPr/>
          <a:lstStyle/>
          <a:p>
            <a:fld id="{AD0EBDD0-5A89-4540-8E9C-BA6DE688CE5B}" type="datetimeFigureOut">
              <a:rPr lang="en-US" smtClean="0"/>
              <a:t>1/13/2025</a:t>
            </a:fld>
            <a:endParaRPr lang="en-US"/>
          </a:p>
        </p:txBody>
      </p:sp>
      <p:sp>
        <p:nvSpPr>
          <p:cNvPr id="3" name="Footer Placeholder 2">
            <a:extLst>
              <a:ext uri="{FF2B5EF4-FFF2-40B4-BE49-F238E27FC236}">
                <a16:creationId xmlns:a16="http://schemas.microsoft.com/office/drawing/2014/main" id="{099C14BE-E0CE-41DC-BC80-3D8B7263DD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B7D77A-72DE-4878-8B8A-5BAFF65A7A0A}"/>
              </a:ext>
            </a:extLst>
          </p:cNvPr>
          <p:cNvSpPr>
            <a:spLocks noGrp="1"/>
          </p:cNvSpPr>
          <p:nvPr>
            <p:ph type="sldNum" sz="quarter" idx="12"/>
          </p:nvPr>
        </p:nvSpPr>
        <p:spPr/>
        <p:txBody>
          <a:bodyPr/>
          <a:lstStyle/>
          <a:p>
            <a:fld id="{EF558A4C-7157-4D63-BABB-ED6124615C47}" type="slidenum">
              <a:rPr lang="en-US" smtClean="0"/>
              <a:t>‹#›</a:t>
            </a:fld>
            <a:endParaRPr lang="en-US"/>
          </a:p>
        </p:txBody>
      </p:sp>
    </p:spTree>
    <p:extLst>
      <p:ext uri="{BB962C8B-B14F-4D97-AF65-F5344CB8AC3E}">
        <p14:creationId xmlns:p14="http://schemas.microsoft.com/office/powerpoint/2010/main" val="164364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DAB94-D196-49A4-9D9E-0920994237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81BF3D-0C49-4D84-BE52-74FBC89BDD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DE6C80-42C1-4862-A5BD-BCCB74CF13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466A98-9C7B-4A4F-9EBC-468B19227D03}"/>
              </a:ext>
            </a:extLst>
          </p:cNvPr>
          <p:cNvSpPr>
            <a:spLocks noGrp="1"/>
          </p:cNvSpPr>
          <p:nvPr>
            <p:ph type="dt" sz="half" idx="10"/>
          </p:nvPr>
        </p:nvSpPr>
        <p:spPr/>
        <p:txBody>
          <a:bodyPr/>
          <a:lstStyle/>
          <a:p>
            <a:fld id="{AD0EBDD0-5A89-4540-8E9C-BA6DE688CE5B}" type="datetimeFigureOut">
              <a:rPr lang="en-US" smtClean="0"/>
              <a:t>1/13/2025</a:t>
            </a:fld>
            <a:endParaRPr lang="en-US"/>
          </a:p>
        </p:txBody>
      </p:sp>
      <p:sp>
        <p:nvSpPr>
          <p:cNvPr id="6" name="Footer Placeholder 5">
            <a:extLst>
              <a:ext uri="{FF2B5EF4-FFF2-40B4-BE49-F238E27FC236}">
                <a16:creationId xmlns:a16="http://schemas.microsoft.com/office/drawing/2014/main" id="{B5672C79-7645-4735-9B2D-2351CCAE3B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FDD30A-C6DE-44D9-AA65-7A5973BBBC26}"/>
              </a:ext>
            </a:extLst>
          </p:cNvPr>
          <p:cNvSpPr>
            <a:spLocks noGrp="1"/>
          </p:cNvSpPr>
          <p:nvPr>
            <p:ph type="sldNum" sz="quarter" idx="12"/>
          </p:nvPr>
        </p:nvSpPr>
        <p:spPr/>
        <p:txBody>
          <a:bodyPr/>
          <a:lstStyle/>
          <a:p>
            <a:fld id="{EF558A4C-7157-4D63-BABB-ED6124615C47}" type="slidenum">
              <a:rPr lang="en-US" smtClean="0"/>
              <a:t>‹#›</a:t>
            </a:fld>
            <a:endParaRPr lang="en-US"/>
          </a:p>
        </p:txBody>
      </p:sp>
    </p:spTree>
    <p:extLst>
      <p:ext uri="{BB962C8B-B14F-4D97-AF65-F5344CB8AC3E}">
        <p14:creationId xmlns:p14="http://schemas.microsoft.com/office/powerpoint/2010/main" val="3106352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9125D-7210-4F36-8153-DC08E2706D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D483B5-DAEA-4A3A-87E5-642967DCAB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ECF4D-A61D-4261-AFC5-E23D9030AA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03B881-2801-4E8D-9E78-CB2C5C4828F7}"/>
              </a:ext>
            </a:extLst>
          </p:cNvPr>
          <p:cNvSpPr>
            <a:spLocks noGrp="1"/>
          </p:cNvSpPr>
          <p:nvPr>
            <p:ph type="dt" sz="half" idx="10"/>
          </p:nvPr>
        </p:nvSpPr>
        <p:spPr/>
        <p:txBody>
          <a:bodyPr/>
          <a:lstStyle/>
          <a:p>
            <a:fld id="{AD0EBDD0-5A89-4540-8E9C-BA6DE688CE5B}" type="datetimeFigureOut">
              <a:rPr lang="en-US" smtClean="0"/>
              <a:t>1/13/2025</a:t>
            </a:fld>
            <a:endParaRPr lang="en-US"/>
          </a:p>
        </p:txBody>
      </p:sp>
      <p:sp>
        <p:nvSpPr>
          <p:cNvPr id="6" name="Footer Placeholder 5">
            <a:extLst>
              <a:ext uri="{FF2B5EF4-FFF2-40B4-BE49-F238E27FC236}">
                <a16:creationId xmlns:a16="http://schemas.microsoft.com/office/drawing/2014/main" id="{1E2B6B86-F29B-4518-9104-6DAFB93BD2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DEE9DE-83BD-4222-8F4C-B8E08F1DA52B}"/>
              </a:ext>
            </a:extLst>
          </p:cNvPr>
          <p:cNvSpPr>
            <a:spLocks noGrp="1"/>
          </p:cNvSpPr>
          <p:nvPr>
            <p:ph type="sldNum" sz="quarter" idx="12"/>
          </p:nvPr>
        </p:nvSpPr>
        <p:spPr/>
        <p:txBody>
          <a:bodyPr/>
          <a:lstStyle/>
          <a:p>
            <a:fld id="{EF558A4C-7157-4D63-BABB-ED6124615C47}" type="slidenum">
              <a:rPr lang="en-US" smtClean="0"/>
              <a:t>‹#›</a:t>
            </a:fld>
            <a:endParaRPr lang="en-US"/>
          </a:p>
        </p:txBody>
      </p:sp>
    </p:spTree>
    <p:extLst>
      <p:ext uri="{BB962C8B-B14F-4D97-AF65-F5344CB8AC3E}">
        <p14:creationId xmlns:p14="http://schemas.microsoft.com/office/powerpoint/2010/main" val="2133747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2AD164-A7B9-4E4B-87B2-D3FB945893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02B3F9-C4D4-4ED2-B616-E8903FB985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55B27B-1430-4D70-9B63-68FEB17816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EBDD0-5A89-4540-8E9C-BA6DE688CE5B}" type="datetimeFigureOut">
              <a:rPr lang="en-US" smtClean="0"/>
              <a:t>1/13/2025</a:t>
            </a:fld>
            <a:endParaRPr lang="en-US"/>
          </a:p>
        </p:txBody>
      </p:sp>
      <p:sp>
        <p:nvSpPr>
          <p:cNvPr id="5" name="Footer Placeholder 4">
            <a:extLst>
              <a:ext uri="{FF2B5EF4-FFF2-40B4-BE49-F238E27FC236}">
                <a16:creationId xmlns:a16="http://schemas.microsoft.com/office/drawing/2014/main" id="{1B4F34B1-AD0B-49CC-9F44-278A78A978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0849A2-8BD7-4D6C-89E9-4BDEF3CB65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58A4C-7157-4D63-BABB-ED6124615C47}" type="slidenum">
              <a:rPr lang="en-US" smtClean="0"/>
              <a:t>‹#›</a:t>
            </a:fld>
            <a:endParaRPr lang="en-US"/>
          </a:p>
        </p:txBody>
      </p:sp>
    </p:spTree>
    <p:extLst>
      <p:ext uri="{BB962C8B-B14F-4D97-AF65-F5344CB8AC3E}">
        <p14:creationId xmlns:p14="http://schemas.microsoft.com/office/powerpoint/2010/main" val="2922964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2101-CE46-4B1D-832C-6B782BD708D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C2FFCE6-FC78-4293-8EE6-375B8DDBAF01}"/>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5697250-D772-4F3B-838E-5B1E9C8D5B82}"/>
              </a:ext>
            </a:extLst>
          </p:cNvPr>
          <p:cNvPicPr>
            <a:picLocks noChangeAspect="1"/>
          </p:cNvPicPr>
          <p:nvPr/>
        </p:nvPicPr>
        <p:blipFill>
          <a:blip r:embed="rId2"/>
          <a:stretch>
            <a:fillRect/>
          </a:stretch>
        </p:blipFill>
        <p:spPr>
          <a:xfrm>
            <a:off x="1" y="0"/>
            <a:ext cx="12192000" cy="6858000"/>
          </a:xfrm>
          <a:prstGeom prst="rect">
            <a:avLst/>
          </a:prstGeom>
        </p:spPr>
      </p:pic>
      <p:sp>
        <p:nvSpPr>
          <p:cNvPr id="5" name="TextBox 4">
            <a:extLst>
              <a:ext uri="{FF2B5EF4-FFF2-40B4-BE49-F238E27FC236}">
                <a16:creationId xmlns:a16="http://schemas.microsoft.com/office/drawing/2014/main" id="{753CE982-5DAA-4AB6-B1D3-ABAAA0B7ED3C}"/>
              </a:ext>
            </a:extLst>
          </p:cNvPr>
          <p:cNvSpPr txBox="1"/>
          <p:nvPr/>
        </p:nvSpPr>
        <p:spPr>
          <a:xfrm>
            <a:off x="250724" y="568365"/>
            <a:ext cx="2271252" cy="1107996"/>
          </a:xfrm>
          <a:prstGeom prst="rect">
            <a:avLst/>
          </a:prstGeom>
          <a:solidFill>
            <a:srgbClr val="FFFF00"/>
          </a:solidFill>
        </p:spPr>
        <p:txBody>
          <a:bodyPr wrap="square" rtlCol="0">
            <a:spAutoFit/>
          </a:bodyPr>
          <a:lstStyle/>
          <a:p>
            <a:pPr algn="ctr"/>
            <a:r>
              <a:rPr lang="en-US" sz="6600" b="1" dirty="0" err="1"/>
              <a:t>Lec</a:t>
            </a:r>
            <a:r>
              <a:rPr lang="en-US" sz="6600" b="1" dirty="0"/>
              <a:t> 1</a:t>
            </a:r>
          </a:p>
        </p:txBody>
      </p:sp>
      <p:sp>
        <p:nvSpPr>
          <p:cNvPr id="6" name="TextBox 5">
            <a:extLst>
              <a:ext uri="{FF2B5EF4-FFF2-40B4-BE49-F238E27FC236}">
                <a16:creationId xmlns:a16="http://schemas.microsoft.com/office/drawing/2014/main" id="{AC96AC94-C319-4E12-8BE1-8AE9C2782BF2}"/>
              </a:ext>
            </a:extLst>
          </p:cNvPr>
          <p:cNvSpPr txBox="1"/>
          <p:nvPr/>
        </p:nvSpPr>
        <p:spPr>
          <a:xfrm>
            <a:off x="0" y="5043948"/>
            <a:ext cx="3923072" cy="1200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pPr algn="ctr"/>
            <a:r>
              <a:rPr lang="en-US" sz="3600" b="1" dirty="0"/>
              <a:t>Introduction of Histology</a:t>
            </a:r>
          </a:p>
        </p:txBody>
      </p:sp>
    </p:spTree>
    <p:extLst>
      <p:ext uri="{BB962C8B-B14F-4D97-AF65-F5344CB8AC3E}">
        <p14:creationId xmlns:p14="http://schemas.microsoft.com/office/powerpoint/2010/main" val="4145593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F752AC-18FB-40A9-87DD-AB977D970023}"/>
              </a:ext>
            </a:extLst>
          </p:cNvPr>
          <p:cNvSpPr txBox="1"/>
          <p:nvPr/>
        </p:nvSpPr>
        <p:spPr>
          <a:xfrm>
            <a:off x="2890683" y="162232"/>
            <a:ext cx="5973097" cy="707886"/>
          </a:xfrm>
          <a:prstGeom prst="rect">
            <a:avLst/>
          </a:prstGeom>
          <a:solidFill>
            <a:srgbClr val="CCECFF"/>
          </a:solidFill>
        </p:spPr>
        <p:txBody>
          <a:bodyPr wrap="square" rtlCol="0">
            <a:spAutoFit/>
          </a:bodyPr>
          <a:lstStyle/>
          <a:p>
            <a:pPr algn="ctr"/>
            <a:r>
              <a:rPr lang="en-US" sz="4000" b="1" dirty="0"/>
              <a:t>Introduction of Histology</a:t>
            </a:r>
          </a:p>
        </p:txBody>
      </p:sp>
      <p:sp>
        <p:nvSpPr>
          <p:cNvPr id="3" name="TextBox 2">
            <a:extLst>
              <a:ext uri="{FF2B5EF4-FFF2-40B4-BE49-F238E27FC236}">
                <a16:creationId xmlns:a16="http://schemas.microsoft.com/office/drawing/2014/main" id="{A173CA84-1441-48C7-95AB-EDF03F3447F7}"/>
              </a:ext>
            </a:extLst>
          </p:cNvPr>
          <p:cNvSpPr txBox="1"/>
          <p:nvPr/>
        </p:nvSpPr>
        <p:spPr>
          <a:xfrm>
            <a:off x="471948" y="1371600"/>
            <a:ext cx="11248104" cy="2308324"/>
          </a:xfrm>
          <a:prstGeom prst="rect">
            <a:avLst/>
          </a:prstGeom>
          <a:noFill/>
        </p:spPr>
        <p:txBody>
          <a:bodyPr wrap="square" rtlCol="0">
            <a:spAutoFit/>
          </a:bodyPr>
          <a:lstStyle/>
          <a:p>
            <a:r>
              <a:rPr lang="en-US" sz="3600" b="1" dirty="0">
                <a:solidFill>
                  <a:srgbClr val="FF0000"/>
                </a:solidFill>
              </a:rPr>
              <a:t>Definition</a:t>
            </a:r>
          </a:p>
          <a:p>
            <a:r>
              <a:rPr lang="en-US" sz="3600" b="1" dirty="0"/>
              <a:t>Histology is the branch of anatomy that deals with the study of tissues structure and function in animals and plants</a:t>
            </a:r>
          </a:p>
        </p:txBody>
      </p:sp>
      <p:sp>
        <p:nvSpPr>
          <p:cNvPr id="4" name="TextBox 3">
            <a:extLst>
              <a:ext uri="{FF2B5EF4-FFF2-40B4-BE49-F238E27FC236}">
                <a16:creationId xmlns:a16="http://schemas.microsoft.com/office/drawing/2014/main" id="{D224CAC5-5239-4E3B-9E84-8A21ED73F0AB}"/>
              </a:ext>
            </a:extLst>
          </p:cNvPr>
          <p:cNvSpPr txBox="1"/>
          <p:nvPr/>
        </p:nvSpPr>
        <p:spPr>
          <a:xfrm>
            <a:off x="233554" y="5875348"/>
            <a:ext cx="10987549" cy="954107"/>
          </a:xfrm>
          <a:prstGeom prst="rect">
            <a:avLst/>
          </a:prstGeom>
          <a:noFill/>
        </p:spPr>
        <p:txBody>
          <a:bodyPr wrap="square" rtlCol="0">
            <a:spAutoFit/>
          </a:bodyPr>
          <a:lstStyle/>
          <a:p>
            <a:r>
              <a:rPr lang="en-US" sz="2800" b="1" dirty="0"/>
              <a:t>The subject </a:t>
            </a:r>
            <a:r>
              <a:rPr lang="en-US" sz="2800" b="1" dirty="0" err="1"/>
              <a:t>interwines</a:t>
            </a:r>
            <a:r>
              <a:rPr lang="en-US" sz="2800" b="1" dirty="0"/>
              <a:t> the discipline in cell biology, pathology, physiology and biochemistry</a:t>
            </a:r>
          </a:p>
        </p:txBody>
      </p:sp>
      <p:sp>
        <p:nvSpPr>
          <p:cNvPr id="6" name="TextBox 5">
            <a:extLst>
              <a:ext uri="{FF2B5EF4-FFF2-40B4-BE49-F238E27FC236}">
                <a16:creationId xmlns:a16="http://schemas.microsoft.com/office/drawing/2014/main" id="{971D3EB0-1803-41EF-BE8F-5314494BCFD3}"/>
              </a:ext>
            </a:extLst>
          </p:cNvPr>
          <p:cNvSpPr txBox="1"/>
          <p:nvPr/>
        </p:nvSpPr>
        <p:spPr>
          <a:xfrm>
            <a:off x="233554" y="3900473"/>
            <a:ext cx="11638656" cy="1754326"/>
          </a:xfrm>
          <a:prstGeom prst="rect">
            <a:avLst/>
          </a:prstGeom>
          <a:noFill/>
        </p:spPr>
        <p:txBody>
          <a:bodyPr wrap="square">
            <a:spAutoFit/>
          </a:bodyPr>
          <a:lstStyle/>
          <a:p>
            <a:r>
              <a:rPr lang="en-US" sz="3600" b="1" dirty="0"/>
              <a:t>It is the science of the microscopic structure of cells, tissues and organs. It also helps us understand the relationship between structure and function.</a:t>
            </a:r>
          </a:p>
        </p:txBody>
      </p:sp>
    </p:spTree>
    <p:extLst>
      <p:ext uri="{BB962C8B-B14F-4D97-AF65-F5344CB8AC3E}">
        <p14:creationId xmlns:p14="http://schemas.microsoft.com/office/powerpoint/2010/main" val="40407510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946F06-0E7A-4EDF-8A51-1FC8DA7D701B}"/>
              </a:ext>
            </a:extLst>
          </p:cNvPr>
          <p:cNvSpPr txBox="1"/>
          <p:nvPr/>
        </p:nvSpPr>
        <p:spPr>
          <a:xfrm>
            <a:off x="2588301" y="389744"/>
            <a:ext cx="7015397" cy="1107996"/>
          </a:xfrm>
          <a:prstGeom prst="rect">
            <a:avLst/>
          </a:prstGeom>
          <a:solidFill>
            <a:srgbClr val="FFFF00"/>
          </a:solidFill>
        </p:spPr>
        <p:txBody>
          <a:bodyPr wrap="square" rtlCol="0">
            <a:spAutoFit/>
          </a:bodyPr>
          <a:lstStyle/>
          <a:p>
            <a:r>
              <a:rPr lang="en-US" sz="6600" b="1" dirty="0">
                <a:solidFill>
                  <a:srgbClr val="FF0000"/>
                </a:solidFill>
              </a:rPr>
              <a:t>What is anatomy?</a:t>
            </a:r>
          </a:p>
        </p:txBody>
      </p:sp>
      <p:sp>
        <p:nvSpPr>
          <p:cNvPr id="4" name="TextBox 3">
            <a:extLst>
              <a:ext uri="{FF2B5EF4-FFF2-40B4-BE49-F238E27FC236}">
                <a16:creationId xmlns:a16="http://schemas.microsoft.com/office/drawing/2014/main" id="{48258DED-9DFE-404A-82E8-5372A2ADBDDC}"/>
              </a:ext>
            </a:extLst>
          </p:cNvPr>
          <p:cNvSpPr txBox="1"/>
          <p:nvPr/>
        </p:nvSpPr>
        <p:spPr>
          <a:xfrm>
            <a:off x="460947" y="1914156"/>
            <a:ext cx="11103963" cy="1200329"/>
          </a:xfrm>
          <a:prstGeom prst="rect">
            <a:avLst/>
          </a:prstGeom>
          <a:noFill/>
        </p:spPr>
        <p:txBody>
          <a:bodyPr wrap="square">
            <a:spAutoFit/>
          </a:bodyPr>
          <a:lstStyle/>
          <a:p>
            <a:r>
              <a:rPr lang="en-US" sz="2400" b="1" dirty="0">
                <a:solidFill>
                  <a:srgbClr val="FF0000"/>
                </a:solidFill>
              </a:rPr>
              <a:t>Anatomy (Greek </a:t>
            </a:r>
            <a:r>
              <a:rPr lang="en-US" sz="2400" b="1" dirty="0" err="1">
                <a:solidFill>
                  <a:srgbClr val="FF0000"/>
                </a:solidFill>
              </a:rPr>
              <a:t>anatomē</a:t>
            </a:r>
            <a:r>
              <a:rPr lang="en-US" sz="2400" b="1" dirty="0">
                <a:solidFill>
                  <a:srgbClr val="FF0000"/>
                </a:solidFill>
              </a:rPr>
              <a:t>, 'dissection') is the branch of biology concerned with the study of the structure of organisms , their parts and the location of systems and organs . </a:t>
            </a:r>
          </a:p>
        </p:txBody>
      </p:sp>
      <p:sp>
        <p:nvSpPr>
          <p:cNvPr id="6" name="TextBox 5">
            <a:extLst>
              <a:ext uri="{FF2B5EF4-FFF2-40B4-BE49-F238E27FC236}">
                <a16:creationId xmlns:a16="http://schemas.microsoft.com/office/drawing/2014/main" id="{47B4E9AE-046B-4463-B1EC-DFB80BFB4A35}"/>
              </a:ext>
            </a:extLst>
          </p:cNvPr>
          <p:cNvSpPr txBox="1"/>
          <p:nvPr/>
        </p:nvSpPr>
        <p:spPr>
          <a:xfrm>
            <a:off x="603354" y="3429000"/>
            <a:ext cx="10819150" cy="830997"/>
          </a:xfrm>
          <a:prstGeom prst="rect">
            <a:avLst/>
          </a:prstGeom>
          <a:noFill/>
        </p:spPr>
        <p:txBody>
          <a:bodyPr wrap="square">
            <a:spAutoFit/>
          </a:bodyPr>
          <a:lstStyle/>
          <a:p>
            <a:r>
              <a:rPr lang="en-US" sz="2400" b="1" dirty="0">
                <a:solidFill>
                  <a:srgbClr val="0070C0"/>
                </a:solidFill>
              </a:rPr>
              <a:t>Anatomy is a branch of natural science which deals with the structural organization of living things. It is an old science, having its beginnings in prehistoric times</a:t>
            </a:r>
          </a:p>
        </p:txBody>
      </p:sp>
      <p:sp>
        <p:nvSpPr>
          <p:cNvPr id="8" name="TextBox 7">
            <a:extLst>
              <a:ext uri="{FF2B5EF4-FFF2-40B4-BE49-F238E27FC236}">
                <a16:creationId xmlns:a16="http://schemas.microsoft.com/office/drawing/2014/main" id="{391653DF-FE65-456F-B55F-8D82F44AD1EA}"/>
              </a:ext>
            </a:extLst>
          </p:cNvPr>
          <p:cNvSpPr txBox="1"/>
          <p:nvPr/>
        </p:nvSpPr>
        <p:spPr>
          <a:xfrm>
            <a:off x="269825" y="4796695"/>
            <a:ext cx="10987789" cy="1938992"/>
          </a:xfrm>
          <a:prstGeom prst="rect">
            <a:avLst/>
          </a:prstGeom>
          <a:noFill/>
        </p:spPr>
        <p:txBody>
          <a:bodyPr wrap="square">
            <a:spAutoFit/>
          </a:bodyPr>
          <a:lstStyle/>
          <a:p>
            <a:r>
              <a:rPr lang="en-US" sz="2400" b="1" dirty="0"/>
              <a:t>The discipline of anatomy is divided into macroscopic and microscopic. Macroscopic anatomy, or gross anatomy, is the examination of an animal's body parts using unaided eyesight. Gross anatomy also includes the branch of superficial anatomy. Microscopic anatomy involves the use of optical instruments in the study of the tissues of various structures, known as histology, and also in the study of cells.</a:t>
            </a:r>
          </a:p>
        </p:txBody>
      </p:sp>
    </p:spTree>
    <p:extLst>
      <p:ext uri="{BB962C8B-B14F-4D97-AF65-F5344CB8AC3E}">
        <p14:creationId xmlns:p14="http://schemas.microsoft.com/office/powerpoint/2010/main" val="2642055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866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2D6D83-EEDD-4D75-829C-CD0ACF466125}"/>
              </a:ext>
            </a:extLst>
          </p:cNvPr>
          <p:cNvSpPr txBox="1"/>
          <p:nvPr/>
        </p:nvSpPr>
        <p:spPr>
          <a:xfrm>
            <a:off x="4981904" y="283779"/>
            <a:ext cx="2554013" cy="646331"/>
          </a:xfrm>
          <a:prstGeom prst="rect">
            <a:avLst/>
          </a:prstGeom>
          <a:solidFill>
            <a:srgbClr val="FFFF00"/>
          </a:solidFill>
        </p:spPr>
        <p:txBody>
          <a:bodyPr wrap="square" rtlCol="0">
            <a:spAutoFit/>
          </a:bodyPr>
          <a:lstStyle/>
          <a:p>
            <a:r>
              <a:rPr lang="en-US" sz="3600" b="1" dirty="0"/>
              <a:t>Microscopy</a:t>
            </a:r>
          </a:p>
        </p:txBody>
      </p:sp>
      <p:sp>
        <p:nvSpPr>
          <p:cNvPr id="3" name="TextBox 2">
            <a:extLst>
              <a:ext uri="{FF2B5EF4-FFF2-40B4-BE49-F238E27FC236}">
                <a16:creationId xmlns:a16="http://schemas.microsoft.com/office/drawing/2014/main" id="{C6D46325-1655-4E2E-AA37-3B43D80DECC9}"/>
              </a:ext>
            </a:extLst>
          </p:cNvPr>
          <p:cNvSpPr txBox="1"/>
          <p:nvPr/>
        </p:nvSpPr>
        <p:spPr>
          <a:xfrm>
            <a:off x="646386" y="1371600"/>
            <a:ext cx="11035861" cy="1077218"/>
          </a:xfrm>
          <a:prstGeom prst="rect">
            <a:avLst/>
          </a:prstGeom>
          <a:noFill/>
        </p:spPr>
        <p:txBody>
          <a:bodyPr wrap="square" rtlCol="0">
            <a:spAutoFit/>
          </a:bodyPr>
          <a:lstStyle/>
          <a:p>
            <a:r>
              <a:rPr lang="en-US" sz="3200" b="1" dirty="0"/>
              <a:t>It is the method used in the study of tissues , cells and its structure using microscope</a:t>
            </a:r>
          </a:p>
        </p:txBody>
      </p:sp>
      <p:sp>
        <p:nvSpPr>
          <p:cNvPr id="4" name="TextBox 3">
            <a:extLst>
              <a:ext uri="{FF2B5EF4-FFF2-40B4-BE49-F238E27FC236}">
                <a16:creationId xmlns:a16="http://schemas.microsoft.com/office/drawing/2014/main" id="{56B279B4-AB84-4F37-B98B-62983A81C24D}"/>
              </a:ext>
            </a:extLst>
          </p:cNvPr>
          <p:cNvSpPr txBox="1"/>
          <p:nvPr/>
        </p:nvSpPr>
        <p:spPr>
          <a:xfrm>
            <a:off x="3132082" y="2890308"/>
            <a:ext cx="546012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600" b="1" dirty="0"/>
              <a:t>Main types of microscope</a:t>
            </a:r>
          </a:p>
        </p:txBody>
      </p:sp>
      <p:sp>
        <p:nvSpPr>
          <p:cNvPr id="5" name="TextBox 4">
            <a:extLst>
              <a:ext uri="{FF2B5EF4-FFF2-40B4-BE49-F238E27FC236}">
                <a16:creationId xmlns:a16="http://schemas.microsoft.com/office/drawing/2014/main" id="{7303B2FB-37F1-4611-9EB5-09795E757EC0}"/>
              </a:ext>
            </a:extLst>
          </p:cNvPr>
          <p:cNvSpPr txBox="1"/>
          <p:nvPr/>
        </p:nvSpPr>
        <p:spPr>
          <a:xfrm>
            <a:off x="1087822" y="3861533"/>
            <a:ext cx="2506718" cy="1200329"/>
          </a:xfrm>
          <a:prstGeom prst="rect">
            <a:avLst/>
          </a:prstGeom>
          <a:effectLst>
            <a:glow rad="63500">
              <a:schemeClr val="accent2">
                <a:satMod val="175000"/>
                <a:alpha val="40000"/>
              </a:schemeClr>
            </a:glow>
            <a:outerShdw blurRad="50800" dist="38100" dir="2700000" algn="tl" rotWithShape="0">
              <a:prstClr val="black">
                <a:alpha val="40000"/>
              </a:prstClr>
            </a:outerShdw>
          </a:effectLst>
          <a:scene3d>
            <a:camera prst="perspectiveBelow"/>
            <a:lightRig rig="threePt" dir="t"/>
          </a:scene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600" b="1" dirty="0"/>
              <a:t>Light microscope</a:t>
            </a:r>
          </a:p>
        </p:txBody>
      </p:sp>
      <p:sp>
        <p:nvSpPr>
          <p:cNvPr id="6" name="TextBox 5">
            <a:extLst>
              <a:ext uri="{FF2B5EF4-FFF2-40B4-BE49-F238E27FC236}">
                <a16:creationId xmlns:a16="http://schemas.microsoft.com/office/drawing/2014/main" id="{6D1565A1-3F93-4195-B1CA-DA73A8DFC720}"/>
              </a:ext>
            </a:extLst>
          </p:cNvPr>
          <p:cNvSpPr txBox="1"/>
          <p:nvPr/>
        </p:nvSpPr>
        <p:spPr>
          <a:xfrm>
            <a:off x="3951890" y="5250782"/>
            <a:ext cx="2816772" cy="1323439"/>
          </a:xfrm>
          <a:prstGeom prst="rect">
            <a:avLst/>
          </a:prstGeom>
          <a:scene3d>
            <a:camera prst="perspectiveBelow"/>
            <a:lightRig rig="threePt" dir="t"/>
          </a:scene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4000" b="1" dirty="0"/>
              <a:t>Electron microscope</a:t>
            </a:r>
          </a:p>
        </p:txBody>
      </p:sp>
      <p:sp>
        <p:nvSpPr>
          <p:cNvPr id="7" name="TextBox 6">
            <a:extLst>
              <a:ext uri="{FF2B5EF4-FFF2-40B4-BE49-F238E27FC236}">
                <a16:creationId xmlns:a16="http://schemas.microsoft.com/office/drawing/2014/main" id="{5C111D79-08CA-47F7-B7D1-6F3118DC1079}"/>
              </a:ext>
            </a:extLst>
          </p:cNvPr>
          <p:cNvSpPr txBox="1"/>
          <p:nvPr/>
        </p:nvSpPr>
        <p:spPr>
          <a:xfrm>
            <a:off x="7147035" y="3861533"/>
            <a:ext cx="3042745" cy="1200329"/>
          </a:xfrm>
          <a:prstGeom prst="rect">
            <a:avLst/>
          </a:prstGeom>
          <a:scene3d>
            <a:camera prst="perspectiveRight"/>
            <a:lightRig rig="threePt" dir="t"/>
          </a:scene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600" b="1" dirty="0" err="1"/>
              <a:t>Flurescent</a:t>
            </a:r>
            <a:r>
              <a:rPr lang="en-US" sz="3600" b="1" dirty="0"/>
              <a:t> microscope</a:t>
            </a:r>
          </a:p>
        </p:txBody>
      </p:sp>
    </p:spTree>
    <p:extLst>
      <p:ext uri="{BB962C8B-B14F-4D97-AF65-F5344CB8AC3E}">
        <p14:creationId xmlns:p14="http://schemas.microsoft.com/office/powerpoint/2010/main" val="653261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DDC093-5A0F-4D17-AB55-A9C2A7776C42}"/>
              </a:ext>
            </a:extLst>
          </p:cNvPr>
          <p:cNvPicPr>
            <a:picLocks noChangeAspect="1"/>
          </p:cNvPicPr>
          <p:nvPr/>
        </p:nvPicPr>
        <p:blipFill>
          <a:blip r:embed="rId2"/>
          <a:stretch>
            <a:fillRect/>
          </a:stretch>
        </p:blipFill>
        <p:spPr>
          <a:xfrm>
            <a:off x="609599" y="741800"/>
            <a:ext cx="3152931" cy="3425466"/>
          </a:xfrm>
          <a:prstGeom prst="rect">
            <a:avLst/>
          </a:prstGeom>
        </p:spPr>
      </p:pic>
      <p:sp>
        <p:nvSpPr>
          <p:cNvPr id="4" name="TextBox 3">
            <a:extLst>
              <a:ext uri="{FF2B5EF4-FFF2-40B4-BE49-F238E27FC236}">
                <a16:creationId xmlns:a16="http://schemas.microsoft.com/office/drawing/2014/main" id="{DC039CFF-E000-40B1-9714-EEA420561AB8}"/>
              </a:ext>
            </a:extLst>
          </p:cNvPr>
          <p:cNvSpPr txBox="1"/>
          <p:nvPr/>
        </p:nvSpPr>
        <p:spPr>
          <a:xfrm>
            <a:off x="1499017" y="3894785"/>
            <a:ext cx="1499016" cy="646331"/>
          </a:xfrm>
          <a:prstGeom prst="rect">
            <a:avLst/>
          </a:prstGeom>
          <a:noFill/>
        </p:spPr>
        <p:txBody>
          <a:bodyPr wrap="square" rtlCol="0">
            <a:spAutoFit/>
          </a:bodyPr>
          <a:lstStyle/>
          <a:p>
            <a:r>
              <a:rPr lang="en-US" sz="3600" b="1" dirty="0"/>
              <a:t>Body</a:t>
            </a:r>
          </a:p>
        </p:txBody>
      </p:sp>
      <p:sp>
        <p:nvSpPr>
          <p:cNvPr id="5" name="Arrow: Right 4">
            <a:extLst>
              <a:ext uri="{FF2B5EF4-FFF2-40B4-BE49-F238E27FC236}">
                <a16:creationId xmlns:a16="http://schemas.microsoft.com/office/drawing/2014/main" id="{D4014F03-AFB0-467D-9133-98F849FD9987}"/>
              </a:ext>
            </a:extLst>
          </p:cNvPr>
          <p:cNvSpPr/>
          <p:nvPr/>
        </p:nvSpPr>
        <p:spPr>
          <a:xfrm>
            <a:off x="2998033" y="2323475"/>
            <a:ext cx="1334124" cy="56962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E326187-E008-4FF8-A6D7-0FE844C02C53}"/>
              </a:ext>
            </a:extLst>
          </p:cNvPr>
          <p:cNvPicPr>
            <a:picLocks noChangeAspect="1"/>
          </p:cNvPicPr>
          <p:nvPr/>
        </p:nvPicPr>
        <p:blipFill>
          <a:blip r:embed="rId3"/>
          <a:stretch>
            <a:fillRect/>
          </a:stretch>
        </p:blipFill>
        <p:spPr>
          <a:xfrm>
            <a:off x="4704102" y="1273693"/>
            <a:ext cx="3152932" cy="1758379"/>
          </a:xfrm>
          <a:prstGeom prst="rect">
            <a:avLst/>
          </a:prstGeom>
        </p:spPr>
      </p:pic>
      <p:sp>
        <p:nvSpPr>
          <p:cNvPr id="8" name="TextBox 7">
            <a:extLst>
              <a:ext uri="{FF2B5EF4-FFF2-40B4-BE49-F238E27FC236}">
                <a16:creationId xmlns:a16="http://schemas.microsoft.com/office/drawing/2014/main" id="{45B5DACB-23C8-49EB-A753-A83F647195F9}"/>
              </a:ext>
            </a:extLst>
          </p:cNvPr>
          <p:cNvSpPr txBox="1"/>
          <p:nvPr/>
        </p:nvSpPr>
        <p:spPr>
          <a:xfrm>
            <a:off x="5350084" y="3032072"/>
            <a:ext cx="2278505" cy="707886"/>
          </a:xfrm>
          <a:prstGeom prst="rect">
            <a:avLst/>
          </a:prstGeom>
          <a:noFill/>
        </p:spPr>
        <p:txBody>
          <a:bodyPr wrap="square" rtlCol="0">
            <a:spAutoFit/>
          </a:bodyPr>
          <a:lstStyle/>
          <a:p>
            <a:r>
              <a:rPr lang="en-US" sz="4000" b="1" dirty="0"/>
              <a:t>systems</a:t>
            </a:r>
          </a:p>
        </p:txBody>
      </p:sp>
      <p:sp>
        <p:nvSpPr>
          <p:cNvPr id="10" name="Arrow: Right 9">
            <a:extLst>
              <a:ext uri="{FF2B5EF4-FFF2-40B4-BE49-F238E27FC236}">
                <a16:creationId xmlns:a16="http://schemas.microsoft.com/office/drawing/2014/main" id="{10436B4D-CB6D-424E-A9DA-599398CFE1B5}"/>
              </a:ext>
            </a:extLst>
          </p:cNvPr>
          <p:cNvSpPr/>
          <p:nvPr/>
        </p:nvSpPr>
        <p:spPr>
          <a:xfrm>
            <a:off x="8182834" y="2152881"/>
            <a:ext cx="941571" cy="45540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3F81B89-20B7-4CAA-A279-76D819B44044}"/>
              </a:ext>
            </a:extLst>
          </p:cNvPr>
          <p:cNvPicPr>
            <a:picLocks noChangeAspect="1"/>
          </p:cNvPicPr>
          <p:nvPr/>
        </p:nvPicPr>
        <p:blipFill>
          <a:blip r:embed="rId4"/>
          <a:stretch>
            <a:fillRect/>
          </a:stretch>
        </p:blipFill>
        <p:spPr>
          <a:xfrm>
            <a:off x="9323883" y="741801"/>
            <a:ext cx="2703934" cy="3155642"/>
          </a:xfrm>
          <a:prstGeom prst="rect">
            <a:avLst/>
          </a:prstGeom>
        </p:spPr>
      </p:pic>
      <p:sp>
        <p:nvSpPr>
          <p:cNvPr id="13" name="TextBox 12">
            <a:extLst>
              <a:ext uri="{FF2B5EF4-FFF2-40B4-BE49-F238E27FC236}">
                <a16:creationId xmlns:a16="http://schemas.microsoft.com/office/drawing/2014/main" id="{C8E6986A-89CA-4C0F-802F-890DB7765E1F}"/>
              </a:ext>
            </a:extLst>
          </p:cNvPr>
          <p:cNvSpPr txBox="1"/>
          <p:nvPr/>
        </p:nvSpPr>
        <p:spPr>
          <a:xfrm>
            <a:off x="9973455" y="3739958"/>
            <a:ext cx="2098623" cy="584775"/>
          </a:xfrm>
          <a:prstGeom prst="rect">
            <a:avLst/>
          </a:prstGeom>
          <a:noFill/>
        </p:spPr>
        <p:txBody>
          <a:bodyPr wrap="square" rtlCol="0">
            <a:spAutoFit/>
          </a:bodyPr>
          <a:lstStyle/>
          <a:p>
            <a:r>
              <a:rPr lang="en-US" sz="3200" b="1" dirty="0"/>
              <a:t>organs</a:t>
            </a:r>
          </a:p>
        </p:txBody>
      </p:sp>
      <p:sp>
        <p:nvSpPr>
          <p:cNvPr id="14" name="Arrow: Curved Left 13">
            <a:extLst>
              <a:ext uri="{FF2B5EF4-FFF2-40B4-BE49-F238E27FC236}">
                <a16:creationId xmlns:a16="http://schemas.microsoft.com/office/drawing/2014/main" id="{86174E80-42E3-4251-A373-BC515DD8301D}"/>
              </a:ext>
            </a:extLst>
          </p:cNvPr>
          <p:cNvSpPr/>
          <p:nvPr/>
        </p:nvSpPr>
        <p:spPr>
          <a:xfrm>
            <a:off x="11252616" y="4242358"/>
            <a:ext cx="884420" cy="1484026"/>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6" name="Picture 15">
            <a:extLst>
              <a:ext uri="{FF2B5EF4-FFF2-40B4-BE49-F238E27FC236}">
                <a16:creationId xmlns:a16="http://schemas.microsoft.com/office/drawing/2014/main" id="{7D07EF5D-253C-44D8-98C9-AFDE9B18BE95}"/>
              </a:ext>
            </a:extLst>
          </p:cNvPr>
          <p:cNvPicPr>
            <a:picLocks noChangeAspect="1"/>
          </p:cNvPicPr>
          <p:nvPr/>
        </p:nvPicPr>
        <p:blipFill>
          <a:blip r:embed="rId5"/>
          <a:stretch>
            <a:fillRect/>
          </a:stretch>
        </p:blipFill>
        <p:spPr>
          <a:xfrm>
            <a:off x="1298902" y="4613747"/>
            <a:ext cx="3984574" cy="2061649"/>
          </a:xfrm>
          <a:prstGeom prst="rect">
            <a:avLst/>
          </a:prstGeom>
        </p:spPr>
      </p:pic>
      <p:sp>
        <p:nvSpPr>
          <p:cNvPr id="17" name="TextBox 16">
            <a:extLst>
              <a:ext uri="{FF2B5EF4-FFF2-40B4-BE49-F238E27FC236}">
                <a16:creationId xmlns:a16="http://schemas.microsoft.com/office/drawing/2014/main" id="{072D8CEE-141D-48F7-966B-F3DC3CF335A1}"/>
              </a:ext>
            </a:extLst>
          </p:cNvPr>
          <p:cNvSpPr txBox="1"/>
          <p:nvPr/>
        </p:nvSpPr>
        <p:spPr>
          <a:xfrm>
            <a:off x="219610" y="6197349"/>
            <a:ext cx="1079292" cy="584775"/>
          </a:xfrm>
          <a:prstGeom prst="rect">
            <a:avLst/>
          </a:prstGeom>
          <a:noFill/>
        </p:spPr>
        <p:txBody>
          <a:bodyPr wrap="square" rtlCol="0">
            <a:spAutoFit/>
          </a:bodyPr>
          <a:lstStyle/>
          <a:p>
            <a:r>
              <a:rPr lang="en-US" sz="3200" b="1" dirty="0"/>
              <a:t>cells</a:t>
            </a:r>
          </a:p>
        </p:txBody>
      </p:sp>
      <p:sp>
        <p:nvSpPr>
          <p:cNvPr id="18" name="Arrow: Left 17">
            <a:extLst>
              <a:ext uri="{FF2B5EF4-FFF2-40B4-BE49-F238E27FC236}">
                <a16:creationId xmlns:a16="http://schemas.microsoft.com/office/drawing/2014/main" id="{90AFAF11-F683-4413-A516-CAB5EF8E3AAF}"/>
              </a:ext>
            </a:extLst>
          </p:cNvPr>
          <p:cNvSpPr/>
          <p:nvPr/>
        </p:nvSpPr>
        <p:spPr>
          <a:xfrm>
            <a:off x="5350084" y="5726384"/>
            <a:ext cx="930484" cy="2996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B3B74F5B-58CE-4CFB-B5A4-EE4452E2EBFA}"/>
              </a:ext>
            </a:extLst>
          </p:cNvPr>
          <p:cNvPicPr>
            <a:picLocks noChangeAspect="1"/>
          </p:cNvPicPr>
          <p:nvPr/>
        </p:nvPicPr>
        <p:blipFill>
          <a:blip r:embed="rId6"/>
          <a:stretch>
            <a:fillRect/>
          </a:stretch>
        </p:blipFill>
        <p:spPr>
          <a:xfrm>
            <a:off x="6468876" y="4221815"/>
            <a:ext cx="3504579" cy="2522346"/>
          </a:xfrm>
          <a:prstGeom prst="rect">
            <a:avLst/>
          </a:prstGeom>
        </p:spPr>
      </p:pic>
      <p:sp>
        <p:nvSpPr>
          <p:cNvPr id="24" name="TextBox 23">
            <a:extLst>
              <a:ext uri="{FF2B5EF4-FFF2-40B4-BE49-F238E27FC236}">
                <a16:creationId xmlns:a16="http://schemas.microsoft.com/office/drawing/2014/main" id="{CD09B601-9057-4200-A9DB-7888629400D5}"/>
              </a:ext>
            </a:extLst>
          </p:cNvPr>
          <p:cNvSpPr txBox="1"/>
          <p:nvPr/>
        </p:nvSpPr>
        <p:spPr>
          <a:xfrm>
            <a:off x="10531366" y="6071299"/>
            <a:ext cx="1605670" cy="646331"/>
          </a:xfrm>
          <a:prstGeom prst="rect">
            <a:avLst/>
          </a:prstGeom>
          <a:noFill/>
        </p:spPr>
        <p:txBody>
          <a:bodyPr wrap="square" rtlCol="0">
            <a:spAutoFit/>
          </a:bodyPr>
          <a:lstStyle/>
          <a:p>
            <a:r>
              <a:rPr lang="en-US" sz="3600" b="1" dirty="0"/>
              <a:t>tissues</a:t>
            </a:r>
          </a:p>
        </p:txBody>
      </p:sp>
    </p:spTree>
    <p:extLst>
      <p:ext uri="{BB962C8B-B14F-4D97-AF65-F5344CB8AC3E}">
        <p14:creationId xmlns:p14="http://schemas.microsoft.com/office/powerpoint/2010/main" val="3924359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p:bldP spid="10" grpId="0" animBg="1"/>
      <p:bldP spid="13" grpId="0"/>
      <p:bldP spid="14" grpId="0" animBg="1"/>
      <p:bldP spid="17" grpId="0"/>
      <p:bldP spid="18" grpId="0" animBg="1"/>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238</Words>
  <Application>Microsoft Office PowerPoint</Application>
  <PresentationFormat>Widescreen</PresentationFormat>
  <Paragraphs>22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Doaa Mohamed elnagar</dc:creator>
  <cp:lastModifiedBy>Doaa Mohamed elnagar</cp:lastModifiedBy>
  <cp:revision>8</cp:revision>
  <dcterms:created xsi:type="dcterms:W3CDTF">2020-09-05T14:18:36Z</dcterms:created>
  <dcterms:modified xsi:type="dcterms:W3CDTF">2025-01-13T08:23:55Z</dcterms:modified>
</cp:coreProperties>
</file>