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F9999"/>
    <a:srgbClr val="FFCC66"/>
    <a:srgbClr val="FFCC99"/>
    <a:srgbClr val="FFCCCC"/>
    <a:srgbClr val="FFCCFF"/>
    <a:srgbClr val="99FFCC"/>
    <a:srgbClr val="66CCFF"/>
    <a:srgbClr val="CCFF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86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D280-D5CE-49A7-A766-096775BE6A68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3322-6A5E-43C8-BD20-9F70FB5A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66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D280-D5CE-49A7-A766-096775BE6A68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3322-6A5E-43C8-BD20-9F70FB5A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5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D280-D5CE-49A7-A766-096775BE6A68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3322-6A5E-43C8-BD20-9F70FB5A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D280-D5CE-49A7-A766-096775BE6A68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3322-6A5E-43C8-BD20-9F70FB5A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9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D280-D5CE-49A7-A766-096775BE6A68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3322-6A5E-43C8-BD20-9F70FB5A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D280-D5CE-49A7-A766-096775BE6A68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3322-6A5E-43C8-BD20-9F70FB5A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0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D280-D5CE-49A7-A766-096775BE6A68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3322-6A5E-43C8-BD20-9F70FB5A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1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D280-D5CE-49A7-A766-096775BE6A68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3322-6A5E-43C8-BD20-9F70FB5A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7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D280-D5CE-49A7-A766-096775BE6A68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3322-6A5E-43C8-BD20-9F70FB5A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D280-D5CE-49A7-A766-096775BE6A68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3322-6A5E-43C8-BD20-9F70FB5A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7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D280-D5CE-49A7-A766-096775BE6A68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3322-6A5E-43C8-BD20-9F70FB5A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1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7D280-D5CE-49A7-A766-096775BE6A68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3322-6A5E-43C8-BD20-9F70FB5A9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5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75" y="2367171"/>
            <a:ext cx="8043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Immunohistochemistry</a:t>
            </a:r>
          </a:p>
        </p:txBody>
      </p:sp>
    </p:spTree>
    <p:extLst>
      <p:ext uri="{BB962C8B-B14F-4D97-AF65-F5344CB8AC3E}">
        <p14:creationId xmlns:p14="http://schemas.microsoft.com/office/powerpoint/2010/main" val="4088059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685800"/>
            <a:ext cx="11129963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7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4142" y="486847"/>
            <a:ext cx="5435399" cy="707886"/>
          </a:xfrm>
          <a:prstGeom prst="rect">
            <a:avLst/>
          </a:prstGeom>
          <a:solidFill>
            <a:srgbClr val="00FF99"/>
          </a:solidFill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</a:rPr>
              <a:t>Avidin</a:t>
            </a:r>
            <a:r>
              <a:rPr lang="en-US" sz="4000" b="1" dirty="0">
                <a:solidFill>
                  <a:schemeClr val="accent2"/>
                </a:solidFill>
              </a:rPr>
              <a:t>-biotin Techniques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76275" y="1691373"/>
            <a:ext cx="1021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These methods rely on the affinity of the glycoprotein avidin for biotin </a:t>
            </a:r>
          </a:p>
        </p:txBody>
      </p:sp>
      <p:sp>
        <p:nvSpPr>
          <p:cNvPr id="4" name="Rectangle 3"/>
          <p:cNvSpPr/>
          <p:nvPr/>
        </p:nvSpPr>
        <p:spPr>
          <a:xfrm>
            <a:off x="676275" y="2649678"/>
            <a:ext cx="10567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Biotin, a low molecular weight vitamin, is easily conjugated to antibodies and enzyme markers </a:t>
            </a:r>
          </a:p>
        </p:txBody>
      </p:sp>
      <p:sp>
        <p:nvSpPr>
          <p:cNvPr id="5" name="Rectangle 4"/>
          <p:cNvSpPr/>
          <p:nvPr/>
        </p:nvSpPr>
        <p:spPr>
          <a:xfrm>
            <a:off x="676275" y="3654149"/>
            <a:ext cx="1021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Up to 150 biotin molecules can be attached to one antibody molecule →increased sensitivity</a:t>
            </a:r>
          </a:p>
        </p:txBody>
      </p:sp>
    </p:spTree>
    <p:extLst>
      <p:ext uri="{BB962C8B-B14F-4D97-AF65-F5344CB8AC3E}">
        <p14:creationId xmlns:p14="http://schemas.microsoft.com/office/powerpoint/2010/main" val="353799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185738"/>
            <a:ext cx="10701337" cy="65293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1925" y="6415088"/>
            <a:ext cx="1028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2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158401-A5D5-5031-F94A-D78EF9B8F6BD}"/>
              </a:ext>
            </a:extLst>
          </p:cNvPr>
          <p:cNvSpPr txBox="1"/>
          <p:nvPr/>
        </p:nvSpPr>
        <p:spPr>
          <a:xfrm>
            <a:off x="2230244" y="557561"/>
            <a:ext cx="8051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Method of Avidin – Biotin Complex Method  ABC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7D1CA0-1C87-96FB-0DB2-49438BB0C39A}"/>
              </a:ext>
            </a:extLst>
          </p:cNvPr>
          <p:cNvSpPr txBox="1"/>
          <p:nvPr/>
        </p:nvSpPr>
        <p:spPr>
          <a:xfrm>
            <a:off x="423746" y="2252546"/>
            <a:ext cx="1112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1- Deparaffinization of sections by xylene        2- Rehydration by descending grades of ethanol then distilled water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213907-12B3-1EC4-0266-11ACC4E0D736}"/>
              </a:ext>
            </a:extLst>
          </p:cNvPr>
          <p:cNvSpPr txBox="1"/>
          <p:nvPr/>
        </p:nvSpPr>
        <p:spPr>
          <a:xfrm>
            <a:off x="423746" y="2964554"/>
            <a:ext cx="10582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3- Unmasking or retrieval : immerse sections in buffer with specific pH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157CF4-6B07-B052-B31F-DCA9DF23090A}"/>
              </a:ext>
            </a:extLst>
          </p:cNvPr>
          <p:cNvSpPr txBox="1"/>
          <p:nvPr/>
        </p:nvSpPr>
        <p:spPr>
          <a:xfrm>
            <a:off x="423746" y="3364664"/>
            <a:ext cx="9534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4- Incubation with primary antibody (overnight  at -4</a:t>
            </a:r>
            <a:r>
              <a:rPr lang="en-US" sz="2000" b="1" dirty="0">
                <a:latin typeface="Aptos Narrow" panose="020B0004020202020204" pitchFamily="34" charset="0"/>
              </a:rPr>
              <a:t>°) or 2 days at room temperature</a:t>
            </a:r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B3E2E2-2D3D-E08C-A673-D8409858EE04}"/>
              </a:ext>
            </a:extLst>
          </p:cNvPr>
          <p:cNvSpPr txBox="1"/>
          <p:nvPr/>
        </p:nvSpPr>
        <p:spPr>
          <a:xfrm>
            <a:off x="423746" y="3711854"/>
            <a:ext cx="9233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5- incubation with secondary antibody compatible with primary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4F5E9-1ADE-5E06-93D0-90CA4766D04A}"/>
              </a:ext>
            </a:extLst>
          </p:cNvPr>
          <p:cNvSpPr txBox="1"/>
          <p:nvPr/>
        </p:nvSpPr>
        <p:spPr>
          <a:xfrm>
            <a:off x="423746" y="4182375"/>
            <a:ext cx="8642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6- Incubation with Avidin Biotin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581C9-F525-8C54-6BAD-BFA71FC3AF86}"/>
              </a:ext>
            </a:extLst>
          </p:cNvPr>
          <p:cNvSpPr txBox="1"/>
          <p:nvPr/>
        </p:nvSpPr>
        <p:spPr>
          <a:xfrm>
            <a:off x="423746" y="4526062"/>
            <a:ext cx="8084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7- Incubation with DAB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BE4679-E931-0E44-AFEF-75B33EFDDDDA}"/>
              </a:ext>
            </a:extLst>
          </p:cNvPr>
          <p:cNvSpPr txBox="1"/>
          <p:nvPr/>
        </p:nvSpPr>
        <p:spPr>
          <a:xfrm>
            <a:off x="423746" y="4994405"/>
            <a:ext cx="6768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8- Counterstain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35CAEE-702C-4CB7-5A25-83362CEC9754}"/>
              </a:ext>
            </a:extLst>
          </p:cNvPr>
          <p:cNvSpPr txBox="1"/>
          <p:nvPr/>
        </p:nvSpPr>
        <p:spPr>
          <a:xfrm>
            <a:off x="568712" y="5394515"/>
            <a:ext cx="6467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9- fast dehydration</a:t>
            </a:r>
          </a:p>
        </p:txBody>
      </p:sp>
    </p:spTree>
    <p:extLst>
      <p:ext uri="{BB962C8B-B14F-4D97-AF65-F5344CB8AC3E}">
        <p14:creationId xmlns:p14="http://schemas.microsoft.com/office/powerpoint/2010/main" val="6694962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4424"/>
            <a:ext cx="10472738" cy="635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86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67112" y="170259"/>
            <a:ext cx="4989251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Immunocytochemistry</a:t>
            </a:r>
          </a:p>
        </p:txBody>
      </p:sp>
      <p:sp>
        <p:nvSpPr>
          <p:cNvPr id="4" name="Rectangle 3"/>
          <p:cNvSpPr/>
          <p:nvPr/>
        </p:nvSpPr>
        <p:spPr>
          <a:xfrm>
            <a:off x="519112" y="1462772"/>
            <a:ext cx="11382376" cy="830997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Is a technique for identifying cellular or tissue constituents (antigens) by means of antigen-antibody interactions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9112" y="2335470"/>
            <a:ext cx="1371081" cy="461665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Antigens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066" y="2795885"/>
            <a:ext cx="5113772" cy="461665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proteins, glycoproteins, proteoglycans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7066" y="3379753"/>
            <a:ext cx="1565172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Antibodies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066" y="3883119"/>
            <a:ext cx="5764591" cy="461665"/>
          </a:xfrm>
          <a:prstGeom prst="rect">
            <a:avLst/>
          </a:prstGeom>
          <a:solidFill>
            <a:srgbClr val="CCFF99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serum proteins known as immunoglobulins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386485"/>
            <a:ext cx="7156446" cy="461665"/>
          </a:xfrm>
          <a:prstGeom prst="rect">
            <a:avLst/>
          </a:prstGeom>
          <a:solidFill>
            <a:srgbClr val="CC99FF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formed in the humoral immune system by plasma cells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361" y="4889851"/>
            <a:ext cx="11637252" cy="461665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there are five types of antibody found in the blood IgA, </a:t>
            </a:r>
            <a:r>
              <a:rPr lang="en-US" sz="2400" b="1" dirty="0" err="1"/>
              <a:t>IgD</a:t>
            </a:r>
            <a:r>
              <a:rPr lang="en-US" sz="2400" b="1" dirty="0"/>
              <a:t>, </a:t>
            </a:r>
            <a:r>
              <a:rPr lang="en-US" sz="2400" b="1" dirty="0" err="1"/>
              <a:t>IgE</a:t>
            </a:r>
            <a:r>
              <a:rPr lang="en-US" sz="2400" b="1" dirty="0"/>
              <a:t>, </a:t>
            </a:r>
            <a:r>
              <a:rPr lang="en-US" sz="2400" b="1" dirty="0" err="1"/>
              <a:t>IgGand</a:t>
            </a:r>
            <a:r>
              <a:rPr lang="en-US" sz="2400" b="1" dirty="0"/>
              <a:t> IgM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7066" y="5611324"/>
            <a:ext cx="11614422" cy="461665"/>
          </a:xfrm>
          <a:prstGeom prst="rect">
            <a:avLst/>
          </a:prstGeom>
          <a:solidFill>
            <a:srgbClr val="66FFCC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IgG is the commonest and the most frequently used antibody for immunohistochemistry</a:t>
            </a:r>
          </a:p>
        </p:txBody>
      </p:sp>
    </p:spTree>
    <p:extLst>
      <p:ext uri="{BB962C8B-B14F-4D97-AF65-F5344CB8AC3E}">
        <p14:creationId xmlns:p14="http://schemas.microsoft.com/office/powerpoint/2010/main" val="3394316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8" y="2238375"/>
            <a:ext cx="7558087" cy="32908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29163" y="3500439"/>
            <a:ext cx="1971675" cy="628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86088" y="3168433"/>
            <a:ext cx="1857375" cy="646331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Antigen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875287">
            <a:off x="6098998" y="348898"/>
            <a:ext cx="2419351" cy="2419351"/>
          </a:xfrm>
          <a:prstGeom prst="rect">
            <a:avLst/>
          </a:prstGeom>
        </p:spPr>
      </p:pic>
      <p:sp>
        <p:nvSpPr>
          <p:cNvPr id="7" name="Curved Right Arrow 6"/>
          <p:cNvSpPr/>
          <p:nvPr/>
        </p:nvSpPr>
        <p:spPr>
          <a:xfrm>
            <a:off x="4729163" y="1459483"/>
            <a:ext cx="1065035" cy="181112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7568" y="201096"/>
            <a:ext cx="2712153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Antibodies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75" y="1114425"/>
            <a:ext cx="7444566" cy="51768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5738" y="1791385"/>
            <a:ext cx="369093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An antibody molecule is composed of four polypeptide chains, two identical light chains and two identical heavy chains</a:t>
            </a:r>
          </a:p>
        </p:txBody>
      </p:sp>
    </p:spTree>
    <p:extLst>
      <p:ext uri="{BB962C8B-B14F-4D97-AF65-F5344CB8AC3E}">
        <p14:creationId xmlns:p14="http://schemas.microsoft.com/office/powerpoint/2010/main" val="376348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752" y="401122"/>
            <a:ext cx="7493398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Antigenic Determinants (Epitopes)</a:t>
            </a:r>
          </a:p>
        </p:txBody>
      </p:sp>
      <p:sp>
        <p:nvSpPr>
          <p:cNvPr id="3" name="Rectangle 2"/>
          <p:cNvSpPr/>
          <p:nvPr/>
        </p:nvSpPr>
        <p:spPr>
          <a:xfrm>
            <a:off x="847724" y="1891397"/>
            <a:ext cx="10067925" cy="954107"/>
          </a:xfrm>
          <a:prstGeom prst="rect">
            <a:avLst/>
          </a:prstGeom>
          <a:solidFill>
            <a:srgbClr val="00FF99"/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The specific site of an antigen that binds to an antibody is called an antigenic </a:t>
            </a:r>
            <a:r>
              <a:rPr lang="en-US" sz="2800" b="1" dirty="0" err="1"/>
              <a:t>determinantor</a:t>
            </a:r>
            <a:r>
              <a:rPr lang="en-US" sz="2800" b="1" dirty="0"/>
              <a:t> epitope </a:t>
            </a:r>
          </a:p>
        </p:txBody>
      </p:sp>
      <p:sp>
        <p:nvSpPr>
          <p:cNvPr id="4" name="Rectangle 3"/>
          <p:cNvSpPr/>
          <p:nvPr/>
        </p:nvSpPr>
        <p:spPr>
          <a:xfrm>
            <a:off x="490537" y="3304727"/>
            <a:ext cx="10425112" cy="954107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Most antigens have a variety of epitopes that generate a number of different antibodies that are called polyclonal </a:t>
            </a:r>
          </a:p>
        </p:txBody>
      </p:sp>
      <p:sp>
        <p:nvSpPr>
          <p:cNvPr id="5" name="Rectangle 4"/>
          <p:cNvSpPr/>
          <p:nvPr/>
        </p:nvSpPr>
        <p:spPr>
          <a:xfrm>
            <a:off x="847724" y="5144572"/>
            <a:ext cx="9475799" cy="523220"/>
          </a:xfrm>
          <a:prstGeom prst="rect">
            <a:avLst/>
          </a:prstGeom>
          <a:solidFill>
            <a:srgbClr val="99FFCC"/>
          </a:solidFill>
        </p:spPr>
        <p:txBody>
          <a:bodyPr wrap="none">
            <a:spAutoFit/>
          </a:bodyPr>
          <a:lstStyle/>
          <a:p>
            <a:r>
              <a:rPr lang="en-US" sz="2800" b="1" dirty="0"/>
              <a:t>A single immune response to an antigen is termed monoclonal</a:t>
            </a:r>
          </a:p>
        </p:txBody>
      </p:sp>
    </p:spTree>
    <p:extLst>
      <p:ext uri="{BB962C8B-B14F-4D97-AF65-F5344CB8AC3E}">
        <p14:creationId xmlns:p14="http://schemas.microsoft.com/office/powerpoint/2010/main" val="92153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0564" y="286822"/>
            <a:ext cx="5094728" cy="707886"/>
          </a:xfrm>
          <a:prstGeom prst="rect">
            <a:avLst/>
          </a:prstGeom>
          <a:solidFill>
            <a:srgbClr val="99FFCC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Monoclonal antibodies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76299" y="1481435"/>
            <a:ext cx="10582275" cy="83099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Monoclonal antibodies are “cloned” antibodies that all respond to exactly the same epitope of the same antigen –they are exceptionally specific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6396" y="2569934"/>
            <a:ext cx="10582275" cy="830997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Activated B cells (plasma cells) contain a mixture of antibodies directed against different epitopes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56805" y="3668181"/>
            <a:ext cx="8202245" cy="461665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Activated B cells have a limited lifetime when grown in culture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56805" y="4291727"/>
            <a:ext cx="7758791" cy="461665"/>
          </a:xfrm>
          <a:prstGeom prst="rect">
            <a:avLst/>
          </a:prstGeom>
          <a:solidFill>
            <a:srgbClr val="FFCC66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Antibodies can be raised in mice by injection of an antigen.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6805" y="5130284"/>
            <a:ext cx="6968190" cy="461665"/>
          </a:xfrm>
          <a:prstGeom prst="rect">
            <a:avLst/>
          </a:prstGeom>
          <a:solidFill>
            <a:srgbClr val="FF9999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Repeated injections create a pool of activated B cells.</a:t>
            </a:r>
          </a:p>
        </p:txBody>
      </p:sp>
    </p:spTree>
    <p:extLst>
      <p:ext uri="{BB962C8B-B14F-4D97-AF65-F5344CB8AC3E}">
        <p14:creationId xmlns:p14="http://schemas.microsoft.com/office/powerpoint/2010/main" val="401316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3090861"/>
            <a:ext cx="4148138" cy="2281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496" y="3202775"/>
            <a:ext cx="4151736" cy="22801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21" y="276695"/>
            <a:ext cx="1712976" cy="292608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1757363" y="1385888"/>
            <a:ext cx="657225" cy="127158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7363" y="538932"/>
            <a:ext cx="12573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Antigen</a:t>
            </a:r>
          </a:p>
        </p:txBody>
      </p:sp>
      <p:sp>
        <p:nvSpPr>
          <p:cNvPr id="12" name="Up Arrow 11"/>
          <p:cNvSpPr/>
          <p:nvPr/>
        </p:nvSpPr>
        <p:spPr>
          <a:xfrm>
            <a:off x="8058150" y="1232538"/>
            <a:ext cx="700088" cy="152495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408195" y="538932"/>
            <a:ext cx="143589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Antibody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048" y="1232538"/>
            <a:ext cx="1275551" cy="199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86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2574" y="215384"/>
            <a:ext cx="7088544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Methods of </a:t>
            </a:r>
            <a:r>
              <a:rPr lang="en-US" sz="4000" b="1" dirty="0" err="1">
                <a:solidFill>
                  <a:srgbClr val="FF0000"/>
                </a:solidFill>
              </a:rPr>
              <a:t>LabellingAntibodies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871538" y="1562785"/>
            <a:ext cx="7543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•Enzyme labels (peroxidase) </a:t>
            </a:r>
          </a:p>
          <a:p>
            <a:r>
              <a:rPr lang="en-US" sz="4800" b="1" dirty="0"/>
              <a:t>•Colloidal metal labels (EM) </a:t>
            </a:r>
          </a:p>
          <a:p>
            <a:r>
              <a:rPr lang="en-US" sz="4800" b="1" dirty="0"/>
              <a:t>•Fluorescent labels </a:t>
            </a:r>
          </a:p>
          <a:p>
            <a:r>
              <a:rPr lang="en-US" sz="4800" b="1" dirty="0"/>
              <a:t>•</a:t>
            </a:r>
            <a:r>
              <a:rPr lang="en-US" sz="4800" b="1" dirty="0" err="1"/>
              <a:t>Avidin</a:t>
            </a:r>
            <a:r>
              <a:rPr lang="en-US" sz="4800" b="1" dirty="0"/>
              <a:t>-biotin techniques</a:t>
            </a:r>
          </a:p>
        </p:txBody>
      </p:sp>
    </p:spTree>
    <p:extLst>
      <p:ext uri="{BB962C8B-B14F-4D97-AF65-F5344CB8AC3E}">
        <p14:creationId xmlns:p14="http://schemas.microsoft.com/office/powerpoint/2010/main" val="758555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4046" y="501134"/>
            <a:ext cx="5322996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Fluorescent Compounds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876299" y="1662798"/>
            <a:ext cx="10125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Fluochromes</a:t>
            </a:r>
            <a:r>
              <a:rPr lang="en-US" sz="2400" b="1" dirty="0"/>
              <a:t> are substances which can absorb radiation in the form of ultraviolet or visible light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6298" y="2947573"/>
            <a:ext cx="10125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This absorbed radiation causes an “excited state” followed by emission of radiation of a different wavelength </a:t>
            </a:r>
          </a:p>
        </p:txBody>
      </p:sp>
      <p:sp>
        <p:nvSpPr>
          <p:cNvPr id="5" name="Rectangle 4"/>
          <p:cNvSpPr/>
          <p:nvPr/>
        </p:nvSpPr>
        <p:spPr>
          <a:xfrm>
            <a:off x="876297" y="4034523"/>
            <a:ext cx="10710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fluorescent substances then appear as shiny particles on a dark background </a:t>
            </a:r>
          </a:p>
        </p:txBody>
      </p:sp>
      <p:sp>
        <p:nvSpPr>
          <p:cNvPr id="6" name="Rectangle 5"/>
          <p:cNvSpPr/>
          <p:nvPr/>
        </p:nvSpPr>
        <p:spPr>
          <a:xfrm>
            <a:off x="876296" y="4752141"/>
            <a:ext cx="9982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Fluorochromes</a:t>
            </a:r>
            <a:r>
              <a:rPr lang="en-US" sz="2400" b="1" dirty="0"/>
              <a:t>: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FITC</a:t>
            </a:r>
            <a:r>
              <a:rPr lang="en-US" sz="2400" b="1" dirty="0"/>
              <a:t>(fluorescein </a:t>
            </a:r>
            <a:r>
              <a:rPr lang="en-US" sz="2400" b="1" dirty="0" err="1"/>
              <a:t>isothiocyanate</a:t>
            </a:r>
            <a:r>
              <a:rPr lang="en-US" sz="2400" b="1" dirty="0"/>
              <a:t>), </a:t>
            </a:r>
            <a:r>
              <a:rPr lang="en-US" sz="2400" b="1" dirty="0" err="1"/>
              <a:t>rhodamine</a:t>
            </a:r>
            <a:r>
              <a:rPr lang="en-US" sz="2400" b="1" dirty="0"/>
              <a:t>, DAPI, etc.</a:t>
            </a:r>
          </a:p>
        </p:txBody>
      </p:sp>
    </p:spTree>
    <p:extLst>
      <p:ext uri="{BB962C8B-B14F-4D97-AF65-F5344CB8AC3E}">
        <p14:creationId xmlns:p14="http://schemas.microsoft.com/office/powerpoint/2010/main" val="198707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420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 Narrow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Doaa Mohamed elnagar</cp:lastModifiedBy>
  <cp:revision>10</cp:revision>
  <dcterms:created xsi:type="dcterms:W3CDTF">2020-04-08T20:06:32Z</dcterms:created>
  <dcterms:modified xsi:type="dcterms:W3CDTF">2025-04-23T03:04:33Z</dcterms:modified>
</cp:coreProperties>
</file>