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315" r:id="rId4"/>
    <p:sldId id="314" r:id="rId5"/>
    <p:sldId id="261" r:id="rId6"/>
    <p:sldId id="262" r:id="rId7"/>
    <p:sldId id="318" r:id="rId8"/>
    <p:sldId id="263"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2"/>
    <p:restoredTop sz="94554"/>
  </p:normalViewPr>
  <p:slideViewPr>
    <p:cSldViewPr snapToGrid="0" snapToObjects="1">
      <p:cViewPr>
        <p:scale>
          <a:sx n="101" d="100"/>
          <a:sy n="101" d="100"/>
        </p:scale>
        <p:origin x="7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63129-5F0B-BC45-BC9C-2A67FD9324FF}" type="datetimeFigureOut">
              <a:rPr lang="en-US" smtClean="0"/>
              <a:t>12/5/22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57EC-38EA-254D-B364-B0D6D519D5BA}" type="slidenum">
              <a:rPr lang="en-US" smtClean="0"/>
              <a:t>‹#›</a:t>
            </a:fld>
            <a:endParaRPr lang="en-US"/>
          </a:p>
        </p:txBody>
      </p:sp>
    </p:spTree>
    <p:extLst>
      <p:ext uri="{BB962C8B-B14F-4D97-AF65-F5344CB8AC3E}">
        <p14:creationId xmlns:p14="http://schemas.microsoft.com/office/powerpoint/2010/main" val="160024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latin typeface="Times New Roman" charset="0"/>
                <a:ea typeface="Times New Roman" charset="0"/>
                <a:cs typeface="Times New Roman" charset="0"/>
              </a:rPr>
              <a:t>Totipotency : </a:t>
            </a:r>
            <a:r>
              <a:rPr lang="en-US" b="1" i="0" dirty="0">
                <a:solidFill>
                  <a:srgbClr val="202124"/>
                </a:solidFill>
                <a:effectLst/>
                <a:latin typeface="Helvetica Neue" panose="02000503000000020004" pitchFamily="2" charset="0"/>
              </a:rPr>
              <a:t>the ability of a single cell to divide and produce all the differentiated cells in an organism, including extraembryonic tissues</a:t>
            </a:r>
            <a:endParaRPr lang="en-SA" dirty="0"/>
          </a:p>
        </p:txBody>
      </p:sp>
      <p:sp>
        <p:nvSpPr>
          <p:cNvPr id="4" name="Slide Number Placeholder 3"/>
          <p:cNvSpPr>
            <a:spLocks noGrp="1"/>
          </p:cNvSpPr>
          <p:nvPr>
            <p:ph type="sldNum" sz="quarter" idx="5"/>
          </p:nvPr>
        </p:nvSpPr>
        <p:spPr/>
        <p:txBody>
          <a:bodyPr/>
          <a:lstStyle/>
          <a:p>
            <a:fld id="{094C57EC-38EA-254D-B364-B0D6D519D5BA}" type="slidenum">
              <a:rPr lang="en-US" smtClean="0"/>
              <a:t>10</a:t>
            </a:fld>
            <a:endParaRPr lang="en-US"/>
          </a:p>
        </p:txBody>
      </p:sp>
    </p:spTree>
    <p:extLst>
      <p:ext uri="{BB962C8B-B14F-4D97-AF65-F5344CB8AC3E}">
        <p14:creationId xmlns:p14="http://schemas.microsoft.com/office/powerpoint/2010/main" val="354519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SA" dirty="0"/>
              <a:t>DNA methylation :</a:t>
            </a:r>
            <a:br>
              <a:rPr lang="en-US" b="0" i="0" dirty="0">
                <a:solidFill>
                  <a:srgbClr val="202124"/>
                </a:solidFill>
                <a:effectLst/>
                <a:latin typeface="Helvetica Neue" panose="02000503000000020004" pitchFamily="2" charset="0"/>
              </a:rPr>
            </a:br>
            <a:endParaRPr lang="en-US" b="0" i="0" dirty="0">
              <a:solidFill>
                <a:srgbClr val="202124"/>
              </a:solidFill>
              <a:effectLst/>
              <a:latin typeface="Helvetica Neue" panose="02000503000000020004" pitchFamily="2" charset="0"/>
            </a:endParaRPr>
          </a:p>
          <a:p>
            <a:pPr algn="l"/>
            <a:r>
              <a:rPr lang="en-US" b="0" i="0" dirty="0">
                <a:solidFill>
                  <a:srgbClr val="202124"/>
                </a:solidFill>
                <a:effectLst/>
                <a:latin typeface="Helvetica Neue" panose="02000503000000020004" pitchFamily="2" charset="0"/>
              </a:rPr>
              <a:t>DNA methylation </a:t>
            </a:r>
            <a:r>
              <a:rPr lang="en-US" b="1" i="0" dirty="0">
                <a:solidFill>
                  <a:srgbClr val="202124"/>
                </a:solidFill>
                <a:effectLst/>
                <a:latin typeface="Helvetica Neue" panose="02000503000000020004" pitchFamily="2" charset="0"/>
              </a:rPr>
              <a:t>regulates gene expression by recruiting proteins involved in gene repression or by inhibiting the binding of transcription factor(s) to DNA</a:t>
            </a:r>
            <a:r>
              <a:rPr lang="en-US" b="0" i="0" dirty="0">
                <a:solidFill>
                  <a:srgbClr val="202124"/>
                </a:solidFill>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Times New Roman" charset="0"/>
              <a:ea typeface="Times New Roman" charset="0"/>
              <a:cs typeface="Times New Roman" charset="0"/>
            </a:endParaRPr>
          </a:p>
        </p:txBody>
      </p:sp>
      <p:sp>
        <p:nvSpPr>
          <p:cNvPr id="4" name="Slide Number Placeholder 3"/>
          <p:cNvSpPr>
            <a:spLocks noGrp="1"/>
          </p:cNvSpPr>
          <p:nvPr>
            <p:ph type="sldNum" sz="quarter" idx="5"/>
          </p:nvPr>
        </p:nvSpPr>
        <p:spPr/>
        <p:txBody>
          <a:bodyPr/>
          <a:lstStyle/>
          <a:p>
            <a:fld id="{094C57EC-38EA-254D-B364-B0D6D519D5BA}" type="slidenum">
              <a:rPr lang="en-US" smtClean="0"/>
              <a:t>12</a:t>
            </a:fld>
            <a:endParaRPr lang="en-US"/>
          </a:p>
        </p:txBody>
      </p:sp>
    </p:spTree>
    <p:extLst>
      <p:ext uri="{BB962C8B-B14F-4D97-AF65-F5344CB8AC3E}">
        <p14:creationId xmlns:p14="http://schemas.microsoft.com/office/powerpoint/2010/main" val="313315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1" eaLnBrk="1" latinLnBrk="0" hangingPunct="1"/>
            <a:r>
              <a:rPr lang="en-US" b="0" i="0" dirty="0">
                <a:solidFill>
                  <a:srgbClr val="202124"/>
                </a:solidFill>
                <a:effectLst/>
                <a:latin typeface="Helvetica Neue" panose="02000503000000020004" pitchFamily="2" charset="0"/>
              </a:rPr>
              <a:t>Euchromatin is defined as the area of the chromosome which is rich in genes that actively participate in the transcription </a:t>
            </a:r>
            <a:endParaRPr lang="en-SA" dirty="0"/>
          </a:p>
        </p:txBody>
      </p:sp>
      <p:sp>
        <p:nvSpPr>
          <p:cNvPr id="4" name="Slide Number Placeholder 3"/>
          <p:cNvSpPr>
            <a:spLocks noGrp="1"/>
          </p:cNvSpPr>
          <p:nvPr>
            <p:ph type="sldNum" sz="quarter" idx="5"/>
          </p:nvPr>
        </p:nvSpPr>
        <p:spPr/>
        <p:txBody>
          <a:bodyPr/>
          <a:lstStyle/>
          <a:p>
            <a:fld id="{094C57EC-38EA-254D-B364-B0D6D519D5BA}" type="slidenum">
              <a:rPr lang="en-US" smtClean="0"/>
              <a:t>20</a:t>
            </a:fld>
            <a:endParaRPr lang="en-US"/>
          </a:p>
        </p:txBody>
      </p:sp>
    </p:spTree>
    <p:extLst>
      <p:ext uri="{BB962C8B-B14F-4D97-AF65-F5344CB8AC3E}">
        <p14:creationId xmlns:p14="http://schemas.microsoft.com/office/powerpoint/2010/main" val="186169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a:t>
            </a:r>
            <a:r>
              <a:rPr lang="en-US" dirty="0" err="1"/>
              <a:t>gaph</a:t>
            </a:r>
            <a:r>
              <a:rPr lang="en-US" dirty="0"/>
              <a:t> ?</a:t>
            </a:r>
          </a:p>
        </p:txBody>
      </p:sp>
      <p:sp>
        <p:nvSpPr>
          <p:cNvPr id="4" name="Slide Number Placeholder 3"/>
          <p:cNvSpPr>
            <a:spLocks noGrp="1"/>
          </p:cNvSpPr>
          <p:nvPr>
            <p:ph type="sldNum" sz="quarter" idx="10"/>
          </p:nvPr>
        </p:nvSpPr>
        <p:spPr/>
        <p:txBody>
          <a:bodyPr/>
          <a:lstStyle/>
          <a:p>
            <a:fld id="{094C57EC-38EA-254D-B364-B0D6D519D5BA}" type="slidenum">
              <a:rPr lang="en-US" smtClean="0"/>
              <a:t>21</a:t>
            </a:fld>
            <a:endParaRPr lang="en-US"/>
          </a:p>
        </p:txBody>
      </p:sp>
    </p:spTree>
    <p:extLst>
      <p:ext uri="{BB962C8B-B14F-4D97-AF65-F5344CB8AC3E}">
        <p14:creationId xmlns:p14="http://schemas.microsoft.com/office/powerpoint/2010/main" val="34185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F81120-7962-4B43-97D7-3E87283D0756}"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A001D-8106-6C46-BFF9-B24306E7FA64}" type="slidenum">
              <a:rPr lang="en-US" smtClean="0"/>
              <a:t>‹#›</a:t>
            </a:fld>
            <a:endParaRPr lang="en-US"/>
          </a:p>
        </p:txBody>
      </p:sp>
    </p:spTree>
    <p:extLst>
      <p:ext uri="{BB962C8B-B14F-4D97-AF65-F5344CB8AC3E}">
        <p14:creationId xmlns:p14="http://schemas.microsoft.com/office/powerpoint/2010/main" val="116253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F81120-7962-4B43-97D7-3E87283D0756}"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A001D-8106-6C46-BFF9-B24306E7FA64}" type="slidenum">
              <a:rPr lang="en-US" smtClean="0"/>
              <a:t>‹#›</a:t>
            </a:fld>
            <a:endParaRPr lang="en-US"/>
          </a:p>
        </p:txBody>
      </p:sp>
    </p:spTree>
    <p:extLst>
      <p:ext uri="{BB962C8B-B14F-4D97-AF65-F5344CB8AC3E}">
        <p14:creationId xmlns:p14="http://schemas.microsoft.com/office/powerpoint/2010/main" val="12692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F81120-7962-4B43-97D7-3E87283D0756}"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A001D-8106-6C46-BFF9-B24306E7FA64}" type="slidenum">
              <a:rPr lang="en-US" smtClean="0"/>
              <a:t>‹#›</a:t>
            </a:fld>
            <a:endParaRPr lang="en-US"/>
          </a:p>
        </p:txBody>
      </p:sp>
    </p:spTree>
    <p:extLst>
      <p:ext uri="{BB962C8B-B14F-4D97-AF65-F5344CB8AC3E}">
        <p14:creationId xmlns:p14="http://schemas.microsoft.com/office/powerpoint/2010/main" val="69986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F81120-7962-4B43-97D7-3E87283D0756}"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A001D-8106-6C46-BFF9-B24306E7FA64}" type="slidenum">
              <a:rPr lang="en-US" smtClean="0"/>
              <a:t>‹#›</a:t>
            </a:fld>
            <a:endParaRPr lang="en-US"/>
          </a:p>
        </p:txBody>
      </p:sp>
    </p:spTree>
    <p:extLst>
      <p:ext uri="{BB962C8B-B14F-4D97-AF65-F5344CB8AC3E}">
        <p14:creationId xmlns:p14="http://schemas.microsoft.com/office/powerpoint/2010/main" val="91140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F81120-7962-4B43-97D7-3E87283D0756}"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A001D-8106-6C46-BFF9-B24306E7FA64}" type="slidenum">
              <a:rPr lang="en-US" smtClean="0"/>
              <a:t>‹#›</a:t>
            </a:fld>
            <a:endParaRPr lang="en-US"/>
          </a:p>
        </p:txBody>
      </p:sp>
    </p:spTree>
    <p:extLst>
      <p:ext uri="{BB962C8B-B14F-4D97-AF65-F5344CB8AC3E}">
        <p14:creationId xmlns:p14="http://schemas.microsoft.com/office/powerpoint/2010/main" val="1345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F81120-7962-4B43-97D7-3E87283D0756}"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A001D-8106-6C46-BFF9-B24306E7FA64}" type="slidenum">
              <a:rPr lang="en-US" smtClean="0"/>
              <a:t>‹#›</a:t>
            </a:fld>
            <a:endParaRPr lang="en-US"/>
          </a:p>
        </p:txBody>
      </p:sp>
    </p:spTree>
    <p:extLst>
      <p:ext uri="{BB962C8B-B14F-4D97-AF65-F5344CB8AC3E}">
        <p14:creationId xmlns:p14="http://schemas.microsoft.com/office/powerpoint/2010/main" val="60265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F81120-7962-4B43-97D7-3E87283D0756}" type="datetimeFigureOut">
              <a:rPr lang="en-US" smtClean="0"/>
              <a:t>12/5/22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A001D-8106-6C46-BFF9-B24306E7FA64}" type="slidenum">
              <a:rPr lang="en-US" smtClean="0"/>
              <a:t>‹#›</a:t>
            </a:fld>
            <a:endParaRPr lang="en-US"/>
          </a:p>
        </p:txBody>
      </p:sp>
    </p:spTree>
    <p:extLst>
      <p:ext uri="{BB962C8B-B14F-4D97-AF65-F5344CB8AC3E}">
        <p14:creationId xmlns:p14="http://schemas.microsoft.com/office/powerpoint/2010/main" val="126189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F81120-7962-4B43-97D7-3E87283D0756}" type="datetimeFigureOut">
              <a:rPr lang="en-US" smtClean="0"/>
              <a:t>12/5/22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A001D-8106-6C46-BFF9-B24306E7FA64}" type="slidenum">
              <a:rPr lang="en-US" smtClean="0"/>
              <a:t>‹#›</a:t>
            </a:fld>
            <a:endParaRPr lang="en-US"/>
          </a:p>
        </p:txBody>
      </p:sp>
    </p:spTree>
    <p:extLst>
      <p:ext uri="{BB962C8B-B14F-4D97-AF65-F5344CB8AC3E}">
        <p14:creationId xmlns:p14="http://schemas.microsoft.com/office/powerpoint/2010/main" val="3947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81120-7962-4B43-97D7-3E87283D0756}" type="datetimeFigureOut">
              <a:rPr lang="en-US" smtClean="0"/>
              <a:t>12/5/22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A001D-8106-6C46-BFF9-B24306E7FA64}" type="slidenum">
              <a:rPr lang="en-US" smtClean="0"/>
              <a:t>‹#›</a:t>
            </a:fld>
            <a:endParaRPr lang="en-US"/>
          </a:p>
        </p:txBody>
      </p:sp>
    </p:spTree>
    <p:extLst>
      <p:ext uri="{BB962C8B-B14F-4D97-AF65-F5344CB8AC3E}">
        <p14:creationId xmlns:p14="http://schemas.microsoft.com/office/powerpoint/2010/main" val="197705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F81120-7962-4B43-97D7-3E87283D0756}"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A001D-8106-6C46-BFF9-B24306E7FA64}" type="slidenum">
              <a:rPr lang="en-US" smtClean="0"/>
              <a:t>‹#›</a:t>
            </a:fld>
            <a:endParaRPr lang="en-US"/>
          </a:p>
        </p:txBody>
      </p:sp>
    </p:spTree>
    <p:extLst>
      <p:ext uri="{BB962C8B-B14F-4D97-AF65-F5344CB8AC3E}">
        <p14:creationId xmlns:p14="http://schemas.microsoft.com/office/powerpoint/2010/main" val="40449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F81120-7962-4B43-97D7-3E87283D0756}"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A001D-8106-6C46-BFF9-B24306E7FA64}" type="slidenum">
              <a:rPr lang="en-US" smtClean="0"/>
              <a:t>‹#›</a:t>
            </a:fld>
            <a:endParaRPr lang="en-US"/>
          </a:p>
        </p:txBody>
      </p:sp>
    </p:spTree>
    <p:extLst>
      <p:ext uri="{BB962C8B-B14F-4D97-AF65-F5344CB8AC3E}">
        <p14:creationId xmlns:p14="http://schemas.microsoft.com/office/powerpoint/2010/main" val="157378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81120-7962-4B43-97D7-3E87283D0756}" type="datetimeFigureOut">
              <a:rPr lang="en-US" smtClean="0"/>
              <a:t>12/5/22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A001D-8106-6C46-BFF9-B24306E7FA64}" type="slidenum">
              <a:rPr lang="en-US" smtClean="0"/>
              <a:t>‹#›</a:t>
            </a:fld>
            <a:endParaRPr lang="en-US"/>
          </a:p>
        </p:txBody>
      </p:sp>
    </p:spTree>
    <p:extLst>
      <p:ext uri="{BB962C8B-B14F-4D97-AF65-F5344CB8AC3E}">
        <p14:creationId xmlns:p14="http://schemas.microsoft.com/office/powerpoint/2010/main" val="740131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098" y="863782"/>
            <a:ext cx="8940800" cy="2261734"/>
          </a:xfrm>
        </p:spPr>
        <p:txBody>
          <a:bodyPr>
            <a:normAutofit/>
          </a:bodyPr>
          <a:lstStyle/>
          <a:p>
            <a:r>
              <a:rPr lang="en-US" sz="3600" b="1" dirty="0">
                <a:latin typeface="Times New Roman" charset="0"/>
                <a:ea typeface="Times New Roman" charset="0"/>
                <a:cs typeface="Times New Roman" charset="0"/>
              </a:rPr>
              <a:t>312 Bot- Plant</a:t>
            </a:r>
            <a:r>
              <a:rPr lang="en-US" sz="3600" dirty="0">
                <a:latin typeface="Times New Roman" charset="0"/>
                <a:ea typeface="Times New Roman" charset="0"/>
                <a:cs typeface="Times New Roman" charset="0"/>
              </a:rPr>
              <a:t> </a:t>
            </a:r>
            <a:r>
              <a:rPr lang="en-US" sz="3600" b="1" dirty="0">
                <a:latin typeface="Times New Roman" charset="0"/>
                <a:ea typeface="Times New Roman" charset="0"/>
                <a:cs typeface="Times New Roman" charset="0"/>
              </a:rPr>
              <a:t>morphogenesis</a:t>
            </a:r>
            <a:br>
              <a:rPr lang="en-US" sz="3600" dirty="0"/>
            </a:br>
            <a:br>
              <a:rPr lang="en-US" sz="3600" dirty="0"/>
            </a:br>
            <a:r>
              <a:rPr lang="en-US" sz="3600" dirty="0">
                <a:latin typeface="Times New Roman" charset="0"/>
                <a:ea typeface="Times New Roman" charset="0"/>
                <a:cs typeface="Times New Roman" charset="0"/>
              </a:rPr>
              <a:t>  </a:t>
            </a:r>
            <a:endParaRPr lang="en-US" sz="3600" dirty="0"/>
          </a:p>
        </p:txBody>
      </p:sp>
      <p:sp>
        <p:nvSpPr>
          <p:cNvPr id="3" name="Subtitle 2"/>
          <p:cNvSpPr>
            <a:spLocks noGrp="1"/>
          </p:cNvSpPr>
          <p:nvPr>
            <p:ph type="subTitle" idx="1"/>
          </p:nvPr>
        </p:nvSpPr>
        <p:spPr>
          <a:xfrm>
            <a:off x="2494641" y="3941771"/>
            <a:ext cx="6923315" cy="563562"/>
          </a:xfrm>
        </p:spPr>
        <p:txBody>
          <a:bodyPr/>
          <a:lstStyle/>
          <a:p>
            <a:r>
              <a:rPr lang="en-US" dirty="0">
                <a:latin typeface="Times New Roman" charset="0"/>
                <a:ea typeface="Times New Roman" charset="0"/>
                <a:cs typeface="Times New Roman" charset="0"/>
              </a:rPr>
              <a:t>Dr. Abdulrahman Al-</a:t>
            </a:r>
            <a:r>
              <a:rPr lang="en-US" dirty="0" err="1">
                <a:latin typeface="Times New Roman" charset="0"/>
                <a:ea typeface="Times New Roman" charset="0"/>
                <a:cs typeface="Times New Roman" charset="0"/>
              </a:rPr>
              <a:t>hashimi</a:t>
            </a:r>
            <a:endParaRPr lang="en-US" dirty="0">
              <a:latin typeface="Times New Roman" charset="0"/>
              <a:ea typeface="Times New Roman" charset="0"/>
              <a:cs typeface="Times New Roman" charset="0"/>
            </a:endParaRPr>
          </a:p>
          <a:p>
            <a:endParaRPr lang="en-US" dirty="0"/>
          </a:p>
        </p:txBody>
      </p:sp>
      <p:grpSp>
        <p:nvGrpSpPr>
          <p:cNvPr id="6" name="Group 7"/>
          <p:cNvGrpSpPr>
            <a:grpSpLocks/>
          </p:cNvGrpSpPr>
          <p:nvPr/>
        </p:nvGrpSpPr>
        <p:grpSpPr bwMode="auto">
          <a:xfrm>
            <a:off x="3365499" y="3357563"/>
            <a:ext cx="5257800" cy="152400"/>
            <a:chOff x="1752600" y="3429000"/>
            <a:chExt cx="5257800" cy="152400"/>
          </a:xfrm>
        </p:grpSpPr>
        <p:cxnSp>
          <p:nvCxnSpPr>
            <p:cNvPr id="7" name="Straight Connector 6"/>
            <p:cNvCxnSpPr/>
            <p:nvPr/>
          </p:nvCxnSpPr>
          <p:spPr bwMode="auto">
            <a:xfrm>
              <a:off x="1752600" y="3505200"/>
              <a:ext cx="228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4724400" y="3505200"/>
              <a:ext cx="228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4343400" y="3429000"/>
              <a:ext cx="152400" cy="152400"/>
            </a:xfrm>
            <a:prstGeom prst="ellipse">
              <a:avLst/>
            </a:prstGeom>
            <a:solidFill>
              <a:srgbClr val="FFEEB7"/>
            </a:solidFill>
            <a:ln w="28575">
              <a:solidFill>
                <a:schemeClr val="accent1"/>
              </a:solidFill>
              <a:headEnd type="none" w="med" len="med"/>
              <a:tailEnd type="none" w="med" len="med"/>
            </a:ln>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chemeClr val="tx2">
                    <a:lumMod val="40000"/>
                    <a:lumOff val="60000"/>
                  </a:schemeClr>
                </a:solidFill>
                <a:effectLst>
                  <a:outerShdw blurRad="38100" dist="38100" dir="2700000" algn="tl">
                    <a:srgbClr val="C0C0C0"/>
                  </a:outerShdw>
                </a:effectLst>
                <a:latin typeface="Segoe"/>
                <a:ea typeface="宋体" pitchFamily="2" charset="-122"/>
              </a:endParaRPr>
            </a:p>
          </p:txBody>
        </p:sp>
      </p:grpSp>
    </p:spTree>
    <p:extLst>
      <p:ext uri="{BB962C8B-B14F-4D97-AF65-F5344CB8AC3E}">
        <p14:creationId xmlns:p14="http://schemas.microsoft.com/office/powerpoint/2010/main" val="90875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6" y="502008"/>
            <a:ext cx="8520545" cy="5632311"/>
          </a:xfrm>
          <a:prstGeom prst="rect">
            <a:avLst/>
          </a:prstGeom>
        </p:spPr>
        <p:txBody>
          <a:bodyPr wrap="square">
            <a:spAutoFit/>
          </a:bodyPr>
          <a:lstStyle/>
          <a:p>
            <a:pPr marL="285750" indent="-285750">
              <a:buClr>
                <a:schemeClr val="accent6"/>
              </a:buClr>
              <a:buFont typeface="Wingdings" charset="2"/>
              <a:buChar char="ü"/>
            </a:pPr>
            <a:r>
              <a:rPr lang="en-US" sz="2800" dirty="0">
                <a:latin typeface="Times New Roman" charset="0"/>
                <a:ea typeface="Times New Roman" charset="0"/>
                <a:cs typeface="Times New Roman" charset="0"/>
              </a:rPr>
              <a:t>These factors will act by </a:t>
            </a:r>
          </a:p>
          <a:p>
            <a:pPr marL="285750" indent="-285750">
              <a:buClr>
                <a:schemeClr val="accent6"/>
              </a:buClr>
              <a:buFont typeface="Wingdings" charset="2"/>
              <a:buChar char="ü"/>
            </a:pPr>
            <a:r>
              <a:rPr lang="en-US" sz="2800" dirty="0">
                <a:latin typeface="Times New Roman" charset="0"/>
                <a:ea typeface="Times New Roman" charset="0"/>
                <a:cs typeface="Times New Roman" charset="0"/>
              </a:rPr>
              <a:t> Modulating cellular activity to a particular development into a specific direction </a:t>
            </a:r>
          </a:p>
          <a:p>
            <a:pPr marL="285750" indent="-285750" algn="r">
              <a:buClr>
                <a:schemeClr val="accent6"/>
              </a:buClr>
              <a:buFont typeface="Wingdings" charset="2"/>
              <a:buChar char="ü"/>
            </a:pPr>
            <a:r>
              <a:rPr lang="ar-SA" sz="900" dirty="0">
                <a:latin typeface="Times New Roman" charset="0"/>
                <a:ea typeface="Times New Roman" charset="0"/>
                <a:cs typeface="Times New Roman" charset="0"/>
              </a:rPr>
              <a:t>هذه العوامل سوف تعمل من خلال</a:t>
            </a:r>
          </a:p>
          <a:p>
            <a:pPr marL="285750" indent="-285750" algn="r">
              <a:buClr>
                <a:schemeClr val="accent6"/>
              </a:buClr>
              <a:buFont typeface="Wingdings" charset="2"/>
              <a:buChar char="ü"/>
            </a:pPr>
            <a:r>
              <a:rPr lang="ar-SA" sz="900" dirty="0">
                <a:latin typeface="Times New Roman" charset="0"/>
                <a:ea typeface="Times New Roman" charset="0"/>
                <a:cs typeface="Times New Roman" charset="0"/>
              </a:rPr>
              <a:t>  تعديل النشاط الخلوي لتطور معين في اتجاه معين</a:t>
            </a:r>
            <a:endParaRPr lang="en-US" sz="900" dirty="0">
              <a:latin typeface="Times New Roman" charset="0"/>
              <a:ea typeface="Times New Roman" charset="0"/>
              <a:cs typeface="Times New Roman" charset="0"/>
            </a:endParaRPr>
          </a:p>
          <a:p>
            <a:pPr marL="285750" indent="-285750">
              <a:buClr>
                <a:schemeClr val="accent6"/>
              </a:buClr>
              <a:buFont typeface="Wingdings" charset="2"/>
              <a:buChar char="ü"/>
            </a:pPr>
            <a:r>
              <a:rPr lang="en-US" sz="2800" dirty="0">
                <a:solidFill>
                  <a:srgbClr val="FF0000"/>
                </a:solidFill>
                <a:latin typeface="Times New Roman" charset="0"/>
                <a:ea typeface="Times New Roman" charset="0"/>
                <a:cs typeface="Times New Roman" charset="0"/>
              </a:rPr>
              <a:t>or </a:t>
            </a:r>
          </a:p>
          <a:p>
            <a:pPr marL="285750" indent="-285750">
              <a:buClr>
                <a:schemeClr val="accent6"/>
              </a:buClr>
              <a:buFont typeface="Wingdings" charset="2"/>
              <a:buChar char="ü"/>
            </a:pPr>
            <a:r>
              <a:rPr lang="en-US" sz="2800" dirty="0">
                <a:latin typeface="Times New Roman" charset="0"/>
                <a:ea typeface="Times New Roman" charset="0"/>
                <a:cs typeface="Times New Roman" charset="0"/>
              </a:rPr>
              <a:t>By cell reprogramming with the restoration of its </a:t>
            </a:r>
            <a:r>
              <a:rPr lang="en-US" sz="2800" dirty="0" err="1">
                <a:solidFill>
                  <a:srgbClr val="FF0000"/>
                </a:solidFill>
                <a:latin typeface="Times New Roman" charset="0"/>
                <a:ea typeface="Times New Roman" charset="0"/>
                <a:cs typeface="Times New Roman" charset="0"/>
              </a:rPr>
              <a:t>totipotency</a:t>
            </a:r>
            <a:r>
              <a:rPr lang="en-US" sz="2800" dirty="0">
                <a:latin typeface="Times New Roman" charset="0"/>
                <a:ea typeface="Times New Roman" charset="0"/>
                <a:cs typeface="Times New Roman" charset="0"/>
              </a:rPr>
              <a:t> characteristics. ( </a:t>
            </a:r>
            <a:r>
              <a:rPr lang="en-US" sz="2800" dirty="0">
                <a:solidFill>
                  <a:schemeClr val="accent6"/>
                </a:solidFill>
                <a:latin typeface="Times New Roman" charset="0"/>
                <a:ea typeface="Times New Roman" charset="0"/>
                <a:cs typeface="Times New Roman" charset="0"/>
              </a:rPr>
              <a:t>WHAT is </a:t>
            </a:r>
            <a:r>
              <a:rPr lang="en-US" sz="2800" dirty="0" err="1">
                <a:solidFill>
                  <a:schemeClr val="accent6"/>
                </a:solidFill>
                <a:highlight>
                  <a:srgbClr val="FFFF00"/>
                </a:highlight>
                <a:latin typeface="Times New Roman" charset="0"/>
                <a:ea typeface="Times New Roman" charset="0"/>
                <a:cs typeface="Times New Roman" charset="0"/>
              </a:rPr>
              <a:t>totipotency</a:t>
            </a:r>
            <a:r>
              <a:rPr lang="en-US" sz="2800" dirty="0">
                <a:latin typeface="Times New Roman" charset="0"/>
                <a:ea typeface="Times New Roman" charset="0"/>
                <a:cs typeface="Times New Roman" charset="0"/>
              </a:rPr>
              <a:t>?)</a:t>
            </a:r>
          </a:p>
          <a:p>
            <a:pPr marL="285750" indent="-285750" algn="r">
              <a:buClr>
                <a:schemeClr val="accent6"/>
              </a:buClr>
              <a:buFont typeface="Wingdings" charset="2"/>
              <a:buChar char="ü"/>
            </a:pPr>
            <a:r>
              <a:rPr lang="ar-SA" sz="900" dirty="0">
                <a:latin typeface="Times New Roman" charset="0"/>
                <a:ea typeface="Times New Roman" charset="0"/>
                <a:cs typeface="Times New Roman" charset="0"/>
              </a:rPr>
              <a:t>عن طريق إعادة برمجة الخلايا مع استعادة خصائصها الكاملة</a:t>
            </a:r>
            <a:endParaRPr lang="en-US" sz="900" dirty="0">
              <a:latin typeface="Times New Roman" charset="0"/>
              <a:ea typeface="Times New Roman" charset="0"/>
              <a:cs typeface="Times New Roman" charset="0"/>
            </a:endParaRPr>
          </a:p>
          <a:p>
            <a:pPr marL="285750" indent="-285750" algn="r">
              <a:buClr>
                <a:schemeClr val="accent6"/>
              </a:buClr>
              <a:buFont typeface="Wingdings" charset="2"/>
              <a:buChar char="ü"/>
            </a:pPr>
            <a:endParaRPr lang="en-US" sz="900" dirty="0">
              <a:latin typeface="Times New Roman" charset="0"/>
              <a:ea typeface="Times New Roman" charset="0"/>
              <a:cs typeface="Times New Roman" charset="0"/>
            </a:endParaRPr>
          </a:p>
          <a:p>
            <a:pPr marL="285750" indent="-285750" algn="r">
              <a:buClr>
                <a:schemeClr val="accent6"/>
              </a:buClr>
              <a:buFont typeface="Wingdings" charset="2"/>
              <a:buChar char="ü"/>
            </a:pPr>
            <a:endParaRPr lang="en-US" sz="900" dirty="0">
              <a:latin typeface="Times New Roman" charset="0"/>
              <a:ea typeface="Times New Roman" charset="0"/>
              <a:cs typeface="Times New Roman" charset="0"/>
            </a:endParaRPr>
          </a:p>
          <a:p>
            <a:pPr marL="285750" indent="-285750" algn="r">
              <a:buClr>
                <a:schemeClr val="accent6"/>
              </a:buClr>
              <a:buFont typeface="Wingdings" charset="2"/>
              <a:buChar char="ü"/>
            </a:pPr>
            <a:endParaRPr lang="en-US" sz="900" dirty="0">
              <a:latin typeface="Times New Roman" charset="0"/>
              <a:ea typeface="Times New Roman" charset="0"/>
              <a:cs typeface="Times New Roman" charset="0"/>
            </a:endParaRPr>
          </a:p>
          <a:p>
            <a:pPr marL="285750" indent="-285750" algn="r">
              <a:buClr>
                <a:schemeClr val="accent6"/>
              </a:buClr>
              <a:buFont typeface="Wingdings" charset="2"/>
              <a:buChar char="ü"/>
            </a:pPr>
            <a:endParaRPr lang="en-US" sz="900" dirty="0">
              <a:latin typeface="Times New Roman" charset="0"/>
              <a:ea typeface="Times New Roman" charset="0"/>
              <a:cs typeface="Times New Roman" charset="0"/>
            </a:endParaRPr>
          </a:p>
          <a:p>
            <a:pPr marL="285750" indent="-285750" algn="r">
              <a:buClr>
                <a:schemeClr val="accent6"/>
              </a:buClr>
              <a:buFont typeface="Wingdings" charset="2"/>
              <a:buChar char="ü"/>
            </a:pPr>
            <a:endParaRPr lang="en-US" sz="900" dirty="0">
              <a:latin typeface="Times New Roman" charset="0"/>
              <a:ea typeface="Times New Roman" charset="0"/>
              <a:cs typeface="Times New Roman" charset="0"/>
            </a:endParaRPr>
          </a:p>
          <a:p>
            <a:pPr marL="285750" indent="-285750" algn="r">
              <a:buClr>
                <a:schemeClr val="accent6"/>
              </a:buClr>
              <a:buFont typeface="Wingdings" charset="2"/>
              <a:buChar char="ü"/>
            </a:pPr>
            <a:endParaRPr lang="en-US" sz="900" dirty="0">
              <a:latin typeface="Times New Roman" charset="0"/>
              <a:ea typeface="Times New Roman" charset="0"/>
              <a:cs typeface="Times New Roman" charset="0"/>
            </a:endParaRPr>
          </a:p>
          <a:p>
            <a:pPr marL="285750" indent="-285750" algn="r">
              <a:buClr>
                <a:schemeClr val="accent6"/>
              </a:buClr>
              <a:buFont typeface="Wingdings" charset="2"/>
              <a:buChar char="ü"/>
            </a:pPr>
            <a:endParaRPr lang="en-US" sz="900" dirty="0">
              <a:latin typeface="Times New Roman" charset="0"/>
              <a:ea typeface="Times New Roman" charset="0"/>
              <a:cs typeface="Times New Roman" charset="0"/>
            </a:endParaRPr>
          </a:p>
          <a:p>
            <a:pPr marL="285750" indent="-285750" algn="r">
              <a:buClr>
                <a:schemeClr val="accent6"/>
              </a:buClr>
              <a:buFont typeface="Wingdings" charset="2"/>
              <a:buChar char="ü"/>
            </a:pPr>
            <a:endParaRPr lang="en-US" sz="900" dirty="0">
              <a:latin typeface="Times New Roman" charset="0"/>
              <a:ea typeface="Times New Roman" charset="0"/>
              <a:cs typeface="Times New Roman" charset="0"/>
            </a:endParaRPr>
          </a:p>
          <a:p>
            <a:pPr marL="285750" indent="-285750" algn="r">
              <a:buClr>
                <a:schemeClr val="accent6"/>
              </a:buClr>
              <a:buFont typeface="Wingdings" charset="2"/>
              <a:buChar char="ü"/>
            </a:pPr>
            <a:endParaRPr lang="en-US" sz="900" dirty="0">
              <a:latin typeface="Times New Roman" charset="0"/>
              <a:ea typeface="Times New Roman" charset="0"/>
              <a:cs typeface="Times New Roman" charset="0"/>
            </a:endParaRPr>
          </a:p>
          <a:p>
            <a:pPr marL="285750" indent="-285750">
              <a:buClr>
                <a:schemeClr val="accent6"/>
              </a:buClr>
              <a:buFont typeface="Wingdings" charset="2"/>
              <a:buChar char="ü"/>
            </a:pPr>
            <a:r>
              <a:rPr lang="en-US" sz="2800" dirty="0"/>
              <a:t>Therefore, is understood that research on factors involved in the morphogenic processes are essential for the understanding of morphogenesis; thus, his control.</a:t>
            </a:r>
            <a:endParaRPr lang="en-US" sz="2800" dirty="0">
              <a:latin typeface="Times New Roman" charset="0"/>
              <a:ea typeface="Times New Roman" charset="0"/>
              <a:cs typeface="Times New Roman" charset="0"/>
            </a:endParaRPr>
          </a:p>
        </p:txBody>
      </p:sp>
      <p:pic>
        <p:nvPicPr>
          <p:cNvPr id="4" name="Picture 3">
            <a:extLst>
              <a:ext uri="{FF2B5EF4-FFF2-40B4-BE49-F238E27FC236}">
                <a16:creationId xmlns:a16="http://schemas.microsoft.com/office/drawing/2014/main" id="{E1F0BA17-5F5A-1B46-AEA6-120FAA0CD69D}"/>
              </a:ext>
            </a:extLst>
          </p:cNvPr>
          <p:cNvPicPr>
            <a:picLocks noChangeAspect="1"/>
          </p:cNvPicPr>
          <p:nvPr/>
        </p:nvPicPr>
        <p:blipFill>
          <a:blip r:embed="rId3"/>
          <a:stretch>
            <a:fillRect/>
          </a:stretch>
        </p:blipFill>
        <p:spPr>
          <a:xfrm>
            <a:off x="8534401" y="1842655"/>
            <a:ext cx="3657600" cy="3218243"/>
          </a:xfrm>
          <a:prstGeom prst="rect">
            <a:avLst/>
          </a:prstGeom>
        </p:spPr>
      </p:pic>
      <p:sp>
        <p:nvSpPr>
          <p:cNvPr id="5" name="TextBox 4">
            <a:extLst>
              <a:ext uri="{FF2B5EF4-FFF2-40B4-BE49-F238E27FC236}">
                <a16:creationId xmlns:a16="http://schemas.microsoft.com/office/drawing/2014/main" id="{36DE067C-F133-5A41-8D13-E5E6904C5A61}"/>
              </a:ext>
            </a:extLst>
          </p:cNvPr>
          <p:cNvSpPr txBox="1"/>
          <p:nvPr/>
        </p:nvSpPr>
        <p:spPr>
          <a:xfrm>
            <a:off x="8534402" y="5201216"/>
            <a:ext cx="3643742" cy="1292662"/>
          </a:xfrm>
          <a:prstGeom prst="rect">
            <a:avLst/>
          </a:prstGeom>
          <a:noFill/>
        </p:spPr>
        <p:txBody>
          <a:bodyPr wrap="square" rtlCol="0">
            <a:spAutoFit/>
          </a:bodyPr>
          <a:lstStyle/>
          <a:p>
            <a:r>
              <a:rPr lang="en-US" sz="1400" dirty="0">
                <a:solidFill>
                  <a:srgbClr val="FF0000"/>
                </a:solidFill>
                <a:latin typeface="Times New Roman" charset="0"/>
                <a:ea typeface="Times New Roman" charset="0"/>
                <a:cs typeface="Times New Roman" charset="0"/>
              </a:rPr>
              <a:t>Totipotency</a:t>
            </a:r>
            <a:r>
              <a:rPr lang="en-US" sz="1800" dirty="0">
                <a:solidFill>
                  <a:srgbClr val="FF0000"/>
                </a:solidFill>
                <a:latin typeface="Times New Roman" charset="0"/>
                <a:ea typeface="Times New Roman" charset="0"/>
                <a:cs typeface="Times New Roman" charset="0"/>
              </a:rPr>
              <a:t> : </a:t>
            </a:r>
            <a:r>
              <a:rPr lang="en-US" sz="1400" b="1" i="0" dirty="0">
                <a:solidFill>
                  <a:srgbClr val="202124"/>
                </a:solidFill>
                <a:effectLst/>
                <a:latin typeface="Helvetica Neue" panose="02000503000000020004" pitchFamily="2" charset="0"/>
              </a:rPr>
              <a:t>the ability of a single cell to divide and produce all the differentiated cells in an organism, including extraembryonic tissues</a:t>
            </a:r>
            <a:endParaRPr lang="en-SA" sz="1400" dirty="0"/>
          </a:p>
          <a:p>
            <a:endParaRPr lang="en-SA" dirty="0"/>
          </a:p>
        </p:txBody>
      </p:sp>
    </p:spTree>
    <p:extLst>
      <p:ext uri="{BB962C8B-B14F-4D97-AF65-F5344CB8AC3E}">
        <p14:creationId xmlns:p14="http://schemas.microsoft.com/office/powerpoint/2010/main" val="116703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871" y="598162"/>
            <a:ext cx="8603674" cy="2677656"/>
          </a:xfrm>
          <a:prstGeom prst="rect">
            <a:avLst/>
          </a:prstGeom>
        </p:spPr>
        <p:txBody>
          <a:bodyPr wrap="square">
            <a:spAutoFit/>
          </a:bodyPr>
          <a:lstStyle/>
          <a:p>
            <a:r>
              <a:rPr lang="en-US" sz="2800" dirty="0">
                <a:latin typeface="Times New Roman" charset="0"/>
                <a:ea typeface="Times New Roman" charset="0"/>
                <a:cs typeface="Times New Roman" charset="0"/>
              </a:rPr>
              <a:t>The morphogenic process comprises a series of other processes, involving :</a:t>
            </a:r>
          </a:p>
          <a:p>
            <a:r>
              <a:rPr lang="en-US" sz="2800" dirty="0">
                <a:latin typeface="Times New Roman" charset="0"/>
                <a:ea typeface="Times New Roman" charset="0"/>
                <a:cs typeface="Times New Roman" charset="0"/>
              </a:rPr>
              <a:t>1. </a:t>
            </a:r>
            <a:r>
              <a:rPr lang="en-US" sz="2800" dirty="0">
                <a:solidFill>
                  <a:srgbClr val="00B050"/>
                </a:solidFill>
                <a:latin typeface="Times New Roman" charset="0"/>
                <a:ea typeface="Times New Roman" charset="0"/>
                <a:cs typeface="Times New Roman" charset="0"/>
              </a:rPr>
              <a:t>Chemical modulators such as plant growth regulators, </a:t>
            </a:r>
          </a:p>
          <a:p>
            <a:pPr marL="514350" indent="-514350">
              <a:buAutoNum type="arabicPeriod" startAt="2"/>
            </a:pPr>
            <a:r>
              <a:rPr lang="en-US" sz="2800" dirty="0">
                <a:solidFill>
                  <a:srgbClr val="00B050"/>
                </a:solidFill>
                <a:latin typeface="Times New Roman" charset="0"/>
                <a:ea typeface="Times New Roman" charset="0"/>
                <a:cs typeface="Times New Roman" charset="0"/>
              </a:rPr>
              <a:t>The competence levels of cell,( Polarity, Habituation, and the performance of gene control</a:t>
            </a:r>
            <a:r>
              <a:rPr lang="en-US" sz="2800" dirty="0">
                <a:latin typeface="Times New Roman" charset="0"/>
                <a:ea typeface="Times New Roman" charset="0"/>
                <a:cs typeface="Times New Roman" charset="0"/>
              </a:rPr>
              <a:t>. </a:t>
            </a:r>
          </a:p>
          <a:p>
            <a:pPr marL="514350" indent="-514350">
              <a:buAutoNum type="arabicPeriod" startAt="2"/>
            </a:pPr>
            <a:endParaRPr lang="en-US" sz="2800" dirty="0">
              <a:latin typeface="Times New Roman" charset="0"/>
              <a:ea typeface="Times New Roman" charset="0"/>
              <a:cs typeface="Times New Roman" charset="0"/>
            </a:endParaRPr>
          </a:p>
        </p:txBody>
      </p:sp>
      <p:sp>
        <p:nvSpPr>
          <p:cNvPr id="3" name="TextBox 2">
            <a:extLst>
              <a:ext uri="{FF2B5EF4-FFF2-40B4-BE49-F238E27FC236}">
                <a16:creationId xmlns:a16="http://schemas.microsoft.com/office/drawing/2014/main" id="{E412C713-9DBD-2A44-8E37-45C84A4F2198}"/>
              </a:ext>
            </a:extLst>
          </p:cNvPr>
          <p:cNvSpPr txBox="1"/>
          <p:nvPr/>
        </p:nvSpPr>
        <p:spPr>
          <a:xfrm>
            <a:off x="1108363" y="4364182"/>
            <a:ext cx="4197944" cy="369332"/>
          </a:xfrm>
          <a:prstGeom prst="rect">
            <a:avLst/>
          </a:prstGeom>
          <a:noFill/>
        </p:spPr>
        <p:txBody>
          <a:bodyPr wrap="none" rtlCol="0">
            <a:spAutoFit/>
          </a:bodyPr>
          <a:lstStyle/>
          <a:p>
            <a:r>
              <a:rPr lang="en-SA" b="1" dirty="0">
                <a:solidFill>
                  <a:srgbClr val="FF0000"/>
                </a:solidFill>
              </a:rPr>
              <a:t>YOUTUBE</a:t>
            </a:r>
            <a:r>
              <a:rPr lang="en-SA" dirty="0">
                <a:solidFill>
                  <a:srgbClr val="FF0000"/>
                </a:solidFill>
              </a:rPr>
              <a:t> : </a:t>
            </a:r>
            <a:r>
              <a:rPr lang="en-US" dirty="0"/>
              <a:t>https://</a:t>
            </a:r>
            <a:r>
              <a:rPr lang="en-US" dirty="0" err="1"/>
              <a:t>youtu.be</a:t>
            </a:r>
            <a:r>
              <a:rPr lang="en-US" dirty="0"/>
              <a:t>/</a:t>
            </a:r>
            <a:r>
              <a:rPr lang="en-US" dirty="0" err="1"/>
              <a:t>BUddRMjL-og</a:t>
            </a:r>
            <a:endParaRPr lang="en-SA" dirty="0"/>
          </a:p>
        </p:txBody>
      </p:sp>
      <p:sp>
        <p:nvSpPr>
          <p:cNvPr id="4" name="TextBox 3">
            <a:extLst>
              <a:ext uri="{FF2B5EF4-FFF2-40B4-BE49-F238E27FC236}">
                <a16:creationId xmlns:a16="http://schemas.microsoft.com/office/drawing/2014/main" id="{70F35853-E41E-7347-90C8-16B85C4EAE48}"/>
              </a:ext>
            </a:extLst>
          </p:cNvPr>
          <p:cNvSpPr txBox="1"/>
          <p:nvPr/>
        </p:nvSpPr>
        <p:spPr>
          <a:xfrm>
            <a:off x="3394364" y="3920836"/>
            <a:ext cx="3074752" cy="369332"/>
          </a:xfrm>
          <a:prstGeom prst="rect">
            <a:avLst/>
          </a:prstGeom>
          <a:noFill/>
        </p:spPr>
        <p:txBody>
          <a:bodyPr wrap="none" rtlCol="0">
            <a:spAutoFit/>
          </a:bodyPr>
          <a:lstStyle/>
          <a:p>
            <a:r>
              <a:rPr lang="en-SA" dirty="0">
                <a:highlight>
                  <a:srgbClr val="FFFF00"/>
                </a:highlight>
              </a:rPr>
              <a:t>Watch th</a:t>
            </a:r>
            <a:r>
              <a:rPr lang="en-US" sz="1800" dirty="0">
                <a:highlight>
                  <a:srgbClr val="FFFF00"/>
                </a:highlight>
                <a:latin typeface="Times New Roman" charset="0"/>
                <a:ea typeface="Times New Roman" charset="0"/>
                <a:cs typeface="Times New Roman" charset="0"/>
              </a:rPr>
              <a:t>is and write about  it? </a:t>
            </a:r>
            <a:endParaRPr lang="en-SA" dirty="0">
              <a:highlight>
                <a:srgbClr val="FFFF00"/>
              </a:highlight>
            </a:endParaRPr>
          </a:p>
        </p:txBody>
      </p:sp>
    </p:spTree>
    <p:extLst>
      <p:ext uri="{BB962C8B-B14F-4D97-AF65-F5344CB8AC3E}">
        <p14:creationId xmlns:p14="http://schemas.microsoft.com/office/powerpoint/2010/main" val="1367247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399" y="0"/>
            <a:ext cx="4480650" cy="523220"/>
          </a:xfrm>
          <a:prstGeom prst="rect">
            <a:avLst/>
          </a:prstGeom>
        </p:spPr>
        <p:txBody>
          <a:bodyPr wrap="none">
            <a:spAutoFit/>
          </a:bodyPr>
          <a:lstStyle/>
          <a:p>
            <a:r>
              <a:rPr lang="en-US" sz="2800" dirty="0">
                <a:solidFill>
                  <a:srgbClr val="FF0000"/>
                </a:solidFill>
                <a:latin typeface="Times New Roman" charset="0"/>
                <a:ea typeface="Times New Roman" charset="0"/>
                <a:cs typeface="Times New Roman" charset="0"/>
              </a:rPr>
              <a:t>Levels of cellular competence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782" y="523221"/>
            <a:ext cx="8575963" cy="5919144"/>
          </a:xfrm>
          <a:prstGeom prst="rect">
            <a:avLst/>
          </a:prstGeom>
        </p:spPr>
      </p:pic>
    </p:spTree>
    <p:extLst>
      <p:ext uri="{BB962C8B-B14F-4D97-AF65-F5344CB8AC3E}">
        <p14:creationId xmlns:p14="http://schemas.microsoft.com/office/powerpoint/2010/main" val="125957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87510"/>
            <a:ext cx="9656618" cy="4385816"/>
          </a:xfrm>
          <a:prstGeom prst="rect">
            <a:avLst/>
          </a:prstGeom>
        </p:spPr>
        <p:txBody>
          <a:bodyPr wrap="square">
            <a:spAutoFit/>
          </a:bodyPr>
          <a:lstStyle/>
          <a:p>
            <a:r>
              <a:rPr lang="en-US" sz="2800" dirty="0">
                <a:latin typeface="Times New Roman" charset="0"/>
                <a:ea typeface="Times New Roman" charset="0"/>
                <a:cs typeface="Times New Roman" charset="0"/>
              </a:rPr>
              <a:t>The morphogenesis process, </a:t>
            </a:r>
            <a:r>
              <a:rPr lang="en-US" sz="2800" dirty="0">
                <a:solidFill>
                  <a:schemeClr val="accent6"/>
                </a:solidFill>
                <a:latin typeface="Times New Roman" charset="0"/>
                <a:ea typeface="Times New Roman" charset="0"/>
                <a:cs typeface="Times New Roman" charset="0"/>
              </a:rPr>
              <a:t>As example</a:t>
            </a:r>
            <a:r>
              <a:rPr lang="en-US" sz="2800" dirty="0">
                <a:latin typeface="Times New Roman" charset="0"/>
                <a:ea typeface="Times New Roman" charset="0"/>
                <a:cs typeface="Times New Roman" charset="0"/>
              </a:rPr>
              <a:t>, </a:t>
            </a:r>
          </a:p>
          <a:p>
            <a:r>
              <a:rPr lang="en-US" sz="2800" dirty="0">
                <a:latin typeface="Times New Roman" charset="0"/>
                <a:ea typeface="Times New Roman" charset="0"/>
                <a:cs typeface="Times New Roman" charset="0"/>
              </a:rPr>
              <a:t> The formation of new cellular structures, is closely related to competence of the cell in answering signs of </a:t>
            </a:r>
            <a:r>
              <a:rPr lang="en-US" sz="2800" dirty="0">
                <a:solidFill>
                  <a:srgbClr val="FF0000"/>
                </a:solidFill>
                <a:latin typeface="Times New Roman" charset="0"/>
                <a:ea typeface="Times New Roman" charset="0"/>
                <a:cs typeface="Times New Roman" charset="0"/>
              </a:rPr>
              <a:t>extrinsic and intrinsic factors</a:t>
            </a:r>
            <a:r>
              <a:rPr lang="en-US" sz="2800" dirty="0">
                <a:latin typeface="Times New Roman" charset="0"/>
                <a:ea typeface="Times New Roman" charset="0"/>
                <a:cs typeface="Times New Roman" charset="0"/>
              </a:rPr>
              <a:t>, which begins:</a:t>
            </a:r>
          </a:p>
          <a:p>
            <a:pPr algn="r"/>
            <a:r>
              <a:rPr lang="ar-SA" sz="900" dirty="0">
                <a:latin typeface="Times New Roman" charset="0"/>
                <a:ea typeface="Times New Roman" charset="0"/>
                <a:cs typeface="Times New Roman" charset="0"/>
              </a:rPr>
              <a:t>يرتبط تكوين الهياكل الخلوية الجديدة ارتباطًا وثيقًا بكفاءة الخلية في الاستجابة لعلامات العوامل الخارجية والداخلية ، والتي تبدأ</a:t>
            </a:r>
            <a:endParaRPr lang="en-US" sz="900" dirty="0">
              <a:latin typeface="Times New Roman" charset="0"/>
              <a:ea typeface="Times New Roman" charset="0"/>
              <a:cs typeface="Times New Roman" charset="0"/>
            </a:endParaRPr>
          </a:p>
          <a:p>
            <a:r>
              <a:rPr lang="en-US" sz="2800" dirty="0">
                <a:latin typeface="Times New Roman" charset="0"/>
                <a:ea typeface="Times New Roman" charset="0"/>
                <a:cs typeface="Times New Roman" charset="0"/>
              </a:rPr>
              <a:t>1.  By the breaking of </a:t>
            </a:r>
            <a:r>
              <a:rPr lang="en-US" sz="2800" dirty="0">
                <a:solidFill>
                  <a:srgbClr val="FF0000"/>
                </a:solidFill>
                <a:latin typeface="Times New Roman" charset="0"/>
                <a:ea typeface="Times New Roman" charset="0"/>
                <a:cs typeface="Times New Roman" charset="0"/>
              </a:rPr>
              <a:t>cell determination </a:t>
            </a:r>
            <a:r>
              <a:rPr lang="en-US" sz="2800" dirty="0">
                <a:latin typeface="Times New Roman" charset="0"/>
                <a:ea typeface="Times New Roman" charset="0"/>
                <a:cs typeface="Times New Roman" charset="0"/>
              </a:rPr>
              <a:t>and with the first cell </a:t>
            </a:r>
            <a:r>
              <a:rPr lang="en-US" sz="2800" dirty="0">
                <a:solidFill>
                  <a:srgbClr val="FF0000"/>
                </a:solidFill>
                <a:latin typeface="Times New Roman" charset="0"/>
                <a:ea typeface="Times New Roman" charset="0"/>
                <a:cs typeface="Times New Roman" charset="0"/>
              </a:rPr>
              <a:t>divisions</a:t>
            </a:r>
            <a:r>
              <a:rPr lang="en-US" sz="2800" dirty="0">
                <a:latin typeface="Times New Roman" charset="0"/>
                <a:ea typeface="Times New Roman" charset="0"/>
                <a:cs typeface="Times New Roman" charset="0"/>
              </a:rPr>
              <a:t> that originate the meristematic centers or </a:t>
            </a:r>
            <a:r>
              <a:rPr lang="en-US" sz="2800" dirty="0" err="1">
                <a:latin typeface="Times New Roman" charset="0"/>
                <a:ea typeface="Times New Roman" charset="0"/>
                <a:cs typeface="Times New Roman" charset="0"/>
              </a:rPr>
              <a:t>meristemoids</a:t>
            </a:r>
            <a:r>
              <a:rPr lang="en-US" sz="2800" dirty="0">
                <a:latin typeface="Times New Roman" charset="0"/>
                <a:ea typeface="Times New Roman" charset="0"/>
                <a:cs typeface="Times New Roman" charset="0"/>
              </a:rPr>
              <a:t>.</a:t>
            </a:r>
          </a:p>
          <a:p>
            <a:pPr algn="r"/>
            <a:r>
              <a:rPr lang="ar-SA" sz="900" dirty="0">
                <a:latin typeface="Times New Roman" charset="0"/>
                <a:ea typeface="Times New Roman" charset="0"/>
                <a:cs typeface="Times New Roman" charset="0"/>
              </a:rPr>
              <a:t>عن طريق كسر  الخلية المعينة ومع الانقسامات الخلوية الأولى التي تنشأ عن المراكز الإنشائية أو الخلايا الإنشائية</a:t>
            </a:r>
            <a:endParaRPr lang="en-US" sz="900" dirty="0">
              <a:latin typeface="Times New Roman" charset="0"/>
              <a:ea typeface="Times New Roman" charset="0"/>
              <a:cs typeface="Times New Roman" charset="0"/>
            </a:endParaRPr>
          </a:p>
          <a:p>
            <a:pPr marL="514350" indent="-514350">
              <a:buAutoNum type="arabicPeriod" startAt="2"/>
            </a:pPr>
            <a:r>
              <a:rPr lang="en-US" sz="2800" dirty="0"/>
              <a:t>The ability of a particular target cell has in to respond of defined form to a specific </a:t>
            </a:r>
            <a:r>
              <a:rPr lang="en-US" sz="2800" dirty="0">
                <a:solidFill>
                  <a:srgbClr val="FF0000"/>
                </a:solidFill>
              </a:rPr>
              <a:t>hormonal signal </a:t>
            </a:r>
            <a:endParaRPr lang="ar-SA" sz="2800" dirty="0">
              <a:solidFill>
                <a:srgbClr val="FF0000"/>
              </a:solidFill>
            </a:endParaRPr>
          </a:p>
          <a:p>
            <a:pPr algn="r"/>
            <a:r>
              <a:rPr lang="ar-SA" sz="900" dirty="0"/>
              <a:t>إن قدرة خلية مستهدفة معينة على الاستجابة لشكل محدد لإشارة هرمونية معينة</a:t>
            </a:r>
            <a:endParaRPr lang="en-US" sz="900" dirty="0"/>
          </a:p>
          <a:p>
            <a:pPr marL="514350" indent="-514350">
              <a:buAutoNum type="arabicPeriod" startAt="2"/>
            </a:pPr>
            <a:endParaRPr lang="en-US" sz="2800" dirty="0">
              <a:solidFill>
                <a:srgbClr val="FF0000"/>
              </a:solidFill>
            </a:endParaRPr>
          </a:p>
        </p:txBody>
      </p:sp>
    </p:spTree>
    <p:extLst>
      <p:ext uri="{BB962C8B-B14F-4D97-AF65-F5344CB8AC3E}">
        <p14:creationId xmlns:p14="http://schemas.microsoft.com/office/powerpoint/2010/main" val="193480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053" y="515127"/>
            <a:ext cx="9559637" cy="5232202"/>
          </a:xfrm>
          <a:prstGeom prst="rect">
            <a:avLst/>
          </a:prstGeom>
        </p:spPr>
        <p:txBody>
          <a:bodyPr wrap="square">
            <a:spAutoFit/>
          </a:bodyPr>
          <a:lstStyle/>
          <a:p>
            <a:pPr marL="285750" indent="-285750">
              <a:buClr>
                <a:schemeClr val="accent6"/>
              </a:buClr>
              <a:buFont typeface="Wingdings" charset="2"/>
              <a:buChar char="ü"/>
            </a:pPr>
            <a:r>
              <a:rPr lang="en-US" sz="2800" dirty="0">
                <a:latin typeface="Times New Roman" charset="0"/>
                <a:ea typeface="Times New Roman" charset="0"/>
                <a:cs typeface="Times New Roman" charset="0"/>
              </a:rPr>
              <a:t> The ability of meristems to develop a new organism from an explant, depend on </a:t>
            </a:r>
            <a:r>
              <a:rPr lang="en-US" sz="2800" dirty="0">
                <a:solidFill>
                  <a:srgbClr val="FF0000"/>
                </a:solidFill>
                <a:latin typeface="Times New Roman" charset="0"/>
                <a:ea typeface="Times New Roman" charset="0"/>
                <a:cs typeface="Times New Roman" charset="0"/>
              </a:rPr>
              <a:t>distinct stages</a:t>
            </a:r>
            <a:r>
              <a:rPr lang="en-US" sz="2800" dirty="0">
                <a:latin typeface="Times New Roman" charset="0"/>
                <a:ea typeface="Times New Roman" charset="0"/>
                <a:cs typeface="Times New Roman" charset="0"/>
              </a:rPr>
              <a:t>, including </a:t>
            </a:r>
            <a:endParaRPr lang="ar-SA" sz="2800" dirty="0">
              <a:latin typeface="Times New Roman" charset="0"/>
              <a:ea typeface="Times New Roman" charset="0"/>
              <a:cs typeface="Times New Roman" charset="0"/>
            </a:endParaRPr>
          </a:p>
          <a:p>
            <a:pPr marL="285750" indent="-285750" algn="r">
              <a:buClr>
                <a:schemeClr val="accent6"/>
              </a:buClr>
              <a:buFont typeface="Wingdings" charset="2"/>
              <a:buChar char="ü"/>
            </a:pPr>
            <a:r>
              <a:rPr lang="ar-SA" sz="900" dirty="0">
                <a:latin typeface="Times New Roman" charset="0"/>
                <a:ea typeface="Times New Roman" charset="0"/>
                <a:cs typeface="Times New Roman" charset="0"/>
              </a:rPr>
              <a:t>تعتمد قدرة الكائنات الإنشائية على تطوير كائن حي جديد من نبات نباتي على مراحل متميزة ، بما في ذلك</a:t>
            </a:r>
            <a:endParaRPr lang="en-US" sz="900" dirty="0">
              <a:latin typeface="Times New Roman" charset="0"/>
              <a:ea typeface="Times New Roman" charset="0"/>
              <a:cs typeface="Times New Roman" charset="0"/>
            </a:endParaRPr>
          </a:p>
          <a:p>
            <a:pPr>
              <a:buClr>
                <a:schemeClr val="accent6"/>
              </a:buClr>
            </a:pPr>
            <a:r>
              <a:rPr lang="en-US" sz="2800" dirty="0">
                <a:latin typeface="Times New Roman" charset="0"/>
                <a:ea typeface="Times New Roman" charset="0"/>
                <a:cs typeface="Times New Roman" charset="0"/>
              </a:rPr>
              <a:t>1</a:t>
            </a:r>
            <a:r>
              <a:rPr lang="en-US" sz="2800" dirty="0">
                <a:solidFill>
                  <a:schemeClr val="accent6"/>
                </a:solidFill>
                <a:latin typeface="Times New Roman" charset="0"/>
                <a:ea typeface="Times New Roman" charset="0"/>
                <a:cs typeface="Times New Roman" charset="0"/>
              </a:rPr>
              <a:t>.Acquisition of competence</a:t>
            </a:r>
            <a:r>
              <a:rPr lang="en-US" sz="2800" dirty="0">
                <a:latin typeface="Times New Roman" charset="0"/>
                <a:ea typeface="Times New Roman" charset="0"/>
                <a:cs typeface="Times New Roman" charset="0"/>
              </a:rPr>
              <a:t>, </a:t>
            </a:r>
          </a:p>
          <a:p>
            <a:pPr>
              <a:buClr>
                <a:schemeClr val="accent6"/>
              </a:buClr>
            </a:pPr>
            <a:r>
              <a:rPr lang="en-US" sz="2800" dirty="0">
                <a:latin typeface="Times New Roman" charset="0"/>
                <a:ea typeface="Times New Roman" charset="0"/>
                <a:cs typeface="Times New Roman" charset="0"/>
              </a:rPr>
              <a:t>2</a:t>
            </a:r>
            <a:r>
              <a:rPr lang="en-US" sz="2800" dirty="0">
                <a:solidFill>
                  <a:schemeClr val="accent6"/>
                </a:solidFill>
                <a:latin typeface="Times New Roman" charset="0"/>
                <a:ea typeface="Times New Roman" charset="0"/>
                <a:cs typeface="Times New Roman" charset="0"/>
              </a:rPr>
              <a:t>.Morphogenic determination to an specific route</a:t>
            </a:r>
            <a:r>
              <a:rPr lang="en-US" sz="2800" dirty="0">
                <a:latin typeface="Times New Roman" charset="0"/>
                <a:ea typeface="Times New Roman" charset="0"/>
                <a:cs typeface="Times New Roman" charset="0"/>
              </a:rPr>
              <a:t>, </a:t>
            </a:r>
          </a:p>
          <a:p>
            <a:pPr>
              <a:buClr>
                <a:schemeClr val="accent6"/>
              </a:buClr>
            </a:pPr>
            <a:r>
              <a:rPr lang="en-US" sz="2800" dirty="0">
                <a:latin typeface="Times New Roman" charset="0"/>
                <a:ea typeface="Times New Roman" charset="0"/>
                <a:cs typeface="Times New Roman" charset="0"/>
              </a:rPr>
              <a:t>3</a:t>
            </a:r>
            <a:r>
              <a:rPr lang="en-US" sz="2800" dirty="0">
                <a:solidFill>
                  <a:schemeClr val="accent6"/>
                </a:solidFill>
                <a:latin typeface="Times New Roman" charset="0"/>
                <a:ea typeface="Times New Roman" charset="0"/>
                <a:cs typeface="Times New Roman" charset="0"/>
              </a:rPr>
              <a:t>. The differentiation</a:t>
            </a:r>
          </a:p>
          <a:p>
            <a:pPr>
              <a:buClr>
                <a:schemeClr val="accent6"/>
              </a:buClr>
            </a:pPr>
            <a:r>
              <a:rPr lang="en-US" sz="2800" dirty="0">
                <a:latin typeface="Times New Roman" charset="0"/>
                <a:ea typeface="Times New Roman" charset="0"/>
                <a:cs typeface="Times New Roman" charset="0"/>
              </a:rPr>
              <a:t>4</a:t>
            </a:r>
            <a:r>
              <a:rPr lang="en-US" sz="2800" dirty="0">
                <a:solidFill>
                  <a:schemeClr val="accent6"/>
                </a:solidFill>
                <a:latin typeface="Times New Roman" charset="0"/>
                <a:ea typeface="Times New Roman" charset="0"/>
                <a:cs typeface="Times New Roman" charset="0"/>
              </a:rPr>
              <a:t>. The development</a:t>
            </a:r>
            <a:endParaRPr lang="ar-SA" sz="900" dirty="0">
              <a:solidFill>
                <a:schemeClr val="accent6"/>
              </a:solidFill>
              <a:latin typeface="Times New Roman" charset="0"/>
              <a:ea typeface="Times New Roman" charset="0"/>
              <a:cs typeface="Times New Roman" charset="0"/>
            </a:endParaRPr>
          </a:p>
          <a:p>
            <a:pPr algn="r">
              <a:buClr>
                <a:schemeClr val="accent6"/>
              </a:buClr>
            </a:pPr>
            <a:r>
              <a:rPr lang="ar-SA" sz="900" dirty="0">
                <a:solidFill>
                  <a:schemeClr val="accent6"/>
                </a:solidFill>
                <a:latin typeface="Times New Roman" charset="0"/>
                <a:ea typeface="Times New Roman" charset="0"/>
                <a:cs typeface="Times New Roman" charset="0"/>
              </a:rPr>
              <a:t>اكتساب الكفاءة ،</a:t>
            </a:r>
          </a:p>
          <a:p>
            <a:pPr algn="r">
              <a:buClr>
                <a:schemeClr val="accent6"/>
              </a:buClr>
            </a:pPr>
            <a:r>
              <a:rPr lang="ar-SA" sz="900" dirty="0">
                <a:solidFill>
                  <a:schemeClr val="accent6"/>
                </a:solidFill>
                <a:latin typeface="Times New Roman" charset="0"/>
                <a:ea typeface="Times New Roman" charset="0"/>
                <a:cs typeface="Times New Roman" charset="0"/>
              </a:rPr>
              <a:t>2-تحديد الشكل لطريق معين ،</a:t>
            </a:r>
          </a:p>
          <a:p>
            <a:pPr algn="r">
              <a:buClr>
                <a:schemeClr val="accent6"/>
              </a:buClr>
            </a:pPr>
            <a:r>
              <a:rPr lang="ar-SA" sz="900" dirty="0">
                <a:solidFill>
                  <a:schemeClr val="accent6"/>
                </a:solidFill>
                <a:latin typeface="Times New Roman" charset="0"/>
                <a:ea typeface="Times New Roman" charset="0"/>
                <a:cs typeface="Times New Roman" charset="0"/>
              </a:rPr>
              <a:t>3. التمايز</a:t>
            </a:r>
          </a:p>
          <a:p>
            <a:pPr algn="r">
              <a:buClr>
                <a:schemeClr val="accent6"/>
              </a:buClr>
            </a:pPr>
            <a:r>
              <a:rPr lang="ar-SA" sz="900" dirty="0">
                <a:solidFill>
                  <a:schemeClr val="accent6"/>
                </a:solidFill>
                <a:latin typeface="Times New Roman" charset="0"/>
                <a:ea typeface="Times New Roman" charset="0"/>
                <a:cs typeface="Times New Roman" charset="0"/>
              </a:rPr>
              <a:t>4. التطور</a:t>
            </a:r>
            <a:endParaRPr lang="en-US" sz="900" dirty="0">
              <a:solidFill>
                <a:schemeClr val="accent6"/>
              </a:solidFill>
              <a:latin typeface="Times New Roman" charset="0"/>
              <a:ea typeface="Times New Roman" charset="0"/>
              <a:cs typeface="Times New Roman" charset="0"/>
            </a:endParaRPr>
          </a:p>
          <a:p>
            <a:pPr>
              <a:buClr>
                <a:schemeClr val="accent6"/>
              </a:buClr>
            </a:pPr>
            <a:endParaRPr lang="en-US" sz="2800" dirty="0">
              <a:solidFill>
                <a:schemeClr val="accent6"/>
              </a:solidFill>
              <a:latin typeface="Times New Roman" charset="0"/>
              <a:ea typeface="Times New Roman" charset="0"/>
              <a:cs typeface="Times New Roman" charset="0"/>
            </a:endParaRPr>
          </a:p>
          <a:p>
            <a:pPr marL="457200" indent="-457200">
              <a:buClr>
                <a:schemeClr val="accent6"/>
              </a:buClr>
              <a:buFont typeface="Wingdings" charset="2"/>
              <a:buChar char="ü"/>
            </a:pPr>
            <a:r>
              <a:rPr lang="en-US" sz="2800" dirty="0">
                <a:latin typeface="Times New Roman" charset="0"/>
                <a:ea typeface="Times New Roman" charset="0"/>
                <a:cs typeface="Times New Roman" charset="0"/>
              </a:rPr>
              <a:t>There is a direct relationship between the cell's ability in originating distinct cell types and degrees of dedifferentiation and competence morphogenic of the same. </a:t>
            </a:r>
          </a:p>
          <a:p>
            <a:pPr marL="457200" indent="-457200" algn="r">
              <a:buClr>
                <a:schemeClr val="accent6"/>
              </a:buClr>
              <a:buFont typeface="Wingdings" charset="2"/>
              <a:buChar char="ü"/>
            </a:pPr>
            <a:r>
              <a:rPr lang="ar-SA" sz="900" dirty="0">
                <a:solidFill>
                  <a:schemeClr val="accent6"/>
                </a:solidFill>
                <a:latin typeface="Times New Roman" charset="0"/>
                <a:ea typeface="Times New Roman" charset="0"/>
                <a:cs typeface="Times New Roman" charset="0"/>
              </a:rPr>
              <a:t>هناك علاقة مباشرة بين قدرة الخلية في إنشاء أنواع خلايا متميزة ودرجات عدم التمايز والكفاءة </a:t>
            </a:r>
            <a:r>
              <a:rPr lang="ar-SA" sz="900" dirty="0" err="1">
                <a:solidFill>
                  <a:schemeClr val="accent6"/>
                </a:solidFill>
                <a:latin typeface="Times New Roman" charset="0"/>
                <a:ea typeface="Times New Roman" charset="0"/>
                <a:cs typeface="Times New Roman" charset="0"/>
              </a:rPr>
              <a:t>المورفولوجية</a:t>
            </a:r>
            <a:r>
              <a:rPr lang="ar-SA" sz="900" dirty="0">
                <a:solidFill>
                  <a:schemeClr val="accent6"/>
                </a:solidFill>
                <a:latin typeface="Times New Roman" charset="0"/>
                <a:ea typeface="Times New Roman" charset="0"/>
                <a:cs typeface="Times New Roman" charset="0"/>
              </a:rPr>
              <a:t> للخلية</a:t>
            </a:r>
            <a:endParaRPr lang="en-US" sz="900" dirty="0">
              <a:solidFill>
                <a:schemeClr val="accent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99667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835" y="501318"/>
            <a:ext cx="9407237" cy="4247317"/>
          </a:xfrm>
          <a:prstGeom prst="rect">
            <a:avLst/>
          </a:prstGeom>
        </p:spPr>
        <p:txBody>
          <a:bodyPr wrap="square">
            <a:spAutoFit/>
          </a:bodyPr>
          <a:lstStyle/>
          <a:p>
            <a:pPr marL="457200" indent="-457200">
              <a:buClr>
                <a:schemeClr val="accent6"/>
              </a:buClr>
              <a:buFont typeface="Wingdings" charset="2"/>
              <a:buChar char="ü"/>
            </a:pPr>
            <a:r>
              <a:rPr lang="en-US" sz="2800" dirty="0">
                <a:latin typeface="Times New Roman" charset="0"/>
                <a:ea typeface="Times New Roman" charset="0"/>
                <a:cs typeface="Times New Roman" charset="0"/>
              </a:rPr>
              <a:t>There is a direct relationship between the cell's ability in originating distinct cell types and degrees of </a:t>
            </a:r>
            <a:r>
              <a:rPr lang="en-US" sz="2800" dirty="0">
                <a:solidFill>
                  <a:srgbClr val="FF0000"/>
                </a:solidFill>
                <a:latin typeface="Times New Roman" charset="0"/>
                <a:ea typeface="Times New Roman" charset="0"/>
                <a:cs typeface="Times New Roman" charset="0"/>
              </a:rPr>
              <a:t>dedifferentiation</a:t>
            </a:r>
            <a:r>
              <a:rPr lang="en-US" sz="2800" dirty="0">
                <a:latin typeface="Times New Roman" charset="0"/>
                <a:ea typeface="Times New Roman" charset="0"/>
                <a:cs typeface="Times New Roman" charset="0"/>
              </a:rPr>
              <a:t> and </a:t>
            </a:r>
            <a:r>
              <a:rPr lang="en-US" sz="2800" dirty="0">
                <a:solidFill>
                  <a:srgbClr val="FF0000"/>
                </a:solidFill>
                <a:latin typeface="Times New Roman" charset="0"/>
                <a:ea typeface="Times New Roman" charset="0"/>
                <a:cs typeface="Times New Roman" charset="0"/>
              </a:rPr>
              <a:t>competence morphogenic</a:t>
            </a:r>
            <a:r>
              <a:rPr lang="en-US" sz="2800" dirty="0">
                <a:latin typeface="Times New Roman" charset="0"/>
                <a:ea typeface="Times New Roman" charset="0"/>
                <a:cs typeface="Times New Roman" charset="0"/>
              </a:rPr>
              <a:t> of the same.</a:t>
            </a:r>
            <a:endParaRPr lang="ar-SA" sz="2800" dirty="0">
              <a:latin typeface="Times New Roman" charset="0"/>
              <a:ea typeface="Times New Roman" charset="0"/>
              <a:cs typeface="Times New Roman" charset="0"/>
            </a:endParaRPr>
          </a:p>
          <a:p>
            <a:pPr marL="457200" indent="-457200" algn="r">
              <a:buClr>
                <a:schemeClr val="accent6"/>
              </a:buClr>
              <a:buFont typeface="Wingdings" charset="2"/>
              <a:buChar char="ü"/>
            </a:pPr>
            <a:r>
              <a:rPr lang="ar-SA" sz="900" dirty="0">
                <a:latin typeface="Times New Roman" charset="0"/>
                <a:ea typeface="Times New Roman" charset="0"/>
                <a:cs typeface="Times New Roman" charset="0"/>
              </a:rPr>
              <a:t>هناك علاقة مباشرة بين قدرة الخلية على إنشاء أنواع خلايا متميزة ودرجات عدم التمايز والكفاءة المكوِّنة للنفس</a:t>
            </a:r>
            <a:endParaRPr lang="en-US" sz="900" dirty="0">
              <a:latin typeface="Times New Roman" charset="0"/>
              <a:ea typeface="Times New Roman" charset="0"/>
              <a:cs typeface="Times New Roman" charset="0"/>
            </a:endParaRPr>
          </a:p>
          <a:p>
            <a:pPr marL="457200" indent="-457200">
              <a:buClr>
                <a:schemeClr val="accent6"/>
              </a:buClr>
              <a:buFont typeface="Wingdings" charset="2"/>
              <a:buChar char="ü"/>
            </a:pPr>
            <a:r>
              <a:rPr lang="en-US" sz="2800" dirty="0">
                <a:latin typeface="Times New Roman" charset="0"/>
                <a:ea typeface="Times New Roman" charset="0"/>
                <a:cs typeface="Times New Roman" charset="0"/>
              </a:rPr>
              <a:t> According to the degree of dedifferentiation, the cells can be characterized as ( </a:t>
            </a:r>
            <a:r>
              <a:rPr lang="en-US" sz="2800" dirty="0">
                <a:solidFill>
                  <a:schemeClr val="accent6"/>
                </a:solidFill>
                <a:latin typeface="Times New Roman" charset="0"/>
                <a:ea typeface="Times New Roman" charset="0"/>
                <a:cs typeface="Times New Roman" charset="0"/>
              </a:rPr>
              <a:t>multipotent, totipotent or pluripotent).</a:t>
            </a:r>
          </a:p>
          <a:p>
            <a:pPr marL="457200" indent="-457200" algn="r">
              <a:buClr>
                <a:schemeClr val="accent6"/>
              </a:buClr>
              <a:buFont typeface="Wingdings" charset="2"/>
              <a:buChar char="ü"/>
            </a:pPr>
            <a:r>
              <a:rPr lang="ar-SA" sz="2800" dirty="0">
                <a:solidFill>
                  <a:schemeClr val="accent6"/>
                </a:solidFill>
                <a:latin typeface="Times New Roman" charset="0"/>
                <a:ea typeface="Times New Roman" charset="0"/>
                <a:cs typeface="Times New Roman" charset="0"/>
              </a:rPr>
              <a:t> </a:t>
            </a:r>
            <a:r>
              <a:rPr lang="ar-SA" sz="900" dirty="0">
                <a:solidFill>
                  <a:schemeClr val="accent6"/>
                </a:solidFill>
                <a:latin typeface="Times New Roman" charset="0"/>
                <a:ea typeface="Times New Roman" charset="0"/>
                <a:cs typeface="Times New Roman" charset="0"/>
              </a:rPr>
              <a:t>وفقًا لدرجة عدم التمايز ، يمكن وصف الخلايا بأنها (متعددة القدرات أو كاملة القدرات أو متعددة القدرات)</a:t>
            </a:r>
            <a:endParaRPr lang="en-US" sz="900" dirty="0">
              <a:solidFill>
                <a:schemeClr val="accent6"/>
              </a:solidFill>
              <a:latin typeface="Times New Roman" charset="0"/>
              <a:ea typeface="Times New Roman" charset="0"/>
              <a:cs typeface="Times New Roman" charset="0"/>
            </a:endParaRPr>
          </a:p>
          <a:p>
            <a:pPr marL="457200" indent="-457200">
              <a:buClr>
                <a:schemeClr val="accent6"/>
              </a:buClr>
              <a:buFont typeface="Wingdings" charset="2"/>
              <a:buChar char="ü"/>
            </a:pPr>
            <a:r>
              <a:rPr lang="en-US" sz="2800" dirty="0">
                <a:solidFill>
                  <a:schemeClr val="accent6"/>
                </a:solidFill>
                <a:latin typeface="Times New Roman" charset="0"/>
                <a:ea typeface="Times New Roman" charset="0"/>
                <a:cs typeface="Times New Roman" charset="0"/>
              </a:rPr>
              <a:t>Multipotency</a:t>
            </a:r>
            <a:r>
              <a:rPr lang="en-US" sz="2800" dirty="0">
                <a:latin typeface="Times New Roman" charset="0"/>
                <a:ea typeface="Times New Roman" charset="0"/>
                <a:cs typeface="Times New Roman" charset="0"/>
              </a:rPr>
              <a:t> :Ability of a single cell to produce different kinds of cell within a particular cell lineage</a:t>
            </a:r>
            <a:endParaRPr lang="ar-SA" sz="2800" dirty="0">
              <a:latin typeface="Times New Roman" charset="0"/>
              <a:ea typeface="Times New Roman" charset="0"/>
              <a:cs typeface="Times New Roman" charset="0"/>
            </a:endParaRPr>
          </a:p>
          <a:p>
            <a:pPr marL="457200" indent="-457200">
              <a:buClr>
                <a:schemeClr val="accent6"/>
              </a:buClr>
              <a:buFont typeface="Wingdings" charset="2"/>
              <a:buChar char="ü"/>
            </a:pPr>
            <a:endParaRPr lang="ar-SA" sz="2800" dirty="0">
              <a:solidFill>
                <a:schemeClr val="accent6"/>
              </a:solidFill>
              <a:latin typeface="Times New Roman" charset="0"/>
              <a:ea typeface="Times New Roman" charset="0"/>
              <a:cs typeface="Times New Roman" charset="0"/>
            </a:endParaRPr>
          </a:p>
          <a:p>
            <a:pPr marL="457200" indent="-457200" algn="r">
              <a:buClr>
                <a:schemeClr val="accent6"/>
              </a:buClr>
              <a:buFont typeface="Wingdings" charset="2"/>
              <a:buChar char="ü"/>
            </a:pPr>
            <a:endParaRPr lang="ar-SA" sz="900" dirty="0">
              <a:solidFill>
                <a:schemeClr val="accent6"/>
              </a:solidFill>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072" y="2578100"/>
            <a:ext cx="2186688" cy="3778582"/>
          </a:xfrm>
          <a:prstGeom prst="rect">
            <a:avLst/>
          </a:prstGeom>
        </p:spPr>
      </p:pic>
    </p:spTree>
    <p:extLst>
      <p:ext uri="{BB962C8B-B14F-4D97-AF65-F5344CB8AC3E}">
        <p14:creationId xmlns:p14="http://schemas.microsoft.com/office/powerpoint/2010/main" val="67839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199" y="667527"/>
            <a:ext cx="10238510" cy="1815882"/>
          </a:xfrm>
          <a:prstGeom prst="rect">
            <a:avLst/>
          </a:prstGeom>
        </p:spPr>
        <p:txBody>
          <a:bodyPr wrap="square">
            <a:spAutoFit/>
          </a:bodyPr>
          <a:lstStyle/>
          <a:p>
            <a:pPr marL="285750" indent="-285750">
              <a:buFont typeface="Wingdings" charset="2"/>
              <a:buChar char="ü"/>
            </a:pPr>
            <a:r>
              <a:rPr lang="en-US" sz="2800" dirty="0">
                <a:solidFill>
                  <a:schemeClr val="accent6"/>
                </a:solidFill>
                <a:latin typeface="Times New Roman" charset="0"/>
                <a:ea typeface="Times New Roman" charset="0"/>
                <a:cs typeface="Times New Roman" charset="0"/>
              </a:rPr>
              <a:t>Pluripotency</a:t>
            </a:r>
            <a:r>
              <a:rPr lang="en-US" sz="2800" dirty="0">
                <a:latin typeface="Times New Roman" charset="0"/>
                <a:ea typeface="Times New Roman" charset="0"/>
                <a:cs typeface="Times New Roman" charset="0"/>
              </a:rPr>
              <a:t>: The ability of the cell to differentiate in the majority of cell types, but not in their entirety of the types required for the formation of the plant body, having as an example the formation of a bud or root.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855" y="1995055"/>
            <a:ext cx="3061854" cy="4267200"/>
          </a:xfrm>
          <a:prstGeom prst="rect">
            <a:avLst/>
          </a:prstGeom>
        </p:spPr>
      </p:pic>
      <p:sp>
        <p:nvSpPr>
          <p:cNvPr id="5" name="Rectangle 4"/>
          <p:cNvSpPr/>
          <p:nvPr/>
        </p:nvSpPr>
        <p:spPr>
          <a:xfrm>
            <a:off x="1399309" y="4877260"/>
            <a:ext cx="6096000" cy="1384995"/>
          </a:xfrm>
          <a:prstGeom prst="rect">
            <a:avLst/>
          </a:prstGeom>
        </p:spPr>
        <p:txBody>
          <a:bodyPr>
            <a:spAutoFit/>
          </a:bodyPr>
          <a:lstStyle/>
          <a:p>
            <a:r>
              <a:rPr lang="en-US" sz="1400" dirty="0"/>
              <a:t>Fig :(d and e) </a:t>
            </a:r>
            <a:r>
              <a:rPr lang="en-US" sz="1400" dirty="0">
                <a:solidFill>
                  <a:srgbClr val="FF0000"/>
                </a:solidFill>
              </a:rPr>
              <a:t>Apical meristems </a:t>
            </a:r>
            <a:r>
              <a:rPr lang="en-US" sz="1400" dirty="0"/>
              <a:t>(Am) root (d) and stem (e) containing </a:t>
            </a:r>
            <a:r>
              <a:rPr lang="en-US" sz="1400" dirty="0">
                <a:solidFill>
                  <a:srgbClr val="FF0000"/>
                </a:solidFill>
              </a:rPr>
              <a:t>pluripotent cells </a:t>
            </a:r>
            <a:r>
              <a:rPr lang="en-US" sz="1400" dirty="0"/>
              <a:t>to regenerate of primary and secondary tissues of roots and shoots, respectively. Root Cap (</a:t>
            </a:r>
            <a:r>
              <a:rPr lang="en-US" sz="1400" dirty="0" err="1"/>
              <a:t>Rc</a:t>
            </a:r>
            <a:r>
              <a:rPr lang="en-US" sz="1400" dirty="0"/>
              <a:t>). Fig. f Traces of </a:t>
            </a:r>
            <a:r>
              <a:rPr lang="en-US" sz="1400" dirty="0">
                <a:solidFill>
                  <a:srgbClr val="FF0000"/>
                </a:solidFill>
              </a:rPr>
              <a:t>pre-</a:t>
            </a:r>
            <a:r>
              <a:rPr lang="en-US" sz="1400" dirty="0" err="1">
                <a:solidFill>
                  <a:srgbClr val="FF0000"/>
                </a:solidFill>
              </a:rPr>
              <a:t>procambials</a:t>
            </a:r>
            <a:r>
              <a:rPr lang="en-US" sz="1400" dirty="0">
                <a:solidFill>
                  <a:srgbClr val="FF0000"/>
                </a:solidFill>
              </a:rPr>
              <a:t> cells </a:t>
            </a:r>
            <a:r>
              <a:rPr lang="en-US" sz="1400" dirty="0"/>
              <a:t>(</a:t>
            </a:r>
            <a:r>
              <a:rPr lang="en-US" sz="1400" dirty="0" err="1"/>
              <a:t>Ppc</a:t>
            </a:r>
            <a:r>
              <a:rPr lang="en-US" sz="1400" dirty="0"/>
              <a:t>) acting as pluripotent cells with ability to give rise to </a:t>
            </a:r>
            <a:r>
              <a:rPr lang="en-US" sz="1400" dirty="0">
                <a:solidFill>
                  <a:schemeClr val="accent6"/>
                </a:solidFill>
              </a:rPr>
              <a:t>adventitious bud </a:t>
            </a:r>
            <a:r>
              <a:rPr lang="en-US" sz="1400" dirty="0"/>
              <a:t>by the direct </a:t>
            </a:r>
            <a:r>
              <a:rPr lang="en-US" sz="1400" dirty="0" err="1"/>
              <a:t>organogenic</a:t>
            </a:r>
            <a:r>
              <a:rPr lang="en-US" sz="1400" dirty="0"/>
              <a:t> originating from the </a:t>
            </a:r>
            <a:r>
              <a:rPr lang="en-US" sz="1400" dirty="0" err="1">
                <a:solidFill>
                  <a:schemeClr val="accent6"/>
                </a:solidFill>
              </a:rPr>
              <a:t>unipolarization</a:t>
            </a:r>
            <a:r>
              <a:rPr lang="en-US" sz="1400" dirty="0">
                <a:solidFill>
                  <a:schemeClr val="accent6"/>
                </a:solidFill>
              </a:rPr>
              <a:t> of meristematic center </a:t>
            </a:r>
            <a:r>
              <a:rPr lang="en-US" sz="1400" dirty="0"/>
              <a:t>(</a:t>
            </a:r>
            <a:r>
              <a:rPr lang="en-US" sz="1400" dirty="0" err="1"/>
              <a:t>Ucm</a:t>
            </a:r>
            <a:r>
              <a:rPr lang="en-US" sz="1400" dirty="0"/>
              <a:t>) after cultivation in culture medium supplemented with TDZ</a:t>
            </a:r>
          </a:p>
        </p:txBody>
      </p:sp>
      <p:sp>
        <p:nvSpPr>
          <p:cNvPr id="4" name="TextBox 3">
            <a:extLst>
              <a:ext uri="{FF2B5EF4-FFF2-40B4-BE49-F238E27FC236}">
                <a16:creationId xmlns:a16="http://schemas.microsoft.com/office/drawing/2014/main" id="{E820CCF6-7A4F-EE4B-91FD-1B5D855C0EEE}"/>
              </a:ext>
            </a:extLst>
          </p:cNvPr>
          <p:cNvSpPr txBox="1"/>
          <p:nvPr/>
        </p:nvSpPr>
        <p:spPr>
          <a:xfrm>
            <a:off x="2865174" y="2641600"/>
            <a:ext cx="5530681" cy="230832"/>
          </a:xfrm>
          <a:prstGeom prst="rect">
            <a:avLst/>
          </a:prstGeom>
          <a:noFill/>
        </p:spPr>
        <p:txBody>
          <a:bodyPr wrap="none" rtlCol="0">
            <a:spAutoFit/>
          </a:bodyPr>
          <a:lstStyle/>
          <a:p>
            <a:pPr marL="0" algn="r" defTabSz="914400" rtl="1" eaLnBrk="1" latinLnBrk="0" hangingPunct="1"/>
            <a:r>
              <a:rPr lang="ar-SA" sz="900" dirty="0"/>
              <a:t>قدرة الخلية على التمايز في غالبية أنواع الخلايا ، ولكن ليس في مجملها الأنواع المطلوبة لتكوين جسم النبات ، كمثال على ذلك تكوين برعم أو جذر.</a:t>
            </a:r>
            <a:endParaRPr lang="en-SA" sz="900" dirty="0"/>
          </a:p>
        </p:txBody>
      </p:sp>
    </p:spTree>
    <p:extLst>
      <p:ext uri="{BB962C8B-B14F-4D97-AF65-F5344CB8AC3E}">
        <p14:creationId xmlns:p14="http://schemas.microsoft.com/office/powerpoint/2010/main" val="793410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217" y="764417"/>
            <a:ext cx="9573492" cy="1815882"/>
          </a:xfrm>
          <a:prstGeom prst="rect">
            <a:avLst/>
          </a:prstGeom>
        </p:spPr>
        <p:txBody>
          <a:bodyPr wrap="square">
            <a:spAutoFit/>
          </a:bodyPr>
          <a:lstStyle/>
          <a:p>
            <a:pPr marL="457200" indent="-457200">
              <a:buFont typeface="Wingdings" charset="2"/>
              <a:buChar char="ü"/>
            </a:pPr>
            <a:r>
              <a:rPr lang="en-US" sz="2800" dirty="0">
                <a:solidFill>
                  <a:schemeClr val="accent6"/>
                </a:solidFill>
                <a:latin typeface="Times New Roman" charset="0"/>
                <a:ea typeface="Times New Roman" charset="0"/>
                <a:cs typeface="Times New Roman" charset="0"/>
              </a:rPr>
              <a:t>Totipotent cells </a:t>
            </a:r>
            <a:r>
              <a:rPr lang="en-US" sz="2800" dirty="0">
                <a:latin typeface="Times New Roman" charset="0"/>
                <a:ea typeface="Times New Roman" charset="0"/>
                <a:cs typeface="Times New Roman" charset="0"/>
              </a:rPr>
              <a:t>: Can cause all cell types constituting the plant body. Therefore, </a:t>
            </a:r>
            <a:r>
              <a:rPr lang="en-US" sz="2800" dirty="0">
                <a:solidFill>
                  <a:srgbClr val="FF0000"/>
                </a:solidFill>
                <a:latin typeface="Times New Roman" charset="0"/>
                <a:ea typeface="Times New Roman" charset="0"/>
                <a:cs typeface="Times New Roman" charset="0"/>
              </a:rPr>
              <a:t>stem cells </a:t>
            </a:r>
            <a:r>
              <a:rPr lang="en-US" sz="2800" dirty="0">
                <a:latin typeface="Times New Roman" charset="0"/>
                <a:ea typeface="Times New Roman" charset="0"/>
                <a:cs typeface="Times New Roman" charset="0"/>
              </a:rPr>
              <a:t>or target cells are examples of totipotent cells, that after renew themselves, can activate one or more programs of cellular differentiation</a:t>
            </a: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2367" y="2077027"/>
            <a:ext cx="2244436" cy="4171373"/>
          </a:xfrm>
          <a:prstGeom prst="rect">
            <a:avLst/>
          </a:prstGeom>
        </p:spPr>
      </p:pic>
      <p:sp>
        <p:nvSpPr>
          <p:cNvPr id="6" name="Rectangle 5"/>
          <p:cNvSpPr/>
          <p:nvPr/>
        </p:nvSpPr>
        <p:spPr>
          <a:xfrm>
            <a:off x="1122217" y="3429000"/>
            <a:ext cx="7633856" cy="2246769"/>
          </a:xfrm>
          <a:prstGeom prst="rect">
            <a:avLst/>
          </a:prstGeom>
        </p:spPr>
        <p:txBody>
          <a:bodyPr wrap="square">
            <a:spAutoFit/>
          </a:bodyPr>
          <a:lstStyle/>
          <a:p>
            <a:pPr marL="457200" indent="-457200">
              <a:buClr>
                <a:schemeClr val="accent6"/>
              </a:buClr>
              <a:buFont typeface="Wingdings" charset="2"/>
              <a:buChar char="ü"/>
            </a:pPr>
            <a:r>
              <a:rPr lang="en-US" sz="2800" dirty="0">
                <a:latin typeface="Times New Roman" charset="0"/>
                <a:ea typeface="Times New Roman" charset="0"/>
                <a:cs typeface="Times New Roman" charset="0"/>
              </a:rPr>
              <a:t>Totipotent cells have a </a:t>
            </a:r>
            <a:r>
              <a:rPr lang="en-US" sz="2800" dirty="0">
                <a:solidFill>
                  <a:srgbClr val="FF0000"/>
                </a:solidFill>
                <a:latin typeface="Times New Roman" charset="0"/>
                <a:ea typeface="Times New Roman" charset="0"/>
                <a:cs typeface="Times New Roman" charset="0"/>
              </a:rPr>
              <a:t>large nucleus</a:t>
            </a:r>
            <a:r>
              <a:rPr lang="en-US" sz="2800" dirty="0">
                <a:latin typeface="Times New Roman" charset="0"/>
                <a:ea typeface="Times New Roman" charset="0"/>
                <a:cs typeface="Times New Roman" charset="0"/>
              </a:rPr>
              <a:t>, centralized with </a:t>
            </a:r>
            <a:r>
              <a:rPr lang="en-US" sz="2800" dirty="0">
                <a:solidFill>
                  <a:srgbClr val="FF0000"/>
                </a:solidFill>
                <a:latin typeface="Times New Roman" charset="0"/>
                <a:ea typeface="Times New Roman" charset="0"/>
                <a:cs typeface="Times New Roman" charset="0"/>
              </a:rPr>
              <a:t>a single nucleolus</a:t>
            </a:r>
            <a:r>
              <a:rPr lang="en-US" sz="2800" dirty="0">
                <a:latin typeface="Times New Roman" charset="0"/>
                <a:ea typeface="Times New Roman" charset="0"/>
                <a:cs typeface="Times New Roman" charset="0"/>
              </a:rPr>
              <a:t>, with </a:t>
            </a:r>
            <a:r>
              <a:rPr lang="en-US" sz="2800" dirty="0">
                <a:solidFill>
                  <a:srgbClr val="FF0000"/>
                </a:solidFill>
                <a:latin typeface="Times New Roman" charset="0"/>
                <a:ea typeface="Times New Roman" charset="0"/>
                <a:cs typeface="Times New Roman" charset="0"/>
              </a:rPr>
              <a:t>irregularly shaped </a:t>
            </a:r>
            <a:r>
              <a:rPr lang="en-US" sz="2800" dirty="0">
                <a:latin typeface="Times New Roman" charset="0"/>
                <a:ea typeface="Times New Roman" charset="0"/>
                <a:cs typeface="Times New Roman" charset="0"/>
              </a:rPr>
              <a:t>invaginations of the nuclear envelope and a </a:t>
            </a:r>
            <a:r>
              <a:rPr lang="en-US" sz="2800" dirty="0">
                <a:solidFill>
                  <a:srgbClr val="FF0000"/>
                </a:solidFill>
                <a:latin typeface="Times New Roman" charset="0"/>
                <a:ea typeface="Times New Roman" charset="0"/>
                <a:cs typeface="Times New Roman" charset="0"/>
              </a:rPr>
              <a:t>high nuclear cytoplasmic ratio</a:t>
            </a:r>
            <a:r>
              <a:rPr lang="en-US" sz="2800" dirty="0">
                <a:latin typeface="Times New Roman" charset="0"/>
                <a:ea typeface="Times New Roman" charset="0"/>
                <a:cs typeface="Times New Roman" charset="0"/>
              </a:rPr>
              <a:t>.</a:t>
            </a:r>
          </a:p>
          <a:p>
            <a:pPr marL="457200" indent="-457200">
              <a:buClr>
                <a:schemeClr val="accent6"/>
              </a:buClr>
              <a:buFont typeface="Wingdings" charset="2"/>
              <a:buChar char="ü"/>
            </a:pPr>
            <a:endParaRPr lang="en-US" sz="2800" dirty="0">
              <a:latin typeface="Times New Roman" charset="0"/>
              <a:ea typeface="Times New Roman" charset="0"/>
              <a:cs typeface="Times New Roman" charset="0"/>
            </a:endParaRPr>
          </a:p>
        </p:txBody>
      </p:sp>
      <p:sp>
        <p:nvSpPr>
          <p:cNvPr id="4" name="TextBox 3">
            <a:extLst>
              <a:ext uri="{FF2B5EF4-FFF2-40B4-BE49-F238E27FC236}">
                <a16:creationId xmlns:a16="http://schemas.microsoft.com/office/drawing/2014/main" id="{E12A0664-3798-824F-9EE0-9540482EE9EC}"/>
              </a:ext>
            </a:extLst>
          </p:cNvPr>
          <p:cNvSpPr txBox="1"/>
          <p:nvPr/>
        </p:nvSpPr>
        <p:spPr>
          <a:xfrm>
            <a:off x="3142673" y="2621586"/>
            <a:ext cx="5613400" cy="369332"/>
          </a:xfrm>
          <a:prstGeom prst="rect">
            <a:avLst/>
          </a:prstGeom>
          <a:noFill/>
        </p:spPr>
        <p:txBody>
          <a:bodyPr wrap="square" rtlCol="0">
            <a:spAutoFit/>
          </a:bodyPr>
          <a:lstStyle/>
          <a:p>
            <a:pPr marL="0" algn="r" defTabSz="914400" rtl="1" eaLnBrk="1" latinLnBrk="0" hangingPunct="1"/>
            <a:r>
              <a:rPr lang="ar-SA" sz="900" dirty="0"/>
              <a:t>يمكن أن تسبب جميع أنواع الخلايا المكونة لجسم النبات. لذلك ، فإن الخلايا الجذعية أو الخلايا المستهدفة هي أمثلة على الخلايا الكاملة ، والتي بعد تجديد نفسها ، يمكن تنشيط واحد أو أكثر من برامج التمايز الخلوي</a:t>
            </a:r>
            <a:endParaRPr lang="en-SA" sz="900" dirty="0"/>
          </a:p>
        </p:txBody>
      </p:sp>
      <p:sp>
        <p:nvSpPr>
          <p:cNvPr id="8" name="TextBox 7">
            <a:extLst>
              <a:ext uri="{FF2B5EF4-FFF2-40B4-BE49-F238E27FC236}">
                <a16:creationId xmlns:a16="http://schemas.microsoft.com/office/drawing/2014/main" id="{B88D8588-FB1C-E34A-A644-9B67B2D40F1D}"/>
              </a:ext>
            </a:extLst>
          </p:cNvPr>
          <p:cNvSpPr txBox="1"/>
          <p:nvPr/>
        </p:nvSpPr>
        <p:spPr>
          <a:xfrm>
            <a:off x="2860963" y="5560353"/>
            <a:ext cx="6096000" cy="230832"/>
          </a:xfrm>
          <a:prstGeom prst="rect">
            <a:avLst/>
          </a:prstGeom>
          <a:noFill/>
        </p:spPr>
        <p:txBody>
          <a:bodyPr wrap="square">
            <a:spAutoFit/>
          </a:bodyPr>
          <a:lstStyle/>
          <a:p>
            <a:pPr marL="0" algn="r" defTabSz="914400" rtl="1" eaLnBrk="1" latinLnBrk="0" hangingPunct="1"/>
            <a:r>
              <a:rPr lang="en-SA" sz="900" dirty="0"/>
              <a:t>تحتوي الخلايا المكثفة على نواة كبيرة ، مركزية بنواة واحدة ، مع انغالات غير منتظمة الشكل للمغلف النووي ونسبة عالية من السيتوبلازم النووي.</a:t>
            </a:r>
          </a:p>
        </p:txBody>
      </p:sp>
    </p:spTree>
    <p:extLst>
      <p:ext uri="{BB962C8B-B14F-4D97-AF65-F5344CB8AC3E}">
        <p14:creationId xmlns:p14="http://schemas.microsoft.com/office/powerpoint/2010/main" val="112930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90" y="473609"/>
            <a:ext cx="9822874" cy="3385542"/>
          </a:xfrm>
          <a:prstGeom prst="rect">
            <a:avLst/>
          </a:prstGeom>
        </p:spPr>
        <p:txBody>
          <a:bodyPr wrap="square">
            <a:spAutoFit/>
          </a:bodyPr>
          <a:lstStyle/>
          <a:p>
            <a:pPr marL="457200" indent="-457200">
              <a:buClr>
                <a:schemeClr val="accent6"/>
              </a:buClr>
              <a:buFont typeface="Wingdings" charset="2"/>
              <a:buChar char="ü"/>
            </a:pPr>
            <a:r>
              <a:rPr lang="en-US" sz="2800" dirty="0">
                <a:latin typeface="Times New Roman" charset="0"/>
                <a:ea typeface="Times New Roman" charset="0"/>
                <a:cs typeface="Times New Roman" charset="0"/>
              </a:rPr>
              <a:t>The Totipotent cells cytoplasm is </a:t>
            </a:r>
            <a:r>
              <a:rPr lang="en-US" sz="2800" dirty="0">
                <a:solidFill>
                  <a:srgbClr val="FF0000"/>
                </a:solidFill>
                <a:latin typeface="Times New Roman" charset="0"/>
                <a:ea typeface="Times New Roman" charset="0"/>
                <a:cs typeface="Times New Roman" charset="0"/>
              </a:rPr>
              <a:t>dense</a:t>
            </a:r>
            <a:r>
              <a:rPr lang="en-US" sz="2800" dirty="0">
                <a:latin typeface="Times New Roman" charset="0"/>
                <a:ea typeface="Times New Roman" charset="0"/>
                <a:cs typeface="Times New Roman" charset="0"/>
              </a:rPr>
              <a:t>, containing high amount of </a:t>
            </a:r>
            <a:r>
              <a:rPr lang="en-US" sz="2800" dirty="0" err="1">
                <a:solidFill>
                  <a:srgbClr val="FF0000"/>
                </a:solidFill>
                <a:latin typeface="Times New Roman" charset="0"/>
                <a:ea typeface="Times New Roman" charset="0"/>
                <a:cs typeface="Times New Roman" charset="0"/>
              </a:rPr>
              <a:t>amyloplasts</a:t>
            </a:r>
            <a:r>
              <a:rPr lang="en-US" sz="2800" dirty="0">
                <a:solidFill>
                  <a:srgbClr val="FF0000"/>
                </a:solidFill>
                <a:latin typeface="Times New Roman" charset="0"/>
                <a:ea typeface="Times New Roman" charset="0"/>
                <a:cs typeface="Times New Roman" charset="0"/>
              </a:rPr>
              <a:t> </a:t>
            </a:r>
            <a:r>
              <a:rPr lang="en-US" sz="2800" dirty="0">
                <a:latin typeface="Times New Roman" charset="0"/>
                <a:ea typeface="Times New Roman" charset="0"/>
                <a:cs typeface="Times New Roman" charset="0"/>
              </a:rPr>
              <a:t>and </a:t>
            </a:r>
            <a:r>
              <a:rPr lang="en-US" sz="2800" dirty="0">
                <a:solidFill>
                  <a:srgbClr val="FF0000"/>
                </a:solidFill>
                <a:latin typeface="Times New Roman" charset="0"/>
                <a:ea typeface="Times New Roman" charset="0"/>
                <a:cs typeface="Times New Roman" charset="0"/>
              </a:rPr>
              <a:t>small vacuoles </a:t>
            </a:r>
            <a:r>
              <a:rPr lang="en-US" sz="2800" dirty="0">
                <a:latin typeface="Times New Roman" charset="0"/>
                <a:ea typeface="Times New Roman" charset="0"/>
                <a:cs typeface="Times New Roman" charset="0"/>
              </a:rPr>
              <a:t>fragmented.</a:t>
            </a:r>
          </a:p>
          <a:p>
            <a:pPr marL="457200" indent="-457200" algn="r">
              <a:buClr>
                <a:schemeClr val="accent6"/>
              </a:buClr>
              <a:buFont typeface="Wingdings" charset="2"/>
              <a:buChar char="ü"/>
            </a:pPr>
            <a:r>
              <a:rPr lang="ar-SA" sz="900" dirty="0">
                <a:latin typeface="Times New Roman" charset="0"/>
                <a:ea typeface="Times New Roman" charset="0"/>
                <a:cs typeface="Times New Roman" charset="0"/>
              </a:rPr>
              <a:t>السيتوبلازم كثيفة ، تحتوي على كمية عالية من خلايا </a:t>
            </a:r>
            <a:r>
              <a:rPr lang="ar-SA" sz="900" dirty="0" err="1">
                <a:latin typeface="Times New Roman" charset="0"/>
                <a:ea typeface="Times New Roman" charset="0"/>
                <a:cs typeface="Times New Roman" charset="0"/>
              </a:rPr>
              <a:t>الأميلوبلاست</a:t>
            </a:r>
            <a:r>
              <a:rPr lang="ar-SA" sz="900" dirty="0">
                <a:latin typeface="Times New Roman" charset="0"/>
                <a:ea typeface="Times New Roman" charset="0"/>
                <a:cs typeface="Times New Roman" charset="0"/>
              </a:rPr>
              <a:t> وفجوات صغيرة مجزأة</a:t>
            </a:r>
            <a:endParaRPr lang="en-US" sz="900" dirty="0">
              <a:latin typeface="Times New Roman" charset="0"/>
              <a:ea typeface="Times New Roman" charset="0"/>
              <a:cs typeface="Times New Roman" charset="0"/>
            </a:endParaRPr>
          </a:p>
          <a:p>
            <a:pPr marL="457200" indent="-457200">
              <a:buClr>
                <a:schemeClr val="accent6"/>
              </a:buClr>
              <a:buFont typeface="Wingdings" charset="2"/>
              <a:buChar char="ü"/>
            </a:pPr>
            <a:endParaRPr lang="en-US" sz="2800" dirty="0">
              <a:latin typeface="Times New Roman" charset="0"/>
              <a:ea typeface="Times New Roman" charset="0"/>
              <a:cs typeface="Times New Roman" charset="0"/>
            </a:endParaRPr>
          </a:p>
          <a:p>
            <a:pPr marL="457200" indent="-457200">
              <a:buClr>
                <a:schemeClr val="accent6"/>
              </a:buClr>
              <a:buFont typeface="Wingdings" charset="2"/>
              <a:buChar char="ü"/>
            </a:pPr>
            <a:r>
              <a:rPr lang="en-US" sz="2800" dirty="0">
                <a:latin typeface="Times New Roman" charset="0"/>
                <a:ea typeface="Times New Roman" charset="0"/>
                <a:cs typeface="Times New Roman" charset="0"/>
              </a:rPr>
              <a:t> Plasmodesmata are </a:t>
            </a:r>
            <a:r>
              <a:rPr lang="en-US" sz="2800" dirty="0">
                <a:solidFill>
                  <a:srgbClr val="FF0000"/>
                </a:solidFill>
                <a:latin typeface="Times New Roman" charset="0"/>
                <a:ea typeface="Times New Roman" charset="0"/>
                <a:cs typeface="Times New Roman" charset="0"/>
              </a:rPr>
              <a:t>rarely</a:t>
            </a:r>
            <a:r>
              <a:rPr lang="en-US" sz="2800" dirty="0">
                <a:latin typeface="Times New Roman" charset="0"/>
                <a:ea typeface="Times New Roman" charset="0"/>
                <a:cs typeface="Times New Roman" charset="0"/>
              </a:rPr>
              <a:t> observed in the cell wall, modified by deposition of callose, giving in this way the isolation of its immediate neighboring cells. </a:t>
            </a:r>
            <a:endParaRPr lang="ar-SA" sz="2800" dirty="0">
              <a:latin typeface="Times New Roman" charset="0"/>
              <a:ea typeface="Times New Roman" charset="0"/>
              <a:cs typeface="Times New Roman" charset="0"/>
            </a:endParaRPr>
          </a:p>
          <a:p>
            <a:pPr marL="457200" indent="-457200" algn="r">
              <a:buClr>
                <a:schemeClr val="accent6"/>
              </a:buClr>
              <a:buFont typeface="Wingdings" charset="2"/>
              <a:buChar char="ü"/>
            </a:pPr>
            <a:r>
              <a:rPr lang="ar-SA" sz="900" dirty="0">
                <a:latin typeface="Times New Roman" charset="0"/>
                <a:ea typeface="Times New Roman" charset="0"/>
                <a:cs typeface="Times New Roman" charset="0"/>
              </a:rPr>
              <a:t>نادراً ما تُلاحَظ  القنوات في جدار الخلية ، حيث يتم تعديلها عن طريق ترسب </a:t>
            </a:r>
            <a:r>
              <a:rPr lang="ar-SA" sz="900" dirty="0" err="1">
                <a:latin typeface="Times New Roman" charset="0"/>
                <a:ea typeface="Times New Roman" charset="0"/>
                <a:cs typeface="Times New Roman" charset="0"/>
              </a:rPr>
              <a:t>الكالس</a:t>
            </a:r>
            <a:r>
              <a:rPr lang="ar-SA" sz="900" dirty="0">
                <a:latin typeface="Times New Roman" charset="0"/>
                <a:ea typeface="Times New Roman" charset="0"/>
                <a:cs typeface="Times New Roman" charset="0"/>
              </a:rPr>
              <a:t> ، مما يؤدي بهذه الطريقة إلى عزل الخلايا المجاورة مباشرة.</a:t>
            </a:r>
            <a:endParaRPr lang="en-US" sz="900" dirty="0">
              <a:latin typeface="Times New Roman" charset="0"/>
              <a:ea typeface="Times New Roman" charset="0"/>
              <a:cs typeface="Times New Roman" charset="0"/>
            </a:endParaRPr>
          </a:p>
          <a:p>
            <a:pPr marL="457200" indent="-457200">
              <a:buClr>
                <a:schemeClr val="accent6"/>
              </a:buClr>
              <a:buFont typeface="Wingdings" charset="2"/>
              <a:buChar char="ü"/>
            </a:pPr>
            <a:endParaRPr lang="en-US" sz="2800" dirty="0">
              <a:latin typeface="Times New Roman" charset="0"/>
              <a:ea typeface="Times New Roman" charset="0"/>
              <a:cs typeface="Times New Roman" charset="0"/>
            </a:endParaRPr>
          </a:p>
        </p:txBody>
      </p:sp>
      <p:sp>
        <p:nvSpPr>
          <p:cNvPr id="3" name="Rectangle 2"/>
          <p:cNvSpPr/>
          <p:nvPr/>
        </p:nvSpPr>
        <p:spPr>
          <a:xfrm>
            <a:off x="1039090" y="3859151"/>
            <a:ext cx="9102436" cy="1384995"/>
          </a:xfrm>
          <a:prstGeom prst="rect">
            <a:avLst/>
          </a:prstGeom>
        </p:spPr>
        <p:txBody>
          <a:bodyPr wrap="square">
            <a:spAutoFit/>
          </a:bodyPr>
          <a:lstStyle/>
          <a:p>
            <a:pPr marL="457200" indent="-457200">
              <a:buClr>
                <a:schemeClr val="accent6"/>
              </a:buClr>
              <a:buFont typeface="Wingdings" charset="2"/>
              <a:buChar char="ü"/>
            </a:pPr>
            <a:r>
              <a:rPr lang="en-US" sz="2800" dirty="0">
                <a:latin typeface="Times New Roman" charset="0"/>
                <a:ea typeface="Times New Roman" charset="0"/>
                <a:cs typeface="Times New Roman" charset="0"/>
              </a:rPr>
              <a:t>This physical isolation favors the reprogramming of genomic and cellular functions, essential for </a:t>
            </a:r>
            <a:r>
              <a:rPr lang="en-US" sz="2800" dirty="0">
                <a:solidFill>
                  <a:schemeClr val="accent6"/>
                </a:solidFill>
                <a:latin typeface="Times New Roman" charset="0"/>
                <a:ea typeface="Times New Roman" charset="0"/>
                <a:cs typeface="Times New Roman" charset="0"/>
              </a:rPr>
              <a:t>the acquisition of </a:t>
            </a:r>
            <a:r>
              <a:rPr lang="en-US" sz="2800" dirty="0" err="1">
                <a:solidFill>
                  <a:schemeClr val="accent6"/>
                </a:solidFill>
                <a:latin typeface="Times New Roman" charset="0"/>
                <a:ea typeface="Times New Roman" charset="0"/>
                <a:cs typeface="Times New Roman" charset="0"/>
              </a:rPr>
              <a:t>totipotentiality</a:t>
            </a:r>
            <a:r>
              <a:rPr lang="en-US" sz="2800" dirty="0">
                <a:solidFill>
                  <a:schemeClr val="accent6"/>
                </a:solidFill>
                <a:latin typeface="Times New Roman" charset="0"/>
                <a:ea typeface="Times New Roman" charset="0"/>
                <a:cs typeface="Times New Roman" charset="0"/>
              </a:rPr>
              <a:t> and competency to morphogenetic routes</a:t>
            </a:r>
          </a:p>
        </p:txBody>
      </p:sp>
      <p:sp>
        <p:nvSpPr>
          <p:cNvPr id="5" name="TextBox 4">
            <a:extLst>
              <a:ext uri="{FF2B5EF4-FFF2-40B4-BE49-F238E27FC236}">
                <a16:creationId xmlns:a16="http://schemas.microsoft.com/office/drawing/2014/main" id="{3114304B-C6D1-9944-AD83-C059EF56A6E7}"/>
              </a:ext>
            </a:extLst>
          </p:cNvPr>
          <p:cNvSpPr txBox="1"/>
          <p:nvPr/>
        </p:nvSpPr>
        <p:spPr>
          <a:xfrm>
            <a:off x="4502726" y="5531535"/>
            <a:ext cx="6096000" cy="230832"/>
          </a:xfrm>
          <a:prstGeom prst="rect">
            <a:avLst/>
          </a:prstGeom>
          <a:noFill/>
        </p:spPr>
        <p:txBody>
          <a:bodyPr wrap="square">
            <a:spAutoFit/>
          </a:bodyPr>
          <a:lstStyle/>
          <a:p>
            <a:pPr marL="0" algn="r" defTabSz="914400" rtl="1" eaLnBrk="1" latinLnBrk="0" hangingPunct="1"/>
            <a:r>
              <a:rPr lang="en-SA" sz="900" dirty="0"/>
              <a:t>تفضل هذه العزلة الجسدية إعادة برمجة الوظائف الجينومية والخلوية ، وهي ضرورية لاكتساب القدرة الكاملة والكفاءة على المسارات المورفولوجية.</a:t>
            </a:r>
          </a:p>
        </p:txBody>
      </p:sp>
    </p:spTree>
    <p:extLst>
      <p:ext uri="{BB962C8B-B14F-4D97-AF65-F5344CB8AC3E}">
        <p14:creationId xmlns:p14="http://schemas.microsoft.com/office/powerpoint/2010/main" val="70069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036" y="487464"/>
            <a:ext cx="9906000" cy="5109091"/>
          </a:xfrm>
          <a:prstGeom prst="rect">
            <a:avLst/>
          </a:prstGeom>
        </p:spPr>
        <p:txBody>
          <a:bodyPr wrap="square">
            <a:spAutoFit/>
          </a:bodyPr>
          <a:lstStyle/>
          <a:p>
            <a:pPr marL="457200" indent="-457200">
              <a:buClr>
                <a:schemeClr val="accent6"/>
              </a:buClr>
              <a:buFont typeface="Wingdings" charset="2"/>
              <a:buChar char="ü"/>
            </a:pPr>
            <a:r>
              <a:rPr lang="en-US" sz="2800" dirty="0">
                <a:latin typeface="Times New Roman" charset="0"/>
                <a:ea typeface="Times New Roman" charset="0"/>
                <a:cs typeface="Times New Roman" charset="0"/>
              </a:rPr>
              <a:t>The </a:t>
            </a:r>
            <a:r>
              <a:rPr lang="en-US" sz="2800" dirty="0">
                <a:solidFill>
                  <a:schemeClr val="accent6"/>
                </a:solidFill>
                <a:latin typeface="Times New Roman" charset="0"/>
                <a:ea typeface="Times New Roman" charset="0"/>
                <a:cs typeface="Times New Roman" charset="0"/>
              </a:rPr>
              <a:t>pluripotent stem cells </a:t>
            </a:r>
            <a:r>
              <a:rPr lang="en-US" sz="2800" dirty="0">
                <a:latin typeface="Times New Roman" charset="0"/>
                <a:ea typeface="Times New Roman" charset="0"/>
                <a:cs typeface="Times New Roman" charset="0"/>
              </a:rPr>
              <a:t>are located together to the cells derived from the region of differentiation </a:t>
            </a:r>
            <a:r>
              <a:rPr lang="en-US" sz="2800" dirty="0">
                <a:solidFill>
                  <a:schemeClr val="accent6"/>
                </a:solidFill>
                <a:latin typeface="Times New Roman" charset="0"/>
                <a:ea typeface="Times New Roman" charset="0"/>
                <a:cs typeface="Times New Roman" charset="0"/>
              </a:rPr>
              <a:t>of the shoot and root meristems</a:t>
            </a:r>
            <a:r>
              <a:rPr lang="en-US" sz="2800" dirty="0">
                <a:latin typeface="Times New Roman" charset="0"/>
                <a:ea typeface="Times New Roman" charset="0"/>
                <a:cs typeface="Times New Roman" charset="0"/>
              </a:rPr>
              <a:t>, having </a:t>
            </a:r>
            <a:r>
              <a:rPr lang="en-US" sz="2800" dirty="0">
                <a:solidFill>
                  <a:srgbClr val="FF0000"/>
                </a:solidFill>
                <a:latin typeface="Times New Roman" charset="0"/>
                <a:ea typeface="Times New Roman" charset="0"/>
                <a:cs typeface="Times New Roman" charset="0"/>
              </a:rPr>
              <a:t>high nuclear cytoplasmic ratio.</a:t>
            </a:r>
          </a:p>
          <a:p>
            <a:pPr marL="457200" indent="-457200" algn="r">
              <a:buClr>
                <a:schemeClr val="accent6"/>
              </a:buClr>
              <a:buFont typeface="Wingdings" charset="2"/>
              <a:buChar char="ü"/>
            </a:pPr>
            <a:r>
              <a:rPr lang="ar-SA" sz="900" dirty="0">
                <a:solidFill>
                  <a:srgbClr val="FF0000"/>
                </a:solidFill>
                <a:latin typeface="Times New Roman" charset="0"/>
                <a:ea typeface="Times New Roman" charset="0"/>
                <a:cs typeface="Times New Roman" charset="0"/>
              </a:rPr>
              <a:t>توجد الخلايا الجذعية متعددة القدرات معًا في الخلايا المشتقة من منطقة التمايز بين النبتة والخلايا الجذعية ، ذات نسبة عالية من السيتوبلازم النووي</a:t>
            </a:r>
            <a:endParaRPr lang="en-US" sz="900" dirty="0">
              <a:solidFill>
                <a:srgbClr val="FF0000"/>
              </a:solidFill>
              <a:latin typeface="Times New Roman" charset="0"/>
              <a:ea typeface="Times New Roman" charset="0"/>
              <a:cs typeface="Times New Roman" charset="0"/>
            </a:endParaRPr>
          </a:p>
          <a:p>
            <a:pPr marL="457200" indent="-457200">
              <a:buClr>
                <a:schemeClr val="accent6"/>
              </a:buClr>
              <a:buFont typeface="Wingdings" charset="2"/>
              <a:buChar char="ü"/>
            </a:pPr>
            <a:endParaRPr lang="en-US" sz="2800" dirty="0">
              <a:solidFill>
                <a:srgbClr val="FF0000"/>
              </a:solidFill>
              <a:latin typeface="Times New Roman" charset="0"/>
              <a:ea typeface="Times New Roman" charset="0"/>
              <a:cs typeface="Times New Roman" charset="0"/>
            </a:endParaRPr>
          </a:p>
          <a:p>
            <a:pPr marL="457200" indent="-457200">
              <a:buClr>
                <a:schemeClr val="accent6"/>
              </a:buClr>
              <a:buFont typeface="Wingdings" charset="2"/>
              <a:buChar char="ü"/>
            </a:pPr>
            <a:r>
              <a:rPr lang="en-US" sz="2800" dirty="0">
                <a:latin typeface="Times New Roman" charset="0"/>
                <a:ea typeface="Times New Roman" charset="0"/>
                <a:cs typeface="Times New Roman" charset="0"/>
              </a:rPr>
              <a:t>The cytoplasm is dense with many fragments of </a:t>
            </a:r>
            <a:r>
              <a:rPr lang="en-US" sz="2800" dirty="0">
                <a:solidFill>
                  <a:schemeClr val="accent6"/>
                </a:solidFill>
                <a:latin typeface="Times New Roman" charset="0"/>
                <a:ea typeface="Times New Roman" charset="0"/>
                <a:cs typeface="Times New Roman" charset="0"/>
              </a:rPr>
              <a:t>small vacuoles </a:t>
            </a:r>
            <a:r>
              <a:rPr lang="en-US" sz="2800" dirty="0">
                <a:latin typeface="Times New Roman" charset="0"/>
                <a:ea typeface="Times New Roman" charset="0"/>
                <a:cs typeface="Times New Roman" charset="0"/>
              </a:rPr>
              <a:t>and without the presence of </a:t>
            </a:r>
            <a:r>
              <a:rPr lang="en-US" sz="2800" dirty="0">
                <a:solidFill>
                  <a:schemeClr val="accent6"/>
                </a:solidFill>
                <a:latin typeface="Times New Roman" charset="0"/>
                <a:ea typeface="Times New Roman" charset="0"/>
                <a:cs typeface="Times New Roman" charset="0"/>
              </a:rPr>
              <a:t>an </a:t>
            </a:r>
            <a:r>
              <a:rPr lang="en-US" sz="2800" dirty="0" err="1">
                <a:solidFill>
                  <a:schemeClr val="accent6"/>
                </a:solidFill>
                <a:latin typeface="Times New Roman" charset="0"/>
                <a:ea typeface="Times New Roman" charset="0"/>
                <a:cs typeface="Times New Roman" charset="0"/>
              </a:rPr>
              <a:t>amyloplast</a:t>
            </a:r>
            <a:r>
              <a:rPr lang="en-US" sz="2800" dirty="0">
                <a:latin typeface="Times New Roman" charset="0"/>
                <a:ea typeface="Times New Roman" charset="0"/>
                <a:cs typeface="Times New Roman" charset="0"/>
              </a:rPr>
              <a:t>.</a:t>
            </a:r>
          </a:p>
          <a:p>
            <a:pPr marL="457200" indent="-457200">
              <a:buClr>
                <a:schemeClr val="accent6"/>
              </a:buClr>
              <a:buFont typeface="Wingdings" charset="2"/>
              <a:buChar char="ü"/>
            </a:pPr>
            <a:endParaRPr lang="ar-SA" sz="2800" dirty="0">
              <a:latin typeface="Times New Roman" charset="0"/>
              <a:ea typeface="Times New Roman" charset="0"/>
              <a:cs typeface="Times New Roman" charset="0"/>
            </a:endParaRPr>
          </a:p>
          <a:p>
            <a:pPr marL="457200" indent="-457200" algn="r">
              <a:buClr>
                <a:schemeClr val="accent6"/>
              </a:buClr>
              <a:buFont typeface="Wingdings" charset="2"/>
              <a:buChar char="ü"/>
            </a:pPr>
            <a:r>
              <a:rPr lang="ar-SA" sz="900" dirty="0">
                <a:latin typeface="Times New Roman" charset="0"/>
                <a:ea typeface="Times New Roman" charset="0"/>
                <a:cs typeface="Times New Roman" charset="0"/>
              </a:rPr>
              <a:t>السيتوبلازم كثيف مع العديد من شظايا فجوات صغيرة وبدون وجود </a:t>
            </a:r>
            <a:r>
              <a:rPr lang="ar-SA" sz="900" dirty="0" err="1">
                <a:latin typeface="Times New Roman" charset="0"/>
                <a:ea typeface="Times New Roman" charset="0"/>
                <a:cs typeface="Times New Roman" charset="0"/>
              </a:rPr>
              <a:t>أميلوبلازم</a:t>
            </a:r>
            <a:endParaRPr lang="en-US" sz="900" dirty="0">
              <a:latin typeface="Times New Roman" charset="0"/>
              <a:ea typeface="Times New Roman" charset="0"/>
              <a:cs typeface="Times New Roman" charset="0"/>
            </a:endParaRPr>
          </a:p>
          <a:p>
            <a:pPr marL="457200" indent="-457200">
              <a:buClr>
                <a:schemeClr val="accent6"/>
              </a:buClr>
              <a:buFont typeface="Wingdings" charset="2"/>
              <a:buChar char="ü"/>
            </a:pPr>
            <a:endParaRPr lang="en-US" sz="2800" dirty="0">
              <a:latin typeface="Times New Roman" charset="0"/>
              <a:ea typeface="Times New Roman" charset="0"/>
              <a:cs typeface="Times New Roman" charset="0"/>
            </a:endParaRPr>
          </a:p>
          <a:p>
            <a:pPr marL="457200" indent="-457200">
              <a:buClr>
                <a:schemeClr val="accent6"/>
              </a:buClr>
              <a:buFont typeface="Wingdings" charset="2"/>
              <a:buChar char="ü"/>
            </a:pPr>
            <a:r>
              <a:rPr lang="en-US" sz="2800" dirty="0">
                <a:latin typeface="Times New Roman" charset="0"/>
                <a:ea typeface="Times New Roman" charset="0"/>
                <a:cs typeface="Times New Roman" charset="0"/>
              </a:rPr>
              <a:t> It presents </a:t>
            </a:r>
            <a:r>
              <a:rPr lang="en-US" sz="2800" dirty="0">
                <a:solidFill>
                  <a:srgbClr val="FF0000"/>
                </a:solidFill>
                <a:latin typeface="Times New Roman" charset="0"/>
                <a:ea typeface="Times New Roman" charset="0"/>
                <a:cs typeface="Times New Roman" charset="0"/>
              </a:rPr>
              <a:t>many</a:t>
            </a:r>
            <a:r>
              <a:rPr lang="en-US" sz="2800" dirty="0">
                <a:latin typeface="Times New Roman" charset="0"/>
                <a:ea typeface="Times New Roman" charset="0"/>
                <a:cs typeface="Times New Roman" charset="0"/>
              </a:rPr>
              <a:t> </a:t>
            </a:r>
            <a:r>
              <a:rPr lang="en-US" sz="2800" dirty="0" err="1">
                <a:latin typeface="Times New Roman" charset="0"/>
                <a:ea typeface="Times New Roman" charset="0"/>
                <a:cs typeface="Times New Roman" charset="0"/>
              </a:rPr>
              <a:t>plasmodesmata</a:t>
            </a:r>
            <a:r>
              <a:rPr lang="en-US" sz="2800" dirty="0">
                <a:latin typeface="Times New Roman" charset="0"/>
                <a:ea typeface="Times New Roman" charset="0"/>
                <a:cs typeface="Times New Roman" charset="0"/>
              </a:rPr>
              <a:t>, due to the strong dependence and interaction with neighboring cells, </a:t>
            </a:r>
            <a:r>
              <a:rPr lang="en-US" sz="2800" dirty="0">
                <a:solidFill>
                  <a:srgbClr val="FF0000"/>
                </a:solidFill>
                <a:latin typeface="Times New Roman" charset="0"/>
                <a:ea typeface="Times New Roman" charset="0"/>
                <a:cs typeface="Times New Roman" charset="0"/>
              </a:rPr>
              <a:t>creating a niche that maintains its cellular identity. </a:t>
            </a:r>
          </a:p>
        </p:txBody>
      </p:sp>
      <p:sp>
        <p:nvSpPr>
          <p:cNvPr id="4" name="TextBox 3">
            <a:extLst>
              <a:ext uri="{FF2B5EF4-FFF2-40B4-BE49-F238E27FC236}">
                <a16:creationId xmlns:a16="http://schemas.microsoft.com/office/drawing/2014/main" id="{092EDA8F-A1A7-F548-BE4A-EB84A4F276FF}"/>
              </a:ext>
            </a:extLst>
          </p:cNvPr>
          <p:cNvSpPr txBox="1"/>
          <p:nvPr/>
        </p:nvSpPr>
        <p:spPr>
          <a:xfrm>
            <a:off x="5140036" y="5736905"/>
            <a:ext cx="6096000" cy="215444"/>
          </a:xfrm>
          <a:prstGeom prst="rect">
            <a:avLst/>
          </a:prstGeom>
          <a:noFill/>
        </p:spPr>
        <p:txBody>
          <a:bodyPr wrap="square">
            <a:spAutoFit/>
          </a:bodyPr>
          <a:lstStyle/>
          <a:p>
            <a:pPr marL="0" algn="r" defTabSz="914400" rtl="1" eaLnBrk="1" latinLnBrk="0" hangingPunct="1"/>
            <a:r>
              <a:rPr lang="ar-SA" sz="800" dirty="0"/>
              <a:t>تقدم</a:t>
            </a:r>
            <a:r>
              <a:rPr lang="en-SA" sz="800" dirty="0"/>
              <a:t>دم العديد من ا</a:t>
            </a:r>
            <a:r>
              <a:rPr lang="ar-SA" sz="800" dirty="0"/>
              <a:t>القنوات </a:t>
            </a:r>
            <a:r>
              <a:rPr lang="en-SA" sz="800" dirty="0"/>
              <a:t> للوسائط ، بسبب الاعتماد القوي والتفاعل مع الخلايا المجاورة ، مما يخلق مكانًا يحافظ على هويته الخلوية.</a:t>
            </a:r>
          </a:p>
        </p:txBody>
      </p:sp>
    </p:spTree>
    <p:extLst>
      <p:ext uri="{BB962C8B-B14F-4D97-AF65-F5344CB8AC3E}">
        <p14:creationId xmlns:p14="http://schemas.microsoft.com/office/powerpoint/2010/main" val="193317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11684" y="443567"/>
            <a:ext cx="10568631" cy="5970865"/>
          </a:xfrm>
          <a:prstGeom prst="rect">
            <a:avLst/>
          </a:prstGeom>
          <a:noFill/>
        </p:spPr>
        <p:txBody>
          <a:bodyPr wrap="square" rtlCol="0">
            <a:spAutoFit/>
          </a:bodyPr>
          <a:lstStyle/>
          <a:p>
            <a:pPr algn="ctr">
              <a:lnSpc>
                <a:spcPct val="150000"/>
              </a:lnSpc>
            </a:pPr>
            <a:r>
              <a:rPr lang="en-US" sz="40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rPr>
              <a:t>Lecture 1</a:t>
            </a:r>
            <a:endParaRPr lang="ar-EG" sz="40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endParaRPr>
          </a:p>
          <a:p>
            <a:pPr>
              <a:lnSpc>
                <a:spcPct val="150000"/>
              </a:lnSpc>
              <a:buFont typeface="Wingdings" charset="2"/>
              <a:buChar char="v"/>
            </a:pPr>
            <a:r>
              <a:rPr lang="ar-EG" sz="28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rPr>
              <a:t>		</a:t>
            </a:r>
            <a:r>
              <a:rPr lang="en-US" sz="28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rPr>
              <a:t>Introduction</a:t>
            </a:r>
          </a:p>
          <a:p>
            <a:pPr>
              <a:lnSpc>
                <a:spcPct val="150000"/>
              </a:lnSpc>
              <a:buFont typeface="Wingdings" charset="2"/>
              <a:buChar char="v"/>
            </a:pPr>
            <a:r>
              <a:rPr lang="en-US" altLang="zh-CN" sz="28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rPr>
              <a:t>		</a:t>
            </a:r>
            <a:endParaRPr lang="en-US" sz="28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endParaRPr>
          </a:p>
          <a:p>
            <a:pPr>
              <a:lnSpc>
                <a:spcPct val="150000"/>
              </a:lnSpc>
            </a:pPr>
            <a:r>
              <a:rPr lang="en-US" altLang="zh-CN" sz="28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rPr>
              <a:t>	1- Plant </a:t>
            </a:r>
            <a:r>
              <a:rPr lang="en-US" sz="28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Growth and regulators </a:t>
            </a:r>
          </a:p>
          <a:p>
            <a:pPr>
              <a:lnSpc>
                <a:spcPct val="150000"/>
              </a:lnSpc>
            </a:pPr>
            <a:r>
              <a:rPr lang="en-US" sz="28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rPr>
              <a:t>	2- The Plant Cell</a:t>
            </a:r>
            <a:endParaRPr lang="en-US" sz="2800" dirty="0">
              <a:latin typeface="Times New Roman" charset="0"/>
              <a:ea typeface="Times New Roman" charset="0"/>
              <a:cs typeface="Times New Roman" charset="0"/>
            </a:endParaRPr>
          </a:p>
          <a:p>
            <a:pPr marL="285750" indent="-285750">
              <a:buFont typeface="Wingdings" charset="2"/>
              <a:buChar char="v"/>
            </a:pPr>
            <a:endParaRPr lang="en-US" sz="2200" dirty="0">
              <a:latin typeface="Times New Roman" charset="0"/>
              <a:ea typeface="Times New Roman" charset="0"/>
              <a:cs typeface="Times New Roman" charset="0"/>
            </a:endParaRPr>
          </a:p>
          <a:p>
            <a:pPr marL="285750" indent="-285750">
              <a:buFont typeface="Wingdings" charset="2"/>
              <a:buChar char="v"/>
            </a:pPr>
            <a:endParaRPr lang="en-US" sz="2000" dirty="0">
              <a:latin typeface="Times New Roman" charset="0"/>
              <a:ea typeface="Times New Roman" charset="0"/>
              <a:cs typeface="Times New Roman" charset="0"/>
            </a:endParaRPr>
          </a:p>
          <a:p>
            <a:pPr marL="285750" indent="-285750">
              <a:buFont typeface="Wingdings" charset="2"/>
              <a:buChar char="v"/>
            </a:pPr>
            <a:endParaRPr lang="en-US" sz="2000" dirty="0">
              <a:latin typeface="Times New Roman" charset="0"/>
              <a:ea typeface="Times New Roman" charset="0"/>
              <a:cs typeface="Times New Roman" charset="0"/>
            </a:endParaRPr>
          </a:p>
          <a:p>
            <a:pPr marL="285750" indent="-285750">
              <a:buFont typeface="Wingdings" charset="2"/>
              <a:buChar char="v"/>
            </a:pPr>
            <a:endParaRPr lang="en-US" sz="2000" dirty="0">
              <a:latin typeface="Times New Roman" charset="0"/>
              <a:ea typeface="Times New Roman" charset="0"/>
              <a:cs typeface="Times New Roman" charset="0"/>
            </a:endParaRPr>
          </a:p>
          <a:p>
            <a:pPr marL="285750" indent="-285750">
              <a:buFont typeface="Wingdings" charset="2"/>
              <a:buChar char="v"/>
            </a:pPr>
            <a:endParaRPr lang="en-US" dirty="0">
              <a:latin typeface="Times New Roman" charset="0"/>
              <a:ea typeface="Times New Roman" charset="0"/>
              <a:cs typeface="Times New Roman" charset="0"/>
            </a:endParaRPr>
          </a:p>
          <a:p>
            <a:pPr marL="285750" indent="-285750">
              <a:buFont typeface="Wingdings" charset="2"/>
              <a:buChar char="v"/>
            </a:pPr>
            <a:endParaRPr lang="en-US" dirty="0">
              <a:latin typeface="Times New Roman" charset="0"/>
              <a:ea typeface="Times New Roman" charset="0"/>
              <a:cs typeface="Times New Roman" charset="0"/>
            </a:endParaRPr>
          </a:p>
          <a:p>
            <a:pPr marL="342900" indent="-342900">
              <a:buAutoNum type="arabicPeriod"/>
            </a:pPr>
            <a:endParaRPr lang="en-US" dirty="0">
              <a:latin typeface="Times New Roman" charset="0"/>
              <a:ea typeface="Times New Roman" charset="0"/>
              <a:cs typeface="Times New Roman" charset="0"/>
            </a:endParaRPr>
          </a:p>
          <a:p>
            <a:pPr marL="342900" indent="-342900">
              <a:buAutoNum type="arabicPeriod"/>
            </a:pPr>
            <a:endParaRPr lang="en-US" dirty="0">
              <a:latin typeface="Times New Roman" charset="0"/>
              <a:ea typeface="Times New Roman" charset="0"/>
              <a:cs typeface="Times New Roman"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77698" y="3093813"/>
            <a:ext cx="6782712" cy="827313"/>
          </a:xfrm>
          <a:prstGeom prst="rect">
            <a:avLst/>
          </a:prstGeom>
        </p:spPr>
      </p:pic>
    </p:spTree>
    <p:extLst>
      <p:ext uri="{BB962C8B-B14F-4D97-AF65-F5344CB8AC3E}">
        <p14:creationId xmlns:p14="http://schemas.microsoft.com/office/powerpoint/2010/main" val="48084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634" y="764417"/>
            <a:ext cx="10099965" cy="4108817"/>
          </a:xfrm>
          <a:prstGeom prst="rect">
            <a:avLst/>
          </a:prstGeom>
        </p:spPr>
        <p:txBody>
          <a:bodyPr wrap="square">
            <a:spAutoFit/>
          </a:bodyPr>
          <a:lstStyle/>
          <a:p>
            <a:pPr marL="457200" indent="-457200">
              <a:buClr>
                <a:schemeClr val="accent6"/>
              </a:buClr>
              <a:buFont typeface="Wingdings" charset="2"/>
              <a:buChar char="ü"/>
            </a:pPr>
            <a:r>
              <a:rPr lang="en-US" sz="2800" dirty="0">
                <a:latin typeface="Times New Roman" charset="0"/>
                <a:ea typeface="Times New Roman" charset="0"/>
                <a:cs typeface="Times New Roman" charset="0"/>
              </a:rPr>
              <a:t>The morphogenic competence of a target </a:t>
            </a:r>
            <a:r>
              <a:rPr lang="en-US" sz="2800" dirty="0">
                <a:solidFill>
                  <a:schemeClr val="accent6"/>
                </a:solidFill>
                <a:latin typeface="Times New Roman" charset="0"/>
                <a:ea typeface="Times New Roman" charset="0"/>
                <a:cs typeface="Times New Roman" charset="0"/>
              </a:rPr>
              <a:t>cell increases </a:t>
            </a:r>
            <a:r>
              <a:rPr lang="en-US" sz="2800" dirty="0">
                <a:latin typeface="Times New Roman" charset="0"/>
                <a:ea typeface="Times New Roman" charset="0"/>
                <a:cs typeface="Times New Roman" charset="0"/>
              </a:rPr>
              <a:t>with the increase of </a:t>
            </a:r>
            <a:r>
              <a:rPr lang="en-US" sz="2800" dirty="0" err="1">
                <a:solidFill>
                  <a:schemeClr val="accent6"/>
                </a:solidFill>
                <a:latin typeface="Times New Roman" charset="0"/>
                <a:ea typeface="Times New Roman" charset="0"/>
                <a:cs typeface="Times New Roman" charset="0"/>
              </a:rPr>
              <a:t>euchromatin</a:t>
            </a:r>
            <a:r>
              <a:rPr lang="en-US" sz="2800" dirty="0">
                <a:latin typeface="Times New Roman" charset="0"/>
                <a:ea typeface="Times New Roman" charset="0"/>
                <a:cs typeface="Times New Roman" charset="0"/>
              </a:rPr>
              <a:t>. Therefore, the property to develop an adult individual complete. </a:t>
            </a:r>
          </a:p>
          <a:p>
            <a:pPr algn="r"/>
            <a:r>
              <a:rPr lang="ar-SA" sz="900" dirty="0">
                <a:latin typeface="Times New Roman" charset="0"/>
                <a:ea typeface="Times New Roman" charset="0"/>
                <a:cs typeface="Times New Roman" charset="0"/>
              </a:rPr>
              <a:t>تزداد الكفاءة </a:t>
            </a:r>
            <a:r>
              <a:rPr lang="ar-SA" sz="900" dirty="0" err="1">
                <a:latin typeface="Times New Roman" charset="0"/>
                <a:ea typeface="Times New Roman" charset="0"/>
                <a:cs typeface="Times New Roman" charset="0"/>
              </a:rPr>
              <a:t>المورفوجينية</a:t>
            </a:r>
            <a:r>
              <a:rPr lang="ar-SA" sz="900" dirty="0">
                <a:latin typeface="Times New Roman" charset="0"/>
                <a:ea typeface="Times New Roman" charset="0"/>
                <a:cs typeface="Times New Roman" charset="0"/>
              </a:rPr>
              <a:t> للخلية المستهدفة مع زيادة </a:t>
            </a:r>
            <a:r>
              <a:rPr lang="ar-SA" sz="900" dirty="0" err="1">
                <a:latin typeface="Times New Roman" charset="0"/>
                <a:ea typeface="Times New Roman" charset="0"/>
                <a:cs typeface="Times New Roman" charset="0"/>
              </a:rPr>
              <a:t>كروماتين</a:t>
            </a:r>
            <a:r>
              <a:rPr lang="ar-SA" sz="900" dirty="0">
                <a:latin typeface="Times New Roman" charset="0"/>
                <a:ea typeface="Times New Roman" charset="0"/>
                <a:cs typeface="Times New Roman" charset="0"/>
              </a:rPr>
              <a:t> حقيقي. لذلك ، فإن خاصية تطوير الفرد البالغ كاملة</a:t>
            </a:r>
            <a:endParaRPr lang="en-US" sz="900" dirty="0">
              <a:latin typeface="Times New Roman" charset="0"/>
              <a:ea typeface="Times New Roman" charset="0"/>
              <a:cs typeface="Times New Roman" charset="0"/>
            </a:endParaRPr>
          </a:p>
          <a:p>
            <a:pPr marL="457200" indent="-457200">
              <a:buClr>
                <a:schemeClr val="accent6"/>
              </a:buClr>
              <a:buFont typeface="Wingdings" charset="2"/>
              <a:buChar char="ü"/>
            </a:pPr>
            <a:r>
              <a:rPr lang="en-US" sz="2800" dirty="0">
                <a:latin typeface="Times New Roman" charset="0"/>
                <a:ea typeface="Times New Roman" charset="0"/>
                <a:cs typeface="Times New Roman" charset="0"/>
              </a:rPr>
              <a:t> Larger quantities of </a:t>
            </a:r>
            <a:r>
              <a:rPr lang="en-US" sz="2800" dirty="0" err="1">
                <a:solidFill>
                  <a:schemeClr val="accent6"/>
                </a:solidFill>
                <a:latin typeface="Times New Roman" charset="0"/>
                <a:ea typeface="Times New Roman" charset="0"/>
                <a:cs typeface="Times New Roman" charset="0"/>
              </a:rPr>
              <a:t>euchromatin</a:t>
            </a:r>
            <a:r>
              <a:rPr lang="en-US" sz="2800" dirty="0">
                <a:latin typeface="Times New Roman" charset="0"/>
                <a:ea typeface="Times New Roman" charset="0"/>
                <a:cs typeface="Times New Roman" charset="0"/>
              </a:rPr>
              <a:t> in relation to </a:t>
            </a:r>
            <a:r>
              <a:rPr lang="en-US" sz="2800" dirty="0">
                <a:solidFill>
                  <a:schemeClr val="accent6"/>
                </a:solidFill>
                <a:latin typeface="Times New Roman" charset="0"/>
                <a:ea typeface="Times New Roman" charset="0"/>
                <a:cs typeface="Times New Roman" charset="0"/>
              </a:rPr>
              <a:t>heterochromatin characterize </a:t>
            </a:r>
            <a:r>
              <a:rPr lang="en-US" sz="2800" dirty="0">
                <a:latin typeface="Times New Roman" charset="0"/>
                <a:ea typeface="Times New Roman" charset="0"/>
                <a:cs typeface="Times New Roman" charset="0"/>
              </a:rPr>
              <a:t>the</a:t>
            </a:r>
            <a:r>
              <a:rPr lang="en-US" sz="2800" dirty="0">
                <a:solidFill>
                  <a:srgbClr val="FF0000"/>
                </a:solidFill>
                <a:latin typeface="Times New Roman" charset="0"/>
                <a:ea typeface="Times New Roman" charset="0"/>
                <a:cs typeface="Times New Roman" charset="0"/>
              </a:rPr>
              <a:t> </a:t>
            </a:r>
            <a:r>
              <a:rPr lang="en-US" sz="2800" dirty="0" err="1">
                <a:solidFill>
                  <a:srgbClr val="FF0000"/>
                </a:solidFill>
                <a:latin typeface="Times New Roman" charset="0"/>
                <a:ea typeface="Times New Roman" charset="0"/>
                <a:cs typeface="Times New Roman" charset="0"/>
              </a:rPr>
              <a:t>totipotency</a:t>
            </a:r>
            <a:r>
              <a:rPr lang="en-US" sz="2800" dirty="0">
                <a:latin typeface="Times New Roman" charset="0"/>
                <a:ea typeface="Times New Roman" charset="0"/>
                <a:cs typeface="Times New Roman" charset="0"/>
              </a:rPr>
              <a:t>, whereas the increase in genetic material silenced (heterochromatin) characterize the </a:t>
            </a:r>
            <a:r>
              <a:rPr lang="en-US" sz="2800" dirty="0">
                <a:solidFill>
                  <a:srgbClr val="FF0000"/>
                </a:solidFill>
                <a:latin typeface="Times New Roman" charset="0"/>
                <a:ea typeface="Times New Roman" charset="0"/>
                <a:cs typeface="Times New Roman" charset="0"/>
              </a:rPr>
              <a:t>pluripotency</a:t>
            </a:r>
          </a:p>
          <a:p>
            <a:pPr marL="457200" indent="-457200">
              <a:buClr>
                <a:schemeClr val="accent6"/>
              </a:buClr>
              <a:buFont typeface="Wingdings" charset="2"/>
              <a:buChar char="ü"/>
            </a:pPr>
            <a:endParaRPr lang="en-US" sz="2800" dirty="0">
              <a:solidFill>
                <a:srgbClr val="FF0000"/>
              </a:solidFill>
              <a:latin typeface="Times New Roman" charset="0"/>
              <a:ea typeface="Times New Roman" charset="0"/>
              <a:cs typeface="Times New Roman" charset="0"/>
            </a:endParaRPr>
          </a:p>
          <a:p>
            <a:pPr marL="457200" indent="-457200">
              <a:buClr>
                <a:schemeClr val="accent6"/>
              </a:buClr>
              <a:buFont typeface="Wingdings" charset="2"/>
              <a:buChar char="ü"/>
            </a:pPr>
            <a:r>
              <a:rPr lang="en-US" sz="2800" dirty="0">
                <a:latin typeface="Times New Roman" charset="0"/>
                <a:ea typeface="Times New Roman" charset="0"/>
                <a:cs typeface="Times New Roman" charset="0"/>
              </a:rPr>
              <a:t>The </a:t>
            </a:r>
            <a:r>
              <a:rPr lang="en-US" sz="2800" dirty="0" err="1">
                <a:solidFill>
                  <a:srgbClr val="FF0000"/>
                </a:solidFill>
                <a:latin typeface="Times New Roman" charset="0"/>
                <a:ea typeface="Times New Roman" charset="0"/>
                <a:cs typeface="Times New Roman" charset="0"/>
              </a:rPr>
              <a:t>multipotency</a:t>
            </a:r>
            <a:r>
              <a:rPr lang="en-US" sz="2800" dirty="0">
                <a:latin typeface="Times New Roman" charset="0"/>
                <a:ea typeface="Times New Roman" charset="0"/>
                <a:cs typeface="Times New Roman" charset="0"/>
              </a:rPr>
              <a:t> is accompanied by the presence of greater amounts of </a:t>
            </a:r>
            <a:r>
              <a:rPr lang="en-US" sz="2800" dirty="0">
                <a:solidFill>
                  <a:srgbClr val="92D050"/>
                </a:solidFill>
                <a:latin typeface="Times New Roman" charset="0"/>
                <a:ea typeface="Times New Roman" charset="0"/>
                <a:cs typeface="Times New Roman" charset="0"/>
              </a:rPr>
              <a:t>heterochromatin</a:t>
            </a:r>
            <a:r>
              <a:rPr lang="en-US" sz="2800" dirty="0">
                <a:latin typeface="Times New Roman" charset="0"/>
                <a:ea typeface="Times New Roman" charset="0"/>
                <a:cs typeface="Times New Roman" charset="0"/>
              </a:rPr>
              <a:t> in relation to the </a:t>
            </a:r>
            <a:r>
              <a:rPr lang="en-US" sz="2800" dirty="0" err="1">
                <a:latin typeface="Times New Roman" charset="0"/>
                <a:ea typeface="Times New Roman" charset="0"/>
                <a:cs typeface="Times New Roman" charset="0"/>
              </a:rPr>
              <a:t>euchromatin</a:t>
            </a:r>
            <a:endParaRPr lang="en-US" sz="2800" dirty="0">
              <a:solidFill>
                <a:srgbClr val="FF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532313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963" y="412052"/>
            <a:ext cx="9033164" cy="5070763"/>
          </a:xfrm>
          <a:prstGeom prst="rect">
            <a:avLst/>
          </a:prstGeom>
        </p:spPr>
      </p:pic>
    </p:spTree>
    <p:extLst>
      <p:ext uri="{BB962C8B-B14F-4D97-AF65-F5344CB8AC3E}">
        <p14:creationId xmlns:p14="http://schemas.microsoft.com/office/powerpoint/2010/main" val="967822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3606926" y="3429005"/>
            <a:ext cx="5257800" cy="152400"/>
            <a:chOff x="1752600" y="3429000"/>
            <a:chExt cx="5257800" cy="152400"/>
          </a:xfrm>
        </p:grpSpPr>
        <p:cxnSp>
          <p:nvCxnSpPr>
            <p:cNvPr id="8" name="Straight Connector 7"/>
            <p:cNvCxnSpPr/>
            <p:nvPr/>
          </p:nvCxnSpPr>
          <p:spPr bwMode="auto">
            <a:xfrm>
              <a:off x="1752600" y="3505200"/>
              <a:ext cx="228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4724400" y="3505200"/>
              <a:ext cx="228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bwMode="auto">
            <a:xfrm>
              <a:off x="4343400" y="3429000"/>
              <a:ext cx="152400" cy="152400"/>
            </a:xfrm>
            <a:prstGeom prst="ellipse">
              <a:avLst/>
            </a:prstGeom>
            <a:solidFill>
              <a:srgbClr val="FFEEB7"/>
            </a:solidFill>
            <a:ln w="28575">
              <a:solidFill>
                <a:schemeClr val="accent1"/>
              </a:solidFill>
              <a:headEnd type="none" w="med" len="med"/>
              <a:tailEnd type="none" w="med" len="med"/>
            </a:ln>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chemeClr val="tx2">
                    <a:lumMod val="40000"/>
                    <a:lumOff val="60000"/>
                  </a:schemeClr>
                </a:solidFill>
                <a:effectLst>
                  <a:outerShdw blurRad="38100" dist="38100" dir="2700000" algn="tl">
                    <a:srgbClr val="C0C0C0"/>
                  </a:outerShdw>
                </a:effectLst>
                <a:latin typeface="Segoe"/>
                <a:ea typeface="宋体" pitchFamily="2" charset="-122"/>
              </a:endParaRPr>
            </a:p>
          </p:txBody>
        </p:sp>
      </p:grpSp>
      <p:sp>
        <p:nvSpPr>
          <p:cNvPr id="11" name="Rectangle 10"/>
          <p:cNvSpPr/>
          <p:nvPr/>
        </p:nvSpPr>
        <p:spPr>
          <a:xfrm>
            <a:off x="4278826" y="2170922"/>
            <a:ext cx="3634328"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charset="0"/>
                <a:ea typeface="Times New Roman" charset="0"/>
                <a:cs typeface="Times New Roman" charset="0"/>
              </a:rPr>
              <a:t>Thank you </a:t>
            </a:r>
            <a:endParaRPr lang="en-US"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91860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rPr>
              <a:t>Exams &amp; Grading System</a:t>
            </a:r>
            <a:br>
              <a:rPr lang="en-US"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rPr>
            </a:br>
            <a:endParaRPr lang="en-US" dirty="0"/>
          </a:p>
        </p:txBody>
      </p:sp>
      <p:sp>
        <p:nvSpPr>
          <p:cNvPr id="4" name="Content Placeholder 3"/>
          <p:cNvSpPr>
            <a:spLocks noGrp="1" noChangeArrowheads="1"/>
          </p:cNvSpPr>
          <p:nvPr>
            <p:ph idx="1"/>
          </p:nvPr>
        </p:nvSpPr>
        <p:spPr bwMode="auto">
          <a:xfrm>
            <a:off x="302623" y="1690688"/>
            <a:ext cx="10515600" cy="20185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200000"/>
              </a:lnSpc>
              <a:spcBef>
                <a:spcPct val="0"/>
              </a:spcBef>
              <a:spcAft>
                <a:spcPct val="0"/>
              </a:spcAft>
              <a:buClrTx/>
              <a:buSzTx/>
              <a:tabLst>
                <a:tab pos="914400" algn="l"/>
              </a:tabLst>
            </a:pPr>
            <a:r>
              <a:rPr kumimoji="0" lang="en-US" sz="22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Midterm 1:</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7</a:t>
            </a:r>
            <a:r>
              <a:rPr kumimoji="0" lang="en-US" sz="2200" b="0" i="0" u="none" strike="noStrike" cap="none" normalizeH="0" baseline="30000" dirty="0">
                <a:ln>
                  <a:noFill/>
                </a:ln>
                <a:solidFill>
                  <a:schemeClr val="tx1"/>
                </a:solidFill>
                <a:effectLst/>
                <a:latin typeface="Cambria" pitchFamily="18" charset="0"/>
                <a:ea typeface="Times New Roman" pitchFamily="18" charset="0"/>
                <a:cs typeface="Times New Roman" pitchFamily="18" charset="0"/>
              </a:rPr>
              <a:t>th</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week.            </a:t>
            </a:r>
            <a:endParaRPr kumimoji="0" lang="en-US"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200000"/>
              </a:lnSpc>
              <a:spcBef>
                <a:spcPct val="0"/>
              </a:spcBef>
              <a:spcAft>
                <a:spcPct val="0"/>
              </a:spcAft>
              <a:buClrTx/>
              <a:buSzTx/>
              <a:buNone/>
              <a:tabLst>
                <a:tab pos="914400" algn="l"/>
              </a:tabLst>
            </a:pP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( 2 </a:t>
            </a:r>
            <a:r>
              <a:rPr kumimoji="0" lang="en-US" sz="2200" b="1"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ProjectS</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 IT HAS TO BE SUBMIT ON THE TIME.</a:t>
            </a:r>
            <a:endParaRPr kumimoji="0" lang="en-US"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200000"/>
              </a:lnSpc>
              <a:spcBef>
                <a:spcPct val="0"/>
              </a:spcBef>
              <a:spcAft>
                <a:spcPct val="0"/>
              </a:spcAft>
              <a:buClrTx/>
              <a:buSzTx/>
              <a:tabLst>
                <a:tab pos="914400" algn="l"/>
              </a:tabLst>
            </a:pPr>
            <a:r>
              <a:rPr kumimoji="0" lang="en-US" sz="22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Final Exam:</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13</a:t>
            </a:r>
            <a:r>
              <a:rPr kumimoji="0" lang="en-US" sz="2200" b="0" i="0" u="none" strike="noStrike" cap="none" normalizeH="0" baseline="30000" dirty="0">
                <a:ln>
                  <a:noFill/>
                </a:ln>
                <a:solidFill>
                  <a:schemeClr val="tx1"/>
                </a:solidFill>
                <a:effectLst/>
                <a:latin typeface="Cambria" pitchFamily="18" charset="0"/>
                <a:ea typeface="Times New Roman" pitchFamily="18" charset="0"/>
                <a:cs typeface="Times New Roman" pitchFamily="18" charset="0"/>
              </a:rPr>
              <a:t>th</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week.</a:t>
            </a:r>
            <a:endParaRPr kumimoji="0" lang="en-US" sz="2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5062599"/>
              </p:ext>
            </p:extLst>
          </p:nvPr>
        </p:nvGraphicFramePr>
        <p:xfrm>
          <a:off x="838200" y="4374256"/>
          <a:ext cx="9092315" cy="1321121"/>
        </p:xfrm>
        <a:graphic>
          <a:graphicData uri="http://schemas.openxmlformats.org/drawingml/2006/table">
            <a:tbl>
              <a:tblPr>
                <a:tableStyleId>{0505E3EF-67EA-436B-97B2-0124C06EBD24}</a:tableStyleId>
              </a:tblPr>
              <a:tblGrid>
                <a:gridCol w="2138940">
                  <a:extLst>
                    <a:ext uri="{9D8B030D-6E8A-4147-A177-3AD203B41FA5}">
                      <a16:colId xmlns:a16="http://schemas.microsoft.com/office/drawing/2014/main" val="20000"/>
                    </a:ext>
                  </a:extLst>
                </a:gridCol>
                <a:gridCol w="2171680">
                  <a:extLst>
                    <a:ext uri="{9D8B030D-6E8A-4147-A177-3AD203B41FA5}">
                      <a16:colId xmlns:a16="http://schemas.microsoft.com/office/drawing/2014/main" val="20001"/>
                    </a:ext>
                  </a:extLst>
                </a:gridCol>
                <a:gridCol w="2173497">
                  <a:extLst>
                    <a:ext uri="{9D8B030D-6E8A-4147-A177-3AD203B41FA5}">
                      <a16:colId xmlns:a16="http://schemas.microsoft.com/office/drawing/2014/main" val="20002"/>
                    </a:ext>
                  </a:extLst>
                </a:gridCol>
                <a:gridCol w="2608198">
                  <a:extLst>
                    <a:ext uri="{9D8B030D-6E8A-4147-A177-3AD203B41FA5}">
                      <a16:colId xmlns:a16="http://schemas.microsoft.com/office/drawing/2014/main" val="20003"/>
                    </a:ext>
                  </a:extLst>
                </a:gridCol>
              </a:tblGrid>
              <a:tr h="783868">
                <a:tc>
                  <a:txBody>
                    <a:bodyPr/>
                    <a:lstStyle/>
                    <a:p>
                      <a:pPr marR="26670" algn="l" rtl="0">
                        <a:lnSpc>
                          <a:spcPct val="115000"/>
                        </a:lnSpc>
                        <a:spcAft>
                          <a:spcPts val="1000"/>
                        </a:spcAft>
                      </a:pPr>
                      <a:r>
                        <a:rPr kumimoji="0" lang="en-US" sz="2100" b="1" u="none" strike="noStrike" kern="1200" cap="none" normalizeH="0" baseline="0" dirty="0">
                          <a:ln>
                            <a:noFill/>
                          </a:ln>
                          <a:effectLst/>
                        </a:rPr>
                        <a:t>Midterm 1: 20 %</a:t>
                      </a:r>
                      <a:endParaRPr kumimoji="0" lang="en-US" sz="2100" b="1"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endParaRPr>
                    </a:p>
                  </a:txBody>
                  <a:tcPr marL="68580" marR="68580" marT="0" marB="0" anchor="ctr"/>
                </a:tc>
                <a:tc>
                  <a:txBody>
                    <a:bodyPr/>
                    <a:lstStyle/>
                    <a:p>
                      <a:pPr marR="26670" algn="l" rtl="0">
                        <a:lnSpc>
                          <a:spcPct val="115000"/>
                        </a:lnSpc>
                        <a:spcAft>
                          <a:spcPts val="1000"/>
                        </a:spcAft>
                      </a:pPr>
                      <a:r>
                        <a:rPr kumimoji="0" lang="en-US" sz="2100" b="1" u="none" strike="noStrike" kern="1200" cap="none" normalizeH="0" baseline="0" dirty="0">
                          <a:ln>
                            <a:noFill/>
                          </a:ln>
                          <a:effectLst/>
                        </a:rPr>
                        <a:t>Project: 30 %</a:t>
                      </a:r>
                      <a:endParaRPr kumimoji="0" lang="en-US" sz="2100" b="1"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endParaRPr>
                    </a:p>
                  </a:txBody>
                  <a:tcPr marL="68580" marR="68580" marT="0" marB="0" anchor="ctr"/>
                </a:tc>
                <a:tc>
                  <a:txBody>
                    <a:bodyPr/>
                    <a:lstStyle/>
                    <a:p>
                      <a:pPr marR="26670" algn="l" rtl="0">
                        <a:lnSpc>
                          <a:spcPct val="115000"/>
                        </a:lnSpc>
                        <a:spcAft>
                          <a:spcPts val="1000"/>
                        </a:spcAft>
                      </a:pPr>
                      <a:r>
                        <a:rPr kumimoji="0" lang="en-US" sz="2100" b="1" u="none" strike="noStrike" kern="1200" cap="none" normalizeH="0" baseline="0" dirty="0">
                          <a:ln>
                            <a:noFill/>
                          </a:ln>
                          <a:effectLst/>
                        </a:rPr>
                        <a:t>Final Exam: 40 %              </a:t>
                      </a:r>
                      <a:endParaRPr kumimoji="0" lang="en-US" sz="2100" b="1"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endParaRPr>
                    </a:p>
                  </a:txBody>
                  <a:tcPr marL="68580" marR="68580" marT="0" marB="0" anchor="ctr"/>
                </a:tc>
                <a:tc>
                  <a:txBody>
                    <a:bodyPr/>
                    <a:lstStyle/>
                    <a:p>
                      <a:pPr marR="26670" algn="l" rtl="0">
                        <a:lnSpc>
                          <a:spcPct val="115000"/>
                        </a:lnSpc>
                        <a:spcAft>
                          <a:spcPts val="1000"/>
                        </a:spcAft>
                      </a:pPr>
                      <a:endParaRPr kumimoji="0" lang="en-US" sz="2100" b="1"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endParaRPr>
                    </a:p>
                  </a:txBody>
                  <a:tcPr marL="68580" marR="68580" marT="0" marB="0" anchor="ctr"/>
                </a:tc>
                <a:extLst>
                  <a:ext uri="{0D108BD9-81ED-4DB2-BD59-A6C34878D82A}">
                    <a16:rowId xmlns:a16="http://schemas.microsoft.com/office/drawing/2014/main" val="10000"/>
                  </a:ext>
                </a:extLst>
              </a:tr>
              <a:tr h="537253">
                <a:tc gridSpan="4">
                  <a:txBody>
                    <a:bodyPr/>
                    <a:lstStyle/>
                    <a:p>
                      <a:pPr marR="26670" algn="ctr" rtl="0">
                        <a:lnSpc>
                          <a:spcPct val="115000"/>
                        </a:lnSpc>
                        <a:spcAft>
                          <a:spcPts val="1000"/>
                        </a:spcAft>
                      </a:pPr>
                      <a:r>
                        <a:rPr kumimoji="0" lang="en-US" sz="2100" b="1" u="none" strike="noStrike" kern="1200" cap="none" normalizeH="0" baseline="0" dirty="0">
                          <a:ln>
                            <a:noFill/>
                          </a:ln>
                          <a:effectLst/>
                        </a:rPr>
                        <a:t>Extra credit :Quizzes, Homework, Attendance &amp; Participation:  10 %</a:t>
                      </a:r>
                      <a:endParaRPr kumimoji="0" lang="en-US" sz="2100" b="1"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3723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787" y="66262"/>
            <a:ext cx="5151904" cy="584775"/>
          </a:xfrm>
          <a:prstGeom prst="rect">
            <a:avLst/>
          </a:prstGeom>
        </p:spPr>
        <p:txBody>
          <a:bodyPr wrap="square">
            <a:spAutoFit/>
          </a:bodyPr>
          <a:lstStyle/>
          <a:p>
            <a:r>
              <a:rPr lang="en-US" sz="3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1- </a:t>
            </a:r>
            <a:r>
              <a:rPr lang="en-US" sz="3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rPr>
              <a:t>Introduction</a:t>
            </a:r>
            <a:endParaRPr lang="en-US" sz="3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11" name="Rectangle 10"/>
          <p:cNvSpPr>
            <a:spLocks noChangeArrowheads="1"/>
          </p:cNvSpPr>
          <p:nvPr/>
        </p:nvSpPr>
        <p:spPr bwMode="auto">
          <a:xfrm>
            <a:off x="408222" y="254749"/>
            <a:ext cx="10799710" cy="6835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lnSpc>
                <a:spcPct val="170000"/>
              </a:lnSpc>
              <a:buFont typeface="Wingdings" charset="2"/>
              <a:buChar char="v"/>
            </a:pPr>
            <a:r>
              <a:rPr lang="en-US" sz="2400" b="1" dirty="0">
                <a:latin typeface="Times New Roman" charset="0"/>
                <a:ea typeface="Times New Roman" charset="0"/>
                <a:cs typeface="Times New Roman" charset="0"/>
              </a:rPr>
              <a:t>Morphogenesis  </a:t>
            </a:r>
            <a:r>
              <a:rPr lang="en-US" sz="2400" dirty="0">
                <a:latin typeface="Times New Roman" charset="0"/>
                <a:ea typeface="Times New Roman" charset="0"/>
                <a:cs typeface="Times New Roman" charset="0"/>
              </a:rPr>
              <a:t>consist of two parts Greek </a:t>
            </a:r>
            <a:r>
              <a:rPr lang="en-US" sz="2400" i="1" dirty="0" err="1">
                <a:latin typeface="Times New Roman" charset="0"/>
                <a:ea typeface="Times New Roman" charset="0"/>
                <a:cs typeface="Times New Roman" charset="0"/>
              </a:rPr>
              <a:t>morphê</a:t>
            </a:r>
            <a:r>
              <a:rPr lang="en-US" sz="2400" dirty="0">
                <a:latin typeface="Times New Roman" charset="0"/>
                <a:ea typeface="Times New Roman" charset="0"/>
                <a:cs typeface="Times New Roman" charset="0"/>
              </a:rPr>
              <a:t> shape and </a:t>
            </a:r>
            <a:r>
              <a:rPr lang="en-US" sz="2400" i="1" dirty="0">
                <a:latin typeface="Times New Roman" charset="0"/>
                <a:ea typeface="Times New Roman" charset="0"/>
                <a:cs typeface="Times New Roman" charset="0"/>
              </a:rPr>
              <a:t>genesis</a:t>
            </a:r>
            <a:r>
              <a:rPr lang="en-US" sz="2400" dirty="0">
                <a:latin typeface="Times New Roman" charset="0"/>
                <a:ea typeface="Times New Roman" charset="0"/>
                <a:cs typeface="Times New Roman" charset="0"/>
              </a:rPr>
              <a:t> creation. </a:t>
            </a:r>
          </a:p>
          <a:p>
            <a:pPr marL="457200" indent="-457200" algn="just">
              <a:lnSpc>
                <a:spcPct val="170000"/>
              </a:lnSpc>
              <a:buFont typeface="Wingdings" charset="2"/>
              <a:buChar char="v"/>
            </a:pPr>
            <a:r>
              <a:rPr lang="en-US" sz="2400" dirty="0">
                <a:latin typeface="Times New Roman" charset="0"/>
                <a:ea typeface="Times New Roman" charset="0"/>
                <a:cs typeface="Times New Roman" charset="0"/>
              </a:rPr>
              <a:t>It defines as  the  biological process  that causes an organism  to develop its shape. </a:t>
            </a:r>
          </a:p>
          <a:p>
            <a:pPr marL="457200" indent="-457200" algn="just">
              <a:lnSpc>
                <a:spcPct val="170000"/>
              </a:lnSpc>
              <a:buFont typeface="Wingdings" charset="2"/>
              <a:buChar char="v"/>
            </a:pPr>
            <a:r>
              <a:rPr lang="en-US" sz="2400" dirty="0">
                <a:latin typeface="Times New Roman" charset="0"/>
                <a:ea typeface="Times New Roman" charset="0"/>
                <a:cs typeface="Times New Roman" charset="0"/>
              </a:rPr>
              <a:t>Morphogenesis can take place in: </a:t>
            </a:r>
          </a:p>
          <a:p>
            <a:pPr marL="457200" indent="-457200" algn="r">
              <a:lnSpc>
                <a:spcPct val="170000"/>
              </a:lnSpc>
              <a:buFont typeface="Wingdings" charset="2"/>
              <a:buChar char="v"/>
            </a:pPr>
            <a:r>
              <a:rPr lang="ar-SA" sz="900" dirty="0">
                <a:latin typeface="Times New Roman" charset="0"/>
                <a:ea typeface="Times New Roman" charset="0"/>
                <a:cs typeface="Times New Roman" charset="0"/>
              </a:rPr>
              <a:t>يتكون </a:t>
            </a:r>
            <a:r>
              <a:rPr lang="en-US" sz="900" dirty="0">
                <a:latin typeface="Times New Roman" charset="0"/>
                <a:ea typeface="Times New Roman" charset="0"/>
                <a:cs typeface="Times New Roman" charset="0"/>
              </a:rPr>
              <a:t>Morphogenesis  </a:t>
            </a:r>
            <a:r>
              <a:rPr lang="ar-SA" sz="900" dirty="0">
                <a:latin typeface="Times New Roman" charset="0"/>
                <a:ea typeface="Times New Roman" charset="0"/>
                <a:cs typeface="Times New Roman" charset="0"/>
              </a:rPr>
              <a:t>من جزأين يوناني شكل مورفي وخلق التكوين.</a:t>
            </a:r>
          </a:p>
          <a:p>
            <a:pPr marL="457200" indent="-457200" algn="r">
              <a:lnSpc>
                <a:spcPct val="170000"/>
              </a:lnSpc>
              <a:buFont typeface="Wingdings" charset="2"/>
              <a:buChar char="v"/>
            </a:pPr>
            <a:r>
              <a:rPr lang="ar-SA" sz="900" dirty="0">
                <a:latin typeface="Times New Roman" charset="0"/>
                <a:ea typeface="Times New Roman" charset="0"/>
                <a:cs typeface="Times New Roman" charset="0"/>
              </a:rPr>
              <a:t>تعرف بأنها العملية البيولوجية التي تجعل الكائن الحي يطور شكله.</a:t>
            </a:r>
          </a:p>
          <a:p>
            <a:pPr marL="457200" indent="-457200" algn="r">
              <a:lnSpc>
                <a:spcPct val="170000"/>
              </a:lnSpc>
              <a:buFont typeface="Wingdings" charset="2"/>
              <a:buChar char="v"/>
            </a:pPr>
            <a:r>
              <a:rPr lang="ar-SA" sz="900" dirty="0">
                <a:latin typeface="Times New Roman" charset="0"/>
                <a:ea typeface="Times New Roman" charset="0"/>
                <a:cs typeface="Times New Roman" charset="0"/>
              </a:rPr>
              <a:t>يمكن أن يحدث التشكل في:</a:t>
            </a:r>
            <a:endParaRPr lang="en-US" sz="900" dirty="0">
              <a:latin typeface="Times New Roman" charset="0"/>
              <a:ea typeface="Times New Roman" charset="0"/>
              <a:cs typeface="Times New Roman" charset="0"/>
            </a:endParaRPr>
          </a:p>
          <a:p>
            <a:pPr algn="just">
              <a:lnSpc>
                <a:spcPct val="170000"/>
              </a:lnSpc>
            </a:pPr>
            <a:r>
              <a:rPr lang="en-US" sz="2400" dirty="0">
                <a:latin typeface="Times New Roman" charset="0"/>
                <a:ea typeface="Times New Roman" charset="0"/>
                <a:cs typeface="Times New Roman" charset="0"/>
              </a:rPr>
              <a:t>  1- </a:t>
            </a:r>
            <a:r>
              <a:rPr lang="en-US" sz="2400" dirty="0">
                <a:solidFill>
                  <a:srgbClr val="92D050"/>
                </a:solidFill>
                <a:latin typeface="Times New Roman" charset="0"/>
                <a:ea typeface="Times New Roman" charset="0"/>
                <a:cs typeface="Times New Roman" charset="0"/>
              </a:rPr>
              <a:t>Cell growth</a:t>
            </a:r>
            <a:r>
              <a:rPr lang="en-US" altLang="en-US" sz="2400" dirty="0">
                <a:latin typeface="Times New Roman" charset="0"/>
                <a:ea typeface="Times New Roman" charset="0"/>
                <a:cs typeface="Times New Roman" charset="0"/>
              </a:rPr>
              <a:t>.</a:t>
            </a:r>
          </a:p>
          <a:p>
            <a:pPr algn="just">
              <a:lnSpc>
                <a:spcPct val="170000"/>
              </a:lnSpc>
            </a:pPr>
            <a:r>
              <a:rPr lang="en-US" altLang="en-US" sz="2400" dirty="0">
                <a:latin typeface="Times New Roman" charset="0"/>
                <a:ea typeface="Times New Roman" charset="0"/>
                <a:cs typeface="Times New Roman" charset="0"/>
              </a:rPr>
              <a:t>  2- D</a:t>
            </a:r>
            <a:r>
              <a:rPr lang="en-US" sz="2400" dirty="0">
                <a:latin typeface="Times New Roman" charset="0"/>
                <a:ea typeface="Times New Roman" charset="0"/>
                <a:cs typeface="Times New Roman" charset="0"/>
              </a:rPr>
              <a:t>escribes the </a:t>
            </a:r>
            <a:r>
              <a:rPr lang="en-US" sz="2400" dirty="0">
                <a:solidFill>
                  <a:srgbClr val="92D050"/>
                </a:solidFill>
                <a:latin typeface="Times New Roman" charset="0"/>
                <a:ea typeface="Times New Roman" charset="0"/>
                <a:cs typeface="Times New Roman" charset="0"/>
              </a:rPr>
              <a:t>development of unicellular</a:t>
            </a:r>
            <a:r>
              <a:rPr lang="en-US" sz="2400" dirty="0">
                <a:latin typeface="Times New Roman" charset="0"/>
                <a:ea typeface="Times New Roman" charset="0"/>
                <a:cs typeface="Times New Roman" charset="0"/>
              </a:rPr>
              <a:t> life forms that do not have an embryonic stage in their life cycle.</a:t>
            </a:r>
          </a:p>
          <a:p>
            <a:pPr algn="r">
              <a:lnSpc>
                <a:spcPct val="170000"/>
              </a:lnSpc>
            </a:pPr>
            <a:r>
              <a:rPr lang="ar-SA" sz="900" dirty="0">
                <a:latin typeface="Times New Roman" charset="0"/>
                <a:ea typeface="Times New Roman" charset="0"/>
                <a:cs typeface="Times New Roman" charset="0"/>
              </a:rPr>
              <a:t>نمو الخلايا.</a:t>
            </a:r>
          </a:p>
          <a:p>
            <a:pPr algn="r">
              <a:lnSpc>
                <a:spcPct val="170000"/>
              </a:lnSpc>
            </a:pPr>
            <a:r>
              <a:rPr lang="ar-SA" sz="900" dirty="0">
                <a:latin typeface="Times New Roman" charset="0"/>
                <a:ea typeface="Times New Roman" charset="0"/>
                <a:cs typeface="Times New Roman" charset="0"/>
              </a:rPr>
              <a:t>   2- يصف تطور أشكال الحياة أحادية الخلية التي ليس لها مرحلة جنينية في دورة حياتها</a:t>
            </a:r>
            <a:endParaRPr lang="en-US" sz="900" dirty="0">
              <a:latin typeface="Times New Roman" charset="0"/>
              <a:ea typeface="Times New Roman" charset="0"/>
              <a:cs typeface="Times New Roman" charset="0"/>
            </a:endParaRPr>
          </a:p>
          <a:p>
            <a:pPr algn="just">
              <a:lnSpc>
                <a:spcPct val="170000"/>
              </a:lnSpc>
            </a:pPr>
            <a:r>
              <a:rPr lang="en-US" altLang="en-US" sz="2400" dirty="0">
                <a:latin typeface="Times New Roman" charset="0"/>
                <a:ea typeface="Times New Roman" charset="0"/>
                <a:cs typeface="Times New Roman" charset="0"/>
              </a:rPr>
              <a:t>3- D</a:t>
            </a:r>
            <a:r>
              <a:rPr lang="en-US" sz="2400" dirty="0">
                <a:latin typeface="Times New Roman" charset="0"/>
                <a:ea typeface="Times New Roman" charset="0"/>
                <a:cs typeface="Times New Roman" charset="0"/>
              </a:rPr>
              <a:t>escribes </a:t>
            </a:r>
            <a:r>
              <a:rPr lang="en-US" sz="2400" dirty="0">
                <a:solidFill>
                  <a:srgbClr val="92D050"/>
                </a:solidFill>
                <a:latin typeface="Times New Roman" charset="0"/>
                <a:ea typeface="Times New Roman" charset="0"/>
                <a:cs typeface="Times New Roman" charset="0"/>
              </a:rPr>
              <a:t>the evaluation  of a body structure </a:t>
            </a:r>
            <a:r>
              <a:rPr lang="en-US" sz="2400" dirty="0">
                <a:latin typeface="Times New Roman" charset="0"/>
                <a:ea typeface="Times New Roman" charset="0"/>
                <a:cs typeface="Times New Roman" charset="0"/>
              </a:rPr>
              <a:t>within a taxonomic group.</a:t>
            </a:r>
          </a:p>
          <a:p>
            <a:pPr algn="just">
              <a:lnSpc>
                <a:spcPct val="170000"/>
              </a:lnSpc>
            </a:pPr>
            <a:r>
              <a:rPr lang="en-US" altLang="en-US" sz="2400" dirty="0">
                <a:latin typeface="Times New Roman" charset="0"/>
                <a:ea typeface="Times New Roman" charset="0"/>
                <a:cs typeface="Times New Roman" charset="0"/>
              </a:rPr>
              <a:t>4- </a:t>
            </a:r>
            <a:r>
              <a:rPr lang="en-US" sz="2400" dirty="0">
                <a:latin typeface="Times New Roman" charset="0"/>
                <a:ea typeface="Times New Roman" charset="0"/>
                <a:cs typeface="Times New Roman" charset="0"/>
              </a:rPr>
              <a:t>Morphogenetic </a:t>
            </a:r>
            <a:r>
              <a:rPr lang="en-US" sz="2400" dirty="0">
                <a:solidFill>
                  <a:srgbClr val="92D050"/>
                </a:solidFill>
                <a:latin typeface="Times New Roman" charset="0"/>
                <a:ea typeface="Times New Roman" charset="0"/>
                <a:cs typeface="Times New Roman" charset="0"/>
              </a:rPr>
              <a:t>responses</a:t>
            </a:r>
            <a:r>
              <a:rPr lang="en-US" sz="2400" dirty="0">
                <a:latin typeface="Times New Roman" charset="0"/>
                <a:ea typeface="Times New Roman" charset="0"/>
                <a:cs typeface="Times New Roman" charset="0"/>
              </a:rPr>
              <a:t> may be therefore </a:t>
            </a:r>
            <a:r>
              <a:rPr lang="en-US" sz="2400" dirty="0">
                <a:solidFill>
                  <a:srgbClr val="92D050"/>
                </a:solidFill>
                <a:latin typeface="Times New Roman" charset="0"/>
                <a:ea typeface="Times New Roman" charset="0"/>
                <a:cs typeface="Times New Roman" charset="0"/>
              </a:rPr>
              <a:t>to  in organisms by hormones, toxic </a:t>
            </a:r>
            <a:r>
              <a:rPr lang="en-US" sz="2400" dirty="0">
                <a:latin typeface="Times New Roman" charset="0"/>
                <a:ea typeface="Times New Roman" charset="0"/>
                <a:cs typeface="Times New Roman" charset="0"/>
              </a:rPr>
              <a:t>chemicals. </a:t>
            </a:r>
            <a:endParaRPr lang="en-US" alt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8821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34316" y="274638"/>
            <a:ext cx="5135302" cy="603252"/>
          </a:xfrm>
        </p:spPr>
        <p:txBody>
          <a:bodyPr>
            <a:normAutofit fontScale="90000"/>
          </a:bodyPr>
          <a:lstStyle/>
          <a:p>
            <a:r>
              <a:rPr lang="en-US" sz="40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1- </a:t>
            </a:r>
            <a:r>
              <a:rPr lang="en-US" sz="40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rPr>
              <a:t>Introduction</a:t>
            </a:r>
            <a:endParaRPr lang="en-US" sz="40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2" name="Content Placeholder 1"/>
          <p:cNvSpPr>
            <a:spLocks noGrp="1"/>
          </p:cNvSpPr>
          <p:nvPr>
            <p:ph idx="1"/>
          </p:nvPr>
        </p:nvSpPr>
        <p:spPr>
          <a:xfrm>
            <a:off x="955540" y="995774"/>
            <a:ext cx="10515600" cy="4351338"/>
          </a:xfrm>
        </p:spPr>
        <p:txBody>
          <a:bodyPr>
            <a:noAutofit/>
          </a:bodyPr>
          <a:lstStyle/>
          <a:p>
            <a:pPr algn="just">
              <a:lnSpc>
                <a:spcPct val="180000"/>
              </a:lnSpc>
              <a:buFont typeface="Wingdings" charset="2"/>
              <a:buChar char="v"/>
            </a:pPr>
            <a:r>
              <a:rPr lang="en-US" sz="2400" dirty="0"/>
              <a:t> The limitation of studying morphogenesis in </a:t>
            </a:r>
            <a:r>
              <a:rPr lang="en-US" sz="2400" dirty="0">
                <a:solidFill>
                  <a:srgbClr val="92D050"/>
                </a:solidFill>
              </a:rPr>
              <a:t>the animal </a:t>
            </a:r>
            <a:r>
              <a:rPr lang="en-US" sz="2400" dirty="0"/>
              <a:t>is changing the form of cells during the cell division, location, the size of the growth for each cell individually. </a:t>
            </a:r>
          </a:p>
          <a:p>
            <a:pPr algn="just">
              <a:lnSpc>
                <a:spcPct val="180000"/>
              </a:lnSpc>
              <a:buFont typeface="Wingdings" charset="2"/>
              <a:buChar char="v"/>
            </a:pPr>
            <a:r>
              <a:rPr lang="en-US" sz="2400" dirty="0"/>
              <a:t> most of the cell plants have a </a:t>
            </a:r>
            <a:r>
              <a:rPr lang="en-US" sz="2400" dirty="0">
                <a:solidFill>
                  <a:srgbClr val="92D050"/>
                </a:solidFill>
              </a:rPr>
              <a:t>frim of cell wall </a:t>
            </a:r>
            <a:r>
              <a:rPr lang="en-US" sz="2400" dirty="0"/>
              <a:t>compere to animal cell which make the plants </a:t>
            </a:r>
            <a:r>
              <a:rPr lang="en-US" sz="2400" dirty="0">
                <a:solidFill>
                  <a:schemeClr val="accent6"/>
                </a:solidFill>
              </a:rPr>
              <a:t>hold the shape more than other cells</a:t>
            </a:r>
            <a:r>
              <a:rPr lang="en-US" sz="2400" dirty="0"/>
              <a:t>.</a:t>
            </a:r>
          </a:p>
          <a:p>
            <a:pPr algn="just">
              <a:lnSpc>
                <a:spcPct val="180000"/>
              </a:lnSpc>
              <a:buFont typeface="Wingdings" charset="2"/>
              <a:buChar char="v"/>
            </a:pPr>
            <a:r>
              <a:rPr lang="en-US" sz="2400" dirty="0"/>
              <a:t> Plant material is more trackable than animal . </a:t>
            </a:r>
            <a:r>
              <a:rPr lang="en-US" sz="2400" dirty="0">
                <a:solidFill>
                  <a:srgbClr val="FF0000"/>
                </a:solidFill>
              </a:rPr>
              <a:t>Why?</a:t>
            </a:r>
            <a:r>
              <a:rPr lang="en-US" sz="2400" dirty="0"/>
              <a:t>, However, the plant is more susceptible to </a:t>
            </a:r>
            <a:r>
              <a:rPr lang="en-US" sz="2400" dirty="0">
                <a:solidFill>
                  <a:srgbClr val="FF0000"/>
                </a:solidFill>
              </a:rPr>
              <a:t>change to the environments </a:t>
            </a:r>
            <a:r>
              <a:rPr lang="en-US" sz="2400" dirty="0"/>
              <a:t>than animal cell. </a:t>
            </a:r>
          </a:p>
          <a:p>
            <a:pPr algn="just">
              <a:lnSpc>
                <a:spcPct val="180000"/>
              </a:lnSpc>
              <a:buFont typeface="Wingdings" charset="2"/>
              <a:buChar char="v"/>
            </a:pPr>
            <a:endParaRPr lang="en-US" sz="2400" dirty="0"/>
          </a:p>
        </p:txBody>
      </p:sp>
      <p:cxnSp>
        <p:nvCxnSpPr>
          <p:cNvPr id="8" name="Straight Connector 6"/>
          <p:cNvCxnSpPr>
            <a:cxnSpLocks noChangeShapeType="1"/>
          </p:cNvCxnSpPr>
          <p:nvPr/>
        </p:nvCxnSpPr>
        <p:spPr bwMode="auto">
          <a:xfrm>
            <a:off x="1558539" y="877890"/>
            <a:ext cx="3662390" cy="0"/>
          </a:xfrm>
          <a:prstGeom prst="line">
            <a:avLst/>
          </a:prstGeom>
          <a:noFill/>
          <a:ln w="63500" cmpd="thickThin">
            <a:solidFill>
              <a:schemeClr val="accent1"/>
            </a:solidFill>
            <a:round/>
            <a:headEnd/>
            <a:tailEnd/>
          </a:ln>
          <a:effectLst>
            <a:outerShdw blurRad="63500" dist="38100" dir="5400000" rotWithShape="0">
              <a:srgbClr val="000000">
                <a:alpha val="34998"/>
              </a:srgbClr>
            </a:outerShdw>
          </a:effectLst>
        </p:spPr>
      </p:cxnSp>
    </p:spTree>
    <p:extLst>
      <p:ext uri="{BB962C8B-B14F-4D97-AF65-F5344CB8AC3E}">
        <p14:creationId xmlns:p14="http://schemas.microsoft.com/office/powerpoint/2010/main" val="105455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6"/>
          <p:cNvCxnSpPr>
            <a:cxnSpLocks noChangeShapeType="1"/>
          </p:cNvCxnSpPr>
          <p:nvPr/>
        </p:nvCxnSpPr>
        <p:spPr bwMode="auto">
          <a:xfrm flipV="1">
            <a:off x="1145255" y="811161"/>
            <a:ext cx="3222938" cy="13145"/>
          </a:xfrm>
          <a:prstGeom prst="line">
            <a:avLst/>
          </a:prstGeom>
          <a:noFill/>
          <a:ln w="63500" cmpd="thickThin">
            <a:solidFill>
              <a:schemeClr val="accent1"/>
            </a:solidFill>
            <a:round/>
            <a:headEnd/>
            <a:tailEnd/>
          </a:ln>
          <a:effectLst>
            <a:outerShdw blurRad="63500" dist="38100" dir="5400000" rotWithShape="0">
              <a:srgbClr val="000000">
                <a:alpha val="34998"/>
              </a:srgbClr>
            </a:outerShdw>
          </a:effectLst>
        </p:spPr>
      </p:cxnSp>
      <p:sp>
        <p:nvSpPr>
          <p:cNvPr id="10" name="Title 9"/>
          <p:cNvSpPr>
            <a:spLocks noGrp="1"/>
          </p:cNvSpPr>
          <p:nvPr>
            <p:ph type="title"/>
          </p:nvPr>
        </p:nvSpPr>
        <p:spPr>
          <a:xfrm>
            <a:off x="838210" y="11"/>
            <a:ext cx="3837029" cy="929138"/>
          </a:xfrm>
        </p:spPr>
        <p:txBody>
          <a:bodyPr>
            <a:normAutofit/>
          </a:bodyPr>
          <a:lstStyle/>
          <a:p>
            <a:pPr algn="ctr"/>
            <a:r>
              <a:rPr lang="en-US" sz="3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1.  </a:t>
            </a:r>
            <a:r>
              <a:rPr lang="en-US" sz="3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charset="0"/>
                <a:ea typeface="Times New Roman" charset="0"/>
                <a:cs typeface="Times New Roman" charset="0"/>
              </a:rPr>
              <a:t>Introduction</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950854" y="1101249"/>
            <a:ext cx="10402955" cy="3194721"/>
          </a:xfrm>
          <a:prstGeom prst="rect">
            <a:avLst/>
          </a:prstGeom>
        </p:spPr>
        <p:txBody>
          <a:bodyPr wrap="square">
            <a:spAutoFit/>
          </a:bodyPr>
          <a:lstStyle/>
          <a:p>
            <a:pPr marL="457200" indent="-457200" algn="just">
              <a:lnSpc>
                <a:spcPct val="180000"/>
              </a:lnSpc>
              <a:buFont typeface="Wingdings" charset="2"/>
              <a:buChar char="v"/>
            </a:pPr>
            <a:r>
              <a:rPr lang="en-US" altLang="zh-TW" sz="2800" dirty="0">
                <a:latin typeface="Times New Roman" charset="0"/>
                <a:ea typeface="Times New Roman" charset="0"/>
                <a:cs typeface="Times New Roman" charset="0"/>
              </a:rPr>
              <a:t>Most morphogenesis</a:t>
            </a:r>
            <a:r>
              <a:rPr lang="en-US" sz="2800" dirty="0">
                <a:latin typeface="Times New Roman" charset="0"/>
                <a:ea typeface="Times New Roman" charset="0"/>
                <a:cs typeface="Times New Roman" charset="0"/>
              </a:rPr>
              <a:t> studies in the plant have been made with the vascular plants </a:t>
            </a:r>
            <a:r>
              <a:rPr lang="en-US" sz="2800" dirty="0">
                <a:solidFill>
                  <a:schemeClr val="accent6"/>
                </a:solidFill>
                <a:latin typeface="Times New Roman" charset="0"/>
                <a:ea typeface="Times New Roman" charset="0"/>
                <a:cs typeface="Times New Roman" charset="0"/>
              </a:rPr>
              <a:t>pteridophytes, gymnosperm, and angiosperm</a:t>
            </a:r>
            <a:r>
              <a:rPr lang="en-US" sz="2800" dirty="0">
                <a:latin typeface="Times New Roman" charset="0"/>
                <a:ea typeface="Times New Roman" charset="0"/>
                <a:cs typeface="Times New Roman" charset="0"/>
              </a:rPr>
              <a:t>. However, the beginning of the differentiation are seen in the lower </a:t>
            </a:r>
            <a:r>
              <a:rPr lang="en-US" sz="2800" dirty="0" err="1">
                <a:solidFill>
                  <a:schemeClr val="accent6"/>
                </a:solidFill>
                <a:latin typeface="Times New Roman" charset="0"/>
                <a:ea typeface="Times New Roman" charset="0"/>
                <a:cs typeface="Times New Roman" charset="0"/>
              </a:rPr>
              <a:t>thallophytes</a:t>
            </a:r>
            <a:r>
              <a:rPr lang="en-US" sz="2800" dirty="0">
                <a:solidFill>
                  <a:schemeClr val="accent6"/>
                </a:solidFill>
                <a:latin typeface="Times New Roman" charset="0"/>
                <a:ea typeface="Times New Roman" charset="0"/>
                <a:cs typeface="Times New Roman" charset="0"/>
              </a:rPr>
              <a:t> </a:t>
            </a:r>
            <a:endParaRPr lang="en-US" altLang="zh-TW" sz="2800" dirty="0">
              <a:solidFill>
                <a:schemeClr val="accent6"/>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98933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43"/>
          <a:stretch/>
        </p:blipFill>
        <p:spPr>
          <a:xfrm>
            <a:off x="0" y="-314185"/>
            <a:ext cx="12191980" cy="685799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855" y="936336"/>
            <a:ext cx="9033334" cy="3760355"/>
          </a:xfrm>
          <a:prstGeom prst="rect">
            <a:avLst/>
          </a:prstGeom>
        </p:spPr>
      </p:pic>
    </p:spTree>
    <p:extLst>
      <p:ext uri="{BB962C8B-B14F-4D97-AF65-F5344CB8AC3E}">
        <p14:creationId xmlns:p14="http://schemas.microsoft.com/office/powerpoint/2010/main" val="209482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7744" y="792263"/>
            <a:ext cx="8853055" cy="4816703"/>
          </a:xfrm>
          <a:prstGeom prst="rect">
            <a:avLst/>
          </a:prstGeom>
        </p:spPr>
        <p:txBody>
          <a:bodyPr wrap="square">
            <a:spAutoFit/>
          </a:bodyPr>
          <a:lstStyle/>
          <a:p>
            <a:pPr marL="457200" indent="-457200">
              <a:buClr>
                <a:schemeClr val="accent6"/>
              </a:buClr>
              <a:buFont typeface="Wingdings" charset="2"/>
              <a:buChar char="ü"/>
            </a:pPr>
            <a:r>
              <a:rPr lang="en-US" sz="2800" dirty="0">
                <a:latin typeface="Times New Roman" charset="0"/>
                <a:ea typeface="Times New Roman" charset="0"/>
                <a:cs typeface="Times New Roman" charset="0"/>
              </a:rPr>
              <a:t>Plant morphogenesis correlate with a biological process in which the vegetal assumes its specific form during their development in relation to its </a:t>
            </a:r>
            <a:r>
              <a:rPr lang="en-US" sz="2800" dirty="0">
                <a:solidFill>
                  <a:srgbClr val="FF0000"/>
                </a:solidFill>
                <a:latin typeface="Times New Roman" charset="0"/>
                <a:ea typeface="Times New Roman" charset="0"/>
                <a:cs typeface="Times New Roman" charset="0"/>
              </a:rPr>
              <a:t>external form </a:t>
            </a:r>
            <a:r>
              <a:rPr lang="en-US" sz="2800" dirty="0">
                <a:latin typeface="Times New Roman" charset="0"/>
                <a:ea typeface="Times New Roman" charset="0"/>
                <a:cs typeface="Times New Roman" charset="0"/>
              </a:rPr>
              <a:t>and to its </a:t>
            </a:r>
            <a:r>
              <a:rPr lang="en-US" sz="2800" dirty="0">
                <a:solidFill>
                  <a:srgbClr val="FF0000"/>
                </a:solidFill>
                <a:latin typeface="Times New Roman" charset="0"/>
                <a:ea typeface="Times New Roman" charset="0"/>
                <a:cs typeface="Times New Roman" charset="0"/>
              </a:rPr>
              <a:t>internal organization</a:t>
            </a:r>
            <a:r>
              <a:rPr lang="en-US" sz="2800" dirty="0">
                <a:latin typeface="Times New Roman" charset="0"/>
                <a:ea typeface="Times New Roman" charset="0"/>
                <a:cs typeface="Times New Roman" charset="0"/>
              </a:rPr>
              <a:t>, thus encompassing all levels from the cellular components until the complete plant.</a:t>
            </a:r>
          </a:p>
          <a:p>
            <a:pPr marL="457200" indent="-457200" algn="r">
              <a:buClr>
                <a:schemeClr val="accent6"/>
              </a:buClr>
              <a:buFont typeface="Wingdings" charset="2"/>
              <a:buChar char="ü"/>
            </a:pPr>
            <a:r>
              <a:rPr lang="ar-SA" sz="900" dirty="0">
                <a:latin typeface="Times New Roman" charset="0"/>
                <a:ea typeface="Times New Roman" charset="0"/>
                <a:cs typeface="Times New Roman" charset="0"/>
              </a:rPr>
              <a:t>يرتبط تكوين النبات بعملية بيولوجية يتخذ فيها النبات شكله المحدد أثناء تطوره فيما يتعلق بشكله الخارجي وتنظيمه الداخلي ، وبالتالي يشمل جميع المستويات من المكونات الخلوية حتى اكتمال النبات.</a:t>
            </a:r>
            <a:endParaRPr lang="en-US" sz="900" dirty="0">
              <a:latin typeface="Times New Roman" charset="0"/>
              <a:ea typeface="Times New Roman" charset="0"/>
              <a:cs typeface="Times New Roman" charset="0"/>
            </a:endParaRPr>
          </a:p>
          <a:p>
            <a:pPr marL="457200" indent="-457200">
              <a:buClr>
                <a:schemeClr val="accent6"/>
              </a:buClr>
              <a:buFont typeface="Wingdings" charset="2"/>
              <a:buChar char="ü"/>
            </a:pPr>
            <a:endParaRPr lang="en-US" sz="2800" dirty="0">
              <a:latin typeface="Times New Roman" charset="0"/>
              <a:ea typeface="Times New Roman" charset="0"/>
              <a:cs typeface="Times New Roman" charset="0"/>
            </a:endParaRPr>
          </a:p>
          <a:p>
            <a:pPr marL="457200" indent="-457200">
              <a:buClr>
                <a:schemeClr val="accent6"/>
              </a:buClr>
              <a:buFont typeface="Wingdings" charset="2"/>
              <a:buChar char="ü"/>
            </a:pPr>
            <a:r>
              <a:rPr lang="en-US" sz="2800" dirty="0">
                <a:latin typeface="Times New Roman" charset="0"/>
                <a:ea typeface="Times New Roman" charset="0"/>
                <a:cs typeface="Times New Roman" charset="0"/>
              </a:rPr>
              <a:t>In the Plants, both at the cellular level such in tissues, pass through </a:t>
            </a:r>
            <a:r>
              <a:rPr lang="en-US" sz="2800" dirty="0">
                <a:solidFill>
                  <a:schemeClr val="accent6"/>
                </a:solidFill>
                <a:latin typeface="Times New Roman" charset="0"/>
                <a:ea typeface="Times New Roman" charset="0"/>
                <a:cs typeface="Times New Roman" charset="0"/>
              </a:rPr>
              <a:t>three stages </a:t>
            </a:r>
            <a:r>
              <a:rPr lang="en-US" sz="2800" dirty="0">
                <a:latin typeface="Times New Roman" charset="0"/>
                <a:ea typeface="Times New Roman" charset="0"/>
                <a:cs typeface="Times New Roman" charset="0"/>
              </a:rPr>
              <a:t>of development, i.e., </a:t>
            </a:r>
            <a:r>
              <a:rPr lang="en-US" sz="2800" dirty="0">
                <a:solidFill>
                  <a:srgbClr val="FF0000"/>
                </a:solidFill>
                <a:latin typeface="Times New Roman" charset="0"/>
                <a:ea typeface="Times New Roman" charset="0"/>
                <a:cs typeface="Times New Roman" charset="0"/>
              </a:rPr>
              <a:t>morphogenic competence</a:t>
            </a:r>
            <a:r>
              <a:rPr lang="en-US" sz="2800" dirty="0">
                <a:latin typeface="Times New Roman" charset="0"/>
                <a:ea typeface="Times New Roman" charset="0"/>
                <a:cs typeface="Times New Roman" charset="0"/>
              </a:rPr>
              <a:t>, </a:t>
            </a:r>
            <a:r>
              <a:rPr lang="en-US" sz="2800" dirty="0">
                <a:solidFill>
                  <a:srgbClr val="FF0000"/>
                </a:solidFill>
                <a:latin typeface="Times New Roman" charset="0"/>
                <a:ea typeface="Times New Roman" charset="0"/>
                <a:cs typeface="Times New Roman" charset="0"/>
              </a:rPr>
              <a:t>determination of development</a:t>
            </a:r>
            <a:r>
              <a:rPr lang="en-US" sz="2800" dirty="0">
                <a:latin typeface="Times New Roman" charset="0"/>
                <a:ea typeface="Times New Roman" charset="0"/>
                <a:cs typeface="Times New Roman" charset="0"/>
              </a:rPr>
              <a:t> and </a:t>
            </a:r>
            <a:r>
              <a:rPr lang="en-US" sz="2800" dirty="0">
                <a:solidFill>
                  <a:srgbClr val="FF0000"/>
                </a:solidFill>
                <a:latin typeface="Times New Roman" charset="0"/>
                <a:ea typeface="Times New Roman" charset="0"/>
                <a:cs typeface="Times New Roman" charset="0"/>
              </a:rPr>
              <a:t>morphological differentiation.</a:t>
            </a:r>
          </a:p>
          <a:p>
            <a:pPr marL="457200" indent="-457200" algn="r">
              <a:buClr>
                <a:schemeClr val="accent6"/>
              </a:buClr>
              <a:buFont typeface="Wingdings" charset="2"/>
              <a:buChar char="ü"/>
            </a:pPr>
            <a:endParaRPr lang="en-US" sz="900" dirty="0">
              <a:solidFill>
                <a:srgbClr val="FF0000"/>
              </a:solidFill>
              <a:latin typeface="Times New Roman" charset="0"/>
              <a:ea typeface="Times New Roman" charset="0"/>
              <a:cs typeface="Times New Roman" charset="0"/>
            </a:endParaRPr>
          </a:p>
          <a:p>
            <a:pPr marL="457200" indent="-457200" algn="r">
              <a:buClr>
                <a:schemeClr val="accent6"/>
              </a:buClr>
              <a:buFont typeface="Wingdings" charset="2"/>
              <a:buChar char="ü"/>
            </a:pPr>
            <a:r>
              <a:rPr lang="ar-SA" sz="900" dirty="0">
                <a:latin typeface="Times New Roman" charset="0"/>
                <a:ea typeface="Times New Roman" charset="0"/>
                <a:cs typeface="Times New Roman" charset="0"/>
              </a:rPr>
              <a:t>في النباتات ، على المستوى الخلوي مثل الأنسجة ، يمر بثلاث مراحل من التطور ، أي الكفاءة </a:t>
            </a:r>
            <a:r>
              <a:rPr lang="ar-SA" sz="900" dirty="0" err="1">
                <a:latin typeface="Times New Roman" charset="0"/>
                <a:ea typeface="Times New Roman" charset="0"/>
                <a:cs typeface="Times New Roman" charset="0"/>
              </a:rPr>
              <a:t>المورفولوجية</a:t>
            </a:r>
            <a:r>
              <a:rPr lang="ar-SA" sz="900" dirty="0">
                <a:latin typeface="Times New Roman" charset="0"/>
                <a:ea typeface="Times New Roman" charset="0"/>
                <a:cs typeface="Times New Roman" charset="0"/>
              </a:rPr>
              <a:t> وتحديد التطور والتمايز </a:t>
            </a:r>
            <a:r>
              <a:rPr lang="ar-SA" sz="900" dirty="0" err="1">
                <a:latin typeface="Times New Roman" charset="0"/>
                <a:ea typeface="Times New Roman" charset="0"/>
                <a:cs typeface="Times New Roman" charset="0"/>
              </a:rPr>
              <a:t>المورفولوجي</a:t>
            </a:r>
            <a:endParaRPr lang="en-US" sz="9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3717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835" y="334972"/>
            <a:ext cx="8188038" cy="5940088"/>
          </a:xfrm>
          <a:prstGeom prst="rect">
            <a:avLst/>
          </a:prstGeom>
        </p:spPr>
        <p:txBody>
          <a:bodyPr wrap="square">
            <a:spAutoFit/>
          </a:bodyPr>
          <a:lstStyle/>
          <a:p>
            <a:pPr marL="457200" indent="-457200">
              <a:buClr>
                <a:schemeClr val="accent6"/>
              </a:buClr>
              <a:buFont typeface="Wingdings" charset="2"/>
              <a:buChar char="ü"/>
            </a:pPr>
            <a:r>
              <a:rPr lang="en-US" sz="2800" dirty="0">
                <a:latin typeface="Times New Roman" charset="0"/>
                <a:ea typeface="Times New Roman" charset="0"/>
                <a:cs typeface="Times New Roman" charset="0"/>
              </a:rPr>
              <a:t>The morphogenic competence is defined </a:t>
            </a:r>
            <a:r>
              <a:rPr lang="en-US" sz="2800" dirty="0">
                <a:solidFill>
                  <a:schemeClr val="accent1"/>
                </a:solidFill>
                <a:latin typeface="Times New Roman" charset="0"/>
                <a:ea typeface="Times New Roman" charset="0"/>
                <a:cs typeface="Times New Roman" charset="0"/>
              </a:rPr>
              <a:t>as the cell's ability to recognize a specific signal that leads to a particular development.</a:t>
            </a:r>
          </a:p>
          <a:p>
            <a:pPr marL="457200" indent="-457200" algn="r">
              <a:buClr>
                <a:schemeClr val="accent6"/>
              </a:buClr>
              <a:buFont typeface="Wingdings" charset="2"/>
              <a:buChar char="ü"/>
            </a:pPr>
            <a:r>
              <a:rPr lang="ar-SA" sz="900" dirty="0">
                <a:solidFill>
                  <a:schemeClr val="accent1"/>
                </a:solidFill>
                <a:latin typeface="Times New Roman" charset="0"/>
                <a:ea typeface="Times New Roman" charset="0"/>
                <a:cs typeface="Times New Roman" charset="0"/>
              </a:rPr>
              <a:t>يتم تعريف الكفاءة </a:t>
            </a:r>
            <a:r>
              <a:rPr lang="ar-SA" sz="900" dirty="0" err="1">
                <a:solidFill>
                  <a:schemeClr val="accent1"/>
                </a:solidFill>
                <a:latin typeface="Times New Roman" charset="0"/>
                <a:ea typeface="Times New Roman" charset="0"/>
                <a:cs typeface="Times New Roman" charset="0"/>
              </a:rPr>
              <a:t>المورفوجينية</a:t>
            </a:r>
            <a:r>
              <a:rPr lang="ar-SA" sz="900" dirty="0">
                <a:solidFill>
                  <a:schemeClr val="accent1"/>
                </a:solidFill>
                <a:latin typeface="Times New Roman" charset="0"/>
                <a:ea typeface="Times New Roman" charset="0"/>
                <a:cs typeface="Times New Roman" charset="0"/>
              </a:rPr>
              <a:t> على أنها قدرة الخلية على التعرف على إشارة معينة تؤدي إلى تطور معين</a:t>
            </a:r>
            <a:endParaRPr lang="en-US" sz="900" dirty="0">
              <a:solidFill>
                <a:schemeClr val="accent1"/>
              </a:solidFill>
              <a:latin typeface="Times New Roman" charset="0"/>
              <a:ea typeface="Times New Roman" charset="0"/>
              <a:cs typeface="Times New Roman" charset="0"/>
            </a:endParaRPr>
          </a:p>
          <a:p>
            <a:pPr marL="457200" indent="-457200">
              <a:buClr>
                <a:schemeClr val="accent6"/>
              </a:buClr>
              <a:buFont typeface="Wingdings" charset="2"/>
              <a:buChar char="ü"/>
            </a:pPr>
            <a:r>
              <a:rPr lang="en-US" sz="2800" dirty="0">
                <a:latin typeface="Times New Roman" charset="0"/>
                <a:ea typeface="Times New Roman" charset="0"/>
                <a:cs typeface="Times New Roman" charset="0"/>
              </a:rPr>
              <a:t>Competent cells become determined by induction, a process by which a morphogenic signal acts on these, redirecting its development.</a:t>
            </a:r>
          </a:p>
          <a:p>
            <a:pPr marL="457200" indent="-457200">
              <a:buClr>
                <a:schemeClr val="accent6"/>
              </a:buClr>
              <a:buFont typeface="Wingdings" charset="2"/>
              <a:buChar char="ü"/>
            </a:pPr>
            <a:endParaRPr lang="en-US" sz="900" dirty="0">
              <a:latin typeface="Times New Roman" charset="0"/>
              <a:ea typeface="Times New Roman" charset="0"/>
              <a:cs typeface="Times New Roman" charset="0"/>
            </a:endParaRPr>
          </a:p>
          <a:p>
            <a:pPr marL="457200" indent="-457200" algn="r">
              <a:buClr>
                <a:schemeClr val="accent6"/>
              </a:buClr>
              <a:buFont typeface="Wingdings" charset="2"/>
              <a:buChar char="ü"/>
            </a:pPr>
            <a:r>
              <a:rPr lang="ar-SA" sz="900" dirty="0">
                <a:latin typeface="Times New Roman" charset="0"/>
                <a:ea typeface="Times New Roman" charset="0"/>
                <a:cs typeface="Times New Roman" charset="0"/>
              </a:rPr>
              <a:t>يتم تحديد الخلايا المختصة عن طريق الحث ، وهي عملية تعمل من خلالها إشارة </a:t>
            </a:r>
            <a:r>
              <a:rPr lang="ar-SA" sz="900" dirty="0" err="1">
                <a:latin typeface="Times New Roman" charset="0"/>
                <a:ea typeface="Times New Roman" charset="0"/>
                <a:cs typeface="Times New Roman" charset="0"/>
              </a:rPr>
              <a:t>مورفوجينيك</a:t>
            </a:r>
            <a:r>
              <a:rPr lang="ar-SA" sz="900" dirty="0">
                <a:latin typeface="Times New Roman" charset="0"/>
                <a:ea typeface="Times New Roman" charset="0"/>
                <a:cs typeface="Times New Roman" charset="0"/>
              </a:rPr>
              <a:t> على هذه ، وتعيد توجيه تطورها.</a:t>
            </a:r>
            <a:endParaRPr lang="en-US" sz="900" dirty="0">
              <a:latin typeface="Times New Roman" charset="0"/>
              <a:ea typeface="Times New Roman" charset="0"/>
              <a:cs typeface="Times New Roman" charset="0"/>
            </a:endParaRPr>
          </a:p>
          <a:p>
            <a:pPr marL="457200" indent="-457200">
              <a:buClr>
                <a:schemeClr val="accent6"/>
              </a:buClr>
              <a:buFont typeface="Wingdings" charset="2"/>
              <a:buChar char="ü"/>
            </a:pPr>
            <a:r>
              <a:rPr lang="en-US" sz="2800" dirty="0">
                <a:latin typeface="Times New Roman" charset="0"/>
                <a:ea typeface="Times New Roman" charset="0"/>
                <a:cs typeface="Times New Roman" charset="0"/>
              </a:rPr>
              <a:t>Some cells enter a state of differentiation, assuming a new organization of tissues</a:t>
            </a:r>
          </a:p>
          <a:p>
            <a:pPr marL="457200" indent="-457200">
              <a:buClr>
                <a:schemeClr val="accent6"/>
              </a:buClr>
              <a:buFont typeface="Wingdings" charset="2"/>
              <a:buChar char="ü"/>
            </a:pPr>
            <a:r>
              <a:rPr lang="en-US" sz="2800" dirty="0">
                <a:latin typeface="Times New Roman" charset="0"/>
                <a:ea typeface="Times New Roman" charset="0"/>
                <a:cs typeface="Times New Roman" charset="0"/>
              </a:rPr>
              <a:t>The morphogenic process is modulated by:</a:t>
            </a:r>
          </a:p>
          <a:p>
            <a:pPr>
              <a:buClr>
                <a:schemeClr val="accent6"/>
              </a:buClr>
            </a:pPr>
            <a:r>
              <a:rPr lang="en-US" sz="2800" dirty="0">
                <a:solidFill>
                  <a:schemeClr val="accent6"/>
                </a:solidFill>
                <a:latin typeface="Times New Roman" charset="0"/>
                <a:ea typeface="Times New Roman" charset="0"/>
                <a:cs typeface="Times New Roman" charset="0"/>
              </a:rPr>
              <a:t>1. Cell intrinsic factors</a:t>
            </a:r>
          </a:p>
          <a:p>
            <a:pPr>
              <a:buClr>
                <a:schemeClr val="accent6"/>
              </a:buClr>
            </a:pPr>
            <a:r>
              <a:rPr lang="en-US" sz="2800" dirty="0">
                <a:solidFill>
                  <a:schemeClr val="accent6"/>
                </a:solidFill>
                <a:latin typeface="Times New Roman" charset="0"/>
                <a:ea typeface="Times New Roman" charset="0"/>
                <a:cs typeface="Times New Roman" charset="0"/>
              </a:rPr>
              <a:t>2. Cell extrinsic factors </a:t>
            </a:r>
            <a:r>
              <a:rPr lang="en-US" sz="2800" dirty="0">
                <a:latin typeface="Times New Roman" charset="0"/>
                <a:ea typeface="Times New Roman" charset="0"/>
                <a:cs typeface="Times New Roman" charset="0"/>
              </a:rPr>
              <a:t>(</a:t>
            </a:r>
            <a:r>
              <a:rPr lang="en-US" sz="2800" dirty="0">
                <a:solidFill>
                  <a:srgbClr val="FF0000"/>
                </a:solidFill>
                <a:latin typeface="Times New Roman" charset="0"/>
                <a:ea typeface="Times New Roman" charset="0"/>
                <a:cs typeface="Times New Roman" charset="0"/>
              </a:rPr>
              <a:t>biotic or abiotic</a:t>
            </a:r>
            <a:r>
              <a:rPr lang="en-US" sz="2800" dirty="0"/>
              <a:t>)</a:t>
            </a:r>
          </a:p>
          <a:p>
            <a:pPr algn="r">
              <a:buClr>
                <a:schemeClr val="accent6"/>
              </a:buClr>
            </a:pPr>
            <a:r>
              <a:rPr lang="ar-SA" sz="900" dirty="0">
                <a:solidFill>
                  <a:schemeClr val="accent1"/>
                </a:solidFill>
                <a:latin typeface="Times New Roman" charset="0"/>
                <a:ea typeface="Times New Roman" charset="0"/>
                <a:cs typeface="Times New Roman" charset="0"/>
              </a:rPr>
              <a:t>يتم تعديل العملية </a:t>
            </a:r>
            <a:r>
              <a:rPr lang="ar-SA" sz="900" dirty="0" err="1">
                <a:solidFill>
                  <a:schemeClr val="accent1"/>
                </a:solidFill>
                <a:latin typeface="Times New Roman" charset="0"/>
                <a:ea typeface="Times New Roman" charset="0"/>
                <a:cs typeface="Times New Roman" charset="0"/>
              </a:rPr>
              <a:t>المورفوجينية</a:t>
            </a:r>
            <a:endParaRPr lang="en-US" sz="900" dirty="0">
              <a:solidFill>
                <a:schemeClr val="accent1"/>
              </a:solidFill>
              <a:latin typeface="Times New Roman" charset="0"/>
              <a:ea typeface="Times New Roman" charset="0"/>
              <a:cs typeface="Times New Roman" charset="0"/>
            </a:endParaRPr>
          </a:p>
          <a:p>
            <a:pPr algn="r">
              <a:buClr>
                <a:schemeClr val="accent6"/>
              </a:buClr>
            </a:pPr>
            <a:endParaRPr lang="en-US" sz="900" dirty="0">
              <a:solidFill>
                <a:schemeClr val="accent1"/>
              </a:solidFill>
              <a:latin typeface="Times New Roman" charset="0"/>
              <a:ea typeface="Times New Roman" charset="0"/>
              <a:cs typeface="Times New Roman" charset="0"/>
            </a:endParaRPr>
          </a:p>
          <a:p>
            <a:pPr algn="r">
              <a:buClr>
                <a:schemeClr val="accent6"/>
              </a:buClr>
            </a:pPr>
            <a:r>
              <a:rPr lang="ar-SA" sz="900" dirty="0">
                <a:solidFill>
                  <a:schemeClr val="accent1"/>
                </a:solidFill>
                <a:latin typeface="Times New Roman" charset="0"/>
                <a:ea typeface="Times New Roman" charset="0"/>
                <a:cs typeface="Times New Roman" charset="0"/>
              </a:rPr>
              <a:t>١.العوامل الداخلية للخلية</a:t>
            </a:r>
          </a:p>
          <a:p>
            <a:pPr algn="r">
              <a:buClr>
                <a:schemeClr val="accent6"/>
              </a:buClr>
            </a:pPr>
            <a:r>
              <a:rPr lang="ar-SA" sz="900" dirty="0">
                <a:solidFill>
                  <a:schemeClr val="accent1"/>
                </a:solidFill>
                <a:latin typeface="Times New Roman" charset="0"/>
                <a:ea typeface="Times New Roman" charset="0"/>
                <a:cs typeface="Times New Roman" charset="0"/>
              </a:rPr>
              <a:t>2- العوامل الخارجية للخلايا (الأحيائية أو </a:t>
            </a:r>
            <a:r>
              <a:rPr lang="ar-SA" sz="900" dirty="0" err="1">
                <a:solidFill>
                  <a:schemeClr val="accent1"/>
                </a:solidFill>
                <a:latin typeface="Times New Roman" charset="0"/>
                <a:ea typeface="Times New Roman" charset="0"/>
                <a:cs typeface="Times New Roman" charset="0"/>
              </a:rPr>
              <a:t>اللاأحيائية</a:t>
            </a:r>
            <a:r>
              <a:rPr lang="ar-SA" sz="900" dirty="0">
                <a:solidFill>
                  <a:schemeClr val="accent1"/>
                </a:solidFill>
                <a:latin typeface="Times New Roman" charset="0"/>
                <a:ea typeface="Times New Roman" charset="0"/>
                <a:cs typeface="Times New Roman" charset="0"/>
              </a:rPr>
              <a:t>)</a:t>
            </a:r>
            <a:endParaRPr lang="en-US" sz="900" dirty="0">
              <a:solidFill>
                <a:schemeClr val="accent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889067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8254</TotalTime>
  <Words>1838</Words>
  <Application>Microsoft Macintosh PowerPoint</Application>
  <PresentationFormat>Widescreen</PresentationFormat>
  <Paragraphs>146</Paragraphs>
  <Slides>22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Cambria</vt:lpstr>
      <vt:lpstr>Helvetica Neue</vt:lpstr>
      <vt:lpstr>Segoe</vt:lpstr>
      <vt:lpstr>Times New Roman</vt:lpstr>
      <vt:lpstr>Wingdings</vt:lpstr>
      <vt:lpstr>Office Theme</vt:lpstr>
      <vt:lpstr>312 Bot- Plant morphogenesis    </vt:lpstr>
      <vt:lpstr>PowerPoint Presentation</vt:lpstr>
      <vt:lpstr>Exams &amp; Grading System </vt:lpstr>
      <vt:lpstr>PowerPoint Presentation</vt:lpstr>
      <vt:lpstr>1- Introduction</vt:lpstr>
      <vt:lpstr>1.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Abdulrahman Hashimi</dc:creator>
  <cp:lastModifiedBy>Microsoft Office User</cp:lastModifiedBy>
  <cp:revision>142</cp:revision>
  <dcterms:created xsi:type="dcterms:W3CDTF">2019-11-10T10:45:38Z</dcterms:created>
  <dcterms:modified xsi:type="dcterms:W3CDTF">2022-12-05T18:48:00Z</dcterms:modified>
</cp:coreProperties>
</file>