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891503-C975-4D43-B11B-771C35950064}" type="datetimeFigureOut">
              <a:rPr lang="ar-SA" smtClean="0"/>
              <a:t>29/12/37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382A51-7B20-4AEE-8550-76CADBED2BAD}" type="slidenum">
              <a:rPr lang="ar-SA" smtClean="0"/>
              <a:t>‹#›</a:t>
            </a:fld>
            <a:endParaRPr lang="ar-SA"/>
          </a:p>
        </p:txBody>
      </p:sp>
    </p:spTree>
    <p:extLst>
      <p:ext uri="{BB962C8B-B14F-4D97-AF65-F5344CB8AC3E}">
        <p14:creationId xmlns:p14="http://schemas.microsoft.com/office/powerpoint/2010/main" val="35780474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D1382A51-7B20-4AEE-8550-76CADBED2BAD}" type="slidenum">
              <a:rPr lang="ar-SA" smtClean="0"/>
              <a:t>4</a:t>
            </a:fld>
            <a:endParaRPr lang="ar-SA"/>
          </a:p>
        </p:txBody>
      </p:sp>
    </p:spTree>
    <p:extLst>
      <p:ext uri="{BB962C8B-B14F-4D97-AF65-F5344CB8AC3E}">
        <p14:creationId xmlns:p14="http://schemas.microsoft.com/office/powerpoint/2010/main" val="2790910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FE363B17-D90E-422F-A00D-5A61E2C25B01}" type="datetimeFigureOut">
              <a:rPr lang="ar-SA" smtClean="0"/>
              <a:t>29/12/37</a:t>
            </a:fld>
            <a:endParaRPr lang="ar-SA"/>
          </a:p>
        </p:txBody>
      </p:sp>
      <p:sp>
        <p:nvSpPr>
          <p:cNvPr id="8" name="Slide Number Placeholder 7"/>
          <p:cNvSpPr>
            <a:spLocks noGrp="1"/>
          </p:cNvSpPr>
          <p:nvPr>
            <p:ph type="sldNum" sz="quarter" idx="11"/>
          </p:nvPr>
        </p:nvSpPr>
        <p:spPr/>
        <p:txBody>
          <a:bodyPr/>
          <a:lstStyle/>
          <a:p>
            <a:fld id="{9EE876C2-D016-4BC3-AB91-673EA8EC6ECC}"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E363B17-D90E-422F-A00D-5A61E2C25B01}" type="datetimeFigureOut">
              <a:rPr lang="ar-SA" smtClean="0"/>
              <a:t>29/12/37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E363B17-D90E-422F-A00D-5A61E2C25B01}" type="datetimeFigureOut">
              <a:rPr lang="ar-SA" smtClean="0"/>
              <a:t>29/12/37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FE363B17-D90E-422F-A00D-5A61E2C25B01}" type="datetimeFigureOut">
              <a:rPr lang="ar-SA" smtClean="0"/>
              <a:t>29/12/37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E363B17-D90E-422F-A00D-5A61E2C25B01}" type="datetimeFigureOut">
              <a:rPr lang="ar-SA" smtClean="0"/>
              <a:t>29/12/37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EE876C2-D016-4BC3-AB91-673EA8EC6ECC}"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FE363B17-D90E-422F-A00D-5A61E2C25B01}" type="datetimeFigureOut">
              <a:rPr lang="ar-SA" smtClean="0"/>
              <a:t>29/12/37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EE876C2-D016-4BC3-AB91-673EA8EC6ECC}"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FE363B17-D90E-422F-A00D-5A61E2C25B01}" type="datetimeFigureOut">
              <a:rPr lang="ar-SA" smtClean="0"/>
              <a:t>29/12/37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EE876C2-D016-4BC3-AB91-673EA8EC6ECC}"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E363B17-D90E-422F-A00D-5A61E2C25B01}" type="datetimeFigureOut">
              <a:rPr lang="ar-SA" smtClean="0"/>
              <a:t>29/12/37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63B17-D90E-422F-A00D-5A61E2C25B01}" type="datetimeFigureOut">
              <a:rPr lang="ar-SA" smtClean="0"/>
              <a:t>29/12/37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E363B17-D90E-422F-A00D-5A61E2C25B01}" type="datetimeFigureOut">
              <a:rPr lang="ar-SA" smtClean="0"/>
              <a:t>29/12/37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E363B17-D90E-422F-A00D-5A61E2C25B01}" type="datetimeFigureOut">
              <a:rPr lang="ar-SA" smtClean="0"/>
              <a:t>29/12/37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EE876C2-D016-4BC3-AB91-673EA8EC6EC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E363B17-D90E-422F-A00D-5A61E2C25B01}" type="datetimeFigureOut">
              <a:rPr lang="ar-SA" smtClean="0"/>
              <a:t>29/12/37</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EE876C2-D016-4BC3-AB91-673EA8EC6ECC}"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تعاقبة 3"/>
          <p:cNvSpPr/>
          <p:nvPr/>
        </p:nvSpPr>
        <p:spPr>
          <a:xfrm>
            <a:off x="924542" y="2403376"/>
            <a:ext cx="7128792" cy="2088232"/>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4000" b="1" dirty="0" smtClean="0">
                <a:solidFill>
                  <a:schemeClr val="bg2">
                    <a:lumMod val="50000"/>
                  </a:schemeClr>
                </a:solidFill>
              </a:rPr>
              <a:t>الإدارة وخصائص الإدارة التعليمة</a:t>
            </a:r>
            <a:endParaRPr lang="ar-SA" sz="4000" b="1" dirty="0">
              <a:solidFill>
                <a:schemeClr val="bg2">
                  <a:lumMod val="50000"/>
                </a:schemeClr>
              </a:solidFill>
            </a:endParaRPr>
          </a:p>
        </p:txBody>
      </p:sp>
    </p:spTree>
    <p:extLst>
      <p:ext uri="{BB962C8B-B14F-4D97-AF65-F5344CB8AC3E}">
        <p14:creationId xmlns:p14="http://schemas.microsoft.com/office/powerpoint/2010/main" val="3021644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b="1" u="sng" dirty="0">
                <a:solidFill>
                  <a:srgbClr val="6076B4">
                    <a:lumMod val="75000"/>
                  </a:srgbClr>
                </a:solidFill>
              </a:rPr>
              <a:t>عيوب الإدارة المركزية </a:t>
            </a:r>
            <a:r>
              <a:rPr lang="ar-SA" b="1" u="sng" dirty="0" smtClean="0">
                <a:solidFill>
                  <a:srgbClr val="6076B4">
                    <a:lumMod val="75000"/>
                  </a:srgbClr>
                </a:solidFill>
              </a:rPr>
              <a:t>:-</a:t>
            </a:r>
          </a:p>
          <a:p>
            <a:pPr marL="0" indent="0">
              <a:buNone/>
            </a:pPr>
            <a:endParaRPr lang="ar-SA" b="1" u="sng" dirty="0">
              <a:solidFill>
                <a:srgbClr val="6076B4">
                  <a:lumMod val="75000"/>
                </a:srgbClr>
              </a:solidFill>
            </a:endParaRPr>
          </a:p>
          <a:p>
            <a:pPr marL="0" indent="0">
              <a:buNone/>
            </a:pPr>
            <a:r>
              <a:rPr lang="ar-SA" sz="2000" b="1" dirty="0" smtClean="0"/>
              <a:t>1 </a:t>
            </a:r>
            <a:r>
              <a:rPr lang="ar-SA" sz="2000" b="1" dirty="0"/>
              <a:t>- لا تشجع على الحكم الذاتي </a:t>
            </a:r>
            <a:r>
              <a:rPr lang="ar-SA" sz="2000" b="1" dirty="0" smtClean="0"/>
              <a:t>.</a:t>
            </a:r>
            <a:endParaRPr lang="ar-SA" sz="2000" b="1" dirty="0"/>
          </a:p>
          <a:p>
            <a:pPr marL="0" indent="0">
              <a:buNone/>
            </a:pPr>
            <a:r>
              <a:rPr lang="ar-SA" sz="2000" b="1" dirty="0"/>
              <a:t>2</a:t>
            </a:r>
            <a:r>
              <a:rPr lang="ar-SA" sz="2000" b="1" dirty="0" smtClean="0"/>
              <a:t> </a:t>
            </a:r>
            <a:r>
              <a:rPr lang="ar-SA" sz="2000" b="1" dirty="0"/>
              <a:t>– تتجاهل </a:t>
            </a:r>
            <a:r>
              <a:rPr lang="ar-SA" sz="2000" b="1" dirty="0" smtClean="0"/>
              <a:t>الاختلاف </a:t>
            </a:r>
            <a:r>
              <a:rPr lang="ar-SA" sz="2000" b="1" dirty="0"/>
              <a:t>بين المجتمعات في النواحي </a:t>
            </a:r>
            <a:r>
              <a:rPr lang="ar-SA" sz="2000" b="1" dirty="0" smtClean="0"/>
              <a:t>الاقتصادية والاجتماعية </a:t>
            </a:r>
            <a:r>
              <a:rPr lang="ar-SA" sz="2000" b="1" dirty="0"/>
              <a:t>والسكانية</a:t>
            </a:r>
          </a:p>
          <a:p>
            <a:pPr marL="0" indent="0">
              <a:buNone/>
            </a:pPr>
            <a:r>
              <a:rPr lang="ar-SA" sz="2000" b="1" dirty="0" smtClean="0"/>
              <a:t>3 </a:t>
            </a:r>
            <a:r>
              <a:rPr lang="ar-SA" sz="2000" b="1" dirty="0"/>
              <a:t>– حسب هذا النمط تتعطل عمليات </a:t>
            </a:r>
            <a:r>
              <a:rPr lang="ar-SA" sz="2000" b="1" dirty="0" smtClean="0"/>
              <a:t>اتخاذ القرارات.</a:t>
            </a:r>
            <a:endParaRPr lang="ar-SA" sz="2000" b="1" dirty="0"/>
          </a:p>
          <a:p>
            <a:pPr marL="0" indent="0">
              <a:buNone/>
            </a:pPr>
            <a:r>
              <a:rPr lang="ar-SA" sz="2000" b="1" dirty="0" smtClean="0"/>
              <a:t>4 </a:t>
            </a:r>
            <a:r>
              <a:rPr lang="ar-SA" sz="2000" b="1" dirty="0"/>
              <a:t>– ضعف العلاقة بين المدرسة والمجتمع المحلي </a:t>
            </a:r>
            <a:r>
              <a:rPr lang="ar-SA" sz="2000" b="1" dirty="0" smtClean="0"/>
              <a:t>.</a:t>
            </a:r>
          </a:p>
          <a:p>
            <a:pPr marL="0" indent="0">
              <a:buNone/>
            </a:pPr>
            <a:endParaRPr lang="ar-SA" sz="2000" dirty="0"/>
          </a:p>
          <a:p>
            <a:pPr>
              <a:lnSpc>
                <a:spcPct val="115000"/>
              </a:lnSpc>
              <a:spcAft>
                <a:spcPts val="1000"/>
              </a:spcAft>
            </a:pPr>
            <a:r>
              <a:rPr lang="ar-SA" b="1" u="sng" dirty="0">
                <a:solidFill>
                  <a:srgbClr val="6076B4">
                    <a:lumMod val="75000"/>
                  </a:srgbClr>
                </a:solidFill>
              </a:rPr>
              <a:t>ثانياً الإدارة اللامركزية :-</a:t>
            </a:r>
            <a:endParaRPr lang="en-US" b="1" u="sng" dirty="0">
              <a:solidFill>
                <a:srgbClr val="6076B4">
                  <a:lumMod val="75000"/>
                </a:srgbClr>
              </a:solidFill>
            </a:endParaRPr>
          </a:p>
          <a:p>
            <a:pPr marL="0" indent="0">
              <a:lnSpc>
                <a:spcPct val="115000"/>
              </a:lnSpc>
              <a:spcAft>
                <a:spcPts val="1000"/>
              </a:spcAft>
              <a:buNone/>
            </a:pPr>
            <a:r>
              <a:rPr lang="ar-SA" sz="2000" b="1" dirty="0" smtClean="0">
                <a:latin typeface="Calibri"/>
                <a:ea typeface="Calibri"/>
                <a:cs typeface="Arial"/>
              </a:rPr>
              <a:t>يعني التشتت وعدم التركيز و هنا نقيض للإدارة المركزية وفي الإدارة اللامركزية  يدار </a:t>
            </a:r>
            <a:r>
              <a:rPr lang="ar-SA" sz="2000" b="1" dirty="0">
                <a:latin typeface="Calibri"/>
                <a:ea typeface="Calibri"/>
                <a:cs typeface="Arial"/>
              </a:rPr>
              <a:t>فيها التعليم في كل منطقة محلية بواسطة السلطات المحلية التي ينتخبها أفراد الشعب دون أن تتدخل الدولة أو أية سلطة مركزية في أمور التعليم.</a:t>
            </a:r>
            <a:endParaRPr lang="en-US" sz="1400" b="1" dirty="0">
              <a:latin typeface="Calibri"/>
              <a:ea typeface="Calibri"/>
              <a:cs typeface="Arial"/>
            </a:endParaRPr>
          </a:p>
          <a:p>
            <a:pPr marL="0" indent="0">
              <a:buNone/>
            </a:pPr>
            <a:endParaRPr lang="ar-SA" sz="2000" dirty="0"/>
          </a:p>
          <a:p>
            <a:endParaRPr lang="ar-SA" dirty="0"/>
          </a:p>
        </p:txBody>
      </p:sp>
    </p:spTree>
    <p:extLst>
      <p:ext uri="{BB962C8B-B14F-4D97-AF65-F5344CB8AC3E}">
        <p14:creationId xmlns:p14="http://schemas.microsoft.com/office/powerpoint/2010/main" val="1539722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r>
              <a:rPr lang="ar-SA" b="1" u="sng" dirty="0">
                <a:solidFill>
                  <a:srgbClr val="6076B4">
                    <a:lumMod val="75000"/>
                  </a:srgbClr>
                </a:solidFill>
              </a:rPr>
              <a:t>مزايا تفويض السلطة</a:t>
            </a:r>
            <a:r>
              <a:rPr lang="ar-SA" b="1" u="sng" dirty="0" smtClean="0">
                <a:solidFill>
                  <a:srgbClr val="6076B4">
                    <a:lumMod val="75000"/>
                  </a:srgbClr>
                </a:solidFill>
              </a:rPr>
              <a:t>:-</a:t>
            </a:r>
          </a:p>
          <a:p>
            <a:pPr marL="0" indent="0">
              <a:buNone/>
            </a:pPr>
            <a:endParaRPr lang="ar-SA" b="1" u="sng" dirty="0">
              <a:solidFill>
                <a:srgbClr val="6076B4">
                  <a:lumMod val="75000"/>
                </a:srgbClr>
              </a:solidFill>
            </a:endParaRPr>
          </a:p>
          <a:p>
            <a:pPr marL="0" indent="0">
              <a:buNone/>
            </a:pPr>
            <a:r>
              <a:rPr lang="ar-SA" b="1" dirty="0" smtClean="0"/>
              <a:t>1 </a:t>
            </a:r>
            <a:r>
              <a:rPr lang="ar-SA" b="1" dirty="0"/>
              <a:t>– </a:t>
            </a:r>
            <a:r>
              <a:rPr lang="ar-SA" b="1" dirty="0" err="1" smtClean="0"/>
              <a:t>الإعتراف</a:t>
            </a:r>
            <a:r>
              <a:rPr lang="ar-SA" b="1" dirty="0" smtClean="0"/>
              <a:t> </a:t>
            </a:r>
            <a:r>
              <a:rPr lang="ar-SA" b="1" dirty="0"/>
              <a:t>بحاجة المدير إلى من يساعده في إنجاز </a:t>
            </a:r>
            <a:r>
              <a:rPr lang="ar-SA" b="1" dirty="0" smtClean="0"/>
              <a:t>المهام. </a:t>
            </a:r>
            <a:endParaRPr lang="ar-SA" b="1" dirty="0"/>
          </a:p>
          <a:p>
            <a:pPr marL="0" indent="0">
              <a:buNone/>
            </a:pPr>
            <a:r>
              <a:rPr lang="ar-SA" b="1" dirty="0" smtClean="0"/>
              <a:t>2 </a:t>
            </a:r>
            <a:r>
              <a:rPr lang="ar-SA" b="1" dirty="0"/>
              <a:t>– سرعة </a:t>
            </a:r>
            <a:r>
              <a:rPr lang="ar-SA" b="1" dirty="0" err="1" smtClean="0"/>
              <a:t>إتخاذ</a:t>
            </a:r>
            <a:r>
              <a:rPr lang="ar-SA" b="1" dirty="0" smtClean="0"/>
              <a:t> </a:t>
            </a:r>
            <a:r>
              <a:rPr lang="ar-SA" b="1" dirty="0"/>
              <a:t>القرار </a:t>
            </a:r>
            <a:r>
              <a:rPr lang="ar-SA" b="1" dirty="0" smtClean="0"/>
              <a:t>ودقته.</a:t>
            </a:r>
            <a:endParaRPr lang="ar-SA" b="1" dirty="0"/>
          </a:p>
          <a:p>
            <a:pPr marL="0" indent="0">
              <a:buNone/>
            </a:pPr>
            <a:r>
              <a:rPr lang="ar-SA" b="1" dirty="0" smtClean="0"/>
              <a:t>3 </a:t>
            </a:r>
            <a:r>
              <a:rPr lang="ar-SA" b="1" dirty="0"/>
              <a:t>– تحقيق مبدأ </a:t>
            </a:r>
            <a:r>
              <a:rPr lang="ar-SA" b="1" dirty="0" smtClean="0"/>
              <a:t>الديمقراطية.</a:t>
            </a:r>
            <a:endParaRPr lang="ar-SA" b="1" dirty="0"/>
          </a:p>
          <a:p>
            <a:pPr marL="0" indent="0">
              <a:buNone/>
            </a:pPr>
            <a:r>
              <a:rPr lang="ar-SA" b="1" dirty="0" smtClean="0"/>
              <a:t>4 </a:t>
            </a:r>
            <a:r>
              <a:rPr lang="ar-SA" b="1" dirty="0"/>
              <a:t>– تخفيف الأعباء الملقاة على عاتق الإدارة العليا أو </a:t>
            </a:r>
            <a:r>
              <a:rPr lang="ar-SA" b="1" dirty="0" smtClean="0"/>
              <a:t>المدير. </a:t>
            </a:r>
            <a:endParaRPr lang="ar-SA" b="1" dirty="0"/>
          </a:p>
          <a:p>
            <a:pPr marL="0" indent="0">
              <a:buNone/>
            </a:pPr>
            <a:r>
              <a:rPr lang="ar-SA" b="1" dirty="0" smtClean="0"/>
              <a:t>5 </a:t>
            </a:r>
            <a:r>
              <a:rPr lang="ar-SA" b="1" dirty="0"/>
              <a:t>– تدريب العاملين على تحمل </a:t>
            </a:r>
            <a:r>
              <a:rPr lang="ar-SA" b="1" dirty="0" smtClean="0"/>
              <a:t>المسئولية.</a:t>
            </a:r>
            <a:endParaRPr lang="ar-SA" b="1" dirty="0"/>
          </a:p>
          <a:p>
            <a:pPr marL="0" indent="0">
              <a:buNone/>
            </a:pPr>
            <a:r>
              <a:rPr lang="ar-SA" b="1" dirty="0" smtClean="0"/>
              <a:t>6 </a:t>
            </a:r>
            <a:r>
              <a:rPr lang="ar-SA" b="1" dirty="0"/>
              <a:t>– تساهم اللامركزية في رفع مستوى الكفاءة لدى </a:t>
            </a:r>
            <a:r>
              <a:rPr lang="ar-SA" b="1" dirty="0" smtClean="0"/>
              <a:t>العاملين.</a:t>
            </a:r>
            <a:endParaRPr lang="ar-SA" b="1" dirty="0"/>
          </a:p>
          <a:p>
            <a:endParaRPr lang="ar-SA" dirty="0"/>
          </a:p>
          <a:p>
            <a:r>
              <a:rPr lang="ar-SA" b="1" u="sng" dirty="0">
                <a:solidFill>
                  <a:srgbClr val="6076B4">
                    <a:lumMod val="75000"/>
                  </a:srgbClr>
                </a:solidFill>
              </a:rPr>
              <a:t>العوامل المحددة لاستخدام لامركزية السلطة</a:t>
            </a:r>
            <a:r>
              <a:rPr lang="ar-SA" b="1" u="sng" dirty="0" smtClean="0">
                <a:solidFill>
                  <a:srgbClr val="6076B4">
                    <a:lumMod val="75000"/>
                  </a:srgbClr>
                </a:solidFill>
              </a:rPr>
              <a:t>:</a:t>
            </a:r>
          </a:p>
          <a:p>
            <a:pPr marL="0" indent="0">
              <a:buNone/>
            </a:pPr>
            <a:r>
              <a:rPr lang="ar-SA" b="1" dirty="0"/>
              <a:t>1- </a:t>
            </a:r>
            <a:r>
              <a:rPr lang="ar-SA" b="1" dirty="0" smtClean="0"/>
              <a:t>توحيد السياسة.                         </a:t>
            </a:r>
            <a:endParaRPr lang="ar-SA" b="1" dirty="0"/>
          </a:p>
          <a:p>
            <a:pPr marL="0" indent="0">
              <a:buNone/>
            </a:pPr>
            <a:r>
              <a:rPr lang="ar-SA" b="1" dirty="0" smtClean="0"/>
              <a:t>2- حجم المؤسسة/ المدرسة.</a:t>
            </a:r>
          </a:p>
          <a:p>
            <a:pPr marL="0" indent="0">
              <a:buNone/>
            </a:pPr>
            <a:r>
              <a:rPr lang="ar-SA" b="1" dirty="0" smtClean="0"/>
              <a:t>3- مدى توافر المديرين داخل المؤسسة/ المدرسة.</a:t>
            </a:r>
          </a:p>
          <a:p>
            <a:pPr marL="0" indent="0">
              <a:buNone/>
            </a:pPr>
            <a:r>
              <a:rPr lang="ar-SA" b="1" dirty="0" smtClean="0"/>
              <a:t>4- فلسفة الادارة.</a:t>
            </a:r>
            <a:endParaRPr lang="ar-SA" b="1" dirty="0"/>
          </a:p>
        </p:txBody>
      </p:sp>
    </p:spTree>
    <p:extLst>
      <p:ext uri="{BB962C8B-B14F-4D97-AF65-F5344CB8AC3E}">
        <p14:creationId xmlns:p14="http://schemas.microsoft.com/office/powerpoint/2010/main" val="3884967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147248" cy="5649491"/>
          </a:xfrm>
        </p:spPr>
        <p:txBody>
          <a:bodyPr>
            <a:normAutofit fontScale="92500"/>
          </a:bodyPr>
          <a:lstStyle/>
          <a:p>
            <a:pPr marL="0" indent="0">
              <a:buNone/>
            </a:pPr>
            <a:r>
              <a:rPr lang="ar-SA" b="1" u="sng" dirty="0">
                <a:solidFill>
                  <a:srgbClr val="6076B4">
                    <a:lumMod val="75000"/>
                  </a:srgbClr>
                </a:solidFill>
              </a:rPr>
              <a:t>مفهوم الإدارة التعليمية </a:t>
            </a:r>
            <a:r>
              <a:rPr lang="ar-SA" b="1" u="sng" dirty="0" smtClean="0">
                <a:solidFill>
                  <a:srgbClr val="6076B4">
                    <a:lumMod val="75000"/>
                  </a:srgbClr>
                </a:solidFill>
              </a:rPr>
              <a:t> :-</a:t>
            </a:r>
          </a:p>
          <a:p>
            <a:pPr marL="0" indent="0">
              <a:buNone/>
            </a:pPr>
            <a:endParaRPr lang="ar-SA" b="1" u="sng" dirty="0">
              <a:solidFill>
                <a:srgbClr val="6076B4">
                  <a:lumMod val="75000"/>
                </a:srgbClr>
              </a:solidFill>
            </a:endParaRPr>
          </a:p>
          <a:p>
            <a:pPr marL="0" indent="0">
              <a:buNone/>
            </a:pPr>
            <a:r>
              <a:rPr lang="ar-SA" b="1" dirty="0" smtClean="0"/>
              <a:t>- هي </a:t>
            </a:r>
            <a:r>
              <a:rPr lang="ar-SA" b="1" dirty="0"/>
              <a:t>ترجمة للأفكار أو النظريات أو الفلسفات إلى واقع كما انها أداة توجيه للتغيرات </a:t>
            </a:r>
            <a:r>
              <a:rPr lang="ar-SA" b="1" dirty="0" smtClean="0"/>
              <a:t>الاجتماعية </a:t>
            </a:r>
            <a:r>
              <a:rPr lang="ar-SA" b="1" dirty="0"/>
              <a:t>والتيارات الثقافية نحو الخير أو الشر بالإضافة إلى أنها عامل أساسي لتحقيق الأهداف القومية وذلك بإعداد النشء </a:t>
            </a:r>
            <a:r>
              <a:rPr lang="ar-SA" b="1" dirty="0" smtClean="0"/>
              <a:t>للاطلاع </a:t>
            </a:r>
            <a:r>
              <a:rPr lang="ar-SA" b="1" dirty="0"/>
              <a:t>بالأدوار </a:t>
            </a:r>
            <a:r>
              <a:rPr lang="ar-SA" b="1" dirty="0" smtClean="0"/>
              <a:t>الاجتماعية والاقتصادية </a:t>
            </a:r>
            <a:r>
              <a:rPr lang="ar-SA" b="1" dirty="0"/>
              <a:t>والسياسية التي تترجم تلك </a:t>
            </a:r>
            <a:r>
              <a:rPr lang="ar-SA" b="1" dirty="0" smtClean="0"/>
              <a:t>الأهداف.</a:t>
            </a:r>
          </a:p>
          <a:p>
            <a:pPr marL="0" indent="0">
              <a:buNone/>
            </a:pPr>
            <a:r>
              <a:rPr lang="ar-SA" dirty="0" smtClean="0"/>
              <a:t> </a:t>
            </a:r>
          </a:p>
          <a:p>
            <a:r>
              <a:rPr lang="ar-SA" b="1" u="sng" dirty="0">
                <a:solidFill>
                  <a:srgbClr val="6076B4">
                    <a:lumMod val="75000"/>
                  </a:srgbClr>
                </a:solidFill>
              </a:rPr>
              <a:t>الأنشطة التي تقوم بها الإدارة التعليمية تنقسم إلى نوعين :-</a:t>
            </a:r>
          </a:p>
          <a:p>
            <a:pPr marL="0" indent="0">
              <a:buNone/>
            </a:pPr>
            <a:r>
              <a:rPr lang="ar-SA" b="1" dirty="0"/>
              <a:t>1 – أنشطة متخصصة تتعلق بطبيعة الإدارة التعليمية.</a:t>
            </a:r>
          </a:p>
          <a:p>
            <a:pPr marL="0" indent="0">
              <a:buNone/>
            </a:pPr>
            <a:r>
              <a:rPr lang="ar-SA" b="1" dirty="0"/>
              <a:t>2 – أنشطة إدارية متمثلة في عمليات الإدارة من  تخطيط وتنظيم وتنسيق </a:t>
            </a:r>
            <a:r>
              <a:rPr lang="ar-SA" b="1" dirty="0" smtClean="0"/>
              <a:t>واتصال </a:t>
            </a:r>
            <a:r>
              <a:rPr lang="ar-SA" b="1" dirty="0"/>
              <a:t>ومتابعة </a:t>
            </a:r>
            <a:r>
              <a:rPr lang="ar-SA" b="1" dirty="0" smtClean="0"/>
              <a:t> </a:t>
            </a:r>
            <a:r>
              <a:rPr lang="ar-SA" b="1" dirty="0"/>
              <a:t>وتقويم وهذه الأنشطة تمارس في عدة ميادين بغرض تنمية وتطوير الإمكانات المادية والبشرية </a:t>
            </a:r>
            <a:r>
              <a:rPr lang="ar-SA" b="1" dirty="0" smtClean="0"/>
              <a:t>والاهتمام </a:t>
            </a:r>
            <a:r>
              <a:rPr lang="ar-SA" b="1" dirty="0"/>
              <a:t>بتطوير العملية التعليمية بشكل عام .</a:t>
            </a:r>
          </a:p>
          <a:p>
            <a:pPr marL="0" indent="0">
              <a:buNone/>
            </a:pPr>
            <a:endParaRPr lang="ar-SA" dirty="0"/>
          </a:p>
          <a:p>
            <a:pPr marL="0" lvl="0" indent="0">
              <a:lnSpc>
                <a:spcPct val="115000"/>
              </a:lnSpc>
              <a:spcAft>
                <a:spcPts val="1000"/>
              </a:spcAft>
              <a:buNone/>
            </a:pPr>
            <a:r>
              <a:rPr lang="ar-SA" b="1" dirty="0" smtClean="0">
                <a:solidFill>
                  <a:srgbClr val="C00000"/>
                </a:solidFill>
                <a:latin typeface="Calibri"/>
                <a:ea typeface="Calibri"/>
                <a:cs typeface="Arial"/>
              </a:rPr>
              <a:t>- الإدارة </a:t>
            </a:r>
            <a:r>
              <a:rPr lang="ar-SA" b="1" dirty="0">
                <a:solidFill>
                  <a:srgbClr val="C00000"/>
                </a:solidFill>
                <a:latin typeface="Calibri"/>
                <a:ea typeface="Calibri"/>
                <a:cs typeface="Arial"/>
              </a:rPr>
              <a:t>التعليمية علم وفن إدارة الجهود البشرية والمادية لتحقيق الأهداف التعليمية</a:t>
            </a:r>
            <a:endParaRPr lang="en-US" sz="1600" b="1" dirty="0">
              <a:solidFill>
                <a:srgbClr val="C00000"/>
              </a:solidFill>
              <a:latin typeface="Calibri"/>
              <a:ea typeface="Calibri"/>
              <a:cs typeface="Arial"/>
            </a:endParaRPr>
          </a:p>
          <a:p>
            <a:pPr marL="0" indent="0">
              <a:buNone/>
            </a:pPr>
            <a:endParaRPr lang="ar-SA" dirty="0"/>
          </a:p>
          <a:p>
            <a:endParaRPr lang="ar-SA" dirty="0"/>
          </a:p>
        </p:txBody>
      </p:sp>
    </p:spTree>
    <p:extLst>
      <p:ext uri="{BB962C8B-B14F-4D97-AF65-F5344CB8AC3E}">
        <p14:creationId xmlns:p14="http://schemas.microsoft.com/office/powerpoint/2010/main" val="143870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r>
              <a:rPr lang="ar-SA" sz="2200" b="1" u="sng" dirty="0" smtClean="0">
                <a:solidFill>
                  <a:srgbClr val="6076B4">
                    <a:lumMod val="75000"/>
                  </a:srgbClr>
                </a:solidFill>
              </a:rPr>
              <a:t>الإدارة التعليمية والإدارة العامة :-</a:t>
            </a:r>
          </a:p>
          <a:p>
            <a:pPr marL="0" indent="0">
              <a:buNone/>
            </a:pPr>
            <a:endParaRPr lang="ar-SA" sz="2200" b="1" u="sng" dirty="0" smtClean="0">
              <a:solidFill>
                <a:srgbClr val="6076B4">
                  <a:lumMod val="75000"/>
                </a:srgbClr>
              </a:solidFill>
            </a:endParaRPr>
          </a:p>
          <a:p>
            <a:pPr marL="0" indent="0">
              <a:buNone/>
            </a:pPr>
            <a:r>
              <a:rPr lang="ar-SA" sz="2000" b="1" dirty="0" smtClean="0"/>
              <a:t>هي </a:t>
            </a:r>
            <a:r>
              <a:rPr lang="ar-SA" sz="2000" b="1" dirty="0"/>
              <a:t>صورة من صور الإدارة العامة في المجتمع وهي جزء من الإدارة العامة للدولة تخضع لما تخضع له هذه الإدارة من مؤثرات </a:t>
            </a:r>
            <a:r>
              <a:rPr lang="ar-SA" sz="2000" b="1" dirty="0" smtClean="0"/>
              <a:t>واتجاهات </a:t>
            </a:r>
            <a:r>
              <a:rPr lang="ar-SA" sz="2000" b="1" dirty="0"/>
              <a:t>إلا أن لها خصائصها وسماتها التربوية والتعليمية التي تميزها عن أي إدارة </a:t>
            </a:r>
            <a:r>
              <a:rPr lang="ar-SA" sz="2000" b="1" dirty="0" smtClean="0"/>
              <a:t>أخرى. </a:t>
            </a:r>
            <a:endParaRPr lang="ar-SA" sz="2000" b="1" dirty="0"/>
          </a:p>
          <a:p>
            <a:endParaRPr lang="ar-SA" sz="2000" dirty="0" smtClean="0"/>
          </a:p>
          <a:p>
            <a:r>
              <a:rPr lang="ar-SA" sz="2200" b="1" u="sng" dirty="0">
                <a:solidFill>
                  <a:srgbClr val="6076B4">
                    <a:lumMod val="75000"/>
                  </a:srgbClr>
                </a:solidFill>
              </a:rPr>
              <a:t>الفرق بين الإدارة العامة والإدارة التعليمية لـ ( عبدالله الفايز ) :-</a:t>
            </a:r>
          </a:p>
          <a:p>
            <a:pPr marL="0" indent="0">
              <a:buNone/>
            </a:pPr>
            <a:r>
              <a:rPr lang="ar-SA" sz="2000" b="1" dirty="0" smtClean="0"/>
              <a:t>1 </a:t>
            </a:r>
            <a:r>
              <a:rPr lang="ar-SA" sz="2000" b="1" dirty="0"/>
              <a:t>– الإدارة التعليمية فرع من فروع الإدارة العامة شأنها في ذلك شأن الفروع الإدارية </a:t>
            </a:r>
            <a:r>
              <a:rPr lang="ar-SA" sz="2000" b="1" dirty="0" smtClean="0"/>
              <a:t>الأخرى.</a:t>
            </a:r>
            <a:endParaRPr lang="ar-SA" sz="2000" b="1" dirty="0"/>
          </a:p>
          <a:p>
            <a:pPr marL="0" indent="0">
              <a:buNone/>
            </a:pPr>
            <a:r>
              <a:rPr lang="ar-SA" sz="2000" b="1" dirty="0" smtClean="0"/>
              <a:t>2 </a:t>
            </a:r>
            <a:r>
              <a:rPr lang="ar-SA" sz="2000" b="1" dirty="0"/>
              <a:t>– الإدارة التعليمية تمارس من خلال المؤسسات </a:t>
            </a:r>
            <a:r>
              <a:rPr lang="ar-SA" sz="2000" b="1" dirty="0" smtClean="0"/>
              <a:t>التعليمية المختلفة </a:t>
            </a:r>
            <a:r>
              <a:rPr lang="ar-SA" sz="2000" b="1" dirty="0"/>
              <a:t>سواء كانت خاصة أو عامة , أما الإدارة العامة فإنها تمارس من خلال المؤسسات الحكومية التابعة </a:t>
            </a:r>
            <a:r>
              <a:rPr lang="ar-SA" sz="2000" b="1" dirty="0" smtClean="0"/>
              <a:t>للدولة.</a:t>
            </a:r>
            <a:endParaRPr lang="ar-SA" sz="2000" b="1" dirty="0"/>
          </a:p>
          <a:p>
            <a:pPr marL="0" indent="0">
              <a:buNone/>
            </a:pPr>
            <a:r>
              <a:rPr lang="ar-SA" sz="2000" b="1" dirty="0" smtClean="0"/>
              <a:t>3 </a:t>
            </a:r>
            <a:r>
              <a:rPr lang="ar-SA" sz="2000" b="1" dirty="0"/>
              <a:t>– تعتبر الإدارة التعليمية وسيلة لتحقيق اهداف تربوية وتعليمية معينة وذلك من خلال تنفيذها للسياسة التعليمية المرسومة من قبل السلطات المختصة , أما الإدارة العامة فهي وسيلة لتحقيق أهداف حكومية معينة وذلك من خلال تنفيذ السياسة العامة للدولة .</a:t>
            </a:r>
          </a:p>
          <a:p>
            <a:endParaRPr lang="ar-SA" sz="2000" dirty="0"/>
          </a:p>
        </p:txBody>
      </p:sp>
    </p:spTree>
    <p:extLst>
      <p:ext uri="{BB962C8B-B14F-4D97-AF65-F5344CB8AC3E}">
        <p14:creationId xmlns:p14="http://schemas.microsoft.com/office/powerpoint/2010/main" val="3237221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10000"/>
          </a:bodyPr>
          <a:lstStyle/>
          <a:p>
            <a:r>
              <a:rPr lang="ar-SA" sz="2200" b="1" u="sng" dirty="0">
                <a:solidFill>
                  <a:srgbClr val="6076B4">
                    <a:lumMod val="75000"/>
                  </a:srgbClr>
                </a:solidFill>
              </a:rPr>
              <a:t>الفرق بين الإدارة العامة والإدارة التعليمية لـ ( عبدالله الفايز ) </a:t>
            </a:r>
            <a:r>
              <a:rPr lang="ar-SA" sz="2200" b="1" u="sng" dirty="0" smtClean="0">
                <a:solidFill>
                  <a:srgbClr val="6076B4">
                    <a:lumMod val="75000"/>
                  </a:srgbClr>
                </a:solidFill>
              </a:rPr>
              <a:t>:-</a:t>
            </a:r>
          </a:p>
          <a:p>
            <a:pPr marL="0" indent="0">
              <a:buNone/>
            </a:pPr>
            <a:endParaRPr lang="ar-SA" sz="2200" b="1" u="sng" dirty="0">
              <a:solidFill>
                <a:srgbClr val="6076B4">
                  <a:lumMod val="75000"/>
                </a:srgbClr>
              </a:solidFill>
            </a:endParaRPr>
          </a:p>
          <a:p>
            <a:pPr marL="0" indent="0">
              <a:buNone/>
            </a:pPr>
            <a:r>
              <a:rPr lang="ar-SA" dirty="0" smtClean="0"/>
              <a:t> 1</a:t>
            </a:r>
            <a:r>
              <a:rPr lang="ar-SA" b="1" dirty="0" smtClean="0"/>
              <a:t>- الإدارة </a:t>
            </a:r>
            <a:r>
              <a:rPr lang="ar-SA" b="1" dirty="0"/>
              <a:t>التعليمية فرع من فروع الإدارة العامة شأنها في ذلك شأن الفروع الإدارية الأخرى مثل الإدارة الصناعية والإدارة المالية</a:t>
            </a:r>
            <a:r>
              <a:rPr lang="ar-SA" b="1" dirty="0" smtClean="0"/>
              <a:t>.</a:t>
            </a:r>
          </a:p>
          <a:p>
            <a:pPr marL="0" indent="0">
              <a:buNone/>
            </a:pPr>
            <a:endParaRPr lang="ar-SA" b="1" dirty="0"/>
          </a:p>
          <a:p>
            <a:pPr marL="0" indent="0">
              <a:buNone/>
            </a:pPr>
            <a:r>
              <a:rPr lang="ar-SA" b="1" dirty="0" smtClean="0"/>
              <a:t>2- الإدارة </a:t>
            </a:r>
            <a:r>
              <a:rPr lang="ar-SA" b="1" dirty="0"/>
              <a:t>التعليمية تمارس من خلال المؤسسات </a:t>
            </a:r>
            <a:r>
              <a:rPr lang="ar-SA" b="1" dirty="0" smtClean="0"/>
              <a:t>التعليمية المختلفة </a:t>
            </a:r>
            <a:r>
              <a:rPr lang="ar-SA" b="1" dirty="0"/>
              <a:t>سواء كانت خاصة أو عامة , أما الإدارة العامة فإنها تمارس من خلال المؤسسات الحكومية التابعة </a:t>
            </a:r>
            <a:r>
              <a:rPr lang="ar-SA" b="1" dirty="0" smtClean="0"/>
              <a:t>للدولة.</a:t>
            </a:r>
          </a:p>
          <a:p>
            <a:pPr marL="0" indent="0">
              <a:buNone/>
            </a:pPr>
            <a:endParaRPr lang="ar-SA" b="1" dirty="0"/>
          </a:p>
          <a:p>
            <a:pPr marL="0" indent="0">
              <a:buNone/>
            </a:pPr>
            <a:r>
              <a:rPr lang="ar-SA" b="1" dirty="0" smtClean="0"/>
              <a:t>3- تعتبر </a:t>
            </a:r>
            <a:r>
              <a:rPr lang="ar-SA" b="1" dirty="0"/>
              <a:t>الإدارة التعليمية وسيلة لتحقيق اهداف تربوية وتعليمية معينة وذلك من خلال تنفيذها للسياسة التعليمية المرسومة من قبل السلطات المختصة , أما الإدارة العامة فهي وسيلة لتحقيق أهداف حكومية معينة وذلك من خلال تنفيذ السياسة العامة للدولة </a:t>
            </a:r>
            <a:r>
              <a:rPr lang="ar-SA" b="1" dirty="0" smtClean="0"/>
              <a:t>.</a:t>
            </a:r>
          </a:p>
          <a:p>
            <a:pPr marL="0" indent="0">
              <a:buNone/>
            </a:pPr>
            <a:endParaRPr lang="ar-SA" b="1" dirty="0"/>
          </a:p>
          <a:p>
            <a:pPr marL="0" indent="0">
              <a:buNone/>
            </a:pPr>
            <a:r>
              <a:rPr lang="ar-SA" b="1" dirty="0" smtClean="0"/>
              <a:t>4- الإدارة </a:t>
            </a:r>
            <a:r>
              <a:rPr lang="ar-SA" b="1" dirty="0"/>
              <a:t>التعليمية غالباً تمارس من قبل رجال لهم خبرة طويلة في مجال التربية والتعليم ومن ذوي المؤهلات العليا , أما الإدارة العامة فإنها تمارس من خلال رجال عاديين أو متخصصين في مجال تخصصاتهم ويخدمون في الدولة</a:t>
            </a:r>
            <a:r>
              <a:rPr lang="ar-SA" b="1" dirty="0" smtClean="0"/>
              <a:t>.</a:t>
            </a:r>
          </a:p>
          <a:p>
            <a:pPr marL="0" indent="0">
              <a:buNone/>
            </a:pPr>
            <a:r>
              <a:rPr lang="ar-SA" dirty="0" smtClean="0"/>
              <a:t>.</a:t>
            </a:r>
            <a:endParaRPr lang="ar-SA" dirty="0"/>
          </a:p>
          <a:p>
            <a:endParaRPr lang="ar-SA" dirty="0"/>
          </a:p>
        </p:txBody>
      </p:sp>
    </p:spTree>
    <p:extLst>
      <p:ext uri="{BB962C8B-B14F-4D97-AF65-F5344CB8AC3E}">
        <p14:creationId xmlns:p14="http://schemas.microsoft.com/office/powerpoint/2010/main" val="1366791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289451"/>
          </a:xfrm>
        </p:spPr>
        <p:txBody>
          <a:bodyPr/>
          <a:lstStyle/>
          <a:p>
            <a:pPr lvl="0"/>
            <a:r>
              <a:rPr lang="ar-SA" b="1" u="sng" dirty="0">
                <a:solidFill>
                  <a:srgbClr val="6076B4">
                    <a:lumMod val="75000"/>
                  </a:srgbClr>
                </a:solidFill>
              </a:rPr>
              <a:t>الفرق بين الإدارة العامة والإدارة التعليمية لـ ( عبدالله الفايز ) :-</a:t>
            </a:r>
          </a:p>
          <a:p>
            <a:endParaRPr lang="ar-SA" dirty="0"/>
          </a:p>
          <a:p>
            <a:pPr marL="0" indent="0">
              <a:buNone/>
            </a:pPr>
            <a:r>
              <a:rPr lang="ar-SA" b="1" dirty="0" smtClean="0"/>
              <a:t>5- </a:t>
            </a:r>
            <a:r>
              <a:rPr lang="ar-SA" b="1" dirty="0"/>
              <a:t>الإدارة التعليمية من خلال تنفيذها لسياسة التعليم تكون أكثر التصاقاً بالإنسان في محاولة لتثقيفه وتربيته وتعليمه , أما الإدارة العامة فإنها تقوم بتنفيذ السياسة العامة للدولة وذلك من خلال الأنظمة والقوانين المرتبطة بالإنسان بشكل مباشر أو غير مباشر.</a:t>
            </a:r>
          </a:p>
          <a:p>
            <a:pPr marL="0" indent="0">
              <a:buNone/>
            </a:pPr>
            <a:r>
              <a:rPr lang="ar-SA" b="1" dirty="0" smtClean="0"/>
              <a:t> 6- تختلف </a:t>
            </a:r>
            <a:r>
              <a:rPr lang="ar-SA" b="1" dirty="0"/>
              <a:t>الإدارة التعليمية عن الإدارة العامة من حيث طبيعة ومجالات </a:t>
            </a:r>
            <a:r>
              <a:rPr lang="ar-SA" b="1" dirty="0" smtClean="0"/>
              <a:t>العمل حيث </a:t>
            </a:r>
            <a:r>
              <a:rPr lang="ar-SA" b="1" dirty="0"/>
              <a:t>ان الإدارة التعليمية غالباً ما تكون تعاملها مع العنصر البشري ومن اجله وهذا يعزز الروابط والعلاقات الإنسانية داخل الإدارة التعليمية بعكس الإدارة </a:t>
            </a:r>
            <a:r>
              <a:rPr lang="ar-SA" b="1" dirty="0" smtClean="0"/>
              <a:t>العامة. </a:t>
            </a:r>
            <a:endParaRPr lang="ar-SA" b="1" dirty="0"/>
          </a:p>
        </p:txBody>
      </p:sp>
    </p:spTree>
    <p:extLst>
      <p:ext uri="{BB962C8B-B14F-4D97-AF65-F5344CB8AC3E}">
        <p14:creationId xmlns:p14="http://schemas.microsoft.com/office/powerpoint/2010/main" val="164364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lnSpcReduction="10000"/>
          </a:bodyPr>
          <a:lstStyle/>
          <a:p>
            <a:r>
              <a:rPr lang="ar-SA" b="1" u="sng" dirty="0">
                <a:solidFill>
                  <a:srgbClr val="6076B4">
                    <a:lumMod val="75000"/>
                  </a:srgbClr>
                </a:solidFill>
              </a:rPr>
              <a:t>العوامل التي ساعدت على تطور مفهوم الإدارة التعليمية :-</a:t>
            </a:r>
          </a:p>
          <a:p>
            <a:pPr marL="0" indent="0">
              <a:buNone/>
            </a:pPr>
            <a:r>
              <a:rPr lang="ar-SA" b="1" dirty="0" smtClean="0"/>
              <a:t>1-  </a:t>
            </a:r>
            <a:r>
              <a:rPr lang="ar-SA" b="1" dirty="0"/>
              <a:t>تزايد </a:t>
            </a:r>
            <a:r>
              <a:rPr lang="ar-SA" b="1" dirty="0" smtClean="0"/>
              <a:t>الاتجاه </a:t>
            </a:r>
            <a:r>
              <a:rPr lang="ar-SA" b="1" dirty="0"/>
              <a:t>الديمقراطي في الحكم </a:t>
            </a:r>
            <a:r>
              <a:rPr lang="ar-SA" b="1" dirty="0" smtClean="0"/>
              <a:t>والسياسة.</a:t>
            </a:r>
            <a:endParaRPr lang="ar-SA" b="1" dirty="0"/>
          </a:p>
          <a:p>
            <a:pPr marL="0" indent="0">
              <a:buNone/>
            </a:pPr>
            <a:r>
              <a:rPr lang="ar-SA" b="1" dirty="0" smtClean="0"/>
              <a:t>2- الأخذ </a:t>
            </a:r>
            <a:r>
              <a:rPr lang="ar-SA" b="1" dirty="0"/>
              <a:t>بأسلوب التخطيط العلمي كأسلوب للتنمية في كافة </a:t>
            </a:r>
            <a:r>
              <a:rPr lang="ar-SA" b="1" dirty="0" smtClean="0"/>
              <a:t>المجالات.</a:t>
            </a:r>
            <a:endParaRPr lang="ar-SA" b="1" dirty="0"/>
          </a:p>
          <a:p>
            <a:pPr marL="0" indent="0">
              <a:buNone/>
            </a:pPr>
            <a:r>
              <a:rPr lang="ar-SA" b="1" dirty="0" smtClean="0"/>
              <a:t>3- تطور </a:t>
            </a:r>
            <a:r>
              <a:rPr lang="ar-SA" b="1" dirty="0"/>
              <a:t>مفاهيم وأساليب الإدارة العامة </a:t>
            </a:r>
            <a:r>
              <a:rPr lang="ar-SA" b="1" dirty="0" smtClean="0"/>
              <a:t>والحكم.</a:t>
            </a:r>
            <a:endParaRPr lang="ar-SA" b="1" dirty="0"/>
          </a:p>
          <a:p>
            <a:pPr marL="0" indent="0">
              <a:buNone/>
            </a:pPr>
            <a:r>
              <a:rPr lang="ar-SA" b="1" dirty="0" smtClean="0"/>
              <a:t>4- تجارب </a:t>
            </a:r>
            <a:r>
              <a:rPr lang="ar-SA" b="1" dirty="0"/>
              <a:t>البلدان المتقدمة الأخرى في مجال الإدارة </a:t>
            </a:r>
            <a:r>
              <a:rPr lang="ar-SA" b="1" dirty="0" smtClean="0"/>
              <a:t>التعليمية.</a:t>
            </a:r>
            <a:endParaRPr lang="ar-SA" b="1" dirty="0"/>
          </a:p>
          <a:p>
            <a:pPr marL="0" indent="0">
              <a:buNone/>
            </a:pPr>
            <a:r>
              <a:rPr lang="ar-SA" b="1" dirty="0" smtClean="0"/>
              <a:t>5- العلم </a:t>
            </a:r>
            <a:r>
              <a:rPr lang="ar-SA" b="1" dirty="0"/>
              <a:t>والخبرة </a:t>
            </a:r>
            <a:r>
              <a:rPr lang="ar-SA" b="1" dirty="0" smtClean="0"/>
              <a:t>.</a:t>
            </a:r>
          </a:p>
          <a:p>
            <a:pPr marL="0" indent="0">
              <a:buNone/>
            </a:pPr>
            <a:r>
              <a:rPr lang="ar-SA" b="1" dirty="0" smtClean="0"/>
              <a:t> 6 - تطور </a:t>
            </a:r>
            <a:r>
              <a:rPr lang="ar-SA" b="1" dirty="0"/>
              <a:t>وظيفة المدرسة فلم تعد وظيفة المدرسة مجرد نقل التراث من جيل إلى جيل </a:t>
            </a:r>
            <a:r>
              <a:rPr lang="ar-SA" b="1" dirty="0" smtClean="0"/>
              <a:t>اخر.</a:t>
            </a:r>
            <a:endParaRPr lang="ar-SA" b="1" dirty="0"/>
          </a:p>
          <a:p>
            <a:pPr marL="0" indent="0">
              <a:buNone/>
            </a:pPr>
            <a:r>
              <a:rPr lang="ar-SA" b="1" dirty="0" smtClean="0"/>
              <a:t>7- التخصصية </a:t>
            </a:r>
            <a:r>
              <a:rPr lang="ar-SA" b="1" dirty="0"/>
              <a:t>في مجالات </a:t>
            </a:r>
            <a:r>
              <a:rPr lang="ar-SA" b="1" dirty="0" smtClean="0"/>
              <a:t>التعليم.</a:t>
            </a:r>
          </a:p>
          <a:p>
            <a:pPr marL="0" indent="0">
              <a:buNone/>
            </a:pPr>
            <a:endParaRPr lang="ar-SA" dirty="0" smtClean="0"/>
          </a:p>
          <a:p>
            <a:pPr marL="0" indent="0">
              <a:buNone/>
            </a:pPr>
            <a:r>
              <a:rPr lang="ar-SA" b="1" u="sng" dirty="0">
                <a:solidFill>
                  <a:srgbClr val="6076B4">
                    <a:lumMod val="75000"/>
                  </a:srgbClr>
                </a:solidFill>
              </a:rPr>
              <a:t>العوامل المؤثرة على الإدارة التعليمية والمدرسية </a:t>
            </a:r>
            <a:r>
              <a:rPr lang="ar-SA" b="1" u="sng" dirty="0" smtClean="0">
                <a:solidFill>
                  <a:srgbClr val="6076B4">
                    <a:lumMod val="75000"/>
                  </a:srgbClr>
                </a:solidFill>
              </a:rPr>
              <a:t>:-</a:t>
            </a:r>
          </a:p>
          <a:p>
            <a:pPr marL="0" indent="0">
              <a:buNone/>
            </a:pPr>
            <a:endParaRPr lang="ar-SA" b="1" u="sng" dirty="0">
              <a:solidFill>
                <a:srgbClr val="6076B4">
                  <a:lumMod val="75000"/>
                </a:srgbClr>
              </a:solidFill>
            </a:endParaRPr>
          </a:p>
          <a:p>
            <a:pPr marL="0" indent="0">
              <a:buNone/>
            </a:pPr>
            <a:r>
              <a:rPr lang="ar-SA" b="1" dirty="0"/>
              <a:t>1 – الجوانب السكانية </a:t>
            </a:r>
            <a:r>
              <a:rPr lang="ar-SA" b="1" dirty="0" smtClean="0"/>
              <a:t>.                       </a:t>
            </a:r>
            <a:r>
              <a:rPr lang="ar-SA" b="1" dirty="0"/>
              <a:t>2 – القوى والضغوط </a:t>
            </a:r>
            <a:r>
              <a:rPr lang="ar-SA" b="1" dirty="0" smtClean="0"/>
              <a:t>الاجتماعية.</a:t>
            </a:r>
            <a:endParaRPr lang="ar-SA" b="1" dirty="0"/>
          </a:p>
          <a:p>
            <a:pPr marL="0" indent="0">
              <a:buNone/>
            </a:pPr>
            <a:r>
              <a:rPr lang="ar-SA" b="1" dirty="0"/>
              <a:t>3 – العوامل </a:t>
            </a:r>
            <a:r>
              <a:rPr lang="ar-SA" b="1" dirty="0" smtClean="0"/>
              <a:t>الاقتصادية.                    </a:t>
            </a:r>
            <a:r>
              <a:rPr lang="ar-SA" b="1" dirty="0"/>
              <a:t>4 – العوامل </a:t>
            </a:r>
            <a:r>
              <a:rPr lang="ar-SA" b="1" dirty="0" smtClean="0"/>
              <a:t>الاجتماعية.</a:t>
            </a:r>
            <a:endParaRPr lang="ar-SA" b="1" dirty="0"/>
          </a:p>
          <a:p>
            <a:pPr marL="0" indent="0">
              <a:buNone/>
            </a:pPr>
            <a:r>
              <a:rPr lang="ar-SA" b="1" dirty="0"/>
              <a:t>5 – الكوارث </a:t>
            </a:r>
            <a:r>
              <a:rPr lang="ar-SA" b="1" dirty="0" smtClean="0"/>
              <a:t>والحروب.</a:t>
            </a:r>
            <a:endParaRPr lang="ar-SA" b="1" dirty="0"/>
          </a:p>
          <a:p>
            <a:pPr marL="0" indent="0">
              <a:buNone/>
            </a:pPr>
            <a:endParaRPr lang="ar-SA" dirty="0"/>
          </a:p>
        </p:txBody>
      </p:sp>
    </p:spTree>
    <p:extLst>
      <p:ext uri="{BB962C8B-B14F-4D97-AF65-F5344CB8AC3E}">
        <p14:creationId xmlns:p14="http://schemas.microsoft.com/office/powerpoint/2010/main" val="267319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20000"/>
          </a:bodyPr>
          <a:lstStyle/>
          <a:p>
            <a:r>
              <a:rPr lang="ar-SA" sz="2200" b="1" u="sng" dirty="0">
                <a:solidFill>
                  <a:srgbClr val="6076B4">
                    <a:lumMod val="75000"/>
                  </a:srgbClr>
                </a:solidFill>
              </a:rPr>
              <a:t>خصائص الإدارة التعليمية</a:t>
            </a:r>
            <a:r>
              <a:rPr lang="ar-SA" sz="2200" b="1" u="sng" dirty="0" smtClean="0">
                <a:solidFill>
                  <a:srgbClr val="6076B4">
                    <a:lumMod val="75000"/>
                  </a:srgbClr>
                </a:solidFill>
              </a:rPr>
              <a:t>:-</a:t>
            </a:r>
          </a:p>
          <a:p>
            <a:pPr marL="0" indent="0">
              <a:buNone/>
            </a:pPr>
            <a:endParaRPr lang="ar-SA" sz="2300" b="1" u="sng" dirty="0">
              <a:solidFill>
                <a:srgbClr val="6076B4">
                  <a:lumMod val="75000"/>
                </a:srgbClr>
              </a:solidFill>
            </a:endParaRPr>
          </a:p>
          <a:p>
            <a:pPr marL="0" indent="0">
              <a:buNone/>
            </a:pPr>
            <a:r>
              <a:rPr lang="ar-SA" sz="1800" b="1" dirty="0" smtClean="0">
                <a:solidFill>
                  <a:srgbClr val="C00000"/>
                </a:solidFill>
              </a:rPr>
              <a:t>1- الإدارة </a:t>
            </a:r>
            <a:r>
              <a:rPr lang="ar-SA" sz="1800" b="1" dirty="0">
                <a:solidFill>
                  <a:srgbClr val="C00000"/>
                </a:solidFill>
              </a:rPr>
              <a:t>التعليمية مهمة جماعية :-</a:t>
            </a:r>
          </a:p>
          <a:p>
            <a:pPr marL="0" indent="0">
              <a:buNone/>
            </a:pPr>
            <a:r>
              <a:rPr lang="ar-SA" sz="1800" b="1" dirty="0" smtClean="0"/>
              <a:t>إن </a:t>
            </a:r>
            <a:r>
              <a:rPr lang="ar-SA" sz="1800" b="1" dirty="0"/>
              <a:t>نجاح الإدارة التعليمية وتحقيق أهدافها يتم من خلال تضافر مختلف الجهود البشرية داخل المؤسسة والتنسيق بينها , فهي ليست عملية فردية وإنما هي عملية جماعية </a:t>
            </a:r>
            <a:r>
              <a:rPr lang="ar-SA" sz="1800" b="1" dirty="0" smtClean="0"/>
              <a:t>.</a:t>
            </a:r>
          </a:p>
          <a:p>
            <a:pPr marL="0" indent="0">
              <a:buNone/>
            </a:pPr>
            <a:endParaRPr lang="ar-SA" sz="2600" b="1" dirty="0"/>
          </a:p>
          <a:p>
            <a:pPr marL="0" indent="0">
              <a:buNone/>
            </a:pPr>
            <a:r>
              <a:rPr lang="ar-SA" sz="1800" b="1" dirty="0">
                <a:solidFill>
                  <a:srgbClr val="C00000"/>
                </a:solidFill>
              </a:rPr>
              <a:t>2-</a:t>
            </a:r>
            <a:r>
              <a:rPr lang="ar-SA" sz="1800" b="1" dirty="0" smtClean="0">
                <a:solidFill>
                  <a:srgbClr val="C00000"/>
                </a:solidFill>
              </a:rPr>
              <a:t> </a:t>
            </a:r>
            <a:r>
              <a:rPr lang="ar-SA" sz="1800" b="1" dirty="0">
                <a:solidFill>
                  <a:srgbClr val="C00000"/>
                </a:solidFill>
              </a:rPr>
              <a:t>الإدارة التعليمية مسئولية ا</a:t>
            </a:r>
            <a:r>
              <a:rPr lang="ar-SA" sz="1800" b="1" dirty="0" smtClean="0">
                <a:solidFill>
                  <a:srgbClr val="C00000"/>
                </a:solidFill>
              </a:rPr>
              <a:t>جتماعية </a:t>
            </a:r>
            <a:r>
              <a:rPr lang="ar-SA" sz="1800" b="1" dirty="0">
                <a:solidFill>
                  <a:srgbClr val="C00000"/>
                </a:solidFill>
              </a:rPr>
              <a:t>:-</a:t>
            </a:r>
          </a:p>
          <a:p>
            <a:pPr marL="0" indent="0">
              <a:buNone/>
            </a:pPr>
            <a:r>
              <a:rPr lang="ar-SA" sz="1800" b="1" dirty="0"/>
              <a:t>من أهم اهداف الإدارة التعليمية هو تحسين وتطوير التعليم , وهذه تعتبر مسئولية مشتركة </a:t>
            </a:r>
            <a:r>
              <a:rPr lang="ar-SA" sz="1800" b="1" dirty="0" smtClean="0"/>
              <a:t> واجتماعية </a:t>
            </a:r>
            <a:r>
              <a:rPr lang="ar-SA" sz="1800" b="1" dirty="0"/>
              <a:t>لكل العاملين بالإدارة </a:t>
            </a:r>
            <a:r>
              <a:rPr lang="ar-SA" sz="1800" b="1" dirty="0" smtClean="0"/>
              <a:t>التعليمية .</a:t>
            </a:r>
          </a:p>
          <a:p>
            <a:pPr marL="0" indent="0">
              <a:buNone/>
            </a:pPr>
            <a:endParaRPr lang="ar-SA" sz="1800" b="1" dirty="0"/>
          </a:p>
          <a:p>
            <a:pPr marL="0" indent="0">
              <a:buNone/>
            </a:pPr>
            <a:r>
              <a:rPr lang="ar-SA" sz="1800" b="1" dirty="0">
                <a:solidFill>
                  <a:srgbClr val="C00000"/>
                </a:solidFill>
              </a:rPr>
              <a:t>3 </a:t>
            </a:r>
            <a:r>
              <a:rPr lang="ar-SA" sz="1800" b="1" dirty="0" smtClean="0">
                <a:solidFill>
                  <a:srgbClr val="C00000"/>
                </a:solidFill>
              </a:rPr>
              <a:t>-  </a:t>
            </a:r>
            <a:r>
              <a:rPr lang="ar-SA" sz="1800" b="1" dirty="0">
                <a:solidFill>
                  <a:srgbClr val="C00000"/>
                </a:solidFill>
              </a:rPr>
              <a:t>الإدارة التعليمية عملية قيادية :-</a:t>
            </a:r>
          </a:p>
          <a:p>
            <a:pPr marL="0" indent="0">
              <a:buNone/>
            </a:pPr>
            <a:r>
              <a:rPr lang="ar-SA" sz="1800" b="1" dirty="0"/>
              <a:t>ا</a:t>
            </a:r>
            <a:r>
              <a:rPr lang="ar-SA" sz="1800" b="1" dirty="0" smtClean="0"/>
              <a:t>لإدارة </a:t>
            </a:r>
            <a:r>
              <a:rPr lang="ar-SA" sz="1800" b="1" dirty="0"/>
              <a:t>التعليمية هي التي تسعى إلى تحقيق الأهداف العامة للدولة من خلال بناء وصقل الإنسان السوي الصالح </a:t>
            </a:r>
            <a:r>
              <a:rPr lang="ar-SA" sz="1800" b="1" dirty="0" smtClean="0"/>
              <a:t> وهي </a:t>
            </a:r>
            <a:r>
              <a:rPr lang="ar-SA" sz="1800" b="1" dirty="0"/>
              <a:t>التي تسير بالتعليم إلى الأفضل من أجل تحقيق السياسة المرسومة لتحقيق أهداف المجتمع فهي تقود وتوجه المجتمع من أجل التطوير وتحقيق أعلى درجة ممكنة من الرقي والتقدم</a:t>
            </a:r>
            <a:r>
              <a:rPr lang="ar-SA" sz="1800" b="1" dirty="0" smtClean="0"/>
              <a:t>.</a:t>
            </a:r>
          </a:p>
          <a:p>
            <a:pPr marL="0" indent="0">
              <a:buNone/>
            </a:pPr>
            <a:endParaRPr lang="ar-SA" sz="1800" b="1" dirty="0"/>
          </a:p>
          <a:p>
            <a:pPr marL="0" indent="0">
              <a:buNone/>
            </a:pPr>
            <a:r>
              <a:rPr lang="ar-SA" sz="1800" b="1" dirty="0">
                <a:solidFill>
                  <a:srgbClr val="C00000"/>
                </a:solidFill>
              </a:rPr>
              <a:t>4 – الإدارة التعليمية عملية إنسانية :-</a:t>
            </a:r>
          </a:p>
          <a:p>
            <a:pPr marL="0" indent="0">
              <a:buNone/>
            </a:pPr>
            <a:r>
              <a:rPr lang="ar-SA" sz="1800" b="1" dirty="0"/>
              <a:t>أن جوهر عمل الإدارة يرتكز على جانبين أساسيين هما : </a:t>
            </a:r>
            <a:r>
              <a:rPr lang="ar-SA" sz="1800" b="1" dirty="0">
                <a:solidFill>
                  <a:srgbClr val="C00000"/>
                </a:solidFill>
              </a:rPr>
              <a:t>جانب مادي , وجانب معنوي </a:t>
            </a:r>
            <a:endParaRPr lang="ar-SA" sz="1800" b="1" dirty="0" smtClean="0"/>
          </a:p>
          <a:p>
            <a:pPr marL="0" indent="0">
              <a:buNone/>
            </a:pPr>
            <a:r>
              <a:rPr lang="ar-SA" sz="1800" b="1" dirty="0" smtClean="0"/>
              <a:t> </a:t>
            </a:r>
            <a:r>
              <a:rPr lang="ar-SA" sz="1800" b="1" dirty="0"/>
              <a:t>وهو الأهم بالنسبة للإدارة التعليمية فالجوانب الإنسانية هي أساس العملية الإدارية لأنها تحقق أهدافها من خلال تعاون وتضافر جهود البشر ومن اجل البشر كما أنها تتعامل مع مختلف قطاعات المجتمع ولذا فهي في حاجة إلى المهارة والفن في التعامل مع هذه القطاعات الإنسانية.</a:t>
            </a:r>
          </a:p>
          <a:p>
            <a:pPr marL="0" indent="0">
              <a:buNone/>
            </a:pPr>
            <a:r>
              <a:rPr lang="ar-SA" sz="2000" dirty="0"/>
              <a:t> </a:t>
            </a:r>
          </a:p>
          <a:p>
            <a:pPr marL="0" indent="0">
              <a:buNone/>
            </a:pPr>
            <a:endParaRPr lang="ar-SA" sz="2000" dirty="0"/>
          </a:p>
          <a:p>
            <a:pPr marL="0" indent="0">
              <a:buNone/>
            </a:pPr>
            <a:endParaRPr lang="ar-SA" sz="2000" dirty="0"/>
          </a:p>
          <a:p>
            <a:pPr marL="0" indent="0">
              <a:buNone/>
            </a:pPr>
            <a:endParaRPr lang="ar-SA" dirty="0"/>
          </a:p>
          <a:p>
            <a:endParaRPr lang="ar-SA" dirty="0"/>
          </a:p>
        </p:txBody>
      </p:sp>
    </p:spTree>
    <p:extLst>
      <p:ext uri="{BB962C8B-B14F-4D97-AF65-F5344CB8AC3E}">
        <p14:creationId xmlns:p14="http://schemas.microsoft.com/office/powerpoint/2010/main" val="335181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19872" y="908720"/>
            <a:ext cx="5277272" cy="4958011"/>
          </a:xfrm>
        </p:spPr>
        <p:txBody>
          <a:bodyPr>
            <a:normAutofit lnSpcReduction="10000"/>
          </a:bodyPr>
          <a:lstStyle/>
          <a:p>
            <a:r>
              <a:rPr lang="ar-SA" sz="2800" b="1" dirty="0"/>
              <a:t>وجدت الإدارة منذ وجود الإنسان على الأرض , فتنظيم الإنسان لحياته نوع من انواع الإدارة </a:t>
            </a:r>
            <a:r>
              <a:rPr lang="ar-SA" sz="2800" b="1" dirty="0" smtClean="0"/>
              <a:t>.</a:t>
            </a:r>
          </a:p>
          <a:p>
            <a:endParaRPr lang="ar-SA" sz="2800" b="1" dirty="0"/>
          </a:p>
          <a:p>
            <a:r>
              <a:rPr lang="ar-SA" sz="2800" b="1" dirty="0" smtClean="0"/>
              <a:t>كانت </a:t>
            </a:r>
            <a:r>
              <a:rPr lang="ar-SA" sz="2800" b="1" dirty="0"/>
              <a:t>تتم الإدارة في جميع المواقف الحياتية والمجتمعية البدائية ولكنها كانت تتسم بالبساطة والمحدودية </a:t>
            </a:r>
            <a:r>
              <a:rPr lang="ar-SA" sz="2800" b="1" dirty="0" smtClean="0"/>
              <a:t>.</a:t>
            </a:r>
          </a:p>
          <a:p>
            <a:endParaRPr lang="ar-SA" sz="2800" b="1" dirty="0"/>
          </a:p>
          <a:p>
            <a:r>
              <a:rPr lang="ar-SA" sz="2800" b="1" dirty="0" smtClean="0"/>
              <a:t>مع </a:t>
            </a:r>
            <a:r>
              <a:rPr lang="ar-SA" sz="2800" b="1" dirty="0"/>
              <a:t>التقدم العلمي والتكنولوجي تحولت الإدارة من البساطة إلى التعقيد ويتوقف حجم هذا التعقيد حسب حجم المؤسسة .</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84" y="2288367"/>
            <a:ext cx="3168352" cy="4572000"/>
          </a:xfrm>
          <a:prstGeom prst="rect">
            <a:avLst/>
          </a:prstGeom>
        </p:spPr>
      </p:pic>
    </p:spTree>
    <p:extLst>
      <p:ext uri="{BB962C8B-B14F-4D97-AF65-F5344CB8AC3E}">
        <p14:creationId xmlns:p14="http://schemas.microsoft.com/office/powerpoint/2010/main" val="1205427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r>
              <a:rPr lang="ar-SA" b="1" dirty="0">
                <a:solidFill>
                  <a:schemeClr val="accent3">
                    <a:lumMod val="50000"/>
                  </a:schemeClr>
                </a:solidFill>
              </a:rPr>
              <a:t>مفهوم الإدارة :-</a:t>
            </a:r>
          </a:p>
          <a:p>
            <a:pPr marL="0" indent="0">
              <a:buNone/>
            </a:pPr>
            <a:r>
              <a:rPr lang="ar-SA" b="1" dirty="0"/>
              <a:t>هي ترجمة الأفكار والنظريات والفلسفات إلى واقع وهي أداة </a:t>
            </a:r>
            <a:r>
              <a:rPr lang="ar-SA" b="1" dirty="0" smtClean="0"/>
              <a:t>لتوجيه </a:t>
            </a:r>
            <a:r>
              <a:rPr lang="ar-SA" b="1" dirty="0"/>
              <a:t>التغيرات </a:t>
            </a:r>
            <a:r>
              <a:rPr lang="ar-SA" b="1" dirty="0" smtClean="0"/>
              <a:t>الاجتماعية </a:t>
            </a:r>
            <a:r>
              <a:rPr lang="ar-SA" b="1" dirty="0"/>
              <a:t>والتيارات الثقافية بالإضافة إلى أنها عامل أساسي في تسهيل التغير </a:t>
            </a:r>
            <a:r>
              <a:rPr lang="ar-SA" b="1" dirty="0" smtClean="0"/>
              <a:t>واستقراره</a:t>
            </a:r>
            <a:r>
              <a:rPr lang="ar-SA" b="1" dirty="0"/>
              <a:t>.</a:t>
            </a:r>
          </a:p>
          <a:p>
            <a:endParaRPr lang="ar-SA" dirty="0" smtClean="0"/>
          </a:p>
          <a:p>
            <a:r>
              <a:rPr lang="ar-SA" b="1" dirty="0">
                <a:solidFill>
                  <a:schemeClr val="accent3">
                    <a:lumMod val="50000"/>
                  </a:schemeClr>
                </a:solidFill>
              </a:rPr>
              <a:t>الإدارة </a:t>
            </a:r>
            <a:r>
              <a:rPr lang="ar-SA" b="1" dirty="0" smtClean="0">
                <a:solidFill>
                  <a:schemeClr val="accent3">
                    <a:lumMod val="50000"/>
                  </a:schemeClr>
                </a:solidFill>
              </a:rPr>
              <a:t>منظومة </a:t>
            </a:r>
            <a:r>
              <a:rPr lang="ar-SA" b="1" dirty="0">
                <a:solidFill>
                  <a:schemeClr val="accent3">
                    <a:lumMod val="50000"/>
                  </a:schemeClr>
                </a:solidFill>
              </a:rPr>
              <a:t>ثلاثية الأبعاد هي </a:t>
            </a:r>
            <a:r>
              <a:rPr lang="ar-SA" b="1" dirty="0" smtClean="0">
                <a:solidFill>
                  <a:schemeClr val="accent3">
                    <a:lumMod val="50000"/>
                  </a:schemeClr>
                </a:solidFill>
              </a:rPr>
              <a:t>:-</a:t>
            </a:r>
            <a:endParaRPr lang="ar-SA" b="1" dirty="0">
              <a:solidFill>
                <a:schemeClr val="accent3">
                  <a:lumMod val="50000"/>
                </a:schemeClr>
              </a:solidFill>
            </a:endParaRPr>
          </a:p>
          <a:p>
            <a:pPr marL="0" indent="0">
              <a:buNone/>
            </a:pPr>
            <a:r>
              <a:rPr lang="ar-SA" b="1" dirty="0"/>
              <a:t>البعد الأول : بعد مفاهيمي يتضمن التعريفات والأفكار والأسس والمبادئ والمعرفة الإدارية .</a:t>
            </a:r>
          </a:p>
          <a:p>
            <a:pPr marL="0" indent="0">
              <a:buNone/>
            </a:pPr>
            <a:r>
              <a:rPr lang="ar-SA" b="1" dirty="0"/>
              <a:t>البعد الثاني : بعد مهاري ويتمثل في اكتساب المهارات الفنية في العملية الإدارية وتطبيقها.</a:t>
            </a:r>
          </a:p>
          <a:p>
            <a:pPr marL="0" indent="0">
              <a:buNone/>
            </a:pPr>
            <a:r>
              <a:rPr lang="ar-SA" b="1" dirty="0"/>
              <a:t>البعد الثالث : بعد سلوكي ويتمثل في التعامل مع المرؤوسين وإدارة حركتهم الوظيفية من منطلق الاتجاه المعرفي والوجداني والخبرة.</a:t>
            </a:r>
          </a:p>
          <a:p>
            <a:pPr marL="0" indent="0">
              <a:buNone/>
            </a:pPr>
            <a:endParaRPr lang="ar-SA" b="1" dirty="0" smtClean="0">
              <a:solidFill>
                <a:schemeClr val="accent3">
                  <a:lumMod val="50000"/>
                </a:schemeClr>
              </a:solidFill>
            </a:endParaRPr>
          </a:p>
        </p:txBody>
      </p:sp>
    </p:spTree>
    <p:extLst>
      <p:ext uri="{BB962C8B-B14F-4D97-AF65-F5344CB8AC3E}">
        <p14:creationId xmlns:p14="http://schemas.microsoft.com/office/powerpoint/2010/main" val="54622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59832" y="620688"/>
            <a:ext cx="5565304" cy="5361459"/>
          </a:xfrm>
        </p:spPr>
        <p:txBody>
          <a:bodyPr>
            <a:normAutofit lnSpcReduction="10000"/>
          </a:bodyPr>
          <a:lstStyle/>
          <a:p>
            <a:r>
              <a:rPr lang="ar-SA" b="1" dirty="0">
                <a:solidFill>
                  <a:srgbClr val="C00000"/>
                </a:solidFill>
              </a:rPr>
              <a:t>خصائص الإدارة:-</a:t>
            </a:r>
          </a:p>
          <a:p>
            <a:pPr marL="0" indent="0">
              <a:buNone/>
            </a:pPr>
            <a:r>
              <a:rPr lang="ar-SA" b="1" dirty="0" smtClean="0"/>
              <a:t>1 - </a:t>
            </a:r>
            <a:r>
              <a:rPr lang="ar-SA" b="1" dirty="0"/>
              <a:t>ترتبط الإدارة بالجماعات والمؤسسات </a:t>
            </a:r>
            <a:r>
              <a:rPr lang="ar-SA" b="1" dirty="0" smtClean="0"/>
              <a:t>.</a:t>
            </a:r>
          </a:p>
          <a:p>
            <a:pPr marL="0" indent="0">
              <a:buNone/>
            </a:pPr>
            <a:r>
              <a:rPr lang="ar-SA" b="1" dirty="0" smtClean="0"/>
              <a:t>2 - </a:t>
            </a:r>
            <a:r>
              <a:rPr lang="ar-SA" b="1" dirty="0"/>
              <a:t>الإدارة هي عملية منظمة وذلك على أساس أنها تنطوي على مجموعة من الخطوات المتتابعة والمتفاعلة </a:t>
            </a:r>
            <a:r>
              <a:rPr lang="ar-SA" b="1" dirty="0" smtClean="0"/>
              <a:t>والمتداخلة.</a:t>
            </a:r>
            <a:endParaRPr lang="ar-SA" b="1" dirty="0"/>
          </a:p>
          <a:p>
            <a:pPr marL="0" indent="0">
              <a:buNone/>
            </a:pPr>
            <a:r>
              <a:rPr lang="ar-SA" b="1" dirty="0" smtClean="0"/>
              <a:t>3- الإدارة </a:t>
            </a:r>
            <a:r>
              <a:rPr lang="ar-SA" b="1" dirty="0"/>
              <a:t>هي عملية هادفة فلا توجد إدارة بدون هدف </a:t>
            </a:r>
            <a:r>
              <a:rPr lang="ar-SA" b="1" dirty="0" smtClean="0"/>
              <a:t>.</a:t>
            </a:r>
            <a:endParaRPr lang="ar-SA" b="1" dirty="0"/>
          </a:p>
          <a:p>
            <a:pPr marL="0" indent="0">
              <a:buNone/>
            </a:pPr>
            <a:r>
              <a:rPr lang="ar-SA" b="1" dirty="0" smtClean="0"/>
              <a:t>4- الإدارة </a:t>
            </a:r>
            <a:r>
              <a:rPr lang="ar-SA" b="1" dirty="0"/>
              <a:t>تمارس في مختلف المجالات </a:t>
            </a:r>
            <a:r>
              <a:rPr lang="ar-SA" b="1" dirty="0" smtClean="0"/>
              <a:t>.</a:t>
            </a:r>
            <a:endParaRPr lang="ar-SA" b="1" dirty="0"/>
          </a:p>
          <a:p>
            <a:pPr marL="0" indent="0">
              <a:buNone/>
            </a:pPr>
            <a:r>
              <a:rPr lang="ar-SA" b="1" dirty="0" smtClean="0"/>
              <a:t>5- الإدارة </a:t>
            </a:r>
            <a:r>
              <a:rPr lang="ar-SA" b="1" dirty="0"/>
              <a:t>تمارس في المؤسسات على مختلف المستويات </a:t>
            </a:r>
            <a:r>
              <a:rPr lang="ar-SA" b="1" dirty="0" smtClean="0"/>
              <a:t>الإدارية.</a:t>
            </a:r>
            <a:endParaRPr lang="ar-SA" b="1" dirty="0"/>
          </a:p>
          <a:p>
            <a:endParaRPr lang="ar-SA" dirty="0" smtClean="0">
              <a:solidFill>
                <a:srgbClr val="C00000"/>
              </a:solidFill>
            </a:endParaRPr>
          </a:p>
          <a:p>
            <a:r>
              <a:rPr lang="ar-SA" b="1" dirty="0">
                <a:solidFill>
                  <a:srgbClr val="C00000"/>
                </a:solidFill>
              </a:rPr>
              <a:t>أنماط الإدارة :-</a:t>
            </a:r>
          </a:p>
          <a:p>
            <a:pPr marL="0" indent="0">
              <a:buNone/>
            </a:pPr>
            <a:r>
              <a:rPr lang="ar-SA" b="1" dirty="0" smtClean="0"/>
              <a:t>أ </a:t>
            </a:r>
            <a:r>
              <a:rPr lang="ar-SA" b="1" dirty="0"/>
              <a:t>– أنماط الإدارة من حيث درجة المشاركة .</a:t>
            </a:r>
            <a:endParaRPr lang="ar-SA" b="1" dirty="0" smtClean="0"/>
          </a:p>
          <a:p>
            <a:pPr marL="0" indent="0">
              <a:buNone/>
            </a:pPr>
            <a:r>
              <a:rPr lang="ar-SA" b="1" dirty="0" smtClean="0"/>
              <a:t>ب </a:t>
            </a:r>
            <a:r>
              <a:rPr lang="ar-SA" b="1" dirty="0"/>
              <a:t>– أنماط الإدارة من حيث درجة تفويض السلطة .</a:t>
            </a: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0"/>
            <a:ext cx="2664296" cy="6858000"/>
          </a:xfrm>
          <a:prstGeom prst="rect">
            <a:avLst/>
          </a:prstGeom>
        </p:spPr>
      </p:pic>
    </p:spTree>
    <p:extLst>
      <p:ext uri="{BB962C8B-B14F-4D97-AF65-F5344CB8AC3E}">
        <p14:creationId xmlns:p14="http://schemas.microsoft.com/office/powerpoint/2010/main" val="232138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99792" y="620688"/>
            <a:ext cx="6120680" cy="5361459"/>
          </a:xfrm>
        </p:spPr>
        <p:txBody>
          <a:bodyPr>
            <a:normAutofit fontScale="92500" lnSpcReduction="20000"/>
          </a:bodyPr>
          <a:lstStyle/>
          <a:p>
            <a:r>
              <a:rPr lang="ar-SA" b="1" dirty="0">
                <a:solidFill>
                  <a:schemeClr val="accent3">
                    <a:lumMod val="50000"/>
                  </a:schemeClr>
                </a:solidFill>
              </a:rPr>
              <a:t> أنماط الإدارة من حيث درجة المشاركة :- </a:t>
            </a:r>
          </a:p>
          <a:p>
            <a:pPr marL="0" indent="0">
              <a:buNone/>
            </a:pPr>
            <a:r>
              <a:rPr lang="ar-SA" b="1" u="sng" dirty="0" smtClean="0">
                <a:solidFill>
                  <a:schemeClr val="accent1">
                    <a:lumMod val="75000"/>
                  </a:schemeClr>
                </a:solidFill>
              </a:rPr>
              <a:t>أولاً: </a:t>
            </a:r>
            <a:r>
              <a:rPr lang="ar-SA" b="1" u="sng" dirty="0">
                <a:solidFill>
                  <a:schemeClr val="accent1">
                    <a:lumMod val="75000"/>
                  </a:schemeClr>
                </a:solidFill>
              </a:rPr>
              <a:t>الإدارة الديمقراطية </a:t>
            </a:r>
            <a:r>
              <a:rPr lang="ar-SA" b="1" u="sng" dirty="0" smtClean="0">
                <a:solidFill>
                  <a:schemeClr val="accent1">
                    <a:lumMod val="75000"/>
                  </a:schemeClr>
                </a:solidFill>
              </a:rPr>
              <a:t>:</a:t>
            </a:r>
          </a:p>
          <a:p>
            <a:pPr marL="0" indent="0">
              <a:buNone/>
            </a:pPr>
            <a:endParaRPr lang="ar-SA" b="1" u="sng" dirty="0">
              <a:solidFill>
                <a:schemeClr val="accent1">
                  <a:lumMod val="75000"/>
                </a:schemeClr>
              </a:solidFill>
            </a:endParaRPr>
          </a:p>
          <a:p>
            <a:pPr marL="0" indent="0">
              <a:buNone/>
            </a:pPr>
            <a:r>
              <a:rPr lang="ar-SA" b="1" dirty="0"/>
              <a:t>هي المشاركة الفعالة لجميع أعضاء المنظمة </a:t>
            </a:r>
            <a:r>
              <a:rPr lang="ar-SA" b="1" dirty="0" smtClean="0"/>
              <a:t>أو المؤسسة أو المدرسة </a:t>
            </a:r>
            <a:r>
              <a:rPr lang="ar-SA" b="1" dirty="0"/>
              <a:t>في جميع العمليات </a:t>
            </a:r>
            <a:r>
              <a:rPr lang="ar-SA" b="1" dirty="0" smtClean="0"/>
              <a:t>الإدارية وأن </a:t>
            </a:r>
            <a:r>
              <a:rPr lang="ar-SA" b="1" dirty="0"/>
              <a:t>الإدارة الديمقراطية هي الإدارة الجيدة في مجال العمل </a:t>
            </a:r>
            <a:r>
              <a:rPr lang="ar-SA" b="1" dirty="0" smtClean="0"/>
              <a:t>المدرسي.</a:t>
            </a:r>
          </a:p>
          <a:p>
            <a:pPr marL="0" indent="0">
              <a:buNone/>
            </a:pPr>
            <a:endParaRPr lang="ar-SA" dirty="0" smtClean="0"/>
          </a:p>
          <a:p>
            <a:pPr marL="0" indent="0">
              <a:buNone/>
            </a:pPr>
            <a:r>
              <a:rPr lang="ar-SA" b="1" u="sng" dirty="0">
                <a:solidFill>
                  <a:schemeClr val="accent1">
                    <a:lumMod val="75000"/>
                  </a:schemeClr>
                </a:solidFill>
              </a:rPr>
              <a:t> </a:t>
            </a:r>
            <a:r>
              <a:rPr lang="ar-SA" b="1" u="sng" dirty="0" smtClean="0">
                <a:solidFill>
                  <a:schemeClr val="accent1">
                    <a:lumMod val="75000"/>
                  </a:schemeClr>
                </a:solidFill>
              </a:rPr>
              <a:t>الأسس </a:t>
            </a:r>
            <a:r>
              <a:rPr lang="ar-SA" b="1" u="sng" dirty="0">
                <a:solidFill>
                  <a:schemeClr val="accent1">
                    <a:lumMod val="75000"/>
                  </a:schemeClr>
                </a:solidFill>
              </a:rPr>
              <a:t>التي تقوم عليها الإدارة الديمقراطية </a:t>
            </a:r>
            <a:r>
              <a:rPr lang="ar-SA" b="1" u="sng" dirty="0" smtClean="0">
                <a:solidFill>
                  <a:schemeClr val="accent1">
                    <a:lumMod val="75000"/>
                  </a:schemeClr>
                </a:solidFill>
              </a:rPr>
              <a:t>:-</a:t>
            </a:r>
          </a:p>
          <a:p>
            <a:pPr marL="0" indent="0">
              <a:buNone/>
            </a:pPr>
            <a:endParaRPr lang="ar-SA" b="1" u="sng" dirty="0">
              <a:solidFill>
                <a:schemeClr val="accent1">
                  <a:lumMod val="75000"/>
                </a:schemeClr>
              </a:solidFill>
            </a:endParaRPr>
          </a:p>
          <a:p>
            <a:pPr marL="0" indent="0">
              <a:buNone/>
            </a:pPr>
            <a:r>
              <a:rPr lang="ar-SA" b="1" dirty="0"/>
              <a:t>1 – تشجيع فردية الطلاب وأعضاء هيئة </a:t>
            </a:r>
            <a:r>
              <a:rPr lang="ar-SA" b="1" dirty="0" smtClean="0"/>
              <a:t>التدريس.</a:t>
            </a:r>
            <a:endParaRPr lang="ar-SA" b="1" dirty="0"/>
          </a:p>
          <a:p>
            <a:pPr marL="0" indent="0">
              <a:buNone/>
            </a:pPr>
            <a:r>
              <a:rPr lang="ar-SA" b="1" dirty="0"/>
              <a:t>2 – تنسيق الجهود بين </a:t>
            </a:r>
            <a:r>
              <a:rPr lang="ar-SA" b="1" dirty="0" smtClean="0"/>
              <a:t>العاملين.</a:t>
            </a:r>
            <a:endParaRPr lang="ar-SA" b="1" dirty="0"/>
          </a:p>
          <a:p>
            <a:pPr marL="0" indent="0">
              <a:buNone/>
            </a:pPr>
            <a:r>
              <a:rPr lang="ar-SA" b="1" dirty="0"/>
              <a:t>3 – المشاركة الفعالة في تحديد السياسات والبرامج </a:t>
            </a:r>
            <a:r>
              <a:rPr lang="ar-SA" b="1" dirty="0" smtClean="0"/>
              <a:t>واتخاذ القرارات.</a:t>
            </a:r>
            <a:endParaRPr lang="ar-SA" b="1" dirty="0"/>
          </a:p>
          <a:p>
            <a:pPr marL="0" indent="0">
              <a:buNone/>
            </a:pPr>
            <a:r>
              <a:rPr lang="ar-SA" b="1" dirty="0"/>
              <a:t>4 – تكافؤ السلطة مع </a:t>
            </a:r>
            <a:r>
              <a:rPr lang="ar-SA" b="1" dirty="0" smtClean="0"/>
              <a:t>المسئولية.</a:t>
            </a:r>
            <a:endParaRPr lang="ar-SA" b="1" dirty="0"/>
          </a:p>
          <a:p>
            <a:pPr marL="0" indent="0">
              <a:buNone/>
            </a:pPr>
            <a:r>
              <a:rPr lang="ar-SA" b="1" dirty="0"/>
              <a:t>5 – التعرف على </a:t>
            </a:r>
            <a:r>
              <a:rPr lang="ar-SA" b="1" dirty="0" smtClean="0"/>
              <a:t>استعدادات </a:t>
            </a:r>
            <a:r>
              <a:rPr lang="ar-SA" b="1" dirty="0"/>
              <a:t>وقدرات أعضاء هيئة </a:t>
            </a:r>
            <a:r>
              <a:rPr lang="ar-SA" b="1" dirty="0" smtClean="0"/>
              <a:t>التدريس.</a:t>
            </a:r>
          </a:p>
          <a:p>
            <a:pPr marL="0" indent="0">
              <a:buNone/>
            </a:pPr>
            <a:r>
              <a:rPr lang="ar-SA" b="1" dirty="0"/>
              <a:t>6 – تحديد الأعمال والمسئوليات بشكل </a:t>
            </a:r>
            <a:r>
              <a:rPr lang="ar-SA" b="1" dirty="0" smtClean="0"/>
              <a:t>واضح.</a:t>
            </a:r>
            <a:endParaRPr lang="ar-SA" b="1" dirty="0"/>
          </a:p>
          <a:p>
            <a:pPr marL="0" indent="0">
              <a:buNone/>
            </a:pPr>
            <a:endParaRPr lang="ar-SA" dirty="0"/>
          </a:p>
          <a:p>
            <a:pPr marL="0" indent="0">
              <a:buNone/>
            </a:pPr>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31" y="0"/>
            <a:ext cx="2878137" cy="6848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847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8229600" cy="5505475"/>
          </a:xfrm>
        </p:spPr>
        <p:txBody>
          <a:bodyPr>
            <a:normAutofit fontScale="92500" lnSpcReduction="20000"/>
          </a:bodyPr>
          <a:lstStyle/>
          <a:p>
            <a:pPr marL="0" indent="0">
              <a:buNone/>
            </a:pPr>
            <a:r>
              <a:rPr lang="ar-SA" sz="2200" b="1" u="sng" dirty="0">
                <a:solidFill>
                  <a:schemeClr val="accent1">
                    <a:lumMod val="75000"/>
                  </a:schemeClr>
                </a:solidFill>
              </a:rPr>
              <a:t>ثانياً: الإدارة الأوتوقراطية </a:t>
            </a:r>
            <a:r>
              <a:rPr lang="ar-SA" sz="2200" b="1" u="sng" dirty="0" smtClean="0">
                <a:solidFill>
                  <a:schemeClr val="accent1">
                    <a:lumMod val="75000"/>
                  </a:schemeClr>
                </a:solidFill>
              </a:rPr>
              <a:t>:-</a:t>
            </a:r>
          </a:p>
          <a:p>
            <a:pPr marL="0" indent="0">
              <a:buNone/>
            </a:pPr>
            <a:endParaRPr lang="ar-SA" sz="2200" b="1" u="sng" dirty="0">
              <a:solidFill>
                <a:schemeClr val="accent1">
                  <a:lumMod val="75000"/>
                </a:schemeClr>
              </a:solidFill>
            </a:endParaRPr>
          </a:p>
          <a:p>
            <a:pPr marL="0" indent="0">
              <a:lnSpc>
                <a:spcPct val="90000"/>
              </a:lnSpc>
              <a:buNone/>
            </a:pPr>
            <a:r>
              <a:rPr lang="ar-SA" b="1" dirty="0"/>
              <a:t>السلطة الإدارية مفوضه إليها من سلطة أعلى منها وأن المسئولية الضمنية قد منحت لها وحدها ولذا تحرص على التمسك بكل السلطات في يدها ولا تفوض غيرها في أي من الأمور</a:t>
            </a:r>
            <a:r>
              <a:rPr lang="ar-SA" b="1" dirty="0" smtClean="0"/>
              <a:t>.</a:t>
            </a:r>
          </a:p>
          <a:p>
            <a:pPr marL="0" indent="0">
              <a:lnSpc>
                <a:spcPct val="90000"/>
              </a:lnSpc>
              <a:buNone/>
            </a:pPr>
            <a:endParaRPr lang="ar-SA" dirty="0"/>
          </a:p>
          <a:p>
            <a:r>
              <a:rPr lang="ar-SA" sz="2200" b="1" dirty="0" smtClean="0">
                <a:solidFill>
                  <a:srgbClr val="C00000"/>
                </a:solidFill>
              </a:rPr>
              <a:t>ومن </a:t>
            </a:r>
            <a:r>
              <a:rPr lang="ar-SA" sz="2200" b="1" dirty="0">
                <a:solidFill>
                  <a:srgbClr val="C00000"/>
                </a:solidFill>
              </a:rPr>
              <a:t>خصائص الإدارة الأوتوقراطية </a:t>
            </a:r>
            <a:r>
              <a:rPr lang="ar-SA" sz="2200" b="1" dirty="0" smtClean="0">
                <a:solidFill>
                  <a:srgbClr val="C00000"/>
                </a:solidFill>
              </a:rPr>
              <a:t>:</a:t>
            </a:r>
          </a:p>
          <a:p>
            <a:pPr marL="0" indent="0">
              <a:buNone/>
            </a:pPr>
            <a:endParaRPr lang="ar-SA" sz="2200" b="1" dirty="0" smtClean="0">
              <a:solidFill>
                <a:srgbClr val="C00000"/>
              </a:solidFill>
            </a:endParaRPr>
          </a:p>
          <a:p>
            <a:pPr marL="0" indent="0">
              <a:buNone/>
            </a:pPr>
            <a:r>
              <a:rPr lang="ar-SA" sz="2000" b="1" dirty="0" smtClean="0">
                <a:solidFill>
                  <a:schemeClr val="accent2">
                    <a:lumMod val="50000"/>
                  </a:schemeClr>
                </a:solidFill>
              </a:rPr>
              <a:t> </a:t>
            </a:r>
            <a:r>
              <a:rPr lang="ar-SA" b="1" dirty="0"/>
              <a:t>انعدام الحوار بينها وبين العاملين معها في الغالب وخاصة في الأمور ذات الصلة القوية بالعمل داخل المؤسسة</a:t>
            </a:r>
            <a:r>
              <a:rPr lang="ar-SA" b="1" dirty="0" smtClean="0"/>
              <a:t>.</a:t>
            </a:r>
          </a:p>
          <a:p>
            <a:pPr marL="0" indent="0">
              <a:buNone/>
            </a:pPr>
            <a:endParaRPr lang="ar-SA" b="1" dirty="0"/>
          </a:p>
          <a:p>
            <a:r>
              <a:rPr lang="ar-SA" sz="2200" b="1" u="sng" dirty="0">
                <a:solidFill>
                  <a:schemeClr val="accent1">
                    <a:lumMod val="75000"/>
                  </a:schemeClr>
                </a:solidFill>
              </a:rPr>
              <a:t>الأسس التي تقوم عليها الإدارة الأوتوقراطية </a:t>
            </a:r>
            <a:r>
              <a:rPr lang="ar-SA" sz="2200" b="1" u="sng" dirty="0" smtClean="0">
                <a:solidFill>
                  <a:schemeClr val="accent1">
                    <a:lumMod val="75000"/>
                  </a:schemeClr>
                </a:solidFill>
              </a:rPr>
              <a:t>:-</a:t>
            </a:r>
          </a:p>
          <a:p>
            <a:pPr marL="0" indent="0">
              <a:buNone/>
            </a:pPr>
            <a:r>
              <a:rPr lang="ar-SA" b="1" dirty="0" smtClean="0"/>
              <a:t>1 </a:t>
            </a:r>
            <a:r>
              <a:rPr lang="ar-SA" b="1" dirty="0"/>
              <a:t>– السلطة من اعلى إلى أسفل </a:t>
            </a:r>
            <a:r>
              <a:rPr lang="ar-SA" b="1" dirty="0" smtClean="0"/>
              <a:t>.</a:t>
            </a:r>
            <a:endParaRPr lang="ar-SA" b="1" dirty="0"/>
          </a:p>
          <a:p>
            <a:pPr marL="0" indent="0">
              <a:buNone/>
            </a:pPr>
            <a:r>
              <a:rPr lang="ar-SA" b="1" dirty="0" smtClean="0"/>
              <a:t>2 </a:t>
            </a:r>
            <a:r>
              <a:rPr lang="ar-SA" b="1" dirty="0"/>
              <a:t>– الفصل بين التخطيط </a:t>
            </a:r>
            <a:r>
              <a:rPr lang="ar-SA" b="1" dirty="0" smtClean="0"/>
              <a:t>والتنفيذ. </a:t>
            </a:r>
            <a:endParaRPr lang="ar-SA" b="1" dirty="0"/>
          </a:p>
          <a:p>
            <a:pPr marL="0" indent="0">
              <a:buNone/>
            </a:pPr>
            <a:r>
              <a:rPr lang="ar-SA" b="1" dirty="0" smtClean="0"/>
              <a:t>3 </a:t>
            </a:r>
            <a:r>
              <a:rPr lang="ar-SA" b="1" dirty="0"/>
              <a:t>– الولاء </a:t>
            </a:r>
            <a:r>
              <a:rPr lang="ar-SA" b="1" dirty="0" smtClean="0"/>
              <a:t>للرؤساء. </a:t>
            </a:r>
            <a:endParaRPr lang="ar-SA" b="1" dirty="0"/>
          </a:p>
          <a:p>
            <a:pPr marL="0" indent="0">
              <a:buNone/>
            </a:pPr>
            <a:r>
              <a:rPr lang="ar-SA" b="1" dirty="0" smtClean="0"/>
              <a:t>4 </a:t>
            </a:r>
            <a:r>
              <a:rPr lang="ar-SA" b="1" dirty="0"/>
              <a:t>– </a:t>
            </a:r>
            <a:r>
              <a:rPr lang="ar-SA" b="1" dirty="0" err="1"/>
              <a:t>الإلتزام</a:t>
            </a:r>
            <a:r>
              <a:rPr lang="ar-SA" b="1" dirty="0"/>
              <a:t> بتنفيذ توجيهات وتعليمات السلطات </a:t>
            </a:r>
            <a:r>
              <a:rPr lang="ar-SA" b="1" dirty="0" smtClean="0"/>
              <a:t>الأعلى.</a:t>
            </a:r>
            <a:endParaRPr lang="ar-SA" b="1" dirty="0"/>
          </a:p>
          <a:p>
            <a:pPr marL="0" indent="0">
              <a:buNone/>
            </a:pPr>
            <a:r>
              <a:rPr lang="ar-SA" b="1" dirty="0" smtClean="0"/>
              <a:t>5 </a:t>
            </a:r>
            <a:r>
              <a:rPr lang="ar-SA" b="1" dirty="0"/>
              <a:t>– يمثل دور المدرس دوراً ثانوياً والمدير صاحب الدور </a:t>
            </a:r>
            <a:r>
              <a:rPr lang="ar-SA" b="1" dirty="0" smtClean="0"/>
              <a:t>الرئيسي.</a:t>
            </a:r>
            <a:endParaRPr lang="ar-SA" b="1" dirty="0"/>
          </a:p>
          <a:p>
            <a:endParaRPr lang="ar-SA" dirty="0"/>
          </a:p>
        </p:txBody>
      </p:sp>
    </p:spTree>
    <p:extLst>
      <p:ext uri="{BB962C8B-B14F-4D97-AF65-F5344CB8AC3E}">
        <p14:creationId xmlns:p14="http://schemas.microsoft.com/office/powerpoint/2010/main" val="2290897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lvl="0"/>
            <a:r>
              <a:rPr lang="ar-SA" sz="2600" b="1" u="sng" dirty="0">
                <a:solidFill>
                  <a:srgbClr val="6076B4">
                    <a:lumMod val="75000"/>
                  </a:srgbClr>
                </a:solidFill>
              </a:rPr>
              <a:t>الأسس التي تقوم عليها الإدارة الأوتوقراطية </a:t>
            </a:r>
            <a:r>
              <a:rPr lang="ar-SA" sz="2600" b="1" u="sng" dirty="0" smtClean="0">
                <a:solidFill>
                  <a:srgbClr val="6076B4">
                    <a:lumMod val="75000"/>
                  </a:srgbClr>
                </a:solidFill>
              </a:rPr>
              <a:t>:-</a:t>
            </a:r>
            <a:endParaRPr lang="ar-SA" sz="3000" b="1" dirty="0"/>
          </a:p>
          <a:p>
            <a:pPr marL="0" lvl="0" indent="0">
              <a:buNone/>
            </a:pPr>
            <a:endParaRPr lang="ar-SA" dirty="0"/>
          </a:p>
          <a:p>
            <a:pPr marL="0" indent="0">
              <a:buNone/>
            </a:pPr>
            <a:r>
              <a:rPr lang="ar-SA" b="1" dirty="0" smtClean="0"/>
              <a:t>6 </a:t>
            </a:r>
            <a:r>
              <a:rPr lang="ar-SA" b="1" dirty="0"/>
              <a:t>– عدم </a:t>
            </a:r>
            <a:r>
              <a:rPr lang="ar-SA" b="1" dirty="0" smtClean="0"/>
              <a:t>الالتزام </a:t>
            </a:r>
            <a:r>
              <a:rPr lang="ar-SA" b="1" dirty="0"/>
              <a:t>بالأسس والمبادئ </a:t>
            </a:r>
            <a:r>
              <a:rPr lang="ar-SA" b="1" dirty="0" smtClean="0"/>
              <a:t>العلمية. </a:t>
            </a:r>
            <a:endParaRPr lang="ar-SA" b="1" dirty="0"/>
          </a:p>
          <a:p>
            <a:pPr marL="0" indent="0">
              <a:buNone/>
            </a:pPr>
            <a:r>
              <a:rPr lang="ar-SA" b="1" dirty="0" smtClean="0"/>
              <a:t>7 </a:t>
            </a:r>
            <a:r>
              <a:rPr lang="ar-SA" b="1" dirty="0"/>
              <a:t>– </a:t>
            </a:r>
            <a:r>
              <a:rPr lang="ar-SA" b="1" dirty="0" smtClean="0"/>
              <a:t>اهتمام </a:t>
            </a:r>
            <a:r>
              <a:rPr lang="ar-SA" b="1" dirty="0"/>
              <a:t>المدارس بالناحية </a:t>
            </a:r>
            <a:r>
              <a:rPr lang="ar-SA" b="1" dirty="0" smtClean="0"/>
              <a:t>الأكاديمية. </a:t>
            </a:r>
            <a:endParaRPr lang="ar-SA" b="1" dirty="0"/>
          </a:p>
          <a:p>
            <a:pPr marL="0" indent="0">
              <a:buNone/>
            </a:pPr>
            <a:r>
              <a:rPr lang="ar-SA" b="1" dirty="0" smtClean="0"/>
              <a:t>8 </a:t>
            </a:r>
            <a:r>
              <a:rPr lang="ar-SA" b="1" dirty="0"/>
              <a:t>– الحزم </a:t>
            </a:r>
            <a:r>
              <a:rPr lang="ar-SA" b="1" dirty="0" smtClean="0"/>
              <a:t>والانضباط.</a:t>
            </a:r>
            <a:endParaRPr lang="ar-SA" b="1" dirty="0"/>
          </a:p>
          <a:p>
            <a:pPr marL="0" indent="0">
              <a:buNone/>
            </a:pPr>
            <a:r>
              <a:rPr lang="ar-SA" b="1" dirty="0" smtClean="0"/>
              <a:t>9 </a:t>
            </a:r>
            <a:r>
              <a:rPr lang="ar-SA" b="1" dirty="0"/>
              <a:t>– ندرة </a:t>
            </a:r>
            <a:r>
              <a:rPr lang="ar-SA" b="1" dirty="0" smtClean="0"/>
              <a:t>الاجتماعات الدورية.</a:t>
            </a:r>
            <a:endParaRPr lang="ar-SA" b="1" dirty="0"/>
          </a:p>
          <a:p>
            <a:pPr marL="0" indent="0">
              <a:buNone/>
            </a:pPr>
            <a:endParaRPr lang="ar-SA" sz="2000" b="1" u="sng" dirty="0" smtClean="0">
              <a:solidFill>
                <a:srgbClr val="6076B4">
                  <a:lumMod val="75000"/>
                </a:srgbClr>
              </a:solidFill>
            </a:endParaRPr>
          </a:p>
          <a:p>
            <a:pPr marL="0" indent="0">
              <a:buNone/>
            </a:pPr>
            <a:r>
              <a:rPr lang="ar-SA" sz="2600" b="1" u="sng" dirty="0" smtClean="0">
                <a:solidFill>
                  <a:srgbClr val="C00000"/>
                </a:solidFill>
              </a:rPr>
              <a:t>ثالثاً </a:t>
            </a:r>
            <a:r>
              <a:rPr lang="ar-SA" sz="2600" b="1" u="sng" dirty="0">
                <a:solidFill>
                  <a:srgbClr val="C00000"/>
                </a:solidFill>
              </a:rPr>
              <a:t>الإدارة المتساهلة :- </a:t>
            </a:r>
            <a:endParaRPr lang="ar-SA" sz="2600" b="1" u="sng" dirty="0" smtClean="0">
              <a:solidFill>
                <a:srgbClr val="C00000"/>
              </a:solidFill>
            </a:endParaRPr>
          </a:p>
          <a:p>
            <a:pPr marL="0" indent="0">
              <a:buNone/>
            </a:pPr>
            <a:endParaRPr lang="ar-SA" sz="2000" b="1" u="sng" dirty="0">
              <a:solidFill>
                <a:srgbClr val="6076B4">
                  <a:lumMod val="75000"/>
                </a:srgbClr>
              </a:solidFill>
            </a:endParaRPr>
          </a:p>
          <a:p>
            <a:r>
              <a:rPr lang="ar-SA" b="1" dirty="0" smtClean="0"/>
              <a:t>في </a:t>
            </a:r>
            <a:r>
              <a:rPr lang="ar-SA" b="1" dirty="0"/>
              <a:t>هذا النمط تنعدم السيطرة على الأعضاء / المرؤوسين بطريقة مباشرة أو غير مباشرة وبالتالي تنعدم القيادة ويقل شأن الدور الذي يؤديه رجل الإدارة وتنعدم روح العمل الجماعي ويسود القلق والتوتر والتسيب بدرجة واضحة في محيط العمل </a:t>
            </a:r>
            <a:r>
              <a:rPr lang="ar-SA" b="1" dirty="0" smtClean="0"/>
              <a:t>الجماعي.</a:t>
            </a:r>
            <a:endParaRPr lang="ar-SA" b="1" dirty="0"/>
          </a:p>
          <a:p>
            <a:r>
              <a:rPr lang="ar-SA" b="1" dirty="0" smtClean="0"/>
              <a:t>ايضاً في </a:t>
            </a:r>
            <a:r>
              <a:rPr lang="ar-SA" b="1" dirty="0"/>
              <a:t>هذا النمط </a:t>
            </a:r>
            <a:r>
              <a:rPr lang="ar-SA" b="1" dirty="0" smtClean="0"/>
              <a:t> </a:t>
            </a:r>
            <a:r>
              <a:rPr lang="ar-SA" b="1" dirty="0"/>
              <a:t>لا تقوم الإدارة بوظائفها  الرئيسية من تخطيط وتنظيم وتنسيق وتوجيه ورقابة وتنعدم فرص </a:t>
            </a:r>
            <a:r>
              <a:rPr lang="ar-SA" b="1" dirty="0" smtClean="0"/>
              <a:t>اكتساب </a:t>
            </a:r>
            <a:r>
              <a:rPr lang="ar-SA" b="1" dirty="0"/>
              <a:t>وتبادل الخبرات بين العاملين وبالتالي لا يرتفع مستوى الأداء لأنه يتم بطريقة تقليدية </a:t>
            </a:r>
            <a:r>
              <a:rPr lang="ar-SA" b="1" dirty="0" smtClean="0"/>
              <a:t> دون تجديد أو ابتكار.</a:t>
            </a:r>
            <a:endParaRPr lang="ar-SA" b="1" dirty="0"/>
          </a:p>
        </p:txBody>
      </p:sp>
    </p:spTree>
    <p:extLst>
      <p:ext uri="{BB962C8B-B14F-4D97-AF65-F5344CB8AC3E}">
        <p14:creationId xmlns:p14="http://schemas.microsoft.com/office/powerpoint/2010/main" val="3971241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15816" y="548680"/>
            <a:ext cx="5770984" cy="5256584"/>
          </a:xfrm>
        </p:spPr>
        <p:txBody>
          <a:bodyPr>
            <a:normAutofit fontScale="92500" lnSpcReduction="20000"/>
          </a:bodyPr>
          <a:lstStyle/>
          <a:p>
            <a:r>
              <a:rPr lang="ar-SA" b="1" u="sng" dirty="0">
                <a:solidFill>
                  <a:srgbClr val="C00000"/>
                </a:solidFill>
              </a:rPr>
              <a:t>خصائص الإدارة المتساهلة</a:t>
            </a:r>
            <a:r>
              <a:rPr lang="ar-SA" b="1" u="sng" dirty="0" smtClean="0">
                <a:solidFill>
                  <a:srgbClr val="C00000"/>
                </a:solidFill>
              </a:rPr>
              <a:t>:-</a:t>
            </a:r>
          </a:p>
          <a:p>
            <a:pPr marL="0" indent="0">
              <a:buNone/>
            </a:pPr>
            <a:endParaRPr lang="ar-SA" b="1" u="sng" dirty="0">
              <a:solidFill>
                <a:srgbClr val="6076B4">
                  <a:lumMod val="75000"/>
                </a:srgbClr>
              </a:solidFill>
            </a:endParaRPr>
          </a:p>
          <a:p>
            <a:pPr marL="0" indent="0">
              <a:buNone/>
            </a:pPr>
            <a:r>
              <a:rPr lang="ar-SA" b="1" dirty="0" smtClean="0"/>
              <a:t>1 </a:t>
            </a:r>
            <a:r>
              <a:rPr lang="ar-SA" b="1" dirty="0"/>
              <a:t>– شخصية المدير مرحة تفتقر إلى الخبرة الفنية في مجال </a:t>
            </a:r>
            <a:r>
              <a:rPr lang="ar-SA" b="1" dirty="0" smtClean="0"/>
              <a:t>إدارته.</a:t>
            </a:r>
            <a:endParaRPr lang="ar-SA" b="1" dirty="0"/>
          </a:p>
          <a:p>
            <a:pPr marL="0" indent="0">
              <a:buNone/>
            </a:pPr>
            <a:r>
              <a:rPr lang="ar-SA" b="1" dirty="0" smtClean="0"/>
              <a:t>2 </a:t>
            </a:r>
            <a:r>
              <a:rPr lang="ar-SA" b="1" dirty="0"/>
              <a:t>– الحرية المطلقة للعاملين فكل فرد يتصرف بطريقته وخبرته الخاصة </a:t>
            </a:r>
            <a:r>
              <a:rPr lang="ar-SA" b="1" dirty="0" smtClean="0"/>
              <a:t>.</a:t>
            </a:r>
          </a:p>
          <a:p>
            <a:pPr marL="0" indent="0">
              <a:buNone/>
            </a:pPr>
            <a:r>
              <a:rPr lang="ar-SA" b="1" dirty="0"/>
              <a:t>3</a:t>
            </a:r>
            <a:r>
              <a:rPr lang="ar-SA" b="1" dirty="0" smtClean="0"/>
              <a:t> </a:t>
            </a:r>
            <a:r>
              <a:rPr lang="ar-SA" b="1" dirty="0"/>
              <a:t>– تنعدم روح العمل الجماعي المشترك بين </a:t>
            </a:r>
            <a:r>
              <a:rPr lang="ar-SA" b="1" dirty="0" smtClean="0"/>
              <a:t>العاملين.</a:t>
            </a:r>
          </a:p>
          <a:p>
            <a:pPr marL="0" indent="0">
              <a:buNone/>
            </a:pPr>
            <a:r>
              <a:rPr lang="ar-SA" b="1" dirty="0" smtClean="0"/>
              <a:t>4 </a:t>
            </a:r>
            <a:r>
              <a:rPr lang="ar-SA" b="1" dirty="0"/>
              <a:t>– تعقد </a:t>
            </a:r>
            <a:r>
              <a:rPr lang="ar-SA" b="1" dirty="0" smtClean="0"/>
              <a:t>الاجتماعات </a:t>
            </a:r>
            <a:r>
              <a:rPr lang="ar-SA" b="1" dirty="0"/>
              <a:t>بصفة غير منتظمة ودون جدول أعمال محدد مسبقاً</a:t>
            </a:r>
          </a:p>
          <a:p>
            <a:pPr marL="0" indent="0">
              <a:buNone/>
            </a:pPr>
            <a:r>
              <a:rPr lang="ar-SA" b="1" dirty="0" smtClean="0"/>
              <a:t>5 </a:t>
            </a:r>
            <a:r>
              <a:rPr lang="ar-SA" b="1" dirty="0"/>
              <a:t>– موضوعات النقاش / </a:t>
            </a:r>
            <a:r>
              <a:rPr lang="ar-SA" b="1" dirty="0" smtClean="0"/>
              <a:t>الاجتماعات </a:t>
            </a:r>
            <a:r>
              <a:rPr lang="ar-SA" b="1" dirty="0"/>
              <a:t>تعرض من قبل المعلمين أو من أحد العاملين وقد تهمل الموضوعات ذات الأهمية لتحسين العملية </a:t>
            </a:r>
            <a:r>
              <a:rPr lang="ar-SA" b="1" dirty="0" smtClean="0"/>
              <a:t>التعليمية.</a:t>
            </a:r>
            <a:endParaRPr lang="ar-SA" b="1" dirty="0"/>
          </a:p>
          <a:p>
            <a:pPr marL="0" indent="0">
              <a:buNone/>
            </a:pPr>
            <a:r>
              <a:rPr lang="ar-SA" b="1" dirty="0" smtClean="0"/>
              <a:t>6 </a:t>
            </a:r>
            <a:r>
              <a:rPr lang="ar-SA" b="1" dirty="0"/>
              <a:t>– عدم حسم الخلافات التي قد تنشأ بين اطراف العملية </a:t>
            </a:r>
            <a:r>
              <a:rPr lang="ar-SA" b="1" dirty="0" smtClean="0"/>
              <a:t>التعليمية.</a:t>
            </a:r>
            <a:endParaRPr lang="ar-SA" b="1" dirty="0"/>
          </a:p>
          <a:p>
            <a:pPr marL="0" indent="0">
              <a:buNone/>
            </a:pPr>
            <a:r>
              <a:rPr lang="ar-SA" b="1" dirty="0" smtClean="0"/>
              <a:t>7 </a:t>
            </a:r>
            <a:r>
              <a:rPr lang="ar-SA" b="1" dirty="0"/>
              <a:t>– عدم ضبط عمليات الحضور </a:t>
            </a:r>
            <a:r>
              <a:rPr lang="ar-SA" b="1" dirty="0" smtClean="0"/>
              <a:t>والانصراف.</a:t>
            </a:r>
          </a:p>
          <a:p>
            <a:pPr marL="0" indent="0">
              <a:buNone/>
            </a:pPr>
            <a:r>
              <a:rPr lang="ar-SA" b="1" dirty="0" smtClean="0"/>
              <a:t>8 </a:t>
            </a:r>
            <a:r>
              <a:rPr lang="ar-SA" b="1" dirty="0"/>
              <a:t>– كثرة المشكلات والقلق والتوتر داخل المدرسة / </a:t>
            </a:r>
            <a:r>
              <a:rPr lang="ar-SA" b="1" dirty="0" smtClean="0"/>
              <a:t>المؤسسة.</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68960"/>
            <a:ext cx="2915816" cy="3789040"/>
          </a:xfrm>
          <a:prstGeom prst="rect">
            <a:avLst/>
          </a:prstGeom>
        </p:spPr>
      </p:pic>
    </p:spTree>
    <p:extLst>
      <p:ext uri="{BB962C8B-B14F-4D97-AF65-F5344CB8AC3E}">
        <p14:creationId xmlns:p14="http://schemas.microsoft.com/office/powerpoint/2010/main" val="885248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260648"/>
            <a:ext cx="7787208" cy="5865515"/>
          </a:xfrm>
        </p:spPr>
        <p:txBody>
          <a:bodyPr>
            <a:normAutofit fontScale="92500" lnSpcReduction="20000"/>
          </a:bodyPr>
          <a:lstStyle/>
          <a:p>
            <a:r>
              <a:rPr lang="ar-SA" b="1" dirty="0">
                <a:solidFill>
                  <a:srgbClr val="C00000"/>
                </a:solidFill>
              </a:rPr>
              <a:t>ب – أنماط الإدارة من حيث درجة تفويض السلطة تقسم إلى ما يلي </a:t>
            </a:r>
            <a:r>
              <a:rPr lang="ar-SA" b="1" dirty="0" smtClean="0">
                <a:solidFill>
                  <a:srgbClr val="C00000"/>
                </a:solidFill>
              </a:rPr>
              <a:t>:</a:t>
            </a:r>
          </a:p>
          <a:p>
            <a:pPr marL="0" indent="0">
              <a:buNone/>
            </a:pPr>
            <a:endParaRPr lang="ar-SA" b="1" dirty="0">
              <a:solidFill>
                <a:srgbClr val="C00000"/>
              </a:solidFill>
            </a:endParaRPr>
          </a:p>
          <a:p>
            <a:pPr marL="0" indent="0">
              <a:buNone/>
            </a:pPr>
            <a:r>
              <a:rPr lang="ar-SA" sz="2600" b="1" u="sng" dirty="0">
                <a:solidFill>
                  <a:srgbClr val="6076B4">
                    <a:lumMod val="75000"/>
                  </a:srgbClr>
                </a:solidFill>
              </a:rPr>
              <a:t>أولاً الإدارة المركزية :-</a:t>
            </a:r>
          </a:p>
          <a:p>
            <a:pPr marL="0" indent="0">
              <a:buNone/>
            </a:pPr>
            <a:r>
              <a:rPr lang="ar-SA" dirty="0" smtClean="0"/>
              <a:t> </a:t>
            </a:r>
            <a:r>
              <a:rPr lang="ar-SA" b="1" dirty="0" smtClean="0"/>
              <a:t>يعني هذا تركيز السلطة وفي هذا النمط تنفرد </a:t>
            </a:r>
            <a:r>
              <a:rPr lang="ar-SA" b="1" dirty="0"/>
              <a:t>بإدارة التعليم والإشراف عليه إدارة أو هيئة أو سلطة واحدة تسيطر عليه وتوجهه الوجهة التي تراها دون أن تشاركها أي سلطة أو هيئة أخرى ويكون لهذه الإدارة المركزية فروع في الأقاليم المحلية ولكن هذه الفروع لا تستطيع أن تتخذ قرارا ما لم يكن هناك توجيه من السلطة </a:t>
            </a:r>
            <a:r>
              <a:rPr lang="ar-SA" b="1" dirty="0" smtClean="0"/>
              <a:t>المركزية.</a:t>
            </a:r>
            <a:endParaRPr lang="ar-SA" b="1" dirty="0"/>
          </a:p>
          <a:p>
            <a:endParaRPr lang="ar-SA" dirty="0"/>
          </a:p>
          <a:p>
            <a:endParaRPr lang="ar-SA" dirty="0"/>
          </a:p>
          <a:p>
            <a:r>
              <a:rPr lang="ar-SA" sz="2600" b="1" u="sng" dirty="0">
                <a:solidFill>
                  <a:srgbClr val="6076B4">
                    <a:lumMod val="75000"/>
                  </a:srgbClr>
                </a:solidFill>
              </a:rPr>
              <a:t>مزايا الإدارة المركزية </a:t>
            </a:r>
            <a:r>
              <a:rPr lang="ar-SA" sz="2600" b="1" u="sng" dirty="0" smtClean="0">
                <a:solidFill>
                  <a:srgbClr val="6076B4">
                    <a:lumMod val="75000"/>
                  </a:srgbClr>
                </a:solidFill>
              </a:rPr>
              <a:t>:-</a:t>
            </a:r>
          </a:p>
          <a:p>
            <a:pPr marL="0" indent="0">
              <a:buNone/>
            </a:pPr>
            <a:endParaRPr lang="ar-SA" sz="2600" b="1" u="sng" dirty="0">
              <a:solidFill>
                <a:srgbClr val="6076B4">
                  <a:lumMod val="75000"/>
                </a:srgbClr>
              </a:solidFill>
            </a:endParaRPr>
          </a:p>
          <a:p>
            <a:pPr marL="0" indent="0">
              <a:buNone/>
            </a:pPr>
            <a:r>
              <a:rPr lang="ar-SA" b="1" dirty="0" smtClean="0"/>
              <a:t>1 </a:t>
            </a:r>
            <a:r>
              <a:rPr lang="ar-SA" b="1" dirty="0"/>
              <a:t>– يمكن أن تحقق فعالية اكبر في النظام التعليمي لأنه من خلال هذا يمكن تفادي التداخل </a:t>
            </a:r>
            <a:r>
              <a:rPr lang="ar-SA" b="1" dirty="0" smtClean="0"/>
              <a:t>والازدواج </a:t>
            </a:r>
            <a:r>
              <a:rPr lang="ar-SA" b="1" dirty="0"/>
              <a:t>والتكرار في </a:t>
            </a:r>
            <a:r>
              <a:rPr lang="ar-SA" b="1" dirty="0" smtClean="0"/>
              <a:t>الأعمال.</a:t>
            </a:r>
            <a:endParaRPr lang="ar-SA" b="1" dirty="0"/>
          </a:p>
          <a:p>
            <a:pPr marL="0" indent="0">
              <a:buNone/>
            </a:pPr>
            <a:r>
              <a:rPr lang="ar-SA" b="1" dirty="0" smtClean="0"/>
              <a:t>2 </a:t>
            </a:r>
            <a:r>
              <a:rPr lang="ar-SA" b="1" dirty="0"/>
              <a:t>– يمكن أن تحقق وفر في الإنفاق على الإنشاءات </a:t>
            </a:r>
            <a:r>
              <a:rPr lang="ar-SA" b="1" dirty="0" smtClean="0"/>
              <a:t>والتجهيزات.</a:t>
            </a:r>
            <a:endParaRPr lang="ar-SA" b="1" dirty="0"/>
          </a:p>
          <a:p>
            <a:pPr marL="0" indent="0">
              <a:buNone/>
            </a:pPr>
            <a:r>
              <a:rPr lang="ar-SA" b="1" dirty="0" smtClean="0"/>
              <a:t>3 </a:t>
            </a:r>
            <a:r>
              <a:rPr lang="ar-SA" b="1" dirty="0"/>
              <a:t>– يمكن أن تحقق عدالة أكبر وأوسع في توزيع الخدمات </a:t>
            </a:r>
            <a:r>
              <a:rPr lang="ar-SA" b="1" dirty="0" smtClean="0"/>
              <a:t>التعليمية.</a:t>
            </a:r>
            <a:endParaRPr lang="ar-SA" b="1" dirty="0"/>
          </a:p>
          <a:p>
            <a:pPr marL="0" indent="0">
              <a:buNone/>
            </a:pPr>
            <a:r>
              <a:rPr lang="ar-SA" b="1" dirty="0" smtClean="0"/>
              <a:t>4 </a:t>
            </a:r>
            <a:r>
              <a:rPr lang="ar-SA" b="1" dirty="0"/>
              <a:t>– توفر نوع من </a:t>
            </a:r>
            <a:r>
              <a:rPr lang="ar-SA" b="1" dirty="0" smtClean="0"/>
              <a:t>الاستقرار </a:t>
            </a:r>
            <a:r>
              <a:rPr lang="ar-SA" b="1" dirty="0"/>
              <a:t>المهني والنفسي والمادي فالترقيات والمرتبات والمكافآت والمعاشات محددة وواضحة وعادلة لكل </a:t>
            </a:r>
            <a:r>
              <a:rPr lang="ar-SA" b="1" dirty="0" smtClean="0"/>
              <a:t>العاملين.</a:t>
            </a:r>
            <a:endParaRPr lang="ar-SA" b="1" dirty="0"/>
          </a:p>
          <a:p>
            <a:pPr marL="0" indent="0">
              <a:buNone/>
            </a:pPr>
            <a:r>
              <a:rPr lang="ar-SA" b="1" dirty="0" smtClean="0"/>
              <a:t>5 </a:t>
            </a:r>
            <a:r>
              <a:rPr lang="ar-SA" b="1" dirty="0"/>
              <a:t>– تقضي على </a:t>
            </a:r>
            <a:r>
              <a:rPr lang="ar-SA" b="1" dirty="0" smtClean="0"/>
              <a:t>الازدواجية </a:t>
            </a:r>
            <a:r>
              <a:rPr lang="ar-SA" b="1" dirty="0"/>
              <a:t>في الوظائف الإدارية والفنية </a:t>
            </a:r>
            <a:r>
              <a:rPr lang="ar-SA" b="1" dirty="0" smtClean="0"/>
              <a:t>.</a:t>
            </a:r>
            <a:endParaRPr lang="ar-SA" b="1" dirty="0"/>
          </a:p>
          <a:p>
            <a:endParaRPr lang="ar-SA" dirty="0"/>
          </a:p>
        </p:txBody>
      </p:sp>
    </p:spTree>
    <p:extLst>
      <p:ext uri="{BB962C8B-B14F-4D97-AF65-F5344CB8AC3E}">
        <p14:creationId xmlns:p14="http://schemas.microsoft.com/office/powerpoint/2010/main" val="230277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149</TotalTime>
  <Words>1740</Words>
  <Application>Microsoft Office PowerPoint</Application>
  <PresentationFormat>عرض على الشاشة (3:4)‏</PresentationFormat>
  <Paragraphs>170</Paragraphs>
  <Slides>17</Slides>
  <Notes>1</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مدير تنفيذي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16</cp:revision>
  <dcterms:created xsi:type="dcterms:W3CDTF">2016-10-01T03:31:17Z</dcterms:created>
  <dcterms:modified xsi:type="dcterms:W3CDTF">2016-10-01T09:47:32Z</dcterms:modified>
</cp:coreProperties>
</file>