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11596-0315-47C5-BE95-05001B2CC8FA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60816-0CA1-4C68-8FC2-336C647DC88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/>
              <a:t>القرارات التمويلية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هي القرارت التي تختص بكيفية تدبير احتاجات المنظمة من الاموال بالكم والنوع والوقت المناسب </a:t>
            </a:r>
            <a:endParaRPr lang="ar-SA" sz="2400" b="1" dirty="0"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62000" y="32004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بينما يترتب على القرارت الاستثماريه خروج الاموال من المنظمة يترتب على القرارات التمويلية دخول الاموال للمنظمة</a:t>
            </a:r>
            <a:endParaRPr lang="ar-SA" sz="2400" b="1" dirty="0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>
                <a:cs typeface="Simplified Arabic" pitchFamily="2" charset="-78"/>
              </a:rPr>
              <a:t>مصادر التمويل المختلفة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429000" y="1981200"/>
            <a:ext cx="23622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مصادر الأموال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562600" y="3200400"/>
            <a:ext cx="23622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الملكية</a:t>
            </a: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447800" y="3200400"/>
            <a:ext cx="23622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الاستدانة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334000" y="4572000"/>
            <a:ext cx="15240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مصادر طويلة </a:t>
            </a:r>
            <a:r>
              <a:rPr lang="ar-SA" sz="2400" b="1" dirty="0" smtClean="0">
                <a:cs typeface="Simplified Arabic" pitchFamily="2" charset="-78"/>
              </a:rPr>
              <a:t>الأجل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33400" y="4419600"/>
            <a:ext cx="15240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مصادر طويلة </a:t>
            </a:r>
            <a:r>
              <a:rPr lang="ar-SA" sz="2400" b="1" dirty="0" smtClean="0">
                <a:cs typeface="Simplified Arabic" pitchFamily="2" charset="-78"/>
              </a:rPr>
              <a:t>الأجل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743200" y="4495800"/>
            <a:ext cx="15240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مصادر قصيرة </a:t>
            </a:r>
            <a:r>
              <a:rPr lang="ar-SA" sz="2400" b="1" dirty="0" smtClean="0">
                <a:cs typeface="Simplified Arabic" pitchFamily="2" charset="-78"/>
              </a:rPr>
              <a:t>الأجل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cxnSp>
        <p:nvCxnSpPr>
          <p:cNvPr id="10" name="رابط مستقيم 9"/>
          <p:cNvCxnSpPr/>
          <p:nvPr/>
        </p:nvCxnSpPr>
        <p:spPr>
          <a:xfrm>
            <a:off x="2514600" y="2819400"/>
            <a:ext cx="4495800" cy="1588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5400000">
            <a:off x="2361406" y="2971800"/>
            <a:ext cx="305594" cy="794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5400000">
            <a:off x="6857206" y="2971800"/>
            <a:ext cx="305594" cy="794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4457700" y="2705100"/>
            <a:ext cx="228600" cy="1588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6019800" y="4114800"/>
            <a:ext cx="2133600" cy="1588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5829300" y="4305300"/>
            <a:ext cx="381000" cy="1588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5400000">
            <a:off x="7963694" y="4305300"/>
            <a:ext cx="380206" cy="794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0800000">
            <a:off x="1371600" y="3962400"/>
            <a:ext cx="2133600" cy="1588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5400000">
            <a:off x="1181100" y="4152900"/>
            <a:ext cx="381000" cy="1588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3315494" y="4152900"/>
            <a:ext cx="380206" cy="794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6896100" y="4000500"/>
            <a:ext cx="228600" cy="1588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5400000">
            <a:off x="2362200" y="3886200"/>
            <a:ext cx="152400" cy="1588"/>
          </a:xfrm>
          <a:prstGeom prst="line">
            <a:avLst/>
          </a:prstGeom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7519012" y="5562600"/>
            <a:ext cx="11993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 smtClean="0">
                <a:cs typeface="Simplified Arabic" pitchFamily="2" charset="-78"/>
              </a:rPr>
              <a:t>أرباح دورية</a:t>
            </a:r>
            <a:endParaRPr lang="en-US" sz="2000" b="1" dirty="0">
              <a:cs typeface="Simplified Arabic" pitchFamily="2" charset="-78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105400" y="56388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cs typeface="Simplified Arabic" pitchFamily="2" charset="-78"/>
              </a:rPr>
              <a:t>أرباح محتجزة</a:t>
            </a:r>
          </a:p>
          <a:p>
            <a:pPr algn="ctr"/>
            <a:r>
              <a:rPr lang="ar-SA" sz="2000" b="1" dirty="0" smtClean="0">
                <a:cs typeface="Simplified Arabic" pitchFamily="2" charset="-78"/>
              </a:rPr>
              <a:t>أسهم مملوكة</a:t>
            </a:r>
            <a:endParaRPr lang="en-US" sz="2000" b="1" dirty="0">
              <a:cs typeface="Simplified Arabic" pitchFamily="2" charset="-78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1219200" y="5638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000" b="1" dirty="0" smtClean="0">
                <a:cs typeface="Simplified Arabic" pitchFamily="2" charset="-78"/>
              </a:rPr>
              <a:t>قروض</a:t>
            </a:r>
          </a:p>
          <a:p>
            <a:pPr algn="ctr"/>
            <a:r>
              <a:rPr lang="ar-SA" sz="2000" b="1" dirty="0" smtClean="0">
                <a:cs typeface="Simplified Arabic" pitchFamily="2" charset="-78"/>
              </a:rPr>
              <a:t>سندات</a:t>
            </a:r>
            <a:endParaRPr lang="en-US" sz="2000" b="1" dirty="0">
              <a:cs typeface="Simplified Arabic" pitchFamily="2" charset="-78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-2590800" y="5334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sz="2000" b="1" dirty="0" smtClean="0">
              <a:cs typeface="Simplified Arabic" pitchFamily="2" charset="-78"/>
            </a:endParaRPr>
          </a:p>
          <a:p>
            <a:r>
              <a:rPr lang="ar-SA" sz="2000" b="1" dirty="0" smtClean="0">
                <a:cs typeface="Simplified Arabic" pitchFamily="2" charset="-78"/>
              </a:rPr>
              <a:t>ائتمان مصرفي</a:t>
            </a:r>
          </a:p>
          <a:p>
            <a:r>
              <a:rPr lang="ar-SA" sz="2000" b="1" dirty="0" smtClean="0">
                <a:cs typeface="Simplified Arabic" pitchFamily="2" charset="-78"/>
              </a:rPr>
              <a:t>ائتمان تجاري</a:t>
            </a:r>
          </a:p>
          <a:p>
            <a:r>
              <a:rPr lang="ar-SA" sz="2000" b="1" dirty="0" smtClean="0">
                <a:cs typeface="Simplified Arabic" pitchFamily="2" charset="-78"/>
              </a:rPr>
              <a:t>مصروفات مستحقة</a:t>
            </a:r>
            <a:endParaRPr lang="en-US" sz="2000" b="1" dirty="0">
              <a:cs typeface="Simplified Arabic" pitchFamily="2" charset="-78"/>
            </a:endParaRPr>
          </a:p>
        </p:txBody>
      </p:sp>
      <p:cxnSp>
        <p:nvCxnSpPr>
          <p:cNvPr id="26" name="رابط كسهم مستقيم 25"/>
          <p:cNvCxnSpPr/>
          <p:nvPr/>
        </p:nvCxnSpPr>
        <p:spPr>
          <a:xfrm rot="5400000">
            <a:off x="1104900" y="5448300"/>
            <a:ext cx="381000" cy="1588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5400000">
            <a:off x="3391694" y="5447506"/>
            <a:ext cx="381000" cy="1588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5400000">
            <a:off x="5830094" y="5599906"/>
            <a:ext cx="381000" cy="1588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5400000">
            <a:off x="8039894" y="5523706"/>
            <a:ext cx="381000" cy="1588"/>
          </a:xfrm>
          <a:prstGeom prst="straightConnector1">
            <a:avLst/>
          </a:prstGeom>
          <a:ln w="508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مستطيل مستدير الزوايا 56"/>
          <p:cNvSpPr/>
          <p:nvPr/>
        </p:nvSpPr>
        <p:spPr>
          <a:xfrm>
            <a:off x="7391400" y="4572000"/>
            <a:ext cx="15240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مصادر قصيرة </a:t>
            </a:r>
            <a:r>
              <a:rPr lang="ar-SA" sz="2400" b="1" dirty="0" smtClean="0">
                <a:cs typeface="Simplified Arabic" pitchFamily="2" charset="-78"/>
              </a:rPr>
              <a:t>الأجل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شكل بيضاوي 2"/>
          <p:cNvSpPr/>
          <p:nvPr/>
        </p:nvSpPr>
        <p:spPr>
          <a:xfrm>
            <a:off x="5105400" y="46482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سلع أو خدمات</a:t>
            </a:r>
          </a:p>
          <a:p>
            <a:endParaRPr lang="ar-SA" sz="2400" dirty="0"/>
          </a:p>
        </p:txBody>
      </p:sp>
      <p:sp>
        <p:nvSpPr>
          <p:cNvPr id="4" name="شكل بيضاوي 3"/>
          <p:cNvSpPr/>
          <p:nvPr/>
        </p:nvSpPr>
        <p:spPr>
          <a:xfrm>
            <a:off x="2971800" y="4800600"/>
            <a:ext cx="14478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إيرادات </a:t>
            </a:r>
            <a:r>
              <a:rPr lang="ar-SA" sz="2400" b="1" dirty="0" smtClean="0">
                <a:solidFill>
                  <a:schemeClr val="tx1"/>
                </a:solidFill>
              </a:rPr>
              <a:t>المبيعات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(نقداً) 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2209800" y="2667000"/>
            <a:ext cx="1447800" cy="1447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5715000" y="26670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7" name="مجموعة 15"/>
          <p:cNvGrpSpPr/>
          <p:nvPr/>
        </p:nvGrpSpPr>
        <p:grpSpPr>
          <a:xfrm>
            <a:off x="3810000" y="2667000"/>
            <a:ext cx="1676400" cy="2133600"/>
            <a:chOff x="3886200" y="2743200"/>
            <a:chExt cx="1676400" cy="2133600"/>
          </a:xfrm>
        </p:grpSpPr>
        <p:sp>
          <p:nvSpPr>
            <p:cNvPr id="8" name="شكل بيضاوي 7"/>
            <p:cNvSpPr/>
            <p:nvPr/>
          </p:nvSpPr>
          <p:spPr>
            <a:xfrm>
              <a:off x="3886200" y="3200400"/>
              <a:ext cx="1676400" cy="1676400"/>
            </a:xfrm>
            <a:prstGeom prst="ellipse">
              <a:avLst/>
            </a:prstGeom>
            <a:solidFill>
              <a:srgbClr val="FF66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4038600" y="2743200"/>
              <a:ext cx="1295400" cy="18158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endParaRPr lang="ar-SA" sz="2800" b="1" dirty="0" smtClean="0"/>
            </a:p>
            <a:p>
              <a:pPr algn="ctr"/>
              <a:endParaRPr lang="ar-SA" sz="2800" b="1" dirty="0" smtClean="0"/>
            </a:p>
            <a:p>
              <a:pPr algn="ctr"/>
              <a:r>
                <a:rPr lang="ar-SA" sz="2800" b="1" dirty="0" smtClean="0"/>
                <a:t>دورة النقدية</a:t>
              </a:r>
              <a:endParaRPr lang="ar-SA" sz="2800" b="1" dirty="0"/>
            </a:p>
          </p:txBody>
        </p:sp>
      </p:grpSp>
      <p:sp>
        <p:nvSpPr>
          <p:cNvPr id="10" name="سهم للأسفل 9"/>
          <p:cNvSpPr/>
          <p:nvPr/>
        </p:nvSpPr>
        <p:spPr>
          <a:xfrm rot="13843204">
            <a:off x="3489349" y="2183210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سهم للأسفل 10"/>
          <p:cNvSpPr/>
          <p:nvPr/>
        </p:nvSpPr>
        <p:spPr>
          <a:xfrm rot="1144445">
            <a:off x="6020296" y="4162410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سهم للأسفل 11"/>
          <p:cNvSpPr/>
          <p:nvPr/>
        </p:nvSpPr>
        <p:spPr>
          <a:xfrm rot="9799449">
            <a:off x="3046773" y="4161560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لأسفل 12"/>
          <p:cNvSpPr/>
          <p:nvPr/>
        </p:nvSpPr>
        <p:spPr>
          <a:xfrm rot="19099293">
            <a:off x="5539324" y="2268969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5715000" y="2819400"/>
            <a:ext cx="1219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مصروفات تشغيلية</a:t>
            </a:r>
            <a:endParaRPr lang="ar-SA" sz="2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971800" y="4876800"/>
            <a:ext cx="1371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209800" y="28194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 </a:t>
            </a:r>
            <a:r>
              <a:rPr lang="ar-SA" sz="2000" b="1" dirty="0" smtClean="0"/>
              <a:t>(</a:t>
            </a:r>
            <a:r>
              <a:rPr lang="ar-SA" sz="2000" b="1" dirty="0" smtClean="0"/>
              <a:t>آجلة)</a:t>
            </a:r>
            <a:endParaRPr lang="ar-SA" sz="2000" b="1" dirty="0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057400" y="6096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/>
              <a:t>قرارات </a:t>
            </a:r>
            <a:r>
              <a:rPr lang="ar-SA" sz="3200" b="1" dirty="0" smtClean="0">
                <a:cs typeface="Simplified Arabic" pitchFamily="2" charset="-78"/>
              </a:rPr>
              <a:t>إدارة </a:t>
            </a:r>
            <a:r>
              <a:rPr lang="ar-SA" sz="3200" b="1" dirty="0" smtClean="0">
                <a:cs typeface="Simplified Arabic" pitchFamily="2" charset="-78"/>
              </a:rPr>
              <a:t>العمليات الجارية</a:t>
            </a:r>
            <a:endParaRPr lang="ar-SA" sz="3200" b="1" dirty="0"/>
          </a:p>
        </p:txBody>
      </p:sp>
      <p:sp>
        <p:nvSpPr>
          <p:cNvPr id="18" name="شكل بيضاوي 17"/>
          <p:cNvSpPr/>
          <p:nvPr/>
        </p:nvSpPr>
        <p:spPr>
          <a:xfrm>
            <a:off x="3962400" y="15240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النقدية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9" name="سهم للأسفل 18"/>
          <p:cNvSpPr/>
          <p:nvPr/>
        </p:nvSpPr>
        <p:spPr>
          <a:xfrm rot="5400000">
            <a:off x="4572496" y="5229211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/>
              <a:t>قرارات توزيع الأرباح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توزيع الارباح على مستحقيها من الملاك وحملة الاسهم </a:t>
            </a:r>
            <a:endParaRPr lang="ar-SA" sz="2400" b="1" dirty="0"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62000" y="32004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المشكلة التي تواجه المدير في التوفيق بين مطبين </a:t>
            </a:r>
            <a:endParaRPr lang="ar-SA" sz="2400" b="1" dirty="0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المحتويات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514600" y="1905000"/>
            <a:ext cx="4267200" cy="6858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مفهوم الإدارة المالية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514600" y="3733800"/>
            <a:ext cx="42672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القرارات المالية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514600" y="2819400"/>
            <a:ext cx="4267200" cy="6858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أهداف الإدارة المالية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514600" y="4572000"/>
            <a:ext cx="42672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التخطيط (التنبؤ) المالي</a:t>
            </a:r>
            <a:endParaRPr lang="en-US" sz="2400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2514600" y="5334000"/>
            <a:ext cx="42672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الرقابة المالية</a:t>
            </a:r>
            <a:endParaRPr lang="en-US" sz="2400" b="1" dirty="0">
              <a:effectLst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ستطيل مستدير الزوايا 8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>
                <a:cs typeface="Simplified Arabic" pitchFamily="2" charset="-78"/>
              </a:rPr>
              <a:t>مفهوم الإدارة المالية</a:t>
            </a:r>
            <a:endParaRPr lang="ar-SA" sz="32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838200" y="2438400"/>
            <a:ext cx="7772400" cy="1524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buFont typeface="Wingdings" pitchFamily="2" charset="2"/>
              <a:buNone/>
            </a:pPr>
            <a:r>
              <a:rPr lang="ar-SA" sz="2400" b="1" dirty="0" smtClean="0">
                <a:effectLst/>
                <a:cs typeface="Simplified Arabic" pitchFamily="2" charset="-78"/>
              </a:rPr>
              <a:t>النشاط الذهني الذي يختص بالتخطيط والتنظيم والمتابعة لحركتي الدخول والخروج للأموال الحالية والمرتقبة إلى ومن المنظمة بموجب الموائمة بين اعتباري عائد الاستثمار وتكلفة تدبير الأموال لتحقيق مستوى ربحية يتناسب ورغبات </a:t>
            </a:r>
            <a:r>
              <a:rPr lang="ar-SA" sz="2400" b="1" dirty="0" err="1" smtClean="0">
                <a:effectLst/>
                <a:cs typeface="Simplified Arabic" pitchFamily="2" charset="-78"/>
              </a:rPr>
              <a:t>الملاك.</a:t>
            </a:r>
            <a:r>
              <a:rPr lang="ar-SA" sz="2400" b="1" dirty="0" smtClean="0">
                <a:effectLst/>
                <a:cs typeface="Simplified Arabic" pitchFamily="2" charset="-78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التخطيط المالي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التخطيط للتدفقات النقدية التي تدخل للمنظمة وتخرج منها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التنظيم المالي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990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التنسيق بين جهود العاملين في هذه الإدارة </a:t>
            </a:r>
            <a:r>
              <a:rPr lang="ar-SA" sz="2400" b="1" dirty="0" smtClean="0">
                <a:cs typeface="Simplified Arabic" pitchFamily="2" charset="-78"/>
              </a:rPr>
              <a:t>وجهود </a:t>
            </a:r>
            <a:r>
              <a:rPr lang="ar-SA" sz="2400" b="1" dirty="0" err="1" smtClean="0">
                <a:cs typeface="Simplified Arabic" pitchFamily="2" charset="-78"/>
              </a:rPr>
              <a:t>المسؤولين</a:t>
            </a:r>
            <a:r>
              <a:rPr lang="ar-SA" sz="2400" b="1" dirty="0" smtClean="0">
                <a:cs typeface="Simplified Arabic" pitchFamily="2" charset="-78"/>
              </a:rPr>
              <a:t> بالإدارات الأخرى والحد من الازدواجية 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الرقابة المالية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المتابعة الدائمة لحركتي الإنفاق للأموال وجبايتها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>
                <a:cs typeface="Simplified Arabic" pitchFamily="2" charset="-78"/>
              </a:rPr>
              <a:t>أهداف الإدارة المالية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تعظيم صافي القيمة الحالية لثروة مالكي المنظمة </a:t>
            </a:r>
            <a:endParaRPr lang="ar-SA" sz="2400" b="1" dirty="0">
              <a:effectLst/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62000" y="32004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effectLst/>
                <a:cs typeface="Simplified Arabic" pitchFamily="2" charset="-78"/>
              </a:rPr>
              <a:t>الوفاء بأعباء المسئولية الاجتماعية</a:t>
            </a:r>
            <a:r>
              <a:rPr lang="ar-SA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شكل بيضاوي 2"/>
          <p:cNvSpPr/>
          <p:nvPr/>
        </p:nvSpPr>
        <p:spPr>
          <a:xfrm>
            <a:off x="5638800" y="42672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توزيع الأرباح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2362200" y="42672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2286000" y="15240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5715000" y="1447800"/>
            <a:ext cx="1371600" cy="1371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7" name="مجموعة 6"/>
          <p:cNvGrpSpPr/>
          <p:nvPr/>
        </p:nvGrpSpPr>
        <p:grpSpPr>
          <a:xfrm>
            <a:off x="3886200" y="2590800"/>
            <a:ext cx="1676400" cy="1676400"/>
            <a:chOff x="3886200" y="2590800"/>
            <a:chExt cx="1676400" cy="1676400"/>
          </a:xfrm>
        </p:grpSpPr>
        <p:sp>
          <p:nvSpPr>
            <p:cNvPr id="8" name="شكل بيضاوي 7"/>
            <p:cNvSpPr/>
            <p:nvPr/>
          </p:nvSpPr>
          <p:spPr>
            <a:xfrm>
              <a:off x="3886200" y="2590800"/>
              <a:ext cx="1676400" cy="1676400"/>
            </a:xfrm>
            <a:prstGeom prst="ellipse">
              <a:avLst/>
            </a:prstGeom>
            <a:solidFill>
              <a:srgbClr val="FF66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4038600" y="2895600"/>
              <a:ext cx="1295400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800" b="1" dirty="0" smtClean="0"/>
                <a:t>القرارات المالية</a:t>
              </a:r>
              <a:endParaRPr lang="ar-SA" sz="2800" b="1" dirty="0"/>
            </a:p>
          </p:txBody>
        </p:sp>
      </p:grpSp>
      <p:sp>
        <p:nvSpPr>
          <p:cNvPr id="10" name="مربع نص 9"/>
          <p:cNvSpPr txBox="1"/>
          <p:nvPr/>
        </p:nvSpPr>
        <p:spPr>
          <a:xfrm>
            <a:off x="5943600" y="1676400"/>
            <a:ext cx="914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قرارات التمويل</a:t>
            </a:r>
            <a:endParaRPr lang="ar-SA" sz="24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362200" y="1524000"/>
            <a:ext cx="10668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إدارة العمليات </a:t>
            </a:r>
            <a:r>
              <a:rPr lang="ar-SA" sz="2400" b="1" dirty="0" smtClean="0">
                <a:solidFill>
                  <a:schemeClr val="tx1"/>
                </a:solidFill>
              </a:rPr>
              <a:t>الجارية</a:t>
            </a:r>
            <a:endParaRPr lang="ar-SA" sz="2400" b="1" dirty="0" smtClean="0">
              <a:solidFill>
                <a:schemeClr val="tx1"/>
              </a:solidFill>
            </a:endParaRPr>
          </a:p>
          <a:p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286000" y="4495800"/>
            <a:ext cx="13716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قرارات الاستثمار</a:t>
            </a:r>
          </a:p>
          <a:p>
            <a:endParaRPr lang="ar-SA" dirty="0"/>
          </a:p>
        </p:txBody>
      </p:sp>
      <p:sp>
        <p:nvSpPr>
          <p:cNvPr id="14" name="سهم للأسفل 13"/>
          <p:cNvSpPr/>
          <p:nvPr/>
        </p:nvSpPr>
        <p:spPr>
          <a:xfrm rot="2199286">
            <a:off x="3609960" y="3944941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سهم للأسفل 14"/>
          <p:cNvSpPr/>
          <p:nvPr/>
        </p:nvSpPr>
        <p:spPr>
          <a:xfrm rot="13690587">
            <a:off x="5393078" y="2415307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سهم للأسفل 15"/>
          <p:cNvSpPr/>
          <p:nvPr/>
        </p:nvSpPr>
        <p:spPr>
          <a:xfrm rot="7759636">
            <a:off x="3641732" y="2411880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سهم للأسفل 16"/>
          <p:cNvSpPr/>
          <p:nvPr/>
        </p:nvSpPr>
        <p:spPr>
          <a:xfrm rot="19099293">
            <a:off x="5386924" y="3945368"/>
            <a:ext cx="381000" cy="533400"/>
          </a:xfrm>
          <a:prstGeom prst="downArrow">
            <a:avLst/>
          </a:prstGeom>
          <a:solidFill>
            <a:schemeClr val="bg1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>
                <a:cs typeface="Simplified Arabic" pitchFamily="2" charset="-78"/>
              </a:rPr>
              <a:t>القرارات المالية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مستدير الزوايا 2"/>
          <p:cNvSpPr/>
          <p:nvPr/>
        </p:nvSpPr>
        <p:spPr>
          <a:xfrm>
            <a:off x="2057400" y="762000"/>
            <a:ext cx="5410200" cy="685800"/>
          </a:xfrm>
          <a:prstGeom prst="roundRect">
            <a:avLst/>
          </a:prstGeom>
          <a:gradFill>
            <a:gsLst>
              <a:gs pos="0">
                <a:srgbClr val="FF66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  </a:t>
            </a:r>
            <a:r>
              <a:rPr lang="ar-SA" sz="3200" b="1" dirty="0" smtClean="0"/>
              <a:t>القرارات الاستثمارية</a:t>
            </a:r>
            <a:endParaRPr lang="ar-SA" sz="32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62000" y="22098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الاستثمار هو الاستخدام المربح للأموال</a:t>
            </a:r>
            <a:endParaRPr lang="ar-SA" sz="2400" b="1" dirty="0"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62000" y="3200400"/>
            <a:ext cx="77724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الاستثمار يختص بكل مايتعلق بالانفاق أنواعها قرارت اسثمارية قصيرة الأجل، وطويلة الأجل</a:t>
            </a:r>
            <a:endParaRPr lang="ar-SA" sz="2400" b="1" dirty="0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246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سمة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Kanz</dc:creator>
  <cp:lastModifiedBy>Eissa Harbi</cp:lastModifiedBy>
  <cp:revision>15</cp:revision>
  <dcterms:created xsi:type="dcterms:W3CDTF">2010-12-31T15:52:55Z</dcterms:created>
  <dcterms:modified xsi:type="dcterms:W3CDTF">2015-12-01T15:43:11Z</dcterms:modified>
</cp:coreProperties>
</file>