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9" r:id="rId3"/>
    <p:sldId id="259" r:id="rId4"/>
    <p:sldId id="260" r:id="rId5"/>
    <p:sldId id="261" r:id="rId6"/>
    <p:sldId id="290" r:id="rId7"/>
    <p:sldId id="262" r:id="rId8"/>
    <p:sldId id="25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sorterViewPr>
    <p:cViewPr>
      <p:scale>
        <a:sx n="100" d="100"/>
        <a:sy n="100" d="100"/>
      </p:scale>
      <p:origin x="0" y="34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0E0EE64-960B-4196-9E0D-3C46A0C8E11A}"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0E0EE64-960B-4196-9E0D-3C46A0C8E11A}"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E0EE64-960B-4196-9E0D-3C46A0C8E11A}"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0E0EE64-960B-4196-9E0D-3C46A0C8E11A}"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0E0EE64-960B-4196-9E0D-3C46A0C8E11A}"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81BCC0-7128-4CB3-A1DA-5C8B3E14E03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0E0EE64-960B-4196-9E0D-3C46A0C8E11A}" type="datetimeFigureOut">
              <a:rPr lang="ar-SA" smtClean="0"/>
              <a:t>06/05/37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81BCC0-7128-4CB3-A1DA-5C8B3E14E03D}"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0E0EE64-960B-4196-9E0D-3C46A0C8E11A}" type="datetimeFigureOut">
              <a:rPr lang="ar-SA" smtClean="0"/>
              <a:t>06/05/37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F81BCC0-7128-4CB3-A1DA-5C8B3E14E03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0E0EE64-960B-4196-9E0D-3C46A0C8E11A}" type="datetimeFigureOut">
              <a:rPr lang="ar-SA" smtClean="0"/>
              <a:t>06/05/37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F81BCC0-7128-4CB3-A1DA-5C8B3E14E03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0E0EE64-960B-4196-9E0D-3C46A0C8E11A}" type="datetimeFigureOut">
              <a:rPr lang="ar-SA" smtClean="0"/>
              <a:t>06/05/37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F81BCC0-7128-4CB3-A1DA-5C8B3E14E03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E0EE64-960B-4196-9E0D-3C46A0C8E11A}" type="datetimeFigureOut">
              <a:rPr lang="ar-SA" smtClean="0"/>
              <a:t>06/05/37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81BCC0-7128-4CB3-A1DA-5C8B3E14E03D}"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0E0EE64-960B-4196-9E0D-3C46A0C8E11A}" type="datetimeFigureOut">
              <a:rPr lang="ar-SA" smtClean="0"/>
              <a:t>06/05/37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81BCC0-7128-4CB3-A1DA-5C8B3E14E03D}"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0E0EE64-960B-4196-9E0D-3C46A0C8E11A}" type="datetimeFigureOut">
              <a:rPr lang="ar-SA" smtClean="0"/>
              <a:t>06/05/37</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81BCC0-7128-4CB3-A1DA-5C8B3E14E03D}"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rtl="1" eaLnBrk="1" hangingPunct="1"/>
            <a:r>
              <a:rPr lang="ar-SA" altLang="ar-SA" sz="9600" i="0" dirty="0" smtClean="0">
                <a:cs typeface="DecoType Thuluth" pitchFamily="2" charset="-78"/>
              </a:rPr>
              <a:t>الفصل الرابع</a:t>
            </a:r>
            <a:endParaRPr lang="en-US" altLang="ar-SA" sz="9600" i="0" dirty="0" smtClean="0">
              <a:cs typeface="DecoType Thuluth" pitchFamily="2" charset="-78"/>
            </a:endParaRPr>
          </a:p>
        </p:txBody>
      </p:sp>
      <p:sp>
        <p:nvSpPr>
          <p:cNvPr id="2051" name="Rectangle 3"/>
          <p:cNvSpPr>
            <a:spLocks noGrp="1" noChangeArrowheads="1"/>
          </p:cNvSpPr>
          <p:nvPr>
            <p:ph type="subTitle" idx="1"/>
          </p:nvPr>
        </p:nvSpPr>
        <p:spPr/>
        <p:txBody>
          <a:bodyPr/>
          <a:lstStyle/>
          <a:p>
            <a:pPr rtl="1" eaLnBrk="1" hangingPunct="1"/>
            <a:r>
              <a:rPr lang="ar-SA" altLang="ar-SA" dirty="0" smtClean="0">
                <a:solidFill>
                  <a:srgbClr val="3333CC"/>
                </a:solidFill>
                <a:cs typeface="PT Simple Bold Ruled" pitchFamily="2" charset="-78"/>
              </a:rPr>
              <a:t>الذات</a:t>
            </a:r>
          </a:p>
          <a:p>
            <a:pPr rtl="1" eaLnBrk="1" hangingPunct="1"/>
            <a:r>
              <a:rPr lang="ar-SA" altLang="ar-SA" dirty="0" smtClean="0">
                <a:solidFill>
                  <a:srgbClr val="800000"/>
                </a:solidFill>
                <a:cs typeface="DecoType Thuluth" pitchFamily="2" charset="-78"/>
              </a:rPr>
              <a:t>أفكار الفرد ومشاعره حول نفسه</a:t>
            </a:r>
            <a:endParaRPr lang="en-US" altLang="ar-SA" dirty="0" smtClean="0">
              <a:solidFill>
                <a:srgbClr val="800000"/>
              </a:solidFill>
              <a:cs typeface="DecoType Thuluth" pitchFamily="2" charset="-78"/>
            </a:endParaRPr>
          </a:p>
        </p:txBody>
      </p:sp>
    </p:spTree>
    <p:extLst>
      <p:ext uri="{BB962C8B-B14F-4D97-AF65-F5344CB8AC3E}">
        <p14:creationId xmlns:p14="http://schemas.microsoft.com/office/powerpoint/2010/main" val="360397756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205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205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205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 calcmode="lin" valueType="num">
                                      <p:cBhvr>
                                        <p:cTn id="16" dur="500" fill="hold"/>
                                        <p:tgtEl>
                                          <p:spTgt spid="205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05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05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05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05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051">
                                            <p:txEl>
                                              <p:pRg st="1" end="1"/>
                                            </p:txEl>
                                          </p:spTgt>
                                        </p:tgtEl>
                                        <p:attrNameLst>
                                          <p:attrName>style.visibility</p:attrName>
                                        </p:attrNameLst>
                                      </p:cBhvr>
                                      <p:to>
                                        <p:strVal val="visible"/>
                                      </p:to>
                                    </p:set>
                                    <p:anim calcmode="lin" valueType="num">
                                      <p:cBhvr>
                                        <p:cTn id="25" dur="500" fill="hold"/>
                                        <p:tgtEl>
                                          <p:spTgt spid="205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205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205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205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205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2050"/>
                                        </p:tgtEl>
                                        <p:attrNameLst>
                                          <p:attrName>style.rotation</p:attrName>
                                        </p:attrNameLst>
                                      </p:cBhvr>
                                      <p:tavLst>
                                        <p:tav tm="0">
                                          <p:val>
                                            <p:fltVal val="0"/>
                                          </p:val>
                                        </p:tav>
                                        <p:tav tm="100000">
                                          <p:val>
                                            <p:fltVal val="-90"/>
                                          </p:val>
                                        </p:tav>
                                      </p:tavLst>
                                    </p:anim>
                                    <p:anim calcmode="lin" valueType="num">
                                      <p:cBhvr>
                                        <p:cTn id="34" dur="2000" fill="hold"/>
                                        <p:tgtEl>
                                          <p:spTgt spid="2050"/>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2050"/>
                                        </p:tgtEl>
                                        <p:attrNameLst>
                                          <p:attrName>ppt_h</p:attrName>
                                        </p:attrNameLst>
                                      </p:cBhvr>
                                      <p:tavLst>
                                        <p:tav tm="0">
                                          <p:val>
                                            <p:strVal val="ppt_h"/>
                                          </p:val>
                                        </p:tav>
                                        <p:tav tm="100000">
                                          <p:val>
                                            <p:strVal val="ppt_h"/>
                                          </p:val>
                                        </p:tav>
                                      </p:tavLst>
                                    </p:anim>
                                    <p:anim calcmode="lin" valueType="num">
                                      <p:cBhvr>
                                        <p:cTn id="36" dur="2000" fill="hold"/>
                                        <p:tgtEl>
                                          <p:spTgt spid="2050"/>
                                        </p:tgtEl>
                                        <p:attrNameLst>
                                          <p:attrName>ppt_x</p:attrName>
                                        </p:attrNameLst>
                                      </p:cBhvr>
                                      <p:tavLst>
                                        <p:tav tm="0">
                                          <p:val>
                                            <p:strVal val="ppt_x"/>
                                          </p:val>
                                        </p:tav>
                                        <p:tav tm="100000">
                                          <p:val>
                                            <p:strVal val="ppt_x+.4"/>
                                          </p:val>
                                        </p:tav>
                                      </p:tavLst>
                                    </p:anim>
                                    <p:anim calcmode="lin" valueType="num">
                                      <p:cBhvr>
                                        <p:cTn id="37" dur="2000" fill="hold"/>
                                        <p:tgtEl>
                                          <p:spTgt spid="2050"/>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2050"/>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2051">
                                            <p:txEl>
                                              <p:pRg st="0" end="0"/>
                                            </p:txEl>
                                          </p:spTgt>
                                        </p:tgtEl>
                                      </p:cBhvr>
                                    </p:animEffect>
                                    <p:set>
                                      <p:cBhvr>
                                        <p:cTn id="41" dur="1" fill="hold">
                                          <p:stCondLst>
                                            <p:cond delay="499"/>
                                          </p:stCondLst>
                                        </p:cTn>
                                        <p:tgtEl>
                                          <p:spTgt spid="2051">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2051">
                                            <p:txEl>
                                              <p:pRg st="1" end="1"/>
                                            </p:txEl>
                                          </p:spTgt>
                                        </p:tgtEl>
                                      </p:cBhvr>
                                    </p:animEffect>
                                    <p:set>
                                      <p:cBhvr>
                                        <p:cTn id="44" dur="1" fill="hold">
                                          <p:stCondLst>
                                            <p:cond delay="499"/>
                                          </p:stCondLst>
                                        </p:cTn>
                                        <p:tgtEl>
                                          <p:spTgt spid="2051">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P spid="2051" grpId="0" build="p"/>
      <p:bldP spid="2051" grpId="1" build="allAtOnce"/>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7171"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C416A75-4F7C-4F6A-86A8-FD2F19078015}" type="slidenum">
              <a:rPr lang="ar-SA" altLang="ar-SA"/>
              <a:pPr eaLnBrk="1" hangingPunct="1"/>
              <a:t>10</a:t>
            </a:fld>
            <a:endParaRPr lang="en-US" altLang="ar-SA"/>
          </a:p>
        </p:txBody>
      </p:sp>
      <p:sp>
        <p:nvSpPr>
          <p:cNvPr id="58370"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58371" name="Rectangle 3"/>
          <p:cNvSpPr>
            <a:spLocks noGrp="1" noChangeArrowheads="1"/>
          </p:cNvSpPr>
          <p:nvPr>
            <p:ph type="body" idx="1"/>
          </p:nvPr>
        </p:nvSpPr>
        <p:spPr>
          <a:xfrm>
            <a:off x="228600" y="1752600"/>
            <a:ext cx="8686800" cy="4191000"/>
          </a:xfrm>
          <a:noFill/>
          <a:ln>
            <a:solidFill>
              <a:srgbClr val="3333CC"/>
            </a:solidFill>
            <a:miter lim="800000"/>
            <a:headEnd/>
            <a:tailEnd/>
          </a:ln>
        </p:spPr>
        <p:txBody>
          <a:bodyPr/>
          <a:lstStyle/>
          <a:p>
            <a:pPr marL="0" indent="0" algn="just" rtl="1" eaLnBrk="1" hangingPunct="1">
              <a:lnSpc>
                <a:spcPct val="80000"/>
              </a:lnSpc>
              <a:buClr>
                <a:srgbClr val="CC3300"/>
              </a:buClr>
              <a:buFont typeface="Wingdings" pitchFamily="2" charset="2"/>
              <a:buNone/>
            </a:pPr>
            <a:r>
              <a:rPr lang="ar-SA" altLang="ar-SA" sz="2800" b="1" dirty="0" smtClean="0">
                <a:solidFill>
                  <a:srgbClr val="3333CC"/>
                </a:solidFill>
                <a:cs typeface="PT Simple Bold Ruled" pitchFamily="2" charset="-78"/>
              </a:rPr>
              <a:t>- الذوات المحتملة</a:t>
            </a:r>
            <a:r>
              <a:rPr lang="ar-SA" altLang="ar-SA" sz="2800" b="1" dirty="0" smtClean="0">
                <a:solidFill>
                  <a:srgbClr val="000000"/>
                </a:solidFill>
                <a:cs typeface="PT Simple Bold Ruled" pitchFamily="2" charset="-78"/>
              </a:rPr>
              <a:t>:</a:t>
            </a:r>
            <a:endParaRPr lang="ar-SA" altLang="ar-SA" sz="2800" dirty="0" smtClean="0">
              <a:solidFill>
                <a:srgbClr val="000000"/>
              </a:solidFill>
              <a:cs typeface="PT Simple Bold Ruled" pitchFamily="2" charset="-78"/>
            </a:endParaRP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يتعلق جزء أساس من مشاعر الفرد وأفكاره حول نفسه بما قد يكون عليه في المستقبل. ولعل هذا من أهم ما يمنح مشاعرنا وسلوكياتنا الحالية معناها. فمعرفة الذات لا تتكون من تصور الفرد لنفسه كما هو في لحظة معينة فقط، وإنما هناك تصورات للذات في المستقبل، كما أن هناك تصورات للذات المرغوبة والذات غير المرغوبة.</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ومفهوم الذوات المحتملة غاية في الأهمية لأنه يقدم حلقة وصل بين مفهوم الذات في الماضي والحاضر والمستقبل، وبين هذه كلها وأهداف المرء وتطلعاته ودوافعه ومخاوفه، أي بين مفهوم الذات والدافعية.</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 وإن الطرائق التربوية والأسرية والعلاج النفسي جميعها تعد محاولات بناء ذوات محتملة إيجابية لإعطاء الفرد دافعاً ذاتياً ولتغيير ذوات احتمالية سلبي, وتكوين ذوات محتملة مرغوبة في (التحصيل, الصحة, العلاقات الاجتماعية)</a:t>
            </a: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val="127794071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1000" fill="hold">
                                          <p:stCondLst>
                                            <p:cond delay="0"/>
                                          </p:stCondLst>
                                        </p:cTn>
                                        <p:tgtEl>
                                          <p:spTgt spid="5837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837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837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837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837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8371">
                                            <p:txEl>
                                              <p:pRg st="0" end="0"/>
                                            </p:txEl>
                                          </p:spTgt>
                                        </p:tgtEl>
                                        <p:attrNameLst>
                                          <p:attrName>style.visibility</p:attrName>
                                        </p:attrNameLst>
                                      </p:cBhvr>
                                      <p:to>
                                        <p:strVal val="visible"/>
                                      </p:to>
                                    </p:set>
                                    <p:anim calcmode="lin" valueType="num">
                                      <p:cBhvr>
                                        <p:cTn id="16" dur="500" fill="hold"/>
                                        <p:tgtEl>
                                          <p:spTgt spid="5837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837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837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837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837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8371">
                                            <p:txEl>
                                              <p:pRg st="1" end="1"/>
                                            </p:txEl>
                                          </p:spTgt>
                                        </p:tgtEl>
                                        <p:attrNameLst>
                                          <p:attrName>style.visibility</p:attrName>
                                        </p:attrNameLst>
                                      </p:cBhvr>
                                      <p:to>
                                        <p:strVal val="visible"/>
                                      </p:to>
                                    </p:set>
                                    <p:anim calcmode="lin" valueType="num">
                                      <p:cBhvr>
                                        <p:cTn id="25" dur="500" fill="hold"/>
                                        <p:tgtEl>
                                          <p:spTgt spid="5837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5837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5837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5837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5837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8371">
                                            <p:txEl>
                                              <p:pRg st="2" end="2"/>
                                            </p:txEl>
                                          </p:spTgt>
                                        </p:tgtEl>
                                        <p:attrNameLst>
                                          <p:attrName>style.visibility</p:attrName>
                                        </p:attrNameLst>
                                      </p:cBhvr>
                                      <p:to>
                                        <p:strVal val="visible"/>
                                      </p:to>
                                    </p:set>
                                    <p:anim calcmode="lin" valueType="num">
                                      <p:cBhvr>
                                        <p:cTn id="34" dur="500" fill="hold"/>
                                        <p:tgtEl>
                                          <p:spTgt spid="5837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5837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5837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5837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58371">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58371">
                                            <p:txEl>
                                              <p:pRg st="3" end="3"/>
                                            </p:txEl>
                                          </p:spTgt>
                                        </p:tgtEl>
                                        <p:attrNameLst>
                                          <p:attrName>style.visibility</p:attrName>
                                        </p:attrNameLst>
                                      </p:cBhvr>
                                      <p:to>
                                        <p:strVal val="visible"/>
                                      </p:to>
                                    </p:set>
                                    <p:anim calcmode="lin" valueType="num">
                                      <p:cBhvr>
                                        <p:cTn id="43" dur="500" fill="hold"/>
                                        <p:tgtEl>
                                          <p:spTgt spid="58371">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58371">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58371">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58371">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58371">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58370"/>
                                        </p:tgtEl>
                                        <p:attrNameLst>
                                          <p:attrName>style.rotation</p:attrName>
                                        </p:attrNameLst>
                                      </p:cBhvr>
                                      <p:tavLst>
                                        <p:tav tm="0">
                                          <p:val>
                                            <p:fltVal val="0"/>
                                          </p:val>
                                        </p:tav>
                                        <p:tav tm="100000">
                                          <p:val>
                                            <p:fltVal val="-90"/>
                                          </p:val>
                                        </p:tav>
                                      </p:tavLst>
                                    </p:anim>
                                    <p:anim calcmode="lin" valueType="num">
                                      <p:cBhvr>
                                        <p:cTn id="52" dur="2000" fill="hold"/>
                                        <p:tgtEl>
                                          <p:spTgt spid="58370"/>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58370"/>
                                        </p:tgtEl>
                                        <p:attrNameLst>
                                          <p:attrName>ppt_h</p:attrName>
                                        </p:attrNameLst>
                                      </p:cBhvr>
                                      <p:tavLst>
                                        <p:tav tm="0">
                                          <p:val>
                                            <p:strVal val="ppt_h"/>
                                          </p:val>
                                        </p:tav>
                                        <p:tav tm="100000">
                                          <p:val>
                                            <p:strVal val="ppt_h"/>
                                          </p:val>
                                        </p:tav>
                                      </p:tavLst>
                                    </p:anim>
                                    <p:anim calcmode="lin" valueType="num">
                                      <p:cBhvr>
                                        <p:cTn id="54" dur="2000" fill="hold"/>
                                        <p:tgtEl>
                                          <p:spTgt spid="58370"/>
                                        </p:tgtEl>
                                        <p:attrNameLst>
                                          <p:attrName>ppt_x</p:attrName>
                                        </p:attrNameLst>
                                      </p:cBhvr>
                                      <p:tavLst>
                                        <p:tav tm="0">
                                          <p:val>
                                            <p:strVal val="ppt_x"/>
                                          </p:val>
                                        </p:tav>
                                        <p:tav tm="100000">
                                          <p:val>
                                            <p:strVal val="ppt_x+.4"/>
                                          </p:val>
                                        </p:tav>
                                      </p:tavLst>
                                    </p:anim>
                                    <p:anim calcmode="lin" valueType="num">
                                      <p:cBhvr>
                                        <p:cTn id="55" dur="2000" fill="hold"/>
                                        <p:tgtEl>
                                          <p:spTgt spid="58370"/>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58370"/>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58371">
                                            <p:txEl>
                                              <p:pRg st="0" end="0"/>
                                            </p:txEl>
                                          </p:spTgt>
                                        </p:tgtEl>
                                      </p:cBhvr>
                                    </p:animEffect>
                                    <p:set>
                                      <p:cBhvr>
                                        <p:cTn id="59" dur="1" fill="hold">
                                          <p:stCondLst>
                                            <p:cond delay="499"/>
                                          </p:stCondLst>
                                        </p:cTn>
                                        <p:tgtEl>
                                          <p:spTgt spid="58371">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58371">
                                            <p:txEl>
                                              <p:pRg st="1" end="1"/>
                                            </p:txEl>
                                          </p:spTgt>
                                        </p:tgtEl>
                                      </p:cBhvr>
                                    </p:animEffect>
                                    <p:set>
                                      <p:cBhvr>
                                        <p:cTn id="62" dur="1" fill="hold">
                                          <p:stCondLst>
                                            <p:cond delay="499"/>
                                          </p:stCondLst>
                                        </p:cTn>
                                        <p:tgtEl>
                                          <p:spTgt spid="58371">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58371">
                                            <p:txEl>
                                              <p:pRg st="2" end="2"/>
                                            </p:txEl>
                                          </p:spTgt>
                                        </p:tgtEl>
                                      </p:cBhvr>
                                    </p:animEffect>
                                    <p:set>
                                      <p:cBhvr>
                                        <p:cTn id="65" dur="1" fill="hold">
                                          <p:stCondLst>
                                            <p:cond delay="499"/>
                                          </p:stCondLst>
                                        </p:cTn>
                                        <p:tgtEl>
                                          <p:spTgt spid="58371">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58371">
                                            <p:txEl>
                                              <p:pRg st="3" end="3"/>
                                            </p:txEl>
                                          </p:spTgt>
                                        </p:tgtEl>
                                      </p:cBhvr>
                                    </p:animEffect>
                                    <p:set>
                                      <p:cBhvr>
                                        <p:cTn id="68" dur="1" fill="hold">
                                          <p:stCondLst>
                                            <p:cond delay="499"/>
                                          </p:stCondLst>
                                        </p:cTn>
                                        <p:tgtEl>
                                          <p:spTgt spid="5837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0" grpId="1"/>
      <p:bldP spid="58371" grpId="0" build="p"/>
      <p:bldP spid="58371" grpId="1"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8195"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9EA4B08-4EEF-48BC-87E6-CAC63499DE13}" type="slidenum">
              <a:rPr lang="ar-SA" altLang="ar-SA"/>
              <a:pPr eaLnBrk="1" hangingPunct="1"/>
              <a:t>11</a:t>
            </a:fld>
            <a:endParaRPr lang="en-US" altLang="ar-SA"/>
          </a:p>
        </p:txBody>
      </p:sp>
      <p:sp>
        <p:nvSpPr>
          <p:cNvPr id="59394"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59395" name="Rectangle 3"/>
          <p:cNvSpPr>
            <a:spLocks noGrp="1" noChangeArrowheads="1"/>
          </p:cNvSpPr>
          <p:nvPr>
            <p:ph type="body" idx="1"/>
          </p:nvPr>
        </p:nvSpPr>
        <p:spPr>
          <a:xfrm>
            <a:off x="228600" y="1752600"/>
            <a:ext cx="8686800" cy="4343400"/>
          </a:xfrm>
          <a:noFill/>
          <a:ln>
            <a:solidFill>
              <a:srgbClr val="3333CC"/>
            </a:solidFill>
            <a:miter lim="800000"/>
            <a:headEnd/>
            <a:tailEnd/>
          </a:ln>
        </p:spPr>
        <p:txBody>
          <a:bodyPr/>
          <a:lstStyle/>
          <a:p>
            <a:pPr marL="0" indent="0" algn="just" rtl="1" eaLnBrk="1" hangingPunct="1">
              <a:lnSpc>
                <a:spcPct val="80000"/>
              </a:lnSpc>
              <a:buClr>
                <a:srgbClr val="CC3300"/>
              </a:buClr>
              <a:buFont typeface="Wingdings" pitchFamily="2" charset="2"/>
              <a:buNone/>
            </a:pPr>
            <a:r>
              <a:rPr lang="ar-SA" altLang="ar-SA" sz="2800" b="1" dirty="0" smtClean="0">
                <a:solidFill>
                  <a:srgbClr val="3333CC"/>
                </a:solidFill>
                <a:cs typeface="PT Simple Bold Ruled" pitchFamily="2" charset="-78"/>
              </a:rPr>
              <a:t>الذوات المحتملة (تابع)</a:t>
            </a:r>
            <a:r>
              <a:rPr lang="ar-SA" altLang="ar-SA" sz="2800" b="1" dirty="0" smtClean="0">
                <a:solidFill>
                  <a:srgbClr val="000000"/>
                </a:solidFill>
                <a:cs typeface="PT Simple Bold Ruled" pitchFamily="2" charset="-78"/>
              </a:rPr>
              <a:t>:</a:t>
            </a:r>
            <a:endParaRPr lang="ar-SA" altLang="ar-SA" sz="2800" dirty="0" smtClean="0">
              <a:solidFill>
                <a:srgbClr val="000000"/>
              </a:solidFill>
              <a:cs typeface="PT Simple Bold Rule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تنشأ الذوات المحتملة من تمثيلات الذات في الماضي، وتتضمن تمثيلات الذات في المستقبل، وهي تختلف عن الذوات الحالية ومستقلة عنها، وترتبط بها بقوة في نفس الوقت. فالذوات المحتملة ليست مجرد منظومة من الأدوار والحالات المتخيلة التي سيكون عليها الفرد، وإنما تمثل آمالا ومخاوف وتخيلات محددة ومهمة للفرد.</a:t>
            </a: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إننا نتطلع دائما إلى ما سنكون عليه في  المستقبل، وتمثل هذه التطلعات مصدرا مهما للمعنى في حياتنا.</a:t>
            </a:r>
          </a:p>
          <a:p>
            <a:pPr marL="0" indent="0" algn="just" rtl="1" eaLnBrk="1" hangingPunct="1">
              <a:lnSpc>
                <a:spcPct val="90000"/>
              </a:lnSpc>
              <a:spcBef>
                <a:spcPct val="0"/>
              </a:spcBef>
              <a:buClrTx/>
              <a:buSzTx/>
              <a:buFontTx/>
              <a:buNone/>
            </a:pPr>
            <a:endParaRPr lang="en-US" altLang="ar-SA" dirty="0" smtClean="0">
              <a:solidFill>
                <a:srgbClr val="000000"/>
              </a:solidFill>
              <a:cs typeface="FQ - AL MUHANNAD" pitchFamily="2"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87" y="3717032"/>
            <a:ext cx="5798757" cy="2232248"/>
          </a:xfrm>
          <a:prstGeom prst="rect">
            <a:avLst/>
          </a:prstGeom>
        </p:spPr>
      </p:pic>
    </p:spTree>
    <p:extLst>
      <p:ext uri="{BB962C8B-B14F-4D97-AF65-F5344CB8AC3E}">
        <p14:creationId xmlns:p14="http://schemas.microsoft.com/office/powerpoint/2010/main" val="611046896"/>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1000" fill="hold">
                                          <p:stCondLst>
                                            <p:cond delay="0"/>
                                          </p:stCondLst>
                                        </p:cTn>
                                        <p:tgtEl>
                                          <p:spTgt spid="5939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939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939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939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939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9395">
                                            <p:txEl>
                                              <p:pRg st="0" end="0"/>
                                            </p:txEl>
                                          </p:spTgt>
                                        </p:tgtEl>
                                        <p:attrNameLst>
                                          <p:attrName>style.visibility</p:attrName>
                                        </p:attrNameLst>
                                      </p:cBhvr>
                                      <p:to>
                                        <p:strVal val="visible"/>
                                      </p:to>
                                    </p:set>
                                    <p:anim calcmode="lin" valueType="num">
                                      <p:cBhvr>
                                        <p:cTn id="16" dur="500" fill="hold"/>
                                        <p:tgtEl>
                                          <p:spTgt spid="5939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939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939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939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939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9395">
                                            <p:txEl>
                                              <p:pRg st="1" end="1"/>
                                            </p:txEl>
                                          </p:spTgt>
                                        </p:tgtEl>
                                        <p:attrNameLst>
                                          <p:attrName>style.visibility</p:attrName>
                                        </p:attrNameLst>
                                      </p:cBhvr>
                                      <p:to>
                                        <p:strVal val="visible"/>
                                      </p:to>
                                    </p:set>
                                    <p:anim calcmode="lin" valueType="num">
                                      <p:cBhvr>
                                        <p:cTn id="25" dur="500" fill="hold"/>
                                        <p:tgtEl>
                                          <p:spTgt spid="59395">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59395">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59395">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5939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9395">
                                            <p:txEl>
                                              <p:pRg st="2" end="2"/>
                                            </p:txEl>
                                          </p:spTgt>
                                        </p:tgtEl>
                                        <p:attrNameLst>
                                          <p:attrName>style.visibility</p:attrName>
                                        </p:attrNameLst>
                                      </p:cBhvr>
                                      <p:to>
                                        <p:strVal val="visible"/>
                                      </p:to>
                                    </p:set>
                                    <p:anim calcmode="lin" valueType="num">
                                      <p:cBhvr>
                                        <p:cTn id="34" dur="500" fill="hold"/>
                                        <p:tgtEl>
                                          <p:spTgt spid="59395">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59395">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59395">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59395">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59395">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xit" presetSubtype="0" fill="hold" grpId="1" nodeType="clickEffect">
                                  <p:stCondLst>
                                    <p:cond delay="0"/>
                                  </p:stCondLst>
                                  <p:childTnLst>
                                    <p:anim calcmode="lin" valueType="num">
                                      <p:cBhvr>
                                        <p:cTn id="42" dur="2000" fill="hold"/>
                                        <p:tgtEl>
                                          <p:spTgt spid="59394"/>
                                        </p:tgtEl>
                                        <p:attrNameLst>
                                          <p:attrName>style.rotation</p:attrName>
                                        </p:attrNameLst>
                                      </p:cBhvr>
                                      <p:tavLst>
                                        <p:tav tm="0">
                                          <p:val>
                                            <p:fltVal val="0"/>
                                          </p:val>
                                        </p:tav>
                                        <p:tav tm="100000">
                                          <p:val>
                                            <p:fltVal val="-90"/>
                                          </p:val>
                                        </p:tav>
                                      </p:tavLst>
                                    </p:anim>
                                    <p:anim calcmode="lin" valueType="num">
                                      <p:cBhvr>
                                        <p:cTn id="43" dur="2000" fill="hold"/>
                                        <p:tgtEl>
                                          <p:spTgt spid="59394"/>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59394"/>
                                        </p:tgtEl>
                                        <p:attrNameLst>
                                          <p:attrName>ppt_h</p:attrName>
                                        </p:attrNameLst>
                                      </p:cBhvr>
                                      <p:tavLst>
                                        <p:tav tm="0">
                                          <p:val>
                                            <p:strVal val="ppt_h"/>
                                          </p:val>
                                        </p:tav>
                                        <p:tav tm="100000">
                                          <p:val>
                                            <p:strVal val="ppt_h"/>
                                          </p:val>
                                        </p:tav>
                                      </p:tavLst>
                                    </p:anim>
                                    <p:anim calcmode="lin" valueType="num">
                                      <p:cBhvr>
                                        <p:cTn id="45" dur="2000" fill="hold"/>
                                        <p:tgtEl>
                                          <p:spTgt spid="59394"/>
                                        </p:tgtEl>
                                        <p:attrNameLst>
                                          <p:attrName>ppt_x</p:attrName>
                                        </p:attrNameLst>
                                      </p:cBhvr>
                                      <p:tavLst>
                                        <p:tav tm="0">
                                          <p:val>
                                            <p:strVal val="ppt_x"/>
                                          </p:val>
                                        </p:tav>
                                        <p:tav tm="100000">
                                          <p:val>
                                            <p:strVal val="ppt_x+.4"/>
                                          </p:val>
                                        </p:tav>
                                      </p:tavLst>
                                    </p:anim>
                                    <p:anim calcmode="lin" valueType="num">
                                      <p:cBhvr>
                                        <p:cTn id="46" dur="2000" fill="hold"/>
                                        <p:tgtEl>
                                          <p:spTgt spid="59394"/>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59394"/>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59395">
                                            <p:txEl>
                                              <p:pRg st="0" end="0"/>
                                            </p:txEl>
                                          </p:spTgt>
                                        </p:tgtEl>
                                      </p:cBhvr>
                                    </p:animEffect>
                                    <p:set>
                                      <p:cBhvr>
                                        <p:cTn id="50" dur="1" fill="hold">
                                          <p:stCondLst>
                                            <p:cond delay="499"/>
                                          </p:stCondLst>
                                        </p:cTn>
                                        <p:tgtEl>
                                          <p:spTgt spid="59395">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59395">
                                            <p:txEl>
                                              <p:pRg st="1" end="1"/>
                                            </p:txEl>
                                          </p:spTgt>
                                        </p:tgtEl>
                                      </p:cBhvr>
                                    </p:animEffect>
                                    <p:set>
                                      <p:cBhvr>
                                        <p:cTn id="53" dur="1" fill="hold">
                                          <p:stCondLst>
                                            <p:cond delay="499"/>
                                          </p:stCondLst>
                                        </p:cTn>
                                        <p:tgtEl>
                                          <p:spTgt spid="59395">
                                            <p:txEl>
                                              <p:pRg st="1" end="1"/>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59395">
                                            <p:txEl>
                                              <p:pRg st="2" end="2"/>
                                            </p:txEl>
                                          </p:spTgt>
                                        </p:tgtEl>
                                      </p:cBhvr>
                                    </p:animEffect>
                                    <p:set>
                                      <p:cBhvr>
                                        <p:cTn id="56" dur="1" fill="hold">
                                          <p:stCondLst>
                                            <p:cond delay="499"/>
                                          </p:stCondLst>
                                        </p:cTn>
                                        <p:tgtEl>
                                          <p:spTgt spid="5939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4" grpId="1"/>
      <p:bldP spid="59395" grpId="0" build="p"/>
      <p:bldP spid="59395" grpId="1"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9219"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3F6C2EA-6191-4AFA-9991-2363EA71492A}" type="slidenum">
              <a:rPr lang="ar-SA" altLang="ar-SA"/>
              <a:pPr eaLnBrk="1" hangingPunct="1"/>
              <a:t>12</a:t>
            </a:fld>
            <a:endParaRPr lang="en-US" altLang="ar-SA"/>
          </a:p>
        </p:txBody>
      </p:sp>
      <p:sp>
        <p:nvSpPr>
          <p:cNvPr id="64514"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64515"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 تناقضات الذات</a:t>
            </a:r>
            <a:r>
              <a:rPr lang="ar-SA" altLang="ar-SA" sz="2800" dirty="0" smtClean="0">
                <a:solidFill>
                  <a:srgbClr val="000000"/>
                </a:solidFill>
                <a:cs typeface="PT Simple Bold Ruled" pitchFamily="2" charset="-78"/>
              </a:rPr>
              <a:t>:</a:t>
            </a:r>
            <a:r>
              <a:rPr lang="ar-SA" altLang="ar-SA" sz="3500" dirty="0" smtClean="0">
                <a:solidFill>
                  <a:srgbClr val="000000"/>
                </a:solidFill>
                <a:cs typeface="FQ - AL MUHANNAD" pitchFamily="2" charset="-78"/>
              </a:rPr>
              <a:t> إن البشر ينظرون إلى أنفسهم بطريقة معينة ويسلكون بطريقة مناقضة لنظرتهم عن أنفسهم.(الذات الواقعية’ الذات المثالية, الذات الواجبة)</a:t>
            </a:r>
          </a:p>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 تقدير الذات</a:t>
            </a:r>
            <a:r>
              <a:rPr lang="ar-SA" altLang="ar-SA" sz="2800"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dirty="0" smtClean="0">
                <a:solidFill>
                  <a:srgbClr val="000000"/>
                </a:solidFill>
                <a:cs typeface="FQ - AL MUHANNAD" pitchFamily="2" charset="-78"/>
              </a:rPr>
              <a:t>تقدير الذات هو العنصر التقييمي، ويمكن تعريفه بأنه  تقدير المرء لذاته أو قيمته كشخص. وتقدير الذات شيء مهم جدا لكل الناس. فكل فرد يود أن يكون تقديره لذاته إيجابيا (ما عدا </a:t>
            </a:r>
            <a:r>
              <a:rPr lang="ar-SA" altLang="ar-SA" dirty="0" err="1" smtClean="0">
                <a:solidFill>
                  <a:srgbClr val="000000"/>
                </a:solidFill>
                <a:cs typeface="FQ - AL MUHANNAD" pitchFamily="2" charset="-78"/>
              </a:rPr>
              <a:t>الاكتئابيين</a:t>
            </a:r>
            <a:r>
              <a:rPr lang="ar-SA" altLang="ar-SA" dirty="0" smtClean="0">
                <a:solidFill>
                  <a:srgbClr val="000000"/>
                </a:solidFill>
                <a:cs typeface="FQ - AL MUHANNAD" pitchFamily="2" charset="-78"/>
              </a:rPr>
              <a:t>).</a:t>
            </a:r>
          </a:p>
          <a:p>
            <a:pPr marL="0" indent="0" algn="just" rtl="1" eaLnBrk="1" hangingPunct="1">
              <a:lnSpc>
                <a:spcPct val="90000"/>
              </a:lnSpc>
              <a:buFont typeface="Wingdings" pitchFamily="2" charset="2"/>
              <a:buNone/>
            </a:pPr>
            <a:r>
              <a:rPr lang="ar-SA" altLang="ar-SA" dirty="0" smtClean="0">
                <a:solidFill>
                  <a:srgbClr val="000000"/>
                </a:solidFill>
                <a:cs typeface="FQ - AL MUHANNAD" pitchFamily="2" charset="-78"/>
              </a:rPr>
              <a:t>يرتبط تقدير الذات بوظائف نفسية مختلفة مثل الاستجابة للنجاح والفشل، ولأحداث الحياة السلبية مثل المرض وفقد الأعزّاء، كما أنه يرتبط بالصحة الجسمية والنفسية، ويستخدم لتفسير الأداء في مجالات مختلفة كالتعليم والعمل.</a:t>
            </a:r>
          </a:p>
          <a:p>
            <a:pPr marL="0" indent="0" algn="just" rtl="1" eaLnBrk="1" hangingPunct="1">
              <a:lnSpc>
                <a:spcPct val="90000"/>
              </a:lnSpc>
              <a:buFont typeface="Wingdings" pitchFamily="2" charset="2"/>
              <a:buNone/>
            </a:pP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val="49747587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stCondLst>
                                            <p:cond delay="0"/>
                                          </p:stCondLst>
                                        </p:cTn>
                                        <p:tgtEl>
                                          <p:spTgt spid="6451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451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451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451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451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4515">
                                            <p:txEl>
                                              <p:pRg st="0" end="0"/>
                                            </p:txEl>
                                          </p:spTgt>
                                        </p:tgtEl>
                                        <p:attrNameLst>
                                          <p:attrName>style.visibility</p:attrName>
                                        </p:attrNameLst>
                                      </p:cBhvr>
                                      <p:to>
                                        <p:strVal val="visible"/>
                                      </p:to>
                                    </p:set>
                                    <p:anim calcmode="lin" valueType="num">
                                      <p:cBhvr>
                                        <p:cTn id="16" dur="500" fill="hold"/>
                                        <p:tgtEl>
                                          <p:spTgt spid="6451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451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451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451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451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4515">
                                            <p:txEl>
                                              <p:pRg st="1" end="1"/>
                                            </p:txEl>
                                          </p:spTgt>
                                        </p:tgtEl>
                                        <p:attrNameLst>
                                          <p:attrName>style.visibility</p:attrName>
                                        </p:attrNameLst>
                                      </p:cBhvr>
                                      <p:to>
                                        <p:strVal val="visible"/>
                                      </p:to>
                                    </p:set>
                                    <p:anim calcmode="lin" valueType="num">
                                      <p:cBhvr>
                                        <p:cTn id="25" dur="500" fill="hold"/>
                                        <p:tgtEl>
                                          <p:spTgt spid="64515">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4515">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4515">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4515">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451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4515">
                                            <p:txEl>
                                              <p:pRg st="2" end="2"/>
                                            </p:txEl>
                                          </p:spTgt>
                                        </p:tgtEl>
                                        <p:attrNameLst>
                                          <p:attrName>style.visibility</p:attrName>
                                        </p:attrNameLst>
                                      </p:cBhvr>
                                      <p:to>
                                        <p:strVal val="visible"/>
                                      </p:to>
                                    </p:set>
                                    <p:anim calcmode="lin" valueType="num">
                                      <p:cBhvr>
                                        <p:cTn id="34" dur="500" fill="hold"/>
                                        <p:tgtEl>
                                          <p:spTgt spid="64515">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64515">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64515">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64515">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64515">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4515">
                                            <p:txEl>
                                              <p:pRg st="3" end="3"/>
                                            </p:txEl>
                                          </p:spTgt>
                                        </p:tgtEl>
                                        <p:attrNameLst>
                                          <p:attrName>style.visibility</p:attrName>
                                        </p:attrNameLst>
                                      </p:cBhvr>
                                      <p:to>
                                        <p:strVal val="visible"/>
                                      </p:to>
                                    </p:set>
                                    <p:anim calcmode="lin" valueType="num">
                                      <p:cBhvr>
                                        <p:cTn id="43" dur="500" fill="hold"/>
                                        <p:tgtEl>
                                          <p:spTgt spid="64515">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64515">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64515">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64515">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64515">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64514"/>
                                        </p:tgtEl>
                                        <p:attrNameLst>
                                          <p:attrName>style.rotation</p:attrName>
                                        </p:attrNameLst>
                                      </p:cBhvr>
                                      <p:tavLst>
                                        <p:tav tm="0">
                                          <p:val>
                                            <p:fltVal val="0"/>
                                          </p:val>
                                        </p:tav>
                                        <p:tav tm="100000">
                                          <p:val>
                                            <p:fltVal val="-90"/>
                                          </p:val>
                                        </p:tav>
                                      </p:tavLst>
                                    </p:anim>
                                    <p:anim calcmode="lin" valueType="num">
                                      <p:cBhvr>
                                        <p:cTn id="52" dur="2000" fill="hold"/>
                                        <p:tgtEl>
                                          <p:spTgt spid="64514"/>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64514"/>
                                        </p:tgtEl>
                                        <p:attrNameLst>
                                          <p:attrName>ppt_h</p:attrName>
                                        </p:attrNameLst>
                                      </p:cBhvr>
                                      <p:tavLst>
                                        <p:tav tm="0">
                                          <p:val>
                                            <p:strVal val="ppt_h"/>
                                          </p:val>
                                        </p:tav>
                                        <p:tav tm="100000">
                                          <p:val>
                                            <p:strVal val="ppt_h"/>
                                          </p:val>
                                        </p:tav>
                                      </p:tavLst>
                                    </p:anim>
                                    <p:anim calcmode="lin" valueType="num">
                                      <p:cBhvr>
                                        <p:cTn id="54" dur="2000" fill="hold"/>
                                        <p:tgtEl>
                                          <p:spTgt spid="64514"/>
                                        </p:tgtEl>
                                        <p:attrNameLst>
                                          <p:attrName>ppt_x</p:attrName>
                                        </p:attrNameLst>
                                      </p:cBhvr>
                                      <p:tavLst>
                                        <p:tav tm="0">
                                          <p:val>
                                            <p:strVal val="ppt_x"/>
                                          </p:val>
                                        </p:tav>
                                        <p:tav tm="100000">
                                          <p:val>
                                            <p:strVal val="ppt_x+.4"/>
                                          </p:val>
                                        </p:tav>
                                      </p:tavLst>
                                    </p:anim>
                                    <p:anim calcmode="lin" valueType="num">
                                      <p:cBhvr>
                                        <p:cTn id="55" dur="2000" fill="hold"/>
                                        <p:tgtEl>
                                          <p:spTgt spid="64514"/>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64514"/>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64515">
                                            <p:txEl>
                                              <p:pRg st="0" end="0"/>
                                            </p:txEl>
                                          </p:spTgt>
                                        </p:tgtEl>
                                      </p:cBhvr>
                                    </p:animEffect>
                                    <p:set>
                                      <p:cBhvr>
                                        <p:cTn id="59" dur="1" fill="hold">
                                          <p:stCondLst>
                                            <p:cond delay="499"/>
                                          </p:stCondLst>
                                        </p:cTn>
                                        <p:tgtEl>
                                          <p:spTgt spid="64515">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64515">
                                            <p:txEl>
                                              <p:pRg st="1" end="1"/>
                                            </p:txEl>
                                          </p:spTgt>
                                        </p:tgtEl>
                                      </p:cBhvr>
                                    </p:animEffect>
                                    <p:set>
                                      <p:cBhvr>
                                        <p:cTn id="62" dur="1" fill="hold">
                                          <p:stCondLst>
                                            <p:cond delay="499"/>
                                          </p:stCondLst>
                                        </p:cTn>
                                        <p:tgtEl>
                                          <p:spTgt spid="64515">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64515">
                                            <p:txEl>
                                              <p:pRg st="2" end="2"/>
                                            </p:txEl>
                                          </p:spTgt>
                                        </p:tgtEl>
                                      </p:cBhvr>
                                    </p:animEffect>
                                    <p:set>
                                      <p:cBhvr>
                                        <p:cTn id="65" dur="1" fill="hold">
                                          <p:stCondLst>
                                            <p:cond delay="499"/>
                                          </p:stCondLst>
                                        </p:cTn>
                                        <p:tgtEl>
                                          <p:spTgt spid="64515">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4515">
                                            <p:txEl>
                                              <p:pRg st="3" end="3"/>
                                            </p:txEl>
                                          </p:spTgt>
                                        </p:tgtEl>
                                      </p:cBhvr>
                                    </p:animEffect>
                                    <p:set>
                                      <p:cBhvr>
                                        <p:cTn id="68" dur="1" fill="hold">
                                          <p:stCondLst>
                                            <p:cond delay="499"/>
                                          </p:stCondLst>
                                        </p:cTn>
                                        <p:tgtEl>
                                          <p:spTgt spid="6451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4" grpId="1"/>
      <p:bldP spid="64515" grpId="0" build="p"/>
      <p:bldP spid="64515"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0243"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DD6B24B-DD47-467B-80DE-A43DDE5A1BCA}" type="slidenum">
              <a:rPr lang="ar-SA" altLang="ar-SA"/>
              <a:pPr eaLnBrk="1" hangingPunct="1"/>
              <a:t>13</a:t>
            </a:fld>
            <a:endParaRPr lang="en-US" altLang="ar-SA"/>
          </a:p>
        </p:txBody>
      </p:sp>
      <p:sp>
        <p:nvSpPr>
          <p:cNvPr id="6041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6041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مفهوم الذات</a:t>
            </a:r>
            <a:r>
              <a:rPr lang="ar-SA" altLang="ar-SA" sz="2800" dirty="0" smtClean="0">
                <a:solidFill>
                  <a:srgbClr val="000000"/>
                </a:solidFill>
                <a:cs typeface="PT Simple Bold Ruled" pitchFamily="2" charset="-78"/>
              </a:rPr>
              <a:t>:</a:t>
            </a: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مفهوم الذات ليس بعدا شخصيا محدودا، وإنما بناء متنوع متغير يتكون من عدد هائل من المعلومات والاعتقادات الخاصة بالذات التي تراكمت خلال خبرات الفرد في مواقف حياتية مختلفة؛ هذه المعلومات والاعتقادات ممثلة عقليا (مخطوطات)، ولا يمكن الوعي بها أو استرجاعها جميعا في لحظة زمنية معينة، وإنما يبني الفرد على بعض هذه العناصر تصوره لذاته حسب متطلبات الموقف وحسب أهدافه. فمفهوم الذات يتسم بالطواعية والتنوع، أي أنه يتغير في المواقف المختلفة ويشتمل على افكار متناقضة، ولا تؤثر هذه التناقضات على قرارات الفرد اللحظية لأنه لا يعيها.</a:t>
            </a:r>
          </a:p>
          <a:p>
            <a:pPr marL="0" indent="0" algn="just" rtl="1" eaLnBrk="1" hangingPunct="1">
              <a:lnSpc>
                <a:spcPct val="90000"/>
              </a:lnSpc>
              <a:spcBef>
                <a:spcPct val="0"/>
              </a:spcBef>
              <a:buClrTx/>
              <a:buSzTx/>
              <a:buFontTx/>
              <a:buNone/>
            </a:pPr>
            <a:endParaRPr lang="ar-SA" altLang="ar-SA" dirty="0" smtClean="0">
              <a:solidFill>
                <a:srgbClr val="000000"/>
              </a:solidFill>
              <a:cs typeface="FQ - AL MUHANNA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هو بناء نفسي متنوع  و متغير</a:t>
            </a:r>
          </a:p>
          <a:p>
            <a:pPr marL="0" indent="0" algn="just" rtl="1" eaLnBrk="1" hangingPunct="1">
              <a:lnSpc>
                <a:spcPct val="90000"/>
              </a:lnSpc>
              <a:spcBef>
                <a:spcPct val="0"/>
              </a:spcBef>
              <a:buClrTx/>
              <a:buSzTx/>
              <a:buFontTx/>
              <a:buNone/>
            </a:pPr>
            <a:endParaRPr lang="ar-SA" altLang="ar-SA" dirty="0" smtClean="0">
              <a:solidFill>
                <a:srgbClr val="000000"/>
              </a:solidFill>
              <a:cs typeface="FQ - AL MUHANNA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FQ - AL MUHANNAD" pitchFamily="2" charset="-78"/>
              </a:rPr>
              <a:t>السؤال: هل يمكن للفرد أ ن يستحضر كل معرفته عن ذاته في لحظة معينة؟</a:t>
            </a: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val="92761974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stCondLst>
                                            <p:cond delay="0"/>
                                          </p:stCondLst>
                                        </p:cTn>
                                        <p:tgtEl>
                                          <p:spTgt spid="60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0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0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0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0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0419">
                                            <p:txEl>
                                              <p:pRg st="0" end="0"/>
                                            </p:txEl>
                                          </p:spTgt>
                                        </p:tgtEl>
                                        <p:attrNameLst>
                                          <p:attrName>style.visibility</p:attrName>
                                        </p:attrNameLst>
                                      </p:cBhvr>
                                      <p:to>
                                        <p:strVal val="visible"/>
                                      </p:to>
                                    </p:set>
                                    <p:anim calcmode="lin" valueType="num">
                                      <p:cBhvr>
                                        <p:cTn id="16" dur="500" fill="hold"/>
                                        <p:tgtEl>
                                          <p:spTgt spid="60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0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0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0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04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0419">
                                            <p:txEl>
                                              <p:pRg st="1" end="1"/>
                                            </p:txEl>
                                          </p:spTgt>
                                        </p:tgtEl>
                                        <p:attrNameLst>
                                          <p:attrName>style.visibility</p:attrName>
                                        </p:attrNameLst>
                                      </p:cBhvr>
                                      <p:to>
                                        <p:strVal val="visible"/>
                                      </p:to>
                                    </p:set>
                                    <p:anim calcmode="lin" valueType="num">
                                      <p:cBhvr>
                                        <p:cTn id="25" dur="500" fill="hold"/>
                                        <p:tgtEl>
                                          <p:spTgt spid="6041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041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041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041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041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0419">
                                            <p:txEl>
                                              <p:pRg st="3" end="3"/>
                                            </p:txEl>
                                          </p:spTgt>
                                        </p:tgtEl>
                                        <p:attrNameLst>
                                          <p:attrName>style.visibility</p:attrName>
                                        </p:attrNameLst>
                                      </p:cBhvr>
                                      <p:to>
                                        <p:strVal val="visible"/>
                                      </p:to>
                                    </p:set>
                                    <p:anim calcmode="lin" valueType="num">
                                      <p:cBhvr>
                                        <p:cTn id="34" dur="500" fill="hold"/>
                                        <p:tgtEl>
                                          <p:spTgt spid="60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60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60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60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60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0419">
                                            <p:txEl>
                                              <p:pRg st="5" end="5"/>
                                            </p:txEl>
                                          </p:spTgt>
                                        </p:tgtEl>
                                        <p:attrNameLst>
                                          <p:attrName>style.visibility</p:attrName>
                                        </p:attrNameLst>
                                      </p:cBhvr>
                                      <p:to>
                                        <p:strVal val="visible"/>
                                      </p:to>
                                    </p:set>
                                    <p:anim calcmode="lin" valueType="num">
                                      <p:cBhvr>
                                        <p:cTn id="43" dur="500" fill="hold"/>
                                        <p:tgtEl>
                                          <p:spTgt spid="60419">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60419">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60419">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60419">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60419">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60418"/>
                                        </p:tgtEl>
                                        <p:attrNameLst>
                                          <p:attrName>style.rotation</p:attrName>
                                        </p:attrNameLst>
                                      </p:cBhvr>
                                      <p:tavLst>
                                        <p:tav tm="0">
                                          <p:val>
                                            <p:fltVal val="0"/>
                                          </p:val>
                                        </p:tav>
                                        <p:tav tm="100000">
                                          <p:val>
                                            <p:fltVal val="-90"/>
                                          </p:val>
                                        </p:tav>
                                      </p:tavLst>
                                    </p:anim>
                                    <p:anim calcmode="lin" valueType="num">
                                      <p:cBhvr>
                                        <p:cTn id="52" dur="2000" fill="hold"/>
                                        <p:tgtEl>
                                          <p:spTgt spid="6041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60418"/>
                                        </p:tgtEl>
                                        <p:attrNameLst>
                                          <p:attrName>ppt_h</p:attrName>
                                        </p:attrNameLst>
                                      </p:cBhvr>
                                      <p:tavLst>
                                        <p:tav tm="0">
                                          <p:val>
                                            <p:strVal val="ppt_h"/>
                                          </p:val>
                                        </p:tav>
                                        <p:tav tm="100000">
                                          <p:val>
                                            <p:strVal val="ppt_h"/>
                                          </p:val>
                                        </p:tav>
                                      </p:tavLst>
                                    </p:anim>
                                    <p:anim calcmode="lin" valueType="num">
                                      <p:cBhvr>
                                        <p:cTn id="54" dur="2000" fill="hold"/>
                                        <p:tgtEl>
                                          <p:spTgt spid="60418"/>
                                        </p:tgtEl>
                                        <p:attrNameLst>
                                          <p:attrName>ppt_x</p:attrName>
                                        </p:attrNameLst>
                                      </p:cBhvr>
                                      <p:tavLst>
                                        <p:tav tm="0">
                                          <p:val>
                                            <p:strVal val="ppt_x"/>
                                          </p:val>
                                        </p:tav>
                                        <p:tav tm="100000">
                                          <p:val>
                                            <p:strVal val="ppt_x+.4"/>
                                          </p:val>
                                        </p:tav>
                                      </p:tavLst>
                                    </p:anim>
                                    <p:anim calcmode="lin" valueType="num">
                                      <p:cBhvr>
                                        <p:cTn id="55" dur="2000" fill="hold"/>
                                        <p:tgtEl>
                                          <p:spTgt spid="6041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6041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60419">
                                            <p:txEl>
                                              <p:pRg st="0" end="0"/>
                                            </p:txEl>
                                          </p:spTgt>
                                        </p:tgtEl>
                                      </p:cBhvr>
                                    </p:animEffect>
                                    <p:set>
                                      <p:cBhvr>
                                        <p:cTn id="59" dur="1" fill="hold">
                                          <p:stCondLst>
                                            <p:cond delay="499"/>
                                          </p:stCondLst>
                                        </p:cTn>
                                        <p:tgtEl>
                                          <p:spTgt spid="60419">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60419">
                                            <p:txEl>
                                              <p:pRg st="1" end="1"/>
                                            </p:txEl>
                                          </p:spTgt>
                                        </p:tgtEl>
                                      </p:cBhvr>
                                    </p:animEffect>
                                    <p:set>
                                      <p:cBhvr>
                                        <p:cTn id="62" dur="1" fill="hold">
                                          <p:stCondLst>
                                            <p:cond delay="499"/>
                                          </p:stCondLst>
                                        </p:cTn>
                                        <p:tgtEl>
                                          <p:spTgt spid="60419">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60419">
                                            <p:txEl>
                                              <p:pRg st="3" end="3"/>
                                            </p:txEl>
                                          </p:spTgt>
                                        </p:tgtEl>
                                      </p:cBhvr>
                                    </p:animEffect>
                                    <p:set>
                                      <p:cBhvr>
                                        <p:cTn id="65" dur="1" fill="hold">
                                          <p:stCondLst>
                                            <p:cond delay="499"/>
                                          </p:stCondLst>
                                        </p:cTn>
                                        <p:tgtEl>
                                          <p:spTgt spid="60419">
                                            <p:txEl>
                                              <p:pRg st="3" end="3"/>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0419">
                                            <p:txEl>
                                              <p:pRg st="5" end="5"/>
                                            </p:txEl>
                                          </p:spTgt>
                                        </p:tgtEl>
                                      </p:cBhvr>
                                    </p:animEffect>
                                    <p:set>
                                      <p:cBhvr>
                                        <p:cTn id="68" dur="1" fill="hold">
                                          <p:stCondLst>
                                            <p:cond delay="499"/>
                                          </p:stCondLst>
                                        </p:cTn>
                                        <p:tgtEl>
                                          <p:spTgt spid="6041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8" grpId="1"/>
      <p:bldP spid="60419" grpId="0" build="p"/>
      <p:bldP spid="60419" grpId="1"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1267"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B603D0A-5E60-4AB0-81A2-7A1B705E975C}" type="slidenum">
              <a:rPr lang="ar-SA" altLang="ar-SA"/>
              <a:pPr eaLnBrk="1" hangingPunct="1"/>
              <a:t>14</a:t>
            </a:fld>
            <a:endParaRPr lang="en-US" altLang="ar-SA"/>
          </a:p>
        </p:txBody>
      </p:sp>
      <p:sp>
        <p:nvSpPr>
          <p:cNvPr id="6246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62467"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700" smtClean="0">
                <a:solidFill>
                  <a:srgbClr val="3333CC"/>
                </a:solidFill>
                <a:cs typeface="PT Simple Bold Ruled" pitchFamily="2" charset="-78"/>
              </a:rPr>
              <a:t>مفهوم الذات العامل (أو مفهوم الذات التلقائي أو الذات الظاهرية)</a:t>
            </a:r>
            <a:r>
              <a:rPr lang="ar-SA" altLang="ar-SA" sz="270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sz="3300" smtClean="0">
                <a:solidFill>
                  <a:srgbClr val="000000"/>
                </a:solidFill>
                <a:cs typeface="FQ - AL MUHANNAD" pitchFamily="2" charset="-78"/>
              </a:rPr>
              <a:t>يقصد به ذلك الجزء من معرفة الذات البارز في ذهن الفرد في موقف معين، وهو الذي يؤثر في انتباهه للمعلومات البيئية ومعالجته لها، وفي توقعاته وأهدافه وسلوكه (وذلك لتمييزه عن مجموع ما يختزنه الفرد من اعتقادات ومعلومات متنوعة عن الذات [مفهوم الذات العام]، وهو جزء ثابت إلى حد كبير). وتبين الدراسات إن إدراك المرء لذاته في موقف معين [مفهوم الذات العامل] يعتمد على نوعية خصائص الشخصية التي تثيرها ظروف الموقف في ذهنه، كما تبين أن التغير في مفهوم الذات العامل تصاحبه تغيرات سلوكية أيضا.</a:t>
            </a:r>
            <a:endParaRPr lang="en-US" altLang="ar-SA" sz="3300" smtClean="0">
              <a:solidFill>
                <a:srgbClr val="000000"/>
              </a:solidFill>
              <a:cs typeface="FQ - AL MUHANNAD" pitchFamily="2" charset="-78"/>
            </a:endParaRPr>
          </a:p>
        </p:txBody>
      </p:sp>
    </p:spTree>
    <p:extLst>
      <p:ext uri="{BB962C8B-B14F-4D97-AF65-F5344CB8AC3E}">
        <p14:creationId xmlns:p14="http://schemas.microsoft.com/office/powerpoint/2010/main" val="133706454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stCondLst>
                                            <p:cond delay="0"/>
                                          </p:stCondLst>
                                        </p:cTn>
                                        <p:tgtEl>
                                          <p:spTgt spid="624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24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24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24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246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2467">
                                            <p:txEl>
                                              <p:pRg st="0" end="0"/>
                                            </p:txEl>
                                          </p:spTgt>
                                        </p:tgtEl>
                                        <p:attrNameLst>
                                          <p:attrName>style.visibility</p:attrName>
                                        </p:attrNameLst>
                                      </p:cBhvr>
                                      <p:to>
                                        <p:strVal val="visible"/>
                                      </p:to>
                                    </p:set>
                                    <p:anim calcmode="lin" valueType="num">
                                      <p:cBhvr>
                                        <p:cTn id="16" dur="500" fill="hold"/>
                                        <p:tgtEl>
                                          <p:spTgt spid="6246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246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246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246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246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2467">
                                            <p:txEl>
                                              <p:pRg st="1" end="1"/>
                                            </p:txEl>
                                          </p:spTgt>
                                        </p:tgtEl>
                                        <p:attrNameLst>
                                          <p:attrName>style.visibility</p:attrName>
                                        </p:attrNameLst>
                                      </p:cBhvr>
                                      <p:to>
                                        <p:strVal val="visible"/>
                                      </p:to>
                                    </p:set>
                                    <p:anim calcmode="lin" valueType="num">
                                      <p:cBhvr>
                                        <p:cTn id="25" dur="500" fill="hold"/>
                                        <p:tgtEl>
                                          <p:spTgt spid="6246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246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246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246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246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62466"/>
                                        </p:tgtEl>
                                        <p:attrNameLst>
                                          <p:attrName>style.rotation</p:attrName>
                                        </p:attrNameLst>
                                      </p:cBhvr>
                                      <p:tavLst>
                                        <p:tav tm="0">
                                          <p:val>
                                            <p:fltVal val="0"/>
                                          </p:val>
                                        </p:tav>
                                        <p:tav tm="100000">
                                          <p:val>
                                            <p:fltVal val="-90"/>
                                          </p:val>
                                        </p:tav>
                                      </p:tavLst>
                                    </p:anim>
                                    <p:anim calcmode="lin" valueType="num">
                                      <p:cBhvr>
                                        <p:cTn id="34" dur="2000" fill="hold"/>
                                        <p:tgtEl>
                                          <p:spTgt spid="62466"/>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62466"/>
                                        </p:tgtEl>
                                        <p:attrNameLst>
                                          <p:attrName>ppt_h</p:attrName>
                                        </p:attrNameLst>
                                      </p:cBhvr>
                                      <p:tavLst>
                                        <p:tav tm="0">
                                          <p:val>
                                            <p:strVal val="ppt_h"/>
                                          </p:val>
                                        </p:tav>
                                        <p:tav tm="100000">
                                          <p:val>
                                            <p:strVal val="ppt_h"/>
                                          </p:val>
                                        </p:tav>
                                      </p:tavLst>
                                    </p:anim>
                                    <p:anim calcmode="lin" valueType="num">
                                      <p:cBhvr>
                                        <p:cTn id="36" dur="2000" fill="hold"/>
                                        <p:tgtEl>
                                          <p:spTgt spid="62466"/>
                                        </p:tgtEl>
                                        <p:attrNameLst>
                                          <p:attrName>ppt_x</p:attrName>
                                        </p:attrNameLst>
                                      </p:cBhvr>
                                      <p:tavLst>
                                        <p:tav tm="0">
                                          <p:val>
                                            <p:strVal val="ppt_x"/>
                                          </p:val>
                                        </p:tav>
                                        <p:tav tm="100000">
                                          <p:val>
                                            <p:strVal val="ppt_x+.4"/>
                                          </p:val>
                                        </p:tav>
                                      </p:tavLst>
                                    </p:anim>
                                    <p:anim calcmode="lin" valueType="num">
                                      <p:cBhvr>
                                        <p:cTn id="37" dur="2000" fill="hold"/>
                                        <p:tgtEl>
                                          <p:spTgt spid="62466"/>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62466"/>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62467">
                                            <p:txEl>
                                              <p:pRg st="0" end="0"/>
                                            </p:txEl>
                                          </p:spTgt>
                                        </p:tgtEl>
                                      </p:cBhvr>
                                    </p:animEffect>
                                    <p:set>
                                      <p:cBhvr>
                                        <p:cTn id="41" dur="1" fill="hold">
                                          <p:stCondLst>
                                            <p:cond delay="499"/>
                                          </p:stCondLst>
                                        </p:cTn>
                                        <p:tgtEl>
                                          <p:spTgt spid="62467">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62467">
                                            <p:txEl>
                                              <p:pRg st="1" end="1"/>
                                            </p:txEl>
                                          </p:spTgt>
                                        </p:tgtEl>
                                      </p:cBhvr>
                                    </p:animEffect>
                                    <p:set>
                                      <p:cBhvr>
                                        <p:cTn id="44" dur="1" fill="hold">
                                          <p:stCondLst>
                                            <p:cond delay="499"/>
                                          </p:stCondLst>
                                        </p:cTn>
                                        <p:tgtEl>
                                          <p:spTgt spid="62467">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6" grpId="1"/>
      <p:bldP spid="62467" grpId="0" build="p"/>
      <p:bldP spid="62467"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2291"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CC3DFEB-FF6E-4E8A-9298-674106F3469B}" type="slidenum">
              <a:rPr lang="ar-SA" altLang="ar-SA"/>
              <a:pPr eaLnBrk="1" hangingPunct="1"/>
              <a:t>15</a:t>
            </a:fld>
            <a:endParaRPr lang="en-US" altLang="ar-SA"/>
          </a:p>
        </p:txBody>
      </p:sp>
      <p:sp>
        <p:nvSpPr>
          <p:cNvPr id="65538"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5539"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800" dirty="0" smtClean="0">
                <a:solidFill>
                  <a:srgbClr val="3333CC"/>
                </a:solidFill>
                <a:cs typeface="PT Simple Bold Ruled" pitchFamily="2" charset="-78"/>
              </a:rPr>
              <a:t>السلوك والانفعالات والأفكار كمصادر لمعرفة الذات</a:t>
            </a:r>
            <a:r>
              <a:rPr lang="ar-SA" altLang="ar-SA" sz="2800"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sz="2800" dirty="0" smtClean="0">
                <a:solidFill>
                  <a:srgbClr val="000000"/>
                </a:solidFill>
                <a:cs typeface="FQ - AL MUHANNAD" pitchFamily="2" charset="-78"/>
              </a:rPr>
              <a:t>قد ينتج 1-  إدراكنا لذواتنا من </a:t>
            </a:r>
            <a:r>
              <a:rPr lang="ar-SA" altLang="ar-SA" sz="2800" b="1" dirty="0" smtClean="0">
                <a:solidFill>
                  <a:srgbClr val="000000"/>
                </a:solidFill>
                <a:cs typeface="FQ - AL MUHANNAD" pitchFamily="2" charset="-78"/>
              </a:rPr>
              <a:t>الاستدلالات التي نقوم بها من سلوكنا ومشاعرنا في مواقف خبرات فعلية</a:t>
            </a:r>
            <a:r>
              <a:rPr lang="ar-SA" altLang="ar-SA" sz="2800" dirty="0" smtClean="0">
                <a:solidFill>
                  <a:srgbClr val="000000"/>
                </a:solidFill>
                <a:cs typeface="FQ - AL MUHANNAD" pitchFamily="2" charset="-78"/>
              </a:rPr>
              <a:t>.</a:t>
            </a:r>
          </a:p>
          <a:p>
            <a:pPr marL="0" indent="0" algn="just" rtl="1" eaLnBrk="1" hangingPunct="1">
              <a:lnSpc>
                <a:spcPct val="90000"/>
              </a:lnSpc>
              <a:buFont typeface="Wingdings" pitchFamily="2" charset="2"/>
              <a:buNone/>
            </a:pPr>
            <a:r>
              <a:rPr lang="ar-SA" altLang="ar-SA" sz="2800" dirty="0" smtClean="0">
                <a:solidFill>
                  <a:srgbClr val="000000"/>
                </a:solidFill>
                <a:cs typeface="FQ - AL MUHANNAD" pitchFamily="2" charset="-78"/>
              </a:rPr>
              <a:t>يعتمد المرء على هذا المصدر بدرجة أكبر عندما يكون الموقف غامضا أو جديدا.(الالتحاق بوظيفة, أو ذهاب  الطفل للمدرسة المدرسة. وحصوله على درجات جيدة)</a:t>
            </a:r>
          </a:p>
          <a:p>
            <a:pPr marL="0" indent="0" algn="just" rtl="1" eaLnBrk="1" hangingPunct="1">
              <a:lnSpc>
                <a:spcPct val="90000"/>
              </a:lnSpc>
              <a:buFont typeface="Wingdings" pitchFamily="2" charset="2"/>
              <a:buNone/>
            </a:pPr>
            <a:r>
              <a:rPr lang="ar-SA" altLang="ar-SA" sz="2800" dirty="0" smtClean="0">
                <a:solidFill>
                  <a:srgbClr val="000000"/>
                </a:solidFill>
                <a:cs typeface="FQ - AL MUHANNAD" pitchFamily="2" charset="-78"/>
              </a:rPr>
              <a:t>وينطبق ذلك على2-  </a:t>
            </a:r>
            <a:r>
              <a:rPr lang="ar-SA" altLang="ar-SA" sz="2800" b="1" dirty="0" smtClean="0">
                <a:solidFill>
                  <a:srgbClr val="000000"/>
                </a:solidFill>
                <a:cs typeface="FQ - AL MUHANNAD" pitchFamily="2" charset="-78"/>
              </a:rPr>
              <a:t>الاستدلال من الاستجابات الفسيولوجية حيث تتكون بعض أفكار الفرد عن ذاته </a:t>
            </a:r>
            <a:r>
              <a:rPr lang="ar-SA" altLang="ar-SA" sz="2800" dirty="0" smtClean="0">
                <a:solidFill>
                  <a:srgbClr val="000000"/>
                </a:solidFill>
                <a:cs typeface="FQ - AL MUHANNAD" pitchFamily="2" charset="-78"/>
              </a:rPr>
              <a:t>من مراقبته لاستجاباته الفسيولوجية، حيث تشير سرعة نبضات القلب والتعرق وسرعة التنفس، مثلا، إلى الاستثارة. وقد يتعلم المرء الربط بين هذه الاستجابات ومشاعر معينة في حضور بعض المثيرات والمواقف الاجتماعية. ولكن تفسير الاستجابة الفسيولوجية يتطلب موقفا اجتماعيا، حيث أن تفسير المرء للاستجابات الفسيولوجية يعتمد على إدراك المرء لدلالة الموقف.</a:t>
            </a:r>
          </a:p>
        </p:txBody>
      </p:sp>
    </p:spTree>
    <p:extLst>
      <p:ext uri="{BB962C8B-B14F-4D97-AF65-F5344CB8AC3E}">
        <p14:creationId xmlns:p14="http://schemas.microsoft.com/office/powerpoint/2010/main" val="414772677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1000" fill="hold">
                                          <p:stCondLst>
                                            <p:cond delay="0"/>
                                          </p:stCondLst>
                                        </p:cTn>
                                        <p:tgtEl>
                                          <p:spTgt spid="6553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553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553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553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553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5539">
                                            <p:txEl>
                                              <p:pRg st="0" end="0"/>
                                            </p:txEl>
                                          </p:spTgt>
                                        </p:tgtEl>
                                        <p:attrNameLst>
                                          <p:attrName>style.visibility</p:attrName>
                                        </p:attrNameLst>
                                      </p:cBhvr>
                                      <p:to>
                                        <p:strVal val="visible"/>
                                      </p:to>
                                    </p:set>
                                    <p:anim calcmode="lin" valueType="num">
                                      <p:cBhvr>
                                        <p:cTn id="16" dur="500" fill="hold"/>
                                        <p:tgtEl>
                                          <p:spTgt spid="6553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553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553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553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553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5539">
                                            <p:txEl>
                                              <p:pRg st="1" end="1"/>
                                            </p:txEl>
                                          </p:spTgt>
                                        </p:tgtEl>
                                        <p:attrNameLst>
                                          <p:attrName>style.visibility</p:attrName>
                                        </p:attrNameLst>
                                      </p:cBhvr>
                                      <p:to>
                                        <p:strVal val="visible"/>
                                      </p:to>
                                    </p:set>
                                    <p:anim calcmode="lin" valueType="num">
                                      <p:cBhvr>
                                        <p:cTn id="25" dur="500" fill="hold"/>
                                        <p:tgtEl>
                                          <p:spTgt spid="6553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6553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6553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6553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65539">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5539">
                                            <p:txEl>
                                              <p:pRg st="2" end="2"/>
                                            </p:txEl>
                                          </p:spTgt>
                                        </p:tgtEl>
                                        <p:attrNameLst>
                                          <p:attrName>style.visibility</p:attrName>
                                        </p:attrNameLst>
                                      </p:cBhvr>
                                      <p:to>
                                        <p:strVal val="visible"/>
                                      </p:to>
                                    </p:set>
                                    <p:anim calcmode="lin" valueType="num">
                                      <p:cBhvr>
                                        <p:cTn id="34" dur="500" fill="hold"/>
                                        <p:tgtEl>
                                          <p:spTgt spid="65539">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65539">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65539">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65539">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65539">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5539">
                                            <p:txEl>
                                              <p:pRg st="3" end="3"/>
                                            </p:txEl>
                                          </p:spTgt>
                                        </p:tgtEl>
                                        <p:attrNameLst>
                                          <p:attrName>style.visibility</p:attrName>
                                        </p:attrNameLst>
                                      </p:cBhvr>
                                      <p:to>
                                        <p:strVal val="visible"/>
                                      </p:to>
                                    </p:set>
                                    <p:anim calcmode="lin" valueType="num">
                                      <p:cBhvr>
                                        <p:cTn id="43" dur="500" fill="hold"/>
                                        <p:tgtEl>
                                          <p:spTgt spid="65539">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65539">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65539">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65539">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65539">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65538"/>
                                        </p:tgtEl>
                                        <p:attrNameLst>
                                          <p:attrName>style.rotation</p:attrName>
                                        </p:attrNameLst>
                                      </p:cBhvr>
                                      <p:tavLst>
                                        <p:tav tm="0">
                                          <p:val>
                                            <p:fltVal val="0"/>
                                          </p:val>
                                        </p:tav>
                                        <p:tav tm="100000">
                                          <p:val>
                                            <p:fltVal val="-90"/>
                                          </p:val>
                                        </p:tav>
                                      </p:tavLst>
                                    </p:anim>
                                    <p:anim calcmode="lin" valueType="num">
                                      <p:cBhvr>
                                        <p:cTn id="52" dur="2000" fill="hold"/>
                                        <p:tgtEl>
                                          <p:spTgt spid="6553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65538"/>
                                        </p:tgtEl>
                                        <p:attrNameLst>
                                          <p:attrName>ppt_h</p:attrName>
                                        </p:attrNameLst>
                                      </p:cBhvr>
                                      <p:tavLst>
                                        <p:tav tm="0">
                                          <p:val>
                                            <p:strVal val="ppt_h"/>
                                          </p:val>
                                        </p:tav>
                                        <p:tav tm="100000">
                                          <p:val>
                                            <p:strVal val="ppt_h"/>
                                          </p:val>
                                        </p:tav>
                                      </p:tavLst>
                                    </p:anim>
                                    <p:anim calcmode="lin" valueType="num">
                                      <p:cBhvr>
                                        <p:cTn id="54" dur="2000" fill="hold"/>
                                        <p:tgtEl>
                                          <p:spTgt spid="65538"/>
                                        </p:tgtEl>
                                        <p:attrNameLst>
                                          <p:attrName>ppt_x</p:attrName>
                                        </p:attrNameLst>
                                      </p:cBhvr>
                                      <p:tavLst>
                                        <p:tav tm="0">
                                          <p:val>
                                            <p:strVal val="ppt_x"/>
                                          </p:val>
                                        </p:tav>
                                        <p:tav tm="100000">
                                          <p:val>
                                            <p:strVal val="ppt_x+.4"/>
                                          </p:val>
                                        </p:tav>
                                      </p:tavLst>
                                    </p:anim>
                                    <p:anim calcmode="lin" valueType="num">
                                      <p:cBhvr>
                                        <p:cTn id="55" dur="2000" fill="hold"/>
                                        <p:tgtEl>
                                          <p:spTgt spid="6553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6553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65539">
                                            <p:txEl>
                                              <p:pRg st="0" end="0"/>
                                            </p:txEl>
                                          </p:spTgt>
                                        </p:tgtEl>
                                      </p:cBhvr>
                                    </p:animEffect>
                                    <p:set>
                                      <p:cBhvr>
                                        <p:cTn id="59" dur="1" fill="hold">
                                          <p:stCondLst>
                                            <p:cond delay="499"/>
                                          </p:stCondLst>
                                        </p:cTn>
                                        <p:tgtEl>
                                          <p:spTgt spid="65539">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65539">
                                            <p:txEl>
                                              <p:pRg st="1" end="1"/>
                                            </p:txEl>
                                          </p:spTgt>
                                        </p:tgtEl>
                                      </p:cBhvr>
                                    </p:animEffect>
                                    <p:set>
                                      <p:cBhvr>
                                        <p:cTn id="62" dur="1" fill="hold">
                                          <p:stCondLst>
                                            <p:cond delay="499"/>
                                          </p:stCondLst>
                                        </p:cTn>
                                        <p:tgtEl>
                                          <p:spTgt spid="65539">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65539">
                                            <p:txEl>
                                              <p:pRg st="2" end="2"/>
                                            </p:txEl>
                                          </p:spTgt>
                                        </p:tgtEl>
                                      </p:cBhvr>
                                    </p:animEffect>
                                    <p:set>
                                      <p:cBhvr>
                                        <p:cTn id="65" dur="1" fill="hold">
                                          <p:stCondLst>
                                            <p:cond delay="499"/>
                                          </p:stCondLst>
                                        </p:cTn>
                                        <p:tgtEl>
                                          <p:spTgt spid="65539">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5539">
                                            <p:txEl>
                                              <p:pRg st="3" end="3"/>
                                            </p:txEl>
                                          </p:spTgt>
                                        </p:tgtEl>
                                      </p:cBhvr>
                                    </p:animEffect>
                                    <p:set>
                                      <p:cBhvr>
                                        <p:cTn id="68" dur="1" fill="hold">
                                          <p:stCondLst>
                                            <p:cond delay="499"/>
                                          </p:stCondLst>
                                        </p:cTn>
                                        <p:tgtEl>
                                          <p:spTgt spid="6553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8" grpId="1"/>
      <p:bldP spid="65539" grpId="0" build="p"/>
      <p:bldP spid="65539"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3315"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E5CA7D3-58FA-4D57-8767-5785DADB7409}" type="slidenum">
              <a:rPr lang="ar-SA" altLang="ar-SA"/>
              <a:pPr eaLnBrk="1" hangingPunct="1"/>
              <a:t>16</a:t>
            </a:fld>
            <a:endParaRPr lang="en-US" altLang="ar-SA"/>
          </a:p>
        </p:txBody>
      </p:sp>
      <p:sp>
        <p:nvSpPr>
          <p:cNvPr id="66562"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6563"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lnSpc>
                <a:spcPct val="80000"/>
              </a:lnSpc>
              <a:buFont typeface="Wingdings" pitchFamily="2" charset="2"/>
              <a:buNone/>
            </a:pPr>
            <a:r>
              <a:rPr lang="ar-SA" altLang="ar-SA" sz="2800" dirty="0" smtClean="0">
                <a:solidFill>
                  <a:srgbClr val="3333CC"/>
                </a:solidFill>
                <a:cs typeface="PT Simple Bold Ruled" pitchFamily="2" charset="-78"/>
              </a:rPr>
              <a:t>السلوك والانفعالات والأفكار كمصادر لمعرفة الذات</a:t>
            </a:r>
            <a:r>
              <a:rPr lang="ar-SA" altLang="ar-SA" sz="2800" dirty="0" smtClean="0">
                <a:solidFill>
                  <a:srgbClr val="000000"/>
                </a:solidFill>
                <a:cs typeface="PT Simple Bold Ruled" pitchFamily="2" charset="-78"/>
              </a:rPr>
              <a:t>:</a:t>
            </a:r>
          </a:p>
          <a:p>
            <a:pPr marL="0" indent="0" algn="just" rtl="1" eaLnBrk="1" hangingPunct="1">
              <a:lnSpc>
                <a:spcPct val="80000"/>
              </a:lnSpc>
              <a:buFont typeface="Wingdings" pitchFamily="2" charset="2"/>
              <a:buNone/>
            </a:pPr>
            <a:endParaRPr lang="ar-SA" altLang="ar-SA" sz="2800" dirty="0" smtClean="0">
              <a:solidFill>
                <a:srgbClr val="000000"/>
              </a:solidFill>
              <a:cs typeface="PT Simple Bold Ruled" pitchFamily="2" charset="-78"/>
            </a:endParaRPr>
          </a:p>
          <a:p>
            <a:pPr marL="0" indent="0" algn="just" rtl="1" eaLnBrk="1" hangingPunct="1">
              <a:lnSpc>
                <a:spcPct val="80000"/>
              </a:lnSpc>
              <a:buFont typeface="Wingdings" pitchFamily="2" charset="2"/>
              <a:buNone/>
            </a:pPr>
            <a:r>
              <a:rPr lang="ar-SA" altLang="ar-SA" dirty="0" smtClean="0">
                <a:solidFill>
                  <a:srgbClr val="000000"/>
                </a:solidFill>
                <a:cs typeface="+mj-cs"/>
              </a:rPr>
              <a:t>كما أن3-  </a:t>
            </a:r>
            <a:r>
              <a:rPr lang="ar-SA" altLang="ar-SA" b="1" dirty="0" smtClean="0">
                <a:solidFill>
                  <a:srgbClr val="000000"/>
                </a:solidFill>
                <a:cs typeface="+mj-cs"/>
              </a:rPr>
              <a:t>تأمل الفرد في مشاعره وأفكاره الداخلية</a:t>
            </a:r>
            <a:r>
              <a:rPr lang="ar-SA" altLang="ar-SA" dirty="0" smtClean="0">
                <a:solidFill>
                  <a:srgbClr val="000000"/>
                </a:solidFill>
                <a:cs typeface="+mj-cs"/>
              </a:rPr>
              <a:t> أحد المصادر المهمة لتكون معرفة الذات، وهو بقوة الاستدلال من السلوك إن لم يكن أقوى في تكوين مفهوم الذات العام.</a:t>
            </a:r>
          </a:p>
          <a:p>
            <a:pPr marL="0" indent="0" algn="just" rtl="1" eaLnBrk="1" hangingPunct="1">
              <a:lnSpc>
                <a:spcPct val="80000"/>
              </a:lnSpc>
              <a:buFont typeface="Wingdings" pitchFamily="2" charset="2"/>
              <a:buNone/>
            </a:pPr>
            <a:endParaRPr lang="en-US" altLang="ar-SA" dirty="0" smtClean="0">
              <a:solidFill>
                <a:srgbClr val="000000"/>
              </a:solidFill>
              <a:cs typeface="+mj-cs"/>
            </a:endParaRPr>
          </a:p>
          <a:p>
            <a:pPr marL="0" indent="0" algn="just" rtl="1" eaLnBrk="1" hangingPunct="1">
              <a:lnSpc>
                <a:spcPct val="80000"/>
              </a:lnSpc>
              <a:buFont typeface="Wingdings" pitchFamily="2" charset="2"/>
              <a:buNone/>
            </a:pPr>
            <a:r>
              <a:rPr lang="ar-SA" altLang="ar-SA" sz="2800" b="1" dirty="0" smtClean="0">
                <a:solidFill>
                  <a:srgbClr val="3333CC"/>
                </a:solidFill>
                <a:cs typeface="+mj-cs"/>
              </a:rPr>
              <a:t>المقارنة الاجتماعية كمصدر لمعرفة الذات</a:t>
            </a:r>
            <a:r>
              <a:rPr lang="ar-SA" altLang="ar-SA" sz="2800" b="1" dirty="0" smtClean="0">
                <a:solidFill>
                  <a:srgbClr val="000000"/>
                </a:solidFill>
                <a:cs typeface="+mj-cs"/>
              </a:rPr>
              <a:t>:</a:t>
            </a:r>
          </a:p>
          <a:p>
            <a:pPr marL="0" indent="0" algn="just" rtl="1" eaLnBrk="1" hangingPunct="1">
              <a:lnSpc>
                <a:spcPct val="80000"/>
              </a:lnSpc>
              <a:buFont typeface="Wingdings" pitchFamily="2" charset="2"/>
              <a:buNone/>
            </a:pPr>
            <a:r>
              <a:rPr lang="ar-SA" altLang="ar-SA" dirty="0" smtClean="0">
                <a:solidFill>
                  <a:srgbClr val="000000"/>
                </a:solidFill>
                <a:cs typeface="+mj-cs"/>
              </a:rPr>
              <a:t>لا يعي الفرد ذاته لأنه يقارن أداءه بمعايير عامة فقط، ولكن الكثير مما </a:t>
            </a:r>
            <a:r>
              <a:rPr lang="ar-SA" altLang="ar-SA" dirty="0" err="1" smtClean="0">
                <a:solidFill>
                  <a:srgbClr val="000000"/>
                </a:solidFill>
                <a:cs typeface="+mj-cs"/>
              </a:rPr>
              <a:t>يعتقده</a:t>
            </a:r>
            <a:r>
              <a:rPr lang="ar-SA" altLang="ar-SA" dirty="0" smtClean="0">
                <a:solidFill>
                  <a:srgbClr val="000000"/>
                </a:solidFill>
                <a:cs typeface="+mj-cs"/>
              </a:rPr>
              <a:t> عن صفاته وقدراته يأتي من خلال المقارنة الاجتماعية حيث يكون الآخرون هم المعيار الذي يستخدمه الفرد للحكم على صفاته وقدراته، وذلك لأنه لا توجد معايير موضوعية للحكم على كثير من الصفات والقدرات (انظر/ي تجربة مورس </a:t>
            </a:r>
            <a:r>
              <a:rPr lang="ar-SA" altLang="ar-SA" dirty="0" err="1" smtClean="0">
                <a:solidFill>
                  <a:srgbClr val="000000"/>
                </a:solidFill>
                <a:cs typeface="+mj-cs"/>
              </a:rPr>
              <a:t>وغيرغن</a:t>
            </a:r>
            <a:r>
              <a:rPr lang="ar-SA" altLang="ar-SA" dirty="0" smtClean="0">
                <a:solidFill>
                  <a:srgbClr val="000000"/>
                </a:solidFill>
                <a:cs typeface="+mj-cs"/>
              </a:rPr>
              <a:t> ص 171).</a:t>
            </a:r>
          </a:p>
          <a:p>
            <a:pPr marL="0" indent="0" algn="just" rtl="1" eaLnBrk="1" hangingPunct="1">
              <a:lnSpc>
                <a:spcPct val="80000"/>
              </a:lnSpc>
              <a:buFont typeface="Wingdings" pitchFamily="2" charset="2"/>
              <a:buNone/>
            </a:pPr>
            <a:r>
              <a:rPr lang="ar-SA" altLang="ar-SA" dirty="0" smtClean="0">
                <a:solidFill>
                  <a:srgbClr val="000000"/>
                </a:solidFill>
                <a:cs typeface="+mj-cs"/>
              </a:rPr>
              <a:t>(كيف يتأثر تقدير الذات عندما نقارن أنفسنا بشخص أفضل , أو أقل أو أدنى)</a:t>
            </a:r>
          </a:p>
        </p:txBody>
      </p:sp>
    </p:spTree>
    <p:extLst>
      <p:ext uri="{BB962C8B-B14F-4D97-AF65-F5344CB8AC3E}">
        <p14:creationId xmlns:p14="http://schemas.microsoft.com/office/powerpoint/2010/main" val="112658422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stCondLst>
                                            <p:cond delay="0"/>
                                          </p:stCondLst>
                                        </p:cTn>
                                        <p:tgtEl>
                                          <p:spTgt spid="6656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656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656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656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656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6563">
                                            <p:txEl>
                                              <p:pRg st="0" end="0"/>
                                            </p:txEl>
                                          </p:spTgt>
                                        </p:tgtEl>
                                        <p:attrNameLst>
                                          <p:attrName>style.visibility</p:attrName>
                                        </p:attrNameLst>
                                      </p:cBhvr>
                                      <p:to>
                                        <p:strVal val="visible"/>
                                      </p:to>
                                    </p:set>
                                    <p:anim calcmode="lin" valueType="num">
                                      <p:cBhvr>
                                        <p:cTn id="16" dur="500" fill="hold"/>
                                        <p:tgtEl>
                                          <p:spTgt spid="6656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656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656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656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65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6563">
                                            <p:txEl>
                                              <p:pRg st="2" end="2"/>
                                            </p:txEl>
                                          </p:spTgt>
                                        </p:tgtEl>
                                        <p:attrNameLst>
                                          <p:attrName>style.visibility</p:attrName>
                                        </p:attrNameLst>
                                      </p:cBhvr>
                                      <p:to>
                                        <p:strVal val="visible"/>
                                      </p:to>
                                    </p:set>
                                    <p:anim calcmode="lin" valueType="num">
                                      <p:cBhvr>
                                        <p:cTn id="25" dur="500" fill="hold"/>
                                        <p:tgtEl>
                                          <p:spTgt spid="6656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656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656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656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656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66563">
                                            <p:txEl>
                                              <p:pRg st="4" end="4"/>
                                            </p:txEl>
                                          </p:spTgt>
                                        </p:tgtEl>
                                        <p:attrNameLst>
                                          <p:attrName>style.visibility</p:attrName>
                                        </p:attrNameLst>
                                      </p:cBhvr>
                                      <p:to>
                                        <p:strVal val="visible"/>
                                      </p:to>
                                    </p:set>
                                    <p:anim calcmode="lin" valueType="num">
                                      <p:cBhvr>
                                        <p:cTn id="34" dur="500" fill="hold"/>
                                        <p:tgtEl>
                                          <p:spTgt spid="66563">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66563">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66563">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66563">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66563">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66563">
                                            <p:txEl>
                                              <p:pRg st="5" end="5"/>
                                            </p:txEl>
                                          </p:spTgt>
                                        </p:tgtEl>
                                        <p:attrNameLst>
                                          <p:attrName>style.visibility</p:attrName>
                                        </p:attrNameLst>
                                      </p:cBhvr>
                                      <p:to>
                                        <p:strVal val="visible"/>
                                      </p:to>
                                    </p:set>
                                    <p:anim calcmode="lin" valueType="num">
                                      <p:cBhvr>
                                        <p:cTn id="43" dur="500" fill="hold"/>
                                        <p:tgtEl>
                                          <p:spTgt spid="66563">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66563">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66563">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66563">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6656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66563">
                                            <p:txEl>
                                              <p:pRg st="6" end="6"/>
                                            </p:txEl>
                                          </p:spTgt>
                                        </p:tgtEl>
                                        <p:attrNameLst>
                                          <p:attrName>style.visibility</p:attrName>
                                        </p:attrNameLst>
                                      </p:cBhvr>
                                      <p:to>
                                        <p:strVal val="visible"/>
                                      </p:to>
                                    </p:set>
                                    <p:anim calcmode="lin" valueType="num">
                                      <p:cBhvr>
                                        <p:cTn id="52" dur="500" fill="hold"/>
                                        <p:tgtEl>
                                          <p:spTgt spid="66563">
                                            <p:txEl>
                                              <p:pRg st="6" end="6"/>
                                            </p:txEl>
                                          </p:spTgt>
                                        </p:tgtEl>
                                        <p:attrNameLst>
                                          <p:attrName>ppt_w</p:attrName>
                                        </p:attrNameLst>
                                      </p:cBhvr>
                                      <p:tavLst>
                                        <p:tav tm="0">
                                          <p:val>
                                            <p:strVal val="#ppt_w*0.05"/>
                                          </p:val>
                                        </p:tav>
                                        <p:tav tm="100000">
                                          <p:val>
                                            <p:strVal val="#ppt_w"/>
                                          </p:val>
                                        </p:tav>
                                      </p:tavLst>
                                    </p:anim>
                                    <p:anim calcmode="lin" valueType="num">
                                      <p:cBhvr>
                                        <p:cTn id="53" dur="500" fill="hold"/>
                                        <p:tgtEl>
                                          <p:spTgt spid="66563">
                                            <p:txEl>
                                              <p:pRg st="6" end="6"/>
                                            </p:txEl>
                                          </p:spTgt>
                                        </p:tgtEl>
                                        <p:attrNameLst>
                                          <p:attrName>ppt_h</p:attrName>
                                        </p:attrNameLst>
                                      </p:cBhvr>
                                      <p:tavLst>
                                        <p:tav tm="0">
                                          <p:val>
                                            <p:strVal val="#ppt_h"/>
                                          </p:val>
                                        </p:tav>
                                        <p:tav tm="100000">
                                          <p:val>
                                            <p:strVal val="#ppt_h"/>
                                          </p:val>
                                        </p:tav>
                                      </p:tavLst>
                                    </p:anim>
                                    <p:anim calcmode="lin" valueType="num">
                                      <p:cBhvr>
                                        <p:cTn id="54" dur="500" fill="hold"/>
                                        <p:tgtEl>
                                          <p:spTgt spid="66563">
                                            <p:txEl>
                                              <p:pRg st="6" end="6"/>
                                            </p:txEl>
                                          </p:spTgt>
                                        </p:tgtEl>
                                        <p:attrNameLst>
                                          <p:attrName>ppt_x</p:attrName>
                                        </p:attrNameLst>
                                      </p:cBhvr>
                                      <p:tavLst>
                                        <p:tav tm="0">
                                          <p:val>
                                            <p:strVal val="#ppt_x-.2"/>
                                          </p:val>
                                        </p:tav>
                                        <p:tav tm="100000">
                                          <p:val>
                                            <p:strVal val="#ppt_x"/>
                                          </p:val>
                                        </p:tav>
                                      </p:tavLst>
                                    </p:anim>
                                    <p:anim calcmode="lin" valueType="num">
                                      <p:cBhvr>
                                        <p:cTn id="55" dur="500" fill="hold"/>
                                        <p:tgtEl>
                                          <p:spTgt spid="66563">
                                            <p:txEl>
                                              <p:pRg st="6" end="6"/>
                                            </p:txEl>
                                          </p:spTgt>
                                        </p:tgtEl>
                                        <p:attrNameLst>
                                          <p:attrName>ppt_y</p:attrName>
                                        </p:attrNameLst>
                                      </p:cBhvr>
                                      <p:tavLst>
                                        <p:tav tm="0">
                                          <p:val>
                                            <p:strVal val="#ppt_y"/>
                                          </p:val>
                                        </p:tav>
                                        <p:tav tm="100000">
                                          <p:val>
                                            <p:strVal val="#ppt_y"/>
                                          </p:val>
                                        </p:tav>
                                      </p:tavLst>
                                    </p:anim>
                                    <p:animEffect transition="in" filter="fade">
                                      <p:cBhvr>
                                        <p:cTn id="56" dur="500"/>
                                        <p:tgtEl>
                                          <p:spTgt spid="66563">
                                            <p:txEl>
                                              <p:pRg st="6" end="6"/>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66562"/>
                                        </p:tgtEl>
                                        <p:attrNameLst>
                                          <p:attrName>style.rotation</p:attrName>
                                        </p:attrNameLst>
                                      </p:cBhvr>
                                      <p:tavLst>
                                        <p:tav tm="0">
                                          <p:val>
                                            <p:fltVal val="0"/>
                                          </p:val>
                                        </p:tav>
                                        <p:tav tm="100000">
                                          <p:val>
                                            <p:fltVal val="-90"/>
                                          </p:val>
                                        </p:tav>
                                      </p:tavLst>
                                    </p:anim>
                                    <p:anim calcmode="lin" valueType="num">
                                      <p:cBhvr>
                                        <p:cTn id="61" dur="2000" fill="hold"/>
                                        <p:tgtEl>
                                          <p:spTgt spid="66562"/>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66562"/>
                                        </p:tgtEl>
                                        <p:attrNameLst>
                                          <p:attrName>ppt_h</p:attrName>
                                        </p:attrNameLst>
                                      </p:cBhvr>
                                      <p:tavLst>
                                        <p:tav tm="0">
                                          <p:val>
                                            <p:strVal val="ppt_h"/>
                                          </p:val>
                                        </p:tav>
                                        <p:tav tm="100000">
                                          <p:val>
                                            <p:strVal val="ppt_h"/>
                                          </p:val>
                                        </p:tav>
                                      </p:tavLst>
                                    </p:anim>
                                    <p:anim calcmode="lin" valueType="num">
                                      <p:cBhvr>
                                        <p:cTn id="63" dur="2000" fill="hold"/>
                                        <p:tgtEl>
                                          <p:spTgt spid="66562"/>
                                        </p:tgtEl>
                                        <p:attrNameLst>
                                          <p:attrName>ppt_x</p:attrName>
                                        </p:attrNameLst>
                                      </p:cBhvr>
                                      <p:tavLst>
                                        <p:tav tm="0">
                                          <p:val>
                                            <p:strVal val="ppt_x"/>
                                          </p:val>
                                        </p:tav>
                                        <p:tav tm="100000">
                                          <p:val>
                                            <p:strVal val="ppt_x+.4"/>
                                          </p:val>
                                        </p:tav>
                                      </p:tavLst>
                                    </p:anim>
                                    <p:anim calcmode="lin" valueType="num">
                                      <p:cBhvr>
                                        <p:cTn id="64" dur="2000" fill="hold"/>
                                        <p:tgtEl>
                                          <p:spTgt spid="66562"/>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66562"/>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66563">
                                            <p:txEl>
                                              <p:pRg st="0" end="0"/>
                                            </p:txEl>
                                          </p:spTgt>
                                        </p:tgtEl>
                                      </p:cBhvr>
                                    </p:animEffect>
                                    <p:set>
                                      <p:cBhvr>
                                        <p:cTn id="68" dur="1" fill="hold">
                                          <p:stCondLst>
                                            <p:cond delay="499"/>
                                          </p:stCondLst>
                                        </p:cTn>
                                        <p:tgtEl>
                                          <p:spTgt spid="66563">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66563">
                                            <p:txEl>
                                              <p:pRg st="2" end="2"/>
                                            </p:txEl>
                                          </p:spTgt>
                                        </p:tgtEl>
                                      </p:cBhvr>
                                    </p:animEffect>
                                    <p:set>
                                      <p:cBhvr>
                                        <p:cTn id="71" dur="1" fill="hold">
                                          <p:stCondLst>
                                            <p:cond delay="499"/>
                                          </p:stCondLst>
                                        </p:cTn>
                                        <p:tgtEl>
                                          <p:spTgt spid="66563">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66563">
                                            <p:txEl>
                                              <p:pRg st="4" end="4"/>
                                            </p:txEl>
                                          </p:spTgt>
                                        </p:tgtEl>
                                      </p:cBhvr>
                                    </p:animEffect>
                                    <p:set>
                                      <p:cBhvr>
                                        <p:cTn id="74" dur="1" fill="hold">
                                          <p:stCondLst>
                                            <p:cond delay="499"/>
                                          </p:stCondLst>
                                        </p:cTn>
                                        <p:tgtEl>
                                          <p:spTgt spid="66563">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66563">
                                            <p:txEl>
                                              <p:pRg st="5" end="5"/>
                                            </p:txEl>
                                          </p:spTgt>
                                        </p:tgtEl>
                                      </p:cBhvr>
                                    </p:animEffect>
                                    <p:set>
                                      <p:cBhvr>
                                        <p:cTn id="77" dur="1" fill="hold">
                                          <p:stCondLst>
                                            <p:cond delay="499"/>
                                          </p:stCondLst>
                                        </p:cTn>
                                        <p:tgtEl>
                                          <p:spTgt spid="66563">
                                            <p:txEl>
                                              <p:pRg st="5" end="5"/>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66563">
                                            <p:txEl>
                                              <p:pRg st="6" end="6"/>
                                            </p:txEl>
                                          </p:spTgt>
                                        </p:tgtEl>
                                      </p:cBhvr>
                                    </p:animEffect>
                                    <p:set>
                                      <p:cBhvr>
                                        <p:cTn id="80" dur="1" fill="hold">
                                          <p:stCondLst>
                                            <p:cond delay="499"/>
                                          </p:stCondLst>
                                        </p:cTn>
                                        <p:tgtEl>
                                          <p:spTgt spid="6656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2" grpId="1"/>
      <p:bldP spid="66563" grpId="0" build="p"/>
      <p:bldP spid="66563"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4339"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F5FA286-6ACE-4859-BF13-246169BD6856}" type="slidenum">
              <a:rPr lang="ar-SA" altLang="ar-SA"/>
              <a:pPr eaLnBrk="1" hangingPunct="1"/>
              <a:t>17</a:t>
            </a:fld>
            <a:endParaRPr lang="en-US" altLang="ar-SA"/>
          </a:p>
        </p:txBody>
      </p:sp>
      <p:sp>
        <p:nvSpPr>
          <p:cNvPr id="68610"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8611" name="Rectangle 3"/>
          <p:cNvSpPr>
            <a:spLocks noGrp="1" noChangeArrowheads="1"/>
          </p:cNvSpPr>
          <p:nvPr>
            <p:ph type="body" idx="1"/>
          </p:nvPr>
        </p:nvSpPr>
        <p:spPr>
          <a:xfrm>
            <a:off x="228600" y="1752600"/>
            <a:ext cx="8915400" cy="4844752"/>
          </a:xfrm>
          <a:noFill/>
          <a:ln>
            <a:solidFill>
              <a:srgbClr val="3333CC"/>
            </a:solidFill>
            <a:miter lim="800000"/>
            <a:headEnd/>
            <a:tailEnd/>
          </a:ln>
        </p:spPr>
        <p:txBody>
          <a:bodyPr>
            <a:normAutofit/>
          </a:bodyPr>
          <a:lstStyle/>
          <a:p>
            <a:pPr marL="0" indent="0" algn="just" rtl="1" eaLnBrk="1" hangingPunct="1">
              <a:lnSpc>
                <a:spcPct val="90000"/>
              </a:lnSpc>
              <a:buFont typeface="Wingdings" pitchFamily="2" charset="2"/>
              <a:buNone/>
            </a:pPr>
            <a:r>
              <a:rPr lang="ar-SA" altLang="ar-SA" sz="2800" b="1" dirty="0" smtClean="0">
                <a:solidFill>
                  <a:srgbClr val="3333CC"/>
                </a:solidFill>
                <a:cs typeface="PT Simple Bold Ruled" pitchFamily="2" charset="-78"/>
              </a:rPr>
              <a:t>المقارنة الاجتماعية كمصدر لمعرفة الذات (تابع)</a:t>
            </a:r>
            <a:r>
              <a:rPr lang="ar-SA" altLang="ar-SA" sz="28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r>
              <a:rPr lang="ar-SA" altLang="ar-SA" sz="3200" dirty="0" smtClean="0">
                <a:solidFill>
                  <a:srgbClr val="000000"/>
                </a:solidFill>
                <a:cs typeface="FQ - AL MUHANNAD" pitchFamily="2" charset="-78"/>
              </a:rPr>
              <a:t>عندما يكون للفرد حرية اختيار من يقارن نفسه بهم، ويقارن نفسه في خاصية أو قدرة معينة مع من هم أفضل منه في هذه الخاصية فهذه مقارنة اجتماعية صاعدة، وعكسها تكون هابطة. والفرد عموما يقارن نفسه بمن يشبهونه أو يصنف نفسه معهم في فئة. وأهم بعد يحدد مركز المقارنة هو درجة ثقة المرء في قدراته وتوقعاته. فمتى ما كانت لديه ثقة في قدراته ويتوقع أن يكون أداءه ناجحا فسيقارن نفسه بمن هم أعلى منه، والعكس عندما يفتقد هذه القدرة. ويمكن أن تكون المقارنة الاجتماعية الصاعدة أو الهابطة إيجابية أو سلبية.(المقارنة الاجتماعية الهابطة يمكن أن تؤدي إلى نتائج إيجابية,</a:t>
            </a:r>
          </a:p>
          <a:p>
            <a:pPr marL="0" indent="0" algn="just" rtl="1" eaLnBrk="1" hangingPunct="1">
              <a:lnSpc>
                <a:spcPct val="90000"/>
              </a:lnSpc>
              <a:buFont typeface="Wingdings" pitchFamily="2" charset="2"/>
              <a:buNone/>
            </a:pPr>
            <a:r>
              <a:rPr lang="ar-SA" altLang="ar-SA" sz="3200" dirty="0" smtClean="0">
                <a:solidFill>
                  <a:srgbClr val="000000"/>
                </a:solidFill>
                <a:cs typeface="FQ - AL MUHANNAD" pitchFamily="2" charset="-78"/>
              </a:rPr>
              <a:t> </a:t>
            </a:r>
            <a:r>
              <a:rPr lang="ar-SA" altLang="ar-SA" sz="3200" dirty="0" smtClean="0">
                <a:solidFill>
                  <a:srgbClr val="FF0000"/>
                </a:solidFill>
                <a:cs typeface="FQ - AL MUHANNAD" pitchFamily="2" charset="-78"/>
              </a:rPr>
              <a:t>(الشخص الذي يشوف مصائب غيره </a:t>
            </a:r>
            <a:r>
              <a:rPr lang="ar-SA" altLang="ar-SA" sz="3200" dirty="0" err="1" smtClean="0">
                <a:solidFill>
                  <a:srgbClr val="FF0000"/>
                </a:solidFill>
                <a:cs typeface="FQ - AL MUHANNAD" pitchFamily="2" charset="-78"/>
              </a:rPr>
              <a:t>بتهون</a:t>
            </a:r>
            <a:r>
              <a:rPr lang="ar-SA" altLang="ar-SA" sz="3200" dirty="0" smtClean="0">
                <a:solidFill>
                  <a:srgbClr val="FF0000"/>
                </a:solidFill>
                <a:cs typeface="FQ - AL MUHANNAD" pitchFamily="2" charset="-78"/>
              </a:rPr>
              <a:t> عليه مصائبه).الصاعدة يمكن أن تؤدي نتائج سلبية(لا </a:t>
            </a:r>
            <a:r>
              <a:rPr lang="ar-SA" altLang="ar-SA" sz="3200" dirty="0" err="1" smtClean="0">
                <a:solidFill>
                  <a:srgbClr val="FF0000"/>
                </a:solidFill>
                <a:cs typeface="FQ - AL MUHANNAD" pitchFamily="2" charset="-78"/>
              </a:rPr>
              <a:t>بيطلع</a:t>
            </a:r>
            <a:r>
              <a:rPr lang="ar-SA" altLang="ar-SA" sz="3200" dirty="0" smtClean="0">
                <a:solidFill>
                  <a:srgbClr val="FF0000"/>
                </a:solidFill>
                <a:cs typeface="FQ - AL MUHANNAD" pitchFamily="2" charset="-78"/>
              </a:rPr>
              <a:t> لفوق </a:t>
            </a:r>
            <a:r>
              <a:rPr lang="ar-SA" altLang="ar-SA" sz="3200" dirty="0" err="1" smtClean="0">
                <a:solidFill>
                  <a:srgbClr val="FF0000"/>
                </a:solidFill>
                <a:cs typeface="FQ - AL MUHANNAD" pitchFamily="2" charset="-78"/>
              </a:rPr>
              <a:t>بتنكسر</a:t>
            </a:r>
            <a:r>
              <a:rPr lang="ar-SA" altLang="ar-SA" sz="3200" dirty="0" smtClean="0">
                <a:solidFill>
                  <a:srgbClr val="FF0000"/>
                </a:solidFill>
                <a:cs typeface="FQ - AL MUHANNAD" pitchFamily="2" charset="-78"/>
              </a:rPr>
              <a:t>  رقبته)</a:t>
            </a:r>
            <a:endParaRPr lang="en-US" altLang="ar-SA" sz="3200" dirty="0" smtClean="0">
              <a:solidFill>
                <a:srgbClr val="FF0000"/>
              </a:solidFill>
              <a:cs typeface="FQ - AL MUHANNAD" pitchFamily="2" charset="-78"/>
            </a:endParaRPr>
          </a:p>
        </p:txBody>
      </p:sp>
    </p:spTree>
    <p:extLst>
      <p:ext uri="{BB962C8B-B14F-4D97-AF65-F5344CB8AC3E}">
        <p14:creationId xmlns:p14="http://schemas.microsoft.com/office/powerpoint/2010/main" val="1026255306"/>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1000" fill="hold">
                                          <p:stCondLst>
                                            <p:cond delay="0"/>
                                          </p:stCondLst>
                                        </p:cTn>
                                        <p:tgtEl>
                                          <p:spTgt spid="6861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861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861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861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861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8611">
                                            <p:bg/>
                                          </p:spTgt>
                                        </p:tgtEl>
                                        <p:attrNameLst>
                                          <p:attrName>style.visibility</p:attrName>
                                        </p:attrNameLst>
                                      </p:cBhvr>
                                      <p:to>
                                        <p:strVal val="visible"/>
                                      </p:to>
                                    </p:set>
                                    <p:anim calcmode="lin" valueType="num">
                                      <p:cBhvr>
                                        <p:cTn id="16" dur="500" fill="hold"/>
                                        <p:tgtEl>
                                          <p:spTgt spid="68611">
                                            <p:bg/>
                                          </p:spTgt>
                                        </p:tgtEl>
                                        <p:attrNameLst>
                                          <p:attrName>ppt_w</p:attrName>
                                        </p:attrNameLst>
                                      </p:cBhvr>
                                      <p:tavLst>
                                        <p:tav tm="0">
                                          <p:val>
                                            <p:strVal val="#ppt_w*0.05"/>
                                          </p:val>
                                        </p:tav>
                                        <p:tav tm="100000">
                                          <p:val>
                                            <p:strVal val="#ppt_w"/>
                                          </p:val>
                                        </p:tav>
                                      </p:tavLst>
                                    </p:anim>
                                    <p:anim calcmode="lin" valueType="num">
                                      <p:cBhvr>
                                        <p:cTn id="17" dur="500" fill="hold"/>
                                        <p:tgtEl>
                                          <p:spTgt spid="68611">
                                            <p:bg/>
                                          </p:spTgt>
                                        </p:tgtEl>
                                        <p:attrNameLst>
                                          <p:attrName>ppt_h</p:attrName>
                                        </p:attrNameLst>
                                      </p:cBhvr>
                                      <p:tavLst>
                                        <p:tav tm="0">
                                          <p:val>
                                            <p:strVal val="#ppt_h"/>
                                          </p:val>
                                        </p:tav>
                                        <p:tav tm="100000">
                                          <p:val>
                                            <p:strVal val="#ppt_h"/>
                                          </p:val>
                                        </p:tav>
                                      </p:tavLst>
                                    </p:anim>
                                    <p:anim calcmode="lin" valueType="num">
                                      <p:cBhvr>
                                        <p:cTn id="18" dur="500" fill="hold"/>
                                        <p:tgtEl>
                                          <p:spTgt spid="68611">
                                            <p:bg/>
                                          </p:spTgt>
                                        </p:tgtEl>
                                        <p:attrNameLst>
                                          <p:attrName>ppt_x</p:attrName>
                                        </p:attrNameLst>
                                      </p:cBhvr>
                                      <p:tavLst>
                                        <p:tav tm="0">
                                          <p:val>
                                            <p:strVal val="#ppt_x-.2"/>
                                          </p:val>
                                        </p:tav>
                                        <p:tav tm="100000">
                                          <p:val>
                                            <p:strVal val="#ppt_x"/>
                                          </p:val>
                                        </p:tav>
                                      </p:tavLst>
                                    </p:anim>
                                    <p:anim calcmode="lin" valueType="num">
                                      <p:cBhvr>
                                        <p:cTn id="19" dur="500" fill="hold"/>
                                        <p:tgtEl>
                                          <p:spTgt spid="68611">
                                            <p:bg/>
                                          </p:spTgt>
                                        </p:tgtEl>
                                        <p:attrNameLst>
                                          <p:attrName>ppt_y</p:attrName>
                                        </p:attrNameLst>
                                      </p:cBhvr>
                                      <p:tavLst>
                                        <p:tav tm="0">
                                          <p:val>
                                            <p:strVal val="#ppt_y"/>
                                          </p:val>
                                        </p:tav>
                                        <p:tav tm="100000">
                                          <p:val>
                                            <p:strVal val="#ppt_y"/>
                                          </p:val>
                                        </p:tav>
                                      </p:tavLst>
                                    </p:anim>
                                    <p:animEffect transition="in" filter="fade">
                                      <p:cBhvr>
                                        <p:cTn id="20" dur="500"/>
                                        <p:tgtEl>
                                          <p:spTgt spid="68611">
                                            <p:bg/>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8611">
                                            <p:txEl>
                                              <p:pRg st="0" end="0"/>
                                            </p:txEl>
                                          </p:spTgt>
                                        </p:tgtEl>
                                        <p:attrNameLst>
                                          <p:attrName>style.visibility</p:attrName>
                                        </p:attrNameLst>
                                      </p:cBhvr>
                                      <p:to>
                                        <p:strVal val="visible"/>
                                      </p:to>
                                    </p:set>
                                    <p:anim calcmode="lin" valueType="num">
                                      <p:cBhvr>
                                        <p:cTn id="25" dur="500" fill="hold"/>
                                        <p:tgtEl>
                                          <p:spTgt spid="68611">
                                            <p:txEl>
                                              <p:pRg st="0" end="0"/>
                                            </p:txEl>
                                          </p:spTgt>
                                        </p:tgtEl>
                                        <p:attrNameLst>
                                          <p:attrName>ppt_w</p:attrName>
                                        </p:attrNameLst>
                                      </p:cBhvr>
                                      <p:tavLst>
                                        <p:tav tm="0">
                                          <p:val>
                                            <p:strVal val="#ppt_w*0.05"/>
                                          </p:val>
                                        </p:tav>
                                        <p:tav tm="100000">
                                          <p:val>
                                            <p:strVal val="#ppt_w"/>
                                          </p:val>
                                        </p:tav>
                                      </p:tavLst>
                                    </p:anim>
                                    <p:anim calcmode="lin" valueType="num">
                                      <p:cBhvr>
                                        <p:cTn id="26" dur="500" fill="hold"/>
                                        <p:tgtEl>
                                          <p:spTgt spid="68611">
                                            <p:txEl>
                                              <p:pRg st="0" end="0"/>
                                            </p:txEl>
                                          </p:spTgt>
                                        </p:tgtEl>
                                        <p:attrNameLst>
                                          <p:attrName>ppt_h</p:attrName>
                                        </p:attrNameLst>
                                      </p:cBhvr>
                                      <p:tavLst>
                                        <p:tav tm="0">
                                          <p:val>
                                            <p:strVal val="#ppt_h"/>
                                          </p:val>
                                        </p:tav>
                                        <p:tav tm="100000">
                                          <p:val>
                                            <p:strVal val="#ppt_h"/>
                                          </p:val>
                                        </p:tav>
                                      </p:tavLst>
                                    </p:anim>
                                    <p:anim calcmode="lin" valueType="num">
                                      <p:cBhvr>
                                        <p:cTn id="27" dur="500" fill="hold"/>
                                        <p:tgtEl>
                                          <p:spTgt spid="68611">
                                            <p:txEl>
                                              <p:pRg st="0" end="0"/>
                                            </p:txEl>
                                          </p:spTgt>
                                        </p:tgtEl>
                                        <p:attrNameLst>
                                          <p:attrName>ppt_x</p:attrName>
                                        </p:attrNameLst>
                                      </p:cBhvr>
                                      <p:tavLst>
                                        <p:tav tm="0">
                                          <p:val>
                                            <p:strVal val="#ppt_x-.2"/>
                                          </p:val>
                                        </p:tav>
                                        <p:tav tm="100000">
                                          <p:val>
                                            <p:strVal val="#ppt_x"/>
                                          </p:val>
                                        </p:tav>
                                      </p:tavLst>
                                    </p:anim>
                                    <p:anim calcmode="lin" valueType="num">
                                      <p:cBhvr>
                                        <p:cTn id="28" dur="500" fill="hold"/>
                                        <p:tgtEl>
                                          <p:spTgt spid="68611">
                                            <p:txEl>
                                              <p:pRg st="0" end="0"/>
                                            </p:txEl>
                                          </p:spTgt>
                                        </p:tgtEl>
                                        <p:attrNameLst>
                                          <p:attrName>ppt_y</p:attrName>
                                        </p:attrNameLst>
                                      </p:cBhvr>
                                      <p:tavLst>
                                        <p:tav tm="0">
                                          <p:val>
                                            <p:strVal val="#ppt_y"/>
                                          </p:val>
                                        </p:tav>
                                        <p:tav tm="100000">
                                          <p:val>
                                            <p:strVal val="#ppt_y"/>
                                          </p:val>
                                        </p:tav>
                                      </p:tavLst>
                                    </p:anim>
                                    <p:animEffect transition="in" filter="fade">
                                      <p:cBhvr>
                                        <p:cTn id="29" dur="500"/>
                                        <p:tgtEl>
                                          <p:spTgt spid="68611">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xit" presetSubtype="32" fill="hold" grpId="0" nodeType="clickEffect">
                                  <p:stCondLst>
                                    <p:cond delay="0"/>
                                  </p:stCondLst>
                                  <p:childTnLst>
                                    <p:animEffect transition="out" filter="circle(out)">
                                      <p:cBhvr>
                                        <p:cTn id="33" dur="2000"/>
                                        <p:tgtEl>
                                          <p:spTgt spid="68611">
                                            <p:txEl>
                                              <p:pRg st="1" end="1"/>
                                            </p:txEl>
                                          </p:spTgt>
                                        </p:tgtEl>
                                      </p:cBhvr>
                                    </p:animEffect>
                                    <p:set>
                                      <p:cBhvr>
                                        <p:cTn id="34" dur="1" fill="hold">
                                          <p:stCondLst>
                                            <p:cond delay="1999"/>
                                          </p:stCondLst>
                                        </p:cTn>
                                        <p:tgtEl>
                                          <p:spTgt spid="68611">
                                            <p:txEl>
                                              <p:pRg st="1" end="1"/>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8611">
                                            <p:txEl>
                                              <p:pRg st="2" end="2"/>
                                            </p:txEl>
                                          </p:spTgt>
                                        </p:tgtEl>
                                        <p:attrNameLst>
                                          <p:attrName>style.visibility</p:attrName>
                                        </p:attrNameLst>
                                      </p:cBhvr>
                                      <p:to>
                                        <p:strVal val="visible"/>
                                      </p:to>
                                    </p:set>
                                    <p:animEffect transition="in" filter="fade">
                                      <p:cBhvr>
                                        <p:cTn id="39" dur="1000"/>
                                        <p:tgtEl>
                                          <p:spTgt spid="68611">
                                            <p:txEl>
                                              <p:pRg st="2" end="2"/>
                                            </p:txEl>
                                          </p:spTgt>
                                        </p:tgtEl>
                                      </p:cBhvr>
                                    </p:animEffect>
                                    <p:anim calcmode="lin" valueType="num">
                                      <p:cBhvr>
                                        <p:cTn id="40"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686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5" presetClass="exit" presetSubtype="0" fill="hold" grpId="1" nodeType="clickEffect">
                                  <p:stCondLst>
                                    <p:cond delay="0"/>
                                  </p:stCondLst>
                                  <p:childTnLst>
                                    <p:anim calcmode="lin" valueType="num">
                                      <p:cBhvr>
                                        <p:cTn id="45" dur="2000" fill="hold"/>
                                        <p:tgtEl>
                                          <p:spTgt spid="68610"/>
                                        </p:tgtEl>
                                        <p:attrNameLst>
                                          <p:attrName>style.rotation</p:attrName>
                                        </p:attrNameLst>
                                      </p:cBhvr>
                                      <p:tavLst>
                                        <p:tav tm="0">
                                          <p:val>
                                            <p:fltVal val="0"/>
                                          </p:val>
                                        </p:tav>
                                        <p:tav tm="100000">
                                          <p:val>
                                            <p:fltVal val="-90"/>
                                          </p:val>
                                        </p:tav>
                                      </p:tavLst>
                                    </p:anim>
                                    <p:anim calcmode="lin" valueType="num">
                                      <p:cBhvr>
                                        <p:cTn id="46" dur="2000" fill="hold"/>
                                        <p:tgtEl>
                                          <p:spTgt spid="68610"/>
                                        </p:tgtEl>
                                        <p:attrNameLst>
                                          <p:attrName>ppt_w</p:attrName>
                                        </p:attrNameLst>
                                      </p:cBhvr>
                                      <p:tavLst>
                                        <p:tav tm="0">
                                          <p:val>
                                            <p:strVal val="ppt_w"/>
                                          </p:val>
                                        </p:tav>
                                        <p:tav tm="50000">
                                          <p:val>
                                            <p:strVal val="ppt_w-.5"/>
                                          </p:val>
                                        </p:tav>
                                        <p:tav tm="100000">
                                          <p:val>
                                            <p:strVal val="ppt_w-.5"/>
                                          </p:val>
                                        </p:tav>
                                      </p:tavLst>
                                    </p:anim>
                                    <p:anim calcmode="lin" valueType="num">
                                      <p:cBhvr>
                                        <p:cTn id="47" dur="2000" fill="hold"/>
                                        <p:tgtEl>
                                          <p:spTgt spid="68610"/>
                                        </p:tgtEl>
                                        <p:attrNameLst>
                                          <p:attrName>ppt_h</p:attrName>
                                        </p:attrNameLst>
                                      </p:cBhvr>
                                      <p:tavLst>
                                        <p:tav tm="0">
                                          <p:val>
                                            <p:strVal val="ppt_h"/>
                                          </p:val>
                                        </p:tav>
                                        <p:tav tm="100000">
                                          <p:val>
                                            <p:strVal val="ppt_h"/>
                                          </p:val>
                                        </p:tav>
                                      </p:tavLst>
                                    </p:anim>
                                    <p:anim calcmode="lin" valueType="num">
                                      <p:cBhvr>
                                        <p:cTn id="48" dur="2000" fill="hold"/>
                                        <p:tgtEl>
                                          <p:spTgt spid="68610"/>
                                        </p:tgtEl>
                                        <p:attrNameLst>
                                          <p:attrName>ppt_x</p:attrName>
                                        </p:attrNameLst>
                                      </p:cBhvr>
                                      <p:tavLst>
                                        <p:tav tm="0">
                                          <p:val>
                                            <p:strVal val="ppt_x"/>
                                          </p:val>
                                        </p:tav>
                                        <p:tav tm="100000">
                                          <p:val>
                                            <p:strVal val="ppt_x+.4"/>
                                          </p:val>
                                        </p:tav>
                                      </p:tavLst>
                                    </p:anim>
                                    <p:anim calcmode="lin" valueType="num">
                                      <p:cBhvr>
                                        <p:cTn id="49" dur="2000" fill="hold"/>
                                        <p:tgtEl>
                                          <p:spTgt spid="68610"/>
                                        </p:tgtEl>
                                        <p:attrNameLst>
                                          <p:attrName>ppt_y</p:attrName>
                                        </p:attrNameLst>
                                      </p:cBhvr>
                                      <p:tavLst>
                                        <p:tav tm="0">
                                          <p:val>
                                            <p:strVal val="ppt_y"/>
                                          </p:val>
                                        </p:tav>
                                        <p:tav tm="50000">
                                          <p:val>
                                            <p:strVal val="ppt_y+.1"/>
                                          </p:val>
                                        </p:tav>
                                        <p:tav tm="100000">
                                          <p:val>
                                            <p:strVal val="ppt_y-.2"/>
                                          </p:val>
                                        </p:tav>
                                      </p:tavLst>
                                    </p:anim>
                                    <p:set>
                                      <p:cBhvr>
                                        <p:cTn id="50" dur="1" fill="hold">
                                          <p:stCondLst>
                                            <p:cond delay="1998"/>
                                          </p:stCondLst>
                                        </p:cTn>
                                        <p:tgtEl>
                                          <p:spTgt spid="68610"/>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68611">
                                            <p:txEl>
                                              <p:pRg st="0" end="0"/>
                                            </p:txEl>
                                          </p:spTgt>
                                        </p:tgtEl>
                                      </p:cBhvr>
                                    </p:animEffect>
                                    <p:set>
                                      <p:cBhvr>
                                        <p:cTn id="53" dur="1" fill="hold">
                                          <p:stCondLst>
                                            <p:cond delay="499"/>
                                          </p:stCondLst>
                                        </p:cTn>
                                        <p:tgtEl>
                                          <p:spTgt spid="68611">
                                            <p:txEl>
                                              <p:pRg st="0" end="0"/>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68611">
                                            <p:bg/>
                                          </p:spTgt>
                                        </p:tgtEl>
                                      </p:cBhvr>
                                    </p:animEffect>
                                    <p:set>
                                      <p:cBhvr>
                                        <p:cTn id="56" dur="1" fill="hold">
                                          <p:stCondLst>
                                            <p:cond delay="499"/>
                                          </p:stCondLst>
                                        </p:cTn>
                                        <p:tgtEl>
                                          <p:spTgt spid="6861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0" grpId="1"/>
      <p:bldP spid="68611" grpId="0" build="p" animBg="1"/>
      <p:bldP spid="68611" grpId="1"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5363"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784B47E-2B3E-4C43-873E-B28DBF3D3E30}" type="slidenum">
              <a:rPr lang="ar-SA" altLang="ar-SA"/>
              <a:pPr eaLnBrk="1" hangingPunct="1"/>
              <a:t>18</a:t>
            </a:fld>
            <a:endParaRPr lang="en-US" altLang="ar-SA"/>
          </a:p>
        </p:txBody>
      </p:sp>
      <p:sp>
        <p:nvSpPr>
          <p:cNvPr id="69634" name="Rectangle 2"/>
          <p:cNvSpPr>
            <a:spLocks noGrp="1" noChangeArrowheads="1"/>
          </p:cNvSpPr>
          <p:nvPr>
            <p:ph type="title"/>
          </p:nvPr>
        </p:nvSpPr>
        <p:spPr/>
        <p:txBody>
          <a:bodyPr/>
          <a:lstStyle/>
          <a:p>
            <a:pPr algn="r" rtl="1" eaLnBrk="1" hangingPunct="1"/>
            <a:r>
              <a:rPr lang="ar-SA" altLang="ar-SA" dirty="0" smtClean="0">
                <a:solidFill>
                  <a:srgbClr val="3333CC"/>
                </a:solidFill>
                <a:cs typeface="PT Simple Bold Ruled" pitchFamily="2" charset="-78"/>
              </a:rPr>
              <a:t>طرائق تكون معرفة الذات</a:t>
            </a:r>
            <a:endParaRPr lang="en-US" altLang="ar-SA" dirty="0" smtClean="0">
              <a:solidFill>
                <a:srgbClr val="3333CC"/>
              </a:solidFill>
              <a:cs typeface="PT Simple Bold Ruled" pitchFamily="2" charset="-78"/>
            </a:endParaRPr>
          </a:p>
        </p:txBody>
      </p:sp>
      <p:sp>
        <p:nvSpPr>
          <p:cNvPr id="69635"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800" b="1" dirty="0" smtClean="0">
                <a:solidFill>
                  <a:srgbClr val="3333CC"/>
                </a:solidFill>
                <a:cs typeface="PT Simple Bold Ruled" pitchFamily="2" charset="-78"/>
              </a:rPr>
              <a:t>المقارنة الاجتماعية- التفاعل الاجتماعي كمصدر لمعرفة الذات</a:t>
            </a:r>
            <a:r>
              <a:rPr lang="ar-SA" altLang="ar-SA" sz="2800" b="1" dirty="0" smtClean="0">
                <a:solidFill>
                  <a:srgbClr val="000000"/>
                </a:solidFill>
                <a:cs typeface="PT Simple Bold Ruled" pitchFamily="2" charset="-78"/>
              </a:rPr>
              <a:t>:</a:t>
            </a:r>
          </a:p>
          <a:p>
            <a:pPr marL="0" indent="0" algn="just" rtl="1" eaLnBrk="1" hangingPunct="1">
              <a:buFont typeface="Wingdings" pitchFamily="2" charset="2"/>
              <a:buNone/>
            </a:pPr>
            <a:endParaRPr lang="ar-SA" altLang="ar-SA" sz="2800" b="1" dirty="0" smtClean="0">
              <a:solidFill>
                <a:srgbClr val="000000"/>
              </a:solidFill>
              <a:cs typeface="PT Simple Bold Ruled" pitchFamily="2" charset="-78"/>
            </a:endParaRPr>
          </a:p>
          <a:p>
            <a:pPr marL="0" indent="0" algn="just" rtl="1" eaLnBrk="1" hangingPunct="1">
              <a:buFont typeface="Wingdings" pitchFamily="2" charset="2"/>
              <a:buNone/>
            </a:pPr>
            <a:r>
              <a:rPr lang="ar-SA" altLang="ar-SA" dirty="0" smtClean="0">
                <a:solidFill>
                  <a:srgbClr val="000000"/>
                </a:solidFill>
                <a:cs typeface="FQ - AL MUHANNAD" pitchFamily="2" charset="-78"/>
              </a:rPr>
              <a:t>- إن ما يتلقاه الفرد من معلومات عن صفاته وقدراته أثناء تفاعله مع الآخرين يعتبر من مصادر معرفة الذات. فتوقعات الآخرين التي نستنتجها من سلوكهم وأحاديثهم (نظرية التأكيد السلوكي) تؤثر في نظرتنا لذواتنا. كما أن الآخرين قد ينقلون إلينا معلومات مباشرة عنا، وتنعكس آراءهم على تقديرنا لصفاتنا وقدراتنا (تقدير الذات المنعكس).</a:t>
            </a:r>
            <a:endParaRPr lang="en-US" altLang="ar-SA" dirty="0" smtClean="0">
              <a:solidFill>
                <a:srgbClr val="000000"/>
              </a:solidFill>
              <a:cs typeface="FQ - AL MUHANNAD" pitchFamily="2" charset="-78"/>
            </a:endParaRPr>
          </a:p>
        </p:txBody>
      </p:sp>
    </p:spTree>
    <p:extLst>
      <p:ext uri="{BB962C8B-B14F-4D97-AF65-F5344CB8AC3E}">
        <p14:creationId xmlns:p14="http://schemas.microsoft.com/office/powerpoint/2010/main" val="1519224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1000" fill="hold">
                                          <p:stCondLst>
                                            <p:cond delay="0"/>
                                          </p:stCondLst>
                                        </p:cTn>
                                        <p:tgtEl>
                                          <p:spTgt spid="6963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6963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6963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6963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6963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9635">
                                            <p:txEl>
                                              <p:pRg st="0" end="0"/>
                                            </p:txEl>
                                          </p:spTgt>
                                        </p:tgtEl>
                                        <p:attrNameLst>
                                          <p:attrName>style.visibility</p:attrName>
                                        </p:attrNameLst>
                                      </p:cBhvr>
                                      <p:to>
                                        <p:strVal val="visible"/>
                                      </p:to>
                                    </p:set>
                                    <p:anim calcmode="lin" valueType="num">
                                      <p:cBhvr>
                                        <p:cTn id="16" dur="500" fill="hold"/>
                                        <p:tgtEl>
                                          <p:spTgt spid="6963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6963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6963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6963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6963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p:cTn id="25" dur="500" fill="hold"/>
                                        <p:tgtEl>
                                          <p:spTgt spid="6963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6963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6963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6963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6963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69634"/>
                                        </p:tgtEl>
                                        <p:attrNameLst>
                                          <p:attrName>style.rotation</p:attrName>
                                        </p:attrNameLst>
                                      </p:cBhvr>
                                      <p:tavLst>
                                        <p:tav tm="0">
                                          <p:val>
                                            <p:fltVal val="0"/>
                                          </p:val>
                                        </p:tav>
                                        <p:tav tm="100000">
                                          <p:val>
                                            <p:fltVal val="-90"/>
                                          </p:val>
                                        </p:tav>
                                      </p:tavLst>
                                    </p:anim>
                                    <p:anim calcmode="lin" valueType="num">
                                      <p:cBhvr>
                                        <p:cTn id="34" dur="2000" fill="hold"/>
                                        <p:tgtEl>
                                          <p:spTgt spid="69634"/>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69634"/>
                                        </p:tgtEl>
                                        <p:attrNameLst>
                                          <p:attrName>ppt_h</p:attrName>
                                        </p:attrNameLst>
                                      </p:cBhvr>
                                      <p:tavLst>
                                        <p:tav tm="0">
                                          <p:val>
                                            <p:strVal val="ppt_h"/>
                                          </p:val>
                                        </p:tav>
                                        <p:tav tm="100000">
                                          <p:val>
                                            <p:strVal val="ppt_h"/>
                                          </p:val>
                                        </p:tav>
                                      </p:tavLst>
                                    </p:anim>
                                    <p:anim calcmode="lin" valueType="num">
                                      <p:cBhvr>
                                        <p:cTn id="36" dur="2000" fill="hold"/>
                                        <p:tgtEl>
                                          <p:spTgt spid="69634"/>
                                        </p:tgtEl>
                                        <p:attrNameLst>
                                          <p:attrName>ppt_x</p:attrName>
                                        </p:attrNameLst>
                                      </p:cBhvr>
                                      <p:tavLst>
                                        <p:tav tm="0">
                                          <p:val>
                                            <p:strVal val="ppt_x"/>
                                          </p:val>
                                        </p:tav>
                                        <p:tav tm="100000">
                                          <p:val>
                                            <p:strVal val="ppt_x+.4"/>
                                          </p:val>
                                        </p:tav>
                                      </p:tavLst>
                                    </p:anim>
                                    <p:anim calcmode="lin" valueType="num">
                                      <p:cBhvr>
                                        <p:cTn id="37" dur="2000" fill="hold"/>
                                        <p:tgtEl>
                                          <p:spTgt spid="69634"/>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69634"/>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69635">
                                            <p:txEl>
                                              <p:pRg st="0" end="0"/>
                                            </p:txEl>
                                          </p:spTgt>
                                        </p:tgtEl>
                                      </p:cBhvr>
                                    </p:animEffect>
                                    <p:set>
                                      <p:cBhvr>
                                        <p:cTn id="41" dur="1" fill="hold">
                                          <p:stCondLst>
                                            <p:cond delay="499"/>
                                          </p:stCondLst>
                                        </p:cTn>
                                        <p:tgtEl>
                                          <p:spTgt spid="69635">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69635">
                                            <p:txEl>
                                              <p:pRg st="2" end="2"/>
                                            </p:txEl>
                                          </p:spTgt>
                                        </p:tgtEl>
                                      </p:cBhvr>
                                    </p:animEffect>
                                    <p:set>
                                      <p:cBhvr>
                                        <p:cTn id="44" dur="1" fill="hold">
                                          <p:stCondLst>
                                            <p:cond delay="499"/>
                                          </p:stCondLst>
                                        </p:cTn>
                                        <p:tgtEl>
                                          <p:spTgt spid="6963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4" grpId="1"/>
      <p:bldP spid="69635" grpId="0" build="p"/>
      <p:bldP spid="69635" grpId="1" build="allAtOnce"/>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6387"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B284B66-C420-4D4B-9DBB-8F8B9FCF0AD6}" type="slidenum">
              <a:rPr lang="ar-SA" altLang="ar-SA"/>
              <a:pPr eaLnBrk="1" hangingPunct="1"/>
              <a:t>19</a:t>
            </a:fld>
            <a:endParaRPr lang="en-US" altLang="ar-SA"/>
          </a:p>
        </p:txBody>
      </p:sp>
      <p:sp>
        <p:nvSpPr>
          <p:cNvPr id="7065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0659"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800" b="1" dirty="0" smtClean="0">
                <a:solidFill>
                  <a:srgbClr val="3333CC"/>
                </a:solidFill>
                <a:cs typeface="PT Simple Bold Ruled" pitchFamily="2" charset="-78"/>
              </a:rPr>
              <a:t>تأثير مخطوطات الذات على المعالجة المعلوماتية وعلى الإدراك</a:t>
            </a:r>
            <a:r>
              <a:rPr lang="ar-SA" altLang="ar-SA" sz="2800" b="1" dirty="0" smtClean="0">
                <a:solidFill>
                  <a:srgbClr val="000000"/>
                </a:solidFill>
                <a:cs typeface="PT Simple Bold Ruled" pitchFamily="2" charset="-78"/>
              </a:rPr>
              <a:t>: </a:t>
            </a:r>
          </a:p>
          <a:p>
            <a:pPr marL="0" indent="0" algn="just" rtl="1" eaLnBrk="1" hangingPunct="1">
              <a:buFont typeface="Wingdings" pitchFamily="2" charset="2"/>
              <a:buNone/>
            </a:pPr>
            <a:r>
              <a:rPr lang="ar-SA" altLang="ar-SA" sz="2800" b="1" dirty="0" smtClean="0">
                <a:solidFill>
                  <a:srgbClr val="000000"/>
                </a:solidFill>
                <a:cs typeface="PT Simple Bold Ruled" pitchFamily="2" charset="-78"/>
              </a:rPr>
              <a:t>يكون من خلال ما يلي:</a:t>
            </a:r>
          </a:p>
          <a:p>
            <a:pPr marL="0" indent="0" algn="just" rtl="1" eaLnBrk="1" hangingPunct="1">
              <a:buFont typeface="Wingdings" pitchFamily="2" charset="2"/>
              <a:buNone/>
            </a:pPr>
            <a:r>
              <a:rPr lang="ar-SA" altLang="ar-SA" dirty="0" smtClean="0">
                <a:solidFill>
                  <a:srgbClr val="000000"/>
                </a:solidFill>
                <a:latin typeface="Simplified Arabic" panose="02020603050405020304" pitchFamily="18" charset="-78"/>
                <a:cs typeface="Simplified Arabic" panose="02020603050405020304" pitchFamily="18" charset="-78"/>
              </a:rPr>
              <a:t>1- يشير مفهوم ’أثر مرجعية الذات‘، إلى ميل الأفراد إلى تذكر أي معلومات سبق أن ارتبطت بهم، ولو تصوريا فقط، أكثر من المعلومات التي لم ترتبط بهم.</a:t>
            </a:r>
          </a:p>
          <a:p>
            <a:pPr marL="0" indent="0" algn="just" rtl="1" eaLnBrk="1" hangingPunct="1">
              <a:buFont typeface="Wingdings" pitchFamily="2" charset="2"/>
              <a:buNone/>
            </a:pPr>
            <a:r>
              <a:rPr lang="ar-SA" altLang="ar-SA" dirty="0" smtClean="0">
                <a:solidFill>
                  <a:srgbClr val="000000"/>
                </a:solidFill>
                <a:latin typeface="Simplified Arabic" panose="02020603050405020304" pitchFamily="18" charset="-78"/>
                <a:cs typeface="Simplified Arabic" panose="02020603050405020304" pitchFamily="18" charset="-78"/>
              </a:rPr>
              <a:t>تفسير ذلك هو أن المعلومات المتعلقة بما يرتبط بالفرد تعالج بدرجة أعلى من غيرها، كما أن المعلومات التي ترتبط بالفرد تصبح متاحة أكثر للذهن (انظر/ي تجربة روجرز وزملاؤه، ص174)( تذكر الكلمات التي ترتبط بوصف الذات لدى المفحوصين).</a:t>
            </a:r>
          </a:p>
          <a:p>
            <a:pPr marL="0" indent="0" algn="just" rtl="1" eaLnBrk="1" hangingPunct="1">
              <a:buFont typeface="Wingdings" pitchFamily="2" charset="2"/>
              <a:buNone/>
            </a:pPr>
            <a:endParaRPr lang="en-US" altLang="ar-SA" dirty="0" smtClean="0">
              <a:solidFill>
                <a:srgbClr val="00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8650243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1000" fill="hold">
                                          <p:stCondLst>
                                            <p:cond delay="0"/>
                                          </p:stCondLst>
                                        </p:cTn>
                                        <p:tgtEl>
                                          <p:spTgt spid="7065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065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065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065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065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0659">
                                            <p:txEl>
                                              <p:pRg st="0" end="0"/>
                                            </p:txEl>
                                          </p:spTgt>
                                        </p:tgtEl>
                                        <p:attrNameLst>
                                          <p:attrName>style.visibility</p:attrName>
                                        </p:attrNameLst>
                                      </p:cBhvr>
                                      <p:to>
                                        <p:strVal val="visible"/>
                                      </p:to>
                                    </p:set>
                                    <p:anim calcmode="lin" valueType="num">
                                      <p:cBhvr>
                                        <p:cTn id="16" dur="500" fill="hold"/>
                                        <p:tgtEl>
                                          <p:spTgt spid="7065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065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065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065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065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0659">
                                            <p:txEl>
                                              <p:pRg st="1" end="1"/>
                                            </p:txEl>
                                          </p:spTgt>
                                        </p:tgtEl>
                                        <p:attrNameLst>
                                          <p:attrName>style.visibility</p:attrName>
                                        </p:attrNameLst>
                                      </p:cBhvr>
                                      <p:to>
                                        <p:strVal val="visible"/>
                                      </p:to>
                                    </p:set>
                                    <p:anim calcmode="lin" valueType="num">
                                      <p:cBhvr>
                                        <p:cTn id="25" dur="500" fill="hold"/>
                                        <p:tgtEl>
                                          <p:spTgt spid="7065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7065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7065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7065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70659">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0659">
                                            <p:txEl>
                                              <p:pRg st="2" end="2"/>
                                            </p:txEl>
                                          </p:spTgt>
                                        </p:tgtEl>
                                        <p:attrNameLst>
                                          <p:attrName>style.visibility</p:attrName>
                                        </p:attrNameLst>
                                      </p:cBhvr>
                                      <p:to>
                                        <p:strVal val="visible"/>
                                      </p:to>
                                    </p:set>
                                    <p:anim calcmode="lin" valueType="num">
                                      <p:cBhvr>
                                        <p:cTn id="34" dur="500" fill="hold"/>
                                        <p:tgtEl>
                                          <p:spTgt spid="70659">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70659">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70659">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70659">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70659">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0659">
                                            <p:txEl>
                                              <p:pRg st="3" end="3"/>
                                            </p:txEl>
                                          </p:spTgt>
                                        </p:tgtEl>
                                        <p:attrNameLst>
                                          <p:attrName>style.visibility</p:attrName>
                                        </p:attrNameLst>
                                      </p:cBhvr>
                                      <p:to>
                                        <p:strVal val="visible"/>
                                      </p:to>
                                    </p:set>
                                    <p:anim calcmode="lin" valueType="num">
                                      <p:cBhvr>
                                        <p:cTn id="43" dur="500" fill="hold"/>
                                        <p:tgtEl>
                                          <p:spTgt spid="70659">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70659">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70659">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70659">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70659">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70658"/>
                                        </p:tgtEl>
                                        <p:attrNameLst>
                                          <p:attrName>style.rotation</p:attrName>
                                        </p:attrNameLst>
                                      </p:cBhvr>
                                      <p:tavLst>
                                        <p:tav tm="0">
                                          <p:val>
                                            <p:fltVal val="0"/>
                                          </p:val>
                                        </p:tav>
                                        <p:tav tm="100000">
                                          <p:val>
                                            <p:fltVal val="-90"/>
                                          </p:val>
                                        </p:tav>
                                      </p:tavLst>
                                    </p:anim>
                                    <p:anim calcmode="lin" valueType="num">
                                      <p:cBhvr>
                                        <p:cTn id="52" dur="2000" fill="hold"/>
                                        <p:tgtEl>
                                          <p:spTgt spid="7065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70658"/>
                                        </p:tgtEl>
                                        <p:attrNameLst>
                                          <p:attrName>ppt_h</p:attrName>
                                        </p:attrNameLst>
                                      </p:cBhvr>
                                      <p:tavLst>
                                        <p:tav tm="0">
                                          <p:val>
                                            <p:strVal val="ppt_h"/>
                                          </p:val>
                                        </p:tav>
                                        <p:tav tm="100000">
                                          <p:val>
                                            <p:strVal val="ppt_h"/>
                                          </p:val>
                                        </p:tav>
                                      </p:tavLst>
                                    </p:anim>
                                    <p:anim calcmode="lin" valueType="num">
                                      <p:cBhvr>
                                        <p:cTn id="54" dur="2000" fill="hold"/>
                                        <p:tgtEl>
                                          <p:spTgt spid="70658"/>
                                        </p:tgtEl>
                                        <p:attrNameLst>
                                          <p:attrName>ppt_x</p:attrName>
                                        </p:attrNameLst>
                                      </p:cBhvr>
                                      <p:tavLst>
                                        <p:tav tm="0">
                                          <p:val>
                                            <p:strVal val="ppt_x"/>
                                          </p:val>
                                        </p:tav>
                                        <p:tav tm="100000">
                                          <p:val>
                                            <p:strVal val="ppt_x+.4"/>
                                          </p:val>
                                        </p:tav>
                                      </p:tavLst>
                                    </p:anim>
                                    <p:anim calcmode="lin" valueType="num">
                                      <p:cBhvr>
                                        <p:cTn id="55" dur="2000" fill="hold"/>
                                        <p:tgtEl>
                                          <p:spTgt spid="7065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7065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70659">
                                            <p:txEl>
                                              <p:pRg st="0" end="0"/>
                                            </p:txEl>
                                          </p:spTgt>
                                        </p:tgtEl>
                                      </p:cBhvr>
                                    </p:animEffect>
                                    <p:set>
                                      <p:cBhvr>
                                        <p:cTn id="59" dur="1" fill="hold">
                                          <p:stCondLst>
                                            <p:cond delay="499"/>
                                          </p:stCondLst>
                                        </p:cTn>
                                        <p:tgtEl>
                                          <p:spTgt spid="70659">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70659">
                                            <p:txEl>
                                              <p:pRg st="1" end="1"/>
                                            </p:txEl>
                                          </p:spTgt>
                                        </p:tgtEl>
                                      </p:cBhvr>
                                    </p:animEffect>
                                    <p:set>
                                      <p:cBhvr>
                                        <p:cTn id="62" dur="1" fill="hold">
                                          <p:stCondLst>
                                            <p:cond delay="499"/>
                                          </p:stCondLst>
                                        </p:cTn>
                                        <p:tgtEl>
                                          <p:spTgt spid="70659">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70659">
                                            <p:txEl>
                                              <p:pRg st="2" end="2"/>
                                            </p:txEl>
                                          </p:spTgt>
                                        </p:tgtEl>
                                      </p:cBhvr>
                                    </p:animEffect>
                                    <p:set>
                                      <p:cBhvr>
                                        <p:cTn id="65" dur="1" fill="hold">
                                          <p:stCondLst>
                                            <p:cond delay="499"/>
                                          </p:stCondLst>
                                        </p:cTn>
                                        <p:tgtEl>
                                          <p:spTgt spid="70659">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0659">
                                            <p:txEl>
                                              <p:pRg st="3" end="3"/>
                                            </p:txEl>
                                          </p:spTgt>
                                        </p:tgtEl>
                                      </p:cBhvr>
                                    </p:animEffect>
                                    <p:set>
                                      <p:cBhvr>
                                        <p:cTn id="68" dur="1" fill="hold">
                                          <p:stCondLst>
                                            <p:cond delay="499"/>
                                          </p:stCondLst>
                                        </p:cTn>
                                        <p:tgtEl>
                                          <p:spTgt spid="7065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8" grpId="1"/>
      <p:bldP spid="70659" grpId="0" build="p"/>
      <p:bldP spid="70659"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ما هي الذات وكيف تتكون؟</a:t>
            </a:r>
          </a:p>
          <a:p>
            <a:r>
              <a:rPr lang="ar-SA" dirty="0" smtClean="0"/>
              <a:t>ما الخصائص التي يدركها الفرد أو أفكاره عن نفسه؟</a:t>
            </a:r>
          </a:p>
          <a:p>
            <a:r>
              <a:rPr lang="ar-SA" dirty="0" smtClean="0"/>
              <a:t>ما هي مكونات الذات؟</a:t>
            </a:r>
          </a:p>
          <a:p>
            <a:r>
              <a:rPr lang="ar-SA" dirty="0" smtClean="0"/>
              <a:t>ما هو مفهوم الذات .</a:t>
            </a:r>
          </a:p>
          <a:p>
            <a:r>
              <a:rPr lang="ar-SA" dirty="0" smtClean="0"/>
              <a:t>ماهي طرائق تكون معرفة الذات؟</a:t>
            </a:r>
          </a:p>
          <a:p>
            <a:r>
              <a:rPr lang="ar-SA" dirty="0" smtClean="0"/>
              <a:t>ما العوامل التي تحدد نوع مشاعر الفرد تجاه نفسه؟</a:t>
            </a:r>
          </a:p>
          <a:p>
            <a:r>
              <a:rPr lang="ar-SA" dirty="0" smtClean="0"/>
              <a:t>كيف تؤثر معرفة الذات على السلوك الاجتماعي للأفراد؟</a:t>
            </a:r>
            <a:endParaRPr lang="ar-SA" dirty="0"/>
          </a:p>
        </p:txBody>
      </p:sp>
      <p:sp>
        <p:nvSpPr>
          <p:cNvPr id="3" name="عنوان 2"/>
          <p:cNvSpPr>
            <a:spLocks noGrp="1"/>
          </p:cNvSpPr>
          <p:nvPr>
            <p:ph type="title"/>
          </p:nvPr>
        </p:nvSpPr>
        <p:spPr/>
        <p:txBody>
          <a:bodyPr/>
          <a:lstStyle/>
          <a:p>
            <a:r>
              <a:rPr lang="ar-SA" dirty="0" smtClean="0"/>
              <a:t>قضايا المناقشة</a:t>
            </a:r>
            <a:endParaRPr lang="ar-SA" dirty="0"/>
          </a:p>
        </p:txBody>
      </p:sp>
    </p:spTree>
    <p:extLst>
      <p:ext uri="{BB962C8B-B14F-4D97-AF65-F5344CB8AC3E}">
        <p14:creationId xmlns:p14="http://schemas.microsoft.com/office/powerpoint/2010/main" val="207869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7411"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FE68036-A268-4376-B7FB-59E788943B05}" type="slidenum">
              <a:rPr lang="ar-SA" altLang="ar-SA"/>
              <a:pPr eaLnBrk="1" hangingPunct="1"/>
              <a:t>20</a:t>
            </a:fld>
            <a:endParaRPr lang="en-US" altLang="ar-SA"/>
          </a:p>
        </p:txBody>
      </p:sp>
      <p:sp>
        <p:nvSpPr>
          <p:cNvPr id="71682"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1683" name="Rectangle 3"/>
          <p:cNvSpPr>
            <a:spLocks noGrp="1" noChangeArrowheads="1"/>
          </p:cNvSpPr>
          <p:nvPr>
            <p:ph type="body" idx="1"/>
          </p:nvPr>
        </p:nvSpPr>
        <p:spPr>
          <a:xfrm>
            <a:off x="228600" y="1752600"/>
            <a:ext cx="8686800" cy="4267200"/>
          </a:xfrm>
          <a:noFill/>
          <a:ln>
            <a:solidFill>
              <a:srgbClr val="3333CC"/>
            </a:solidFill>
            <a:miter lim="800000"/>
            <a:headEnd/>
            <a:tailEnd/>
          </a:ln>
        </p:spPr>
        <p:txBody>
          <a:bodyPr>
            <a:normAutofit fontScale="92500"/>
          </a:bodyPr>
          <a:lstStyle/>
          <a:p>
            <a:pPr marL="0" indent="0" algn="just" rtl="1" eaLnBrk="1" hangingPunct="1">
              <a:buFont typeface="Wingdings" pitchFamily="2" charset="2"/>
              <a:buNone/>
            </a:pPr>
            <a:r>
              <a:rPr lang="ar-SA" altLang="ar-SA" sz="2700" b="1" dirty="0" smtClean="0">
                <a:solidFill>
                  <a:srgbClr val="3333CC"/>
                </a:solidFill>
                <a:cs typeface="PT Simple Bold Ruled" pitchFamily="2" charset="-78"/>
              </a:rPr>
              <a:t>تأثير مخطوطات الذات على المعالجة المعلوماتية وعلى الإدراك (تابع)</a:t>
            </a:r>
            <a:r>
              <a:rPr lang="ar-SA" altLang="ar-SA" sz="2700" b="1" dirty="0" smtClean="0">
                <a:solidFill>
                  <a:srgbClr val="000000"/>
                </a:solidFill>
                <a:cs typeface="PT Simple Bold Ruled" pitchFamily="2" charset="-78"/>
              </a:rPr>
              <a:t>:</a:t>
            </a:r>
          </a:p>
          <a:p>
            <a:pPr marL="0" indent="0" algn="just" rtl="1" eaLnBrk="1" hangingPunct="1">
              <a:buFont typeface="Wingdings" pitchFamily="2" charset="2"/>
              <a:buNone/>
            </a:pPr>
            <a:endParaRPr lang="ar-SA" altLang="ar-SA" sz="2700" b="1" dirty="0" smtClean="0">
              <a:solidFill>
                <a:srgbClr val="000000"/>
              </a:solidFill>
              <a:cs typeface="PT Simple Bold Ruled" pitchFamily="2" charset="-78"/>
            </a:endParaRPr>
          </a:p>
          <a:p>
            <a:pPr marL="0" indent="0" algn="just">
              <a:buNone/>
            </a:pPr>
            <a:r>
              <a:rPr lang="ar-SA" altLang="ar-SA" dirty="0" smtClean="0">
                <a:solidFill>
                  <a:srgbClr val="000000"/>
                </a:solidFill>
                <a:cs typeface="FQ - AL MUHANNAD" pitchFamily="2" charset="-78"/>
              </a:rPr>
              <a:t>2-  </a:t>
            </a:r>
            <a:r>
              <a:rPr lang="ar-SA" altLang="ar-SA" dirty="0" smtClean="0">
                <a:solidFill>
                  <a:srgbClr val="000000"/>
                </a:solidFill>
                <a:latin typeface="Simplified Arabic" panose="02020603050405020304" pitchFamily="18" charset="-78"/>
                <a:cs typeface="Simplified Arabic" panose="02020603050405020304" pitchFamily="18" charset="-78"/>
              </a:rPr>
              <a:t>مخطوطات ذات ذهنية ثرية </a:t>
            </a:r>
            <a:r>
              <a:rPr lang="ar-SA" altLang="ar-SA" dirty="0">
                <a:solidFill>
                  <a:srgbClr val="000000"/>
                </a:solidFill>
                <a:latin typeface="Simplified Arabic" panose="02020603050405020304" pitchFamily="18" charset="-78"/>
                <a:cs typeface="Simplified Arabic" panose="02020603050405020304" pitchFamily="18" charset="-78"/>
              </a:rPr>
              <a:t>أ</a:t>
            </a:r>
            <a:r>
              <a:rPr lang="ar-SA" altLang="ar-SA" dirty="0" smtClean="0">
                <a:solidFill>
                  <a:srgbClr val="000000"/>
                </a:solidFill>
                <a:latin typeface="Simplified Arabic" panose="02020603050405020304" pitchFamily="18" charset="-78"/>
                <a:cs typeface="Simplified Arabic" panose="02020603050405020304" pitchFamily="18" charset="-78"/>
              </a:rPr>
              <a:t>و مركبة :وجدت </a:t>
            </a:r>
            <a:r>
              <a:rPr lang="ar-SA" altLang="ar-SA" dirty="0">
                <a:solidFill>
                  <a:srgbClr val="000000"/>
                </a:solidFill>
                <a:latin typeface="Simplified Arabic" panose="02020603050405020304" pitchFamily="18" charset="-78"/>
                <a:cs typeface="Simplified Arabic" panose="02020603050405020304" pitchFamily="18" charset="-78"/>
              </a:rPr>
              <a:t>بعض الدراسات أن الأفراد الذين لديهم </a:t>
            </a:r>
            <a:r>
              <a:rPr lang="ar-SA" altLang="ar-SA" dirty="0" smtClean="0">
                <a:solidFill>
                  <a:srgbClr val="000000"/>
                </a:solidFill>
                <a:latin typeface="Simplified Arabic" panose="02020603050405020304" pitchFamily="18" charset="-78"/>
                <a:cs typeface="Simplified Arabic" panose="02020603050405020304" pitchFamily="18" charset="-78"/>
              </a:rPr>
              <a:t>مخطوطات ذهنية ثرية يستجيبون بدرجة أقل سلبية لخبرات الفشل وبدرجة أقل إيجابية لخبرات النجاح مقارنة بمن لديهم مخطوطات ذات بسيطة.</a:t>
            </a:r>
          </a:p>
          <a:p>
            <a:pPr marL="0" indent="0" algn="just" rtl="1" eaLnBrk="1" hangingPunct="1">
              <a:buFont typeface="Wingdings" pitchFamily="2" charset="2"/>
              <a:buNone/>
            </a:pPr>
            <a:r>
              <a:rPr lang="ar-SA" altLang="ar-SA" dirty="0" smtClean="0">
                <a:solidFill>
                  <a:srgbClr val="000000"/>
                </a:solidFill>
                <a:latin typeface="Simplified Arabic" panose="02020603050405020304" pitchFamily="18" charset="-78"/>
                <a:cs typeface="Simplified Arabic" panose="02020603050405020304" pitchFamily="18" charset="-78"/>
              </a:rPr>
              <a:t>3- - مخطوطات متطورة:  وجودها  تجعل  معلومات الأفراد أكثر تنظيماً واتساقاً, وتكون إجاباتهم  أسرع(الاستقلالية)</a:t>
            </a:r>
          </a:p>
          <a:p>
            <a:pPr marL="0" indent="0" algn="just" rtl="1" eaLnBrk="1" hangingPunct="1">
              <a:buFont typeface="Wingdings" pitchFamily="2" charset="2"/>
              <a:buNone/>
            </a:pPr>
            <a:r>
              <a:rPr lang="ar-SA" altLang="ar-SA" dirty="0" smtClean="0">
                <a:solidFill>
                  <a:srgbClr val="000000"/>
                </a:solidFill>
                <a:latin typeface="Simplified Arabic" panose="02020603050405020304" pitchFamily="18" charset="-78"/>
                <a:cs typeface="Simplified Arabic" panose="02020603050405020304" pitchFamily="18" charset="-78"/>
              </a:rPr>
              <a:t>4- تحيز صورة الذات: </a:t>
            </a:r>
            <a:r>
              <a:rPr lang="ar-SA" altLang="ar-SA" dirty="0">
                <a:solidFill>
                  <a:srgbClr val="000000"/>
                </a:solidFill>
                <a:latin typeface="Simplified Arabic" panose="02020603050405020304" pitchFamily="18" charset="-78"/>
                <a:cs typeface="Simplified Arabic" panose="02020603050405020304" pitchFamily="18" charset="-78"/>
              </a:rPr>
              <a:t>إ</a:t>
            </a:r>
            <a:r>
              <a:rPr lang="ar-SA" altLang="ar-SA" dirty="0" smtClean="0">
                <a:solidFill>
                  <a:srgbClr val="000000"/>
                </a:solidFill>
                <a:latin typeface="Simplified Arabic" panose="02020603050405020304" pitchFamily="18" charset="-78"/>
                <a:cs typeface="Simplified Arabic" panose="02020603050405020304" pitchFamily="18" charset="-78"/>
              </a:rPr>
              <a:t>ن إدراك الفرد للآخرين يتأثر بالسمات البارزة التي يدركها كجزء من ذاته، وسميت هذه الظاهرة </a:t>
            </a:r>
            <a:r>
              <a:rPr lang="ar-SA" altLang="ar-SA" dirty="0" smtClean="0">
                <a:solidFill>
                  <a:srgbClr val="800000"/>
                </a:solidFill>
                <a:latin typeface="Simplified Arabic" panose="02020603050405020304" pitchFamily="18" charset="-78"/>
                <a:cs typeface="Simplified Arabic" panose="02020603050405020304" pitchFamily="18" charset="-78"/>
              </a:rPr>
              <a:t>تحيز صورة الذات</a:t>
            </a:r>
            <a:r>
              <a:rPr lang="ar-SA" altLang="ar-SA" dirty="0" smtClean="0">
                <a:solidFill>
                  <a:srgbClr val="000000"/>
                </a:solidFill>
                <a:latin typeface="Simplified Arabic" panose="02020603050405020304" pitchFamily="18" charset="-78"/>
                <a:cs typeface="Simplified Arabic" panose="02020603050405020304" pitchFamily="18" charset="-78"/>
              </a:rPr>
              <a:t>. وكلما زادت إيجابية إدراكنا لأنفسنا في صفة من الصفات زادت </a:t>
            </a:r>
            <a:r>
              <a:rPr lang="ar-SA" altLang="ar-SA" dirty="0" err="1" smtClean="0">
                <a:solidFill>
                  <a:srgbClr val="000000"/>
                </a:solidFill>
                <a:latin typeface="Simplified Arabic" panose="02020603050405020304" pitchFamily="18" charset="-78"/>
                <a:cs typeface="Simplified Arabic" panose="02020603050405020304" pitchFamily="18" charset="-78"/>
              </a:rPr>
              <a:t>مركزيتها</a:t>
            </a:r>
            <a:r>
              <a:rPr lang="ar-SA" altLang="ar-SA" dirty="0" smtClean="0">
                <a:solidFill>
                  <a:srgbClr val="000000"/>
                </a:solidFill>
                <a:latin typeface="Simplified Arabic" panose="02020603050405020304" pitchFamily="18" charset="-78"/>
                <a:cs typeface="Simplified Arabic" panose="02020603050405020304" pitchFamily="18" charset="-78"/>
              </a:rPr>
              <a:t>، وزاد استخدامنا لهذه الصفة في حكمنا على الآخرين.(سمة الاجتماعية مركزية, يحكم على الآخرين من خلال قربهم وبعدهم عن هذه السمة)</a:t>
            </a:r>
            <a:endParaRPr lang="en-US" altLang="ar-SA" dirty="0" smtClean="0">
              <a:solidFill>
                <a:srgbClr val="00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1827059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1000" fill="hold">
                                          <p:stCondLst>
                                            <p:cond delay="0"/>
                                          </p:stCondLst>
                                        </p:cTn>
                                        <p:tgtEl>
                                          <p:spTgt spid="7168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168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168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168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168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1683">
                                            <p:txEl>
                                              <p:pRg st="0" end="0"/>
                                            </p:txEl>
                                          </p:spTgt>
                                        </p:tgtEl>
                                        <p:attrNameLst>
                                          <p:attrName>style.visibility</p:attrName>
                                        </p:attrNameLst>
                                      </p:cBhvr>
                                      <p:to>
                                        <p:strVal val="visible"/>
                                      </p:to>
                                    </p:set>
                                    <p:anim calcmode="lin" valueType="num">
                                      <p:cBhvr>
                                        <p:cTn id="16" dur="500" fill="hold"/>
                                        <p:tgtEl>
                                          <p:spTgt spid="7168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168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168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168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168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 calcmode="lin" valueType="num">
                                      <p:cBhvr>
                                        <p:cTn id="25" dur="500" fill="hold"/>
                                        <p:tgtEl>
                                          <p:spTgt spid="7168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168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168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168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168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1683">
                                            <p:txEl>
                                              <p:pRg st="3" end="3"/>
                                            </p:txEl>
                                          </p:spTgt>
                                        </p:tgtEl>
                                        <p:attrNameLst>
                                          <p:attrName>style.visibility</p:attrName>
                                        </p:attrNameLst>
                                      </p:cBhvr>
                                      <p:to>
                                        <p:strVal val="visible"/>
                                      </p:to>
                                    </p:set>
                                    <p:anim calcmode="lin" valueType="num">
                                      <p:cBhvr>
                                        <p:cTn id="34" dur="500" fill="hold"/>
                                        <p:tgtEl>
                                          <p:spTgt spid="7168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168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168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168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168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1683">
                                            <p:txEl>
                                              <p:pRg st="4" end="4"/>
                                            </p:txEl>
                                          </p:spTgt>
                                        </p:tgtEl>
                                        <p:attrNameLst>
                                          <p:attrName>style.visibility</p:attrName>
                                        </p:attrNameLst>
                                      </p:cBhvr>
                                      <p:to>
                                        <p:strVal val="visible"/>
                                      </p:to>
                                    </p:set>
                                    <p:anim calcmode="lin" valueType="num">
                                      <p:cBhvr>
                                        <p:cTn id="43" dur="500" fill="hold"/>
                                        <p:tgtEl>
                                          <p:spTgt spid="7168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168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168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168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1683">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71682"/>
                                        </p:tgtEl>
                                        <p:attrNameLst>
                                          <p:attrName>style.rotation</p:attrName>
                                        </p:attrNameLst>
                                      </p:cBhvr>
                                      <p:tavLst>
                                        <p:tav tm="0">
                                          <p:val>
                                            <p:fltVal val="0"/>
                                          </p:val>
                                        </p:tav>
                                        <p:tav tm="100000">
                                          <p:val>
                                            <p:fltVal val="-90"/>
                                          </p:val>
                                        </p:tav>
                                      </p:tavLst>
                                    </p:anim>
                                    <p:anim calcmode="lin" valueType="num">
                                      <p:cBhvr>
                                        <p:cTn id="52" dur="2000" fill="hold"/>
                                        <p:tgtEl>
                                          <p:spTgt spid="71682"/>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71682"/>
                                        </p:tgtEl>
                                        <p:attrNameLst>
                                          <p:attrName>ppt_h</p:attrName>
                                        </p:attrNameLst>
                                      </p:cBhvr>
                                      <p:tavLst>
                                        <p:tav tm="0">
                                          <p:val>
                                            <p:strVal val="ppt_h"/>
                                          </p:val>
                                        </p:tav>
                                        <p:tav tm="100000">
                                          <p:val>
                                            <p:strVal val="ppt_h"/>
                                          </p:val>
                                        </p:tav>
                                      </p:tavLst>
                                    </p:anim>
                                    <p:anim calcmode="lin" valueType="num">
                                      <p:cBhvr>
                                        <p:cTn id="54" dur="2000" fill="hold"/>
                                        <p:tgtEl>
                                          <p:spTgt spid="71682"/>
                                        </p:tgtEl>
                                        <p:attrNameLst>
                                          <p:attrName>ppt_x</p:attrName>
                                        </p:attrNameLst>
                                      </p:cBhvr>
                                      <p:tavLst>
                                        <p:tav tm="0">
                                          <p:val>
                                            <p:strVal val="ppt_x"/>
                                          </p:val>
                                        </p:tav>
                                        <p:tav tm="100000">
                                          <p:val>
                                            <p:strVal val="ppt_x+.4"/>
                                          </p:val>
                                        </p:tav>
                                      </p:tavLst>
                                    </p:anim>
                                    <p:anim calcmode="lin" valueType="num">
                                      <p:cBhvr>
                                        <p:cTn id="55" dur="2000" fill="hold"/>
                                        <p:tgtEl>
                                          <p:spTgt spid="71682"/>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71682"/>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71683">
                                            <p:txEl>
                                              <p:pRg st="0" end="0"/>
                                            </p:txEl>
                                          </p:spTgt>
                                        </p:tgtEl>
                                      </p:cBhvr>
                                    </p:animEffect>
                                    <p:set>
                                      <p:cBhvr>
                                        <p:cTn id="59" dur="1" fill="hold">
                                          <p:stCondLst>
                                            <p:cond delay="499"/>
                                          </p:stCondLst>
                                        </p:cTn>
                                        <p:tgtEl>
                                          <p:spTgt spid="71683">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71683">
                                            <p:txEl>
                                              <p:pRg st="2" end="2"/>
                                            </p:txEl>
                                          </p:spTgt>
                                        </p:tgtEl>
                                      </p:cBhvr>
                                    </p:animEffect>
                                    <p:set>
                                      <p:cBhvr>
                                        <p:cTn id="62" dur="1" fill="hold">
                                          <p:stCondLst>
                                            <p:cond delay="499"/>
                                          </p:stCondLst>
                                        </p:cTn>
                                        <p:tgtEl>
                                          <p:spTgt spid="71683">
                                            <p:txEl>
                                              <p:pRg st="2" end="2"/>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71683">
                                            <p:txEl>
                                              <p:pRg st="3" end="3"/>
                                            </p:txEl>
                                          </p:spTgt>
                                        </p:tgtEl>
                                      </p:cBhvr>
                                    </p:animEffect>
                                    <p:set>
                                      <p:cBhvr>
                                        <p:cTn id="65" dur="1" fill="hold">
                                          <p:stCondLst>
                                            <p:cond delay="499"/>
                                          </p:stCondLst>
                                        </p:cTn>
                                        <p:tgtEl>
                                          <p:spTgt spid="71683">
                                            <p:txEl>
                                              <p:pRg st="3" end="3"/>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1683">
                                            <p:txEl>
                                              <p:pRg st="4" end="4"/>
                                            </p:txEl>
                                          </p:spTgt>
                                        </p:tgtEl>
                                      </p:cBhvr>
                                    </p:animEffect>
                                    <p:set>
                                      <p:cBhvr>
                                        <p:cTn id="68" dur="1" fill="hold">
                                          <p:stCondLst>
                                            <p:cond delay="499"/>
                                          </p:stCondLst>
                                        </p:cTn>
                                        <p:tgtEl>
                                          <p:spTgt spid="7168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2" grpId="1"/>
      <p:bldP spid="71683" grpId="0" build="p"/>
      <p:bldP spid="71683" grpId="1" build="allAtOnce"/>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18435"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97C75AF-5BDB-4FE5-B786-B2B8BDBB62EB}" type="slidenum">
              <a:rPr lang="ar-SA" altLang="ar-SA"/>
              <a:pPr eaLnBrk="1" hangingPunct="1"/>
              <a:t>21</a:t>
            </a:fld>
            <a:endParaRPr lang="en-US" altLang="ar-SA"/>
          </a:p>
        </p:txBody>
      </p:sp>
      <p:sp>
        <p:nvSpPr>
          <p:cNvPr id="7270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2707" name="Rectangle 3"/>
          <p:cNvSpPr>
            <a:spLocks noGrp="1" noChangeArrowheads="1"/>
          </p:cNvSpPr>
          <p:nvPr>
            <p:ph type="body" idx="1"/>
          </p:nvPr>
        </p:nvSpPr>
        <p:spPr>
          <a:xfrm>
            <a:off x="228600" y="1893912"/>
            <a:ext cx="8686800" cy="4343400"/>
          </a:xfrm>
          <a:noFill/>
          <a:ln>
            <a:solidFill>
              <a:srgbClr val="3333CC"/>
            </a:solidFill>
            <a:miter lim="800000"/>
            <a:headEnd/>
            <a:tailEnd/>
          </a:ln>
        </p:spPr>
        <p:txBody>
          <a:bodyPr>
            <a:normAutofit/>
          </a:bodyPr>
          <a:lstStyle/>
          <a:p>
            <a:pPr marL="0" indent="0" algn="just" rtl="1" eaLnBrk="1" hangingPunct="1">
              <a:lnSpc>
                <a:spcPct val="90000"/>
              </a:lnSpc>
              <a:buFont typeface="Wingdings" pitchFamily="2" charset="2"/>
              <a:buNone/>
            </a:pPr>
            <a:r>
              <a:rPr lang="ar-SA" altLang="ar-SA" sz="2700" b="1" dirty="0" smtClean="0">
                <a:solidFill>
                  <a:srgbClr val="3333CC"/>
                </a:solidFill>
                <a:cs typeface="PT Simple Bold Ruled" pitchFamily="2" charset="-78"/>
              </a:rPr>
              <a:t>تأثير مخطوطات الذات على المعالجة المعلوماتية وعلى الإدراك (تابع)</a:t>
            </a:r>
            <a:r>
              <a:rPr lang="ar-SA" altLang="ar-SA" sz="2700" b="1" dirty="0" smtClean="0">
                <a:solidFill>
                  <a:srgbClr val="000000"/>
                </a:solidFill>
                <a:cs typeface="PT Simple Bold Ruled" pitchFamily="2" charset="-78"/>
              </a:rPr>
              <a:t>:</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5- إثبات الذات، وهو يعني تفضيل الفرد الإنساني لإثبات خصائصه الشخصية التي يدركها، ونفوره من المعلومات التي تناقض إدراكه لذاته. - المحافظة على  الهوية الشخصية- </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بينت عدة دراسات أن الأفراد يبحثون عن المعلومات التي تثبت مفهومهم عن ذواتهم، ويفضلون التفاعلات الاجتماعية التي تتوفر فيها مثل هذه المعلومات، كما أنهم يتذكرون هذه المعلومات أكثر من تذكرهم للمعلومات التي تخالف مفهومهم لذواتهم، وهذا ما سمي بتأكيد الذات. أن إثبات الذات ينطبق حتى على الجوانب السلبية في مفهوم الذات.</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(الطفل العدواني, الطالب الفاشل دراسياَ) لأنه لا يستمد قيمته الذاتية منها  في تعريف هويته الشخصية</a:t>
            </a:r>
            <a:r>
              <a:rPr lang="ar-SA" altLang="ar-SA" dirty="0" smtClean="0">
                <a:solidFill>
                  <a:srgbClr val="000000"/>
                </a:solidFill>
                <a:cs typeface="AL-Mohanad" pitchFamily="2" charset="-78"/>
              </a:rPr>
              <a:t>.</a:t>
            </a:r>
            <a:endParaRPr lang="en-US" altLang="ar-SA" dirty="0" smtClean="0">
              <a:solidFill>
                <a:srgbClr val="000000"/>
              </a:solidFill>
              <a:cs typeface="AL-Mohanad" pitchFamily="2"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59" y="4850902"/>
            <a:ext cx="5256585" cy="2007098"/>
          </a:xfrm>
          <a:prstGeom prst="rect">
            <a:avLst/>
          </a:prstGeom>
        </p:spPr>
      </p:pic>
    </p:spTree>
    <p:extLst>
      <p:ext uri="{BB962C8B-B14F-4D97-AF65-F5344CB8AC3E}">
        <p14:creationId xmlns:p14="http://schemas.microsoft.com/office/powerpoint/2010/main" val="399217213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1000" fill="hold">
                                          <p:stCondLst>
                                            <p:cond delay="0"/>
                                          </p:stCondLst>
                                        </p:cTn>
                                        <p:tgtEl>
                                          <p:spTgt spid="7270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270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270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270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270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2707">
                                            <p:txEl>
                                              <p:pRg st="0" end="0"/>
                                            </p:txEl>
                                          </p:spTgt>
                                        </p:tgtEl>
                                        <p:attrNameLst>
                                          <p:attrName>style.visibility</p:attrName>
                                        </p:attrNameLst>
                                      </p:cBhvr>
                                      <p:to>
                                        <p:strVal val="visible"/>
                                      </p:to>
                                    </p:set>
                                    <p:anim calcmode="lin" valueType="num">
                                      <p:cBhvr>
                                        <p:cTn id="16" dur="500" fill="hold"/>
                                        <p:tgtEl>
                                          <p:spTgt spid="7270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270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270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270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270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2707">
                                            <p:txEl>
                                              <p:pRg st="1" end="1"/>
                                            </p:txEl>
                                          </p:spTgt>
                                        </p:tgtEl>
                                        <p:attrNameLst>
                                          <p:attrName>style.visibility</p:attrName>
                                        </p:attrNameLst>
                                      </p:cBhvr>
                                      <p:to>
                                        <p:strVal val="visible"/>
                                      </p:to>
                                    </p:set>
                                    <p:anim calcmode="lin" valueType="num">
                                      <p:cBhvr>
                                        <p:cTn id="25" dur="500" fill="hold"/>
                                        <p:tgtEl>
                                          <p:spTgt spid="7270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7270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7270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7270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7270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2707">
                                            <p:txEl>
                                              <p:pRg st="2" end="2"/>
                                            </p:txEl>
                                          </p:spTgt>
                                        </p:tgtEl>
                                        <p:attrNameLst>
                                          <p:attrName>style.visibility</p:attrName>
                                        </p:attrNameLst>
                                      </p:cBhvr>
                                      <p:to>
                                        <p:strVal val="visible"/>
                                      </p:to>
                                    </p:set>
                                    <p:anim calcmode="lin" valueType="num">
                                      <p:cBhvr>
                                        <p:cTn id="34" dur="500" fill="hold"/>
                                        <p:tgtEl>
                                          <p:spTgt spid="7270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7270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7270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7270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72707">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2707">
                                            <p:txEl>
                                              <p:pRg st="3" end="3"/>
                                            </p:txEl>
                                          </p:spTgt>
                                        </p:tgtEl>
                                        <p:attrNameLst>
                                          <p:attrName>style.visibility</p:attrName>
                                        </p:attrNameLst>
                                      </p:cBhvr>
                                      <p:to>
                                        <p:strVal val="visible"/>
                                      </p:to>
                                    </p:set>
                                    <p:anim calcmode="lin" valueType="num">
                                      <p:cBhvr>
                                        <p:cTn id="43" dur="500" fill="hold"/>
                                        <p:tgtEl>
                                          <p:spTgt spid="7270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7270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7270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7270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7270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72706"/>
                                        </p:tgtEl>
                                        <p:attrNameLst>
                                          <p:attrName>style.rotation</p:attrName>
                                        </p:attrNameLst>
                                      </p:cBhvr>
                                      <p:tavLst>
                                        <p:tav tm="0">
                                          <p:val>
                                            <p:fltVal val="0"/>
                                          </p:val>
                                        </p:tav>
                                        <p:tav tm="100000">
                                          <p:val>
                                            <p:fltVal val="-90"/>
                                          </p:val>
                                        </p:tav>
                                      </p:tavLst>
                                    </p:anim>
                                    <p:anim calcmode="lin" valueType="num">
                                      <p:cBhvr>
                                        <p:cTn id="52" dur="2000" fill="hold"/>
                                        <p:tgtEl>
                                          <p:spTgt spid="72706"/>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72706"/>
                                        </p:tgtEl>
                                        <p:attrNameLst>
                                          <p:attrName>ppt_h</p:attrName>
                                        </p:attrNameLst>
                                      </p:cBhvr>
                                      <p:tavLst>
                                        <p:tav tm="0">
                                          <p:val>
                                            <p:strVal val="ppt_h"/>
                                          </p:val>
                                        </p:tav>
                                        <p:tav tm="100000">
                                          <p:val>
                                            <p:strVal val="ppt_h"/>
                                          </p:val>
                                        </p:tav>
                                      </p:tavLst>
                                    </p:anim>
                                    <p:anim calcmode="lin" valueType="num">
                                      <p:cBhvr>
                                        <p:cTn id="54" dur="2000" fill="hold"/>
                                        <p:tgtEl>
                                          <p:spTgt spid="72706"/>
                                        </p:tgtEl>
                                        <p:attrNameLst>
                                          <p:attrName>ppt_x</p:attrName>
                                        </p:attrNameLst>
                                      </p:cBhvr>
                                      <p:tavLst>
                                        <p:tav tm="0">
                                          <p:val>
                                            <p:strVal val="ppt_x"/>
                                          </p:val>
                                        </p:tav>
                                        <p:tav tm="100000">
                                          <p:val>
                                            <p:strVal val="ppt_x+.4"/>
                                          </p:val>
                                        </p:tav>
                                      </p:tavLst>
                                    </p:anim>
                                    <p:anim calcmode="lin" valueType="num">
                                      <p:cBhvr>
                                        <p:cTn id="55" dur="2000" fill="hold"/>
                                        <p:tgtEl>
                                          <p:spTgt spid="72706"/>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72706"/>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72707">
                                            <p:txEl>
                                              <p:pRg st="0" end="0"/>
                                            </p:txEl>
                                          </p:spTgt>
                                        </p:tgtEl>
                                      </p:cBhvr>
                                    </p:animEffect>
                                    <p:set>
                                      <p:cBhvr>
                                        <p:cTn id="59" dur="1" fill="hold">
                                          <p:stCondLst>
                                            <p:cond delay="499"/>
                                          </p:stCondLst>
                                        </p:cTn>
                                        <p:tgtEl>
                                          <p:spTgt spid="72707">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72707">
                                            <p:txEl>
                                              <p:pRg st="1" end="1"/>
                                            </p:txEl>
                                          </p:spTgt>
                                        </p:tgtEl>
                                      </p:cBhvr>
                                    </p:animEffect>
                                    <p:set>
                                      <p:cBhvr>
                                        <p:cTn id="62" dur="1" fill="hold">
                                          <p:stCondLst>
                                            <p:cond delay="499"/>
                                          </p:stCondLst>
                                        </p:cTn>
                                        <p:tgtEl>
                                          <p:spTgt spid="72707">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72707">
                                            <p:txEl>
                                              <p:pRg st="2" end="2"/>
                                            </p:txEl>
                                          </p:spTgt>
                                        </p:tgtEl>
                                      </p:cBhvr>
                                    </p:animEffect>
                                    <p:set>
                                      <p:cBhvr>
                                        <p:cTn id="65" dur="1" fill="hold">
                                          <p:stCondLst>
                                            <p:cond delay="499"/>
                                          </p:stCondLst>
                                        </p:cTn>
                                        <p:tgtEl>
                                          <p:spTgt spid="72707">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2707">
                                            <p:txEl>
                                              <p:pRg st="3" end="3"/>
                                            </p:txEl>
                                          </p:spTgt>
                                        </p:tgtEl>
                                      </p:cBhvr>
                                    </p:animEffect>
                                    <p:set>
                                      <p:cBhvr>
                                        <p:cTn id="68" dur="1" fill="hold">
                                          <p:stCondLst>
                                            <p:cond delay="499"/>
                                          </p:stCondLst>
                                        </p:cTn>
                                        <p:tgtEl>
                                          <p:spTgt spid="7270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6" grpId="1"/>
      <p:bldP spid="72707" grpId="0" build="p"/>
      <p:bldP spid="72707" grpId="1"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0483"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65010C1-E77D-47B9-9911-CA83FC2A842C}" type="slidenum">
              <a:rPr lang="ar-SA" altLang="ar-SA"/>
              <a:pPr eaLnBrk="1" hangingPunct="1"/>
              <a:t>22</a:t>
            </a:fld>
            <a:endParaRPr lang="en-US" altLang="ar-SA"/>
          </a:p>
        </p:txBody>
      </p:sp>
      <p:sp>
        <p:nvSpPr>
          <p:cNvPr id="7577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577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600" b="1" dirty="0" smtClean="0">
                <a:solidFill>
                  <a:srgbClr val="3333CC"/>
                </a:solidFill>
                <a:cs typeface="PT Simple Bold Ruled" pitchFamily="2" charset="-78"/>
              </a:rPr>
              <a:t>تأثيرات تقدير الذات وحاجة حفظ تقييم الذات على التفاعل الاجتماعي</a:t>
            </a:r>
            <a:r>
              <a:rPr lang="ar-SA" altLang="ar-SA" sz="26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endParaRPr lang="ar-SA" altLang="ar-SA" sz="2600" b="1" dirty="0" smtClean="0">
              <a:solidFill>
                <a:srgbClr val="000000"/>
              </a:solidFill>
              <a:cs typeface="PT Simple Bold Rule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والفرد يتجنب المواقف التي قد تثير مقارنات اجتماعية لا تخدم تقديره لذاته.</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ولكن ليس بمقدوره أن يتجنب بعض هذه المواقف.(العمل و المدرسة)</a:t>
            </a: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في مثل هذه الحالة قد تسيطر المواجهة والمنافسة بين الفرد والآخرين، أو قد تستخدم استراتيجيات نفسية أخرى للحفاظ على تقييم ذات إيجابي في حال الفشل (يعزو نجاح الآخرين إلى الظروف , وبينما يعزو نجاحه إلى قدراته الشخصية.</a:t>
            </a:r>
          </a:p>
          <a:p>
            <a:pPr marL="0" indent="0" algn="just" rtl="1" eaLnBrk="1" hangingPunct="1">
              <a:lnSpc>
                <a:spcPct val="90000"/>
              </a:lnSpc>
              <a:spcBef>
                <a:spcPct val="0"/>
              </a:spcBef>
              <a:buClrTx/>
              <a:buSzTx/>
              <a:buFontTx/>
              <a:buNone/>
            </a:pPr>
            <a:endParaRPr lang="ar-SA" altLang="ar-SA" dirty="0" smtClean="0">
              <a:solidFill>
                <a:srgbClr val="000000"/>
              </a:solidFill>
              <a:latin typeface="Simplified Arabic" panose="02020603050405020304" pitchFamily="18" charset="-78"/>
              <a:cs typeface="Simplified Arabic" panose="02020603050405020304" pitchFamily="18" charset="-78"/>
            </a:endParaRPr>
          </a:p>
          <a:p>
            <a:pPr marL="0" indent="0" algn="just" rtl="1" eaLnBrk="1" hangingPunct="1">
              <a:lnSpc>
                <a:spcPct val="90000"/>
              </a:lnSpc>
              <a:spcBef>
                <a:spcPct val="0"/>
              </a:spcBef>
              <a:buClrTx/>
              <a:buSzTx/>
              <a:buFontTx/>
              <a:buNone/>
            </a:pPr>
            <a:r>
              <a:rPr lang="ar-SA" altLang="ar-SA" dirty="0" smtClean="0">
                <a:solidFill>
                  <a:srgbClr val="000000"/>
                </a:solidFill>
                <a:latin typeface="Simplified Arabic" panose="02020603050405020304" pitchFamily="18" charset="-78"/>
                <a:cs typeface="Simplified Arabic" panose="02020603050405020304" pitchFamily="18" charset="-78"/>
              </a:rPr>
              <a:t>ولحاجة حفظ تقييم الذات نتائج أكثر خطورة مثل احتقار الآخرين والتقليل من شأنهم، هذا بالإضافة إلى تشويه تقييم الفرد لقدراته وإمكاناته.( في حالة الاكتئاب)</a:t>
            </a:r>
            <a:endParaRPr lang="en-US" altLang="ar-SA" dirty="0" smtClean="0">
              <a:solidFill>
                <a:srgbClr val="00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929917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stCondLst>
                                            <p:cond delay="0"/>
                                          </p:stCondLst>
                                        </p:cTn>
                                        <p:tgtEl>
                                          <p:spTgt spid="7577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577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577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577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577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5779">
                                            <p:txEl>
                                              <p:pRg st="0" end="0"/>
                                            </p:txEl>
                                          </p:spTgt>
                                        </p:tgtEl>
                                        <p:attrNameLst>
                                          <p:attrName>style.visibility</p:attrName>
                                        </p:attrNameLst>
                                      </p:cBhvr>
                                      <p:to>
                                        <p:strVal val="visible"/>
                                      </p:to>
                                    </p:set>
                                    <p:anim calcmode="lin" valueType="num">
                                      <p:cBhvr>
                                        <p:cTn id="16" dur="500" fill="hold"/>
                                        <p:tgtEl>
                                          <p:spTgt spid="7577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577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577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577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577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5779">
                                            <p:txEl>
                                              <p:pRg st="2" end="2"/>
                                            </p:txEl>
                                          </p:spTgt>
                                        </p:tgtEl>
                                        <p:attrNameLst>
                                          <p:attrName>style.visibility</p:attrName>
                                        </p:attrNameLst>
                                      </p:cBhvr>
                                      <p:to>
                                        <p:strVal val="visible"/>
                                      </p:to>
                                    </p:set>
                                    <p:anim calcmode="lin" valueType="num">
                                      <p:cBhvr>
                                        <p:cTn id="25" dur="500" fill="hold"/>
                                        <p:tgtEl>
                                          <p:spTgt spid="7577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577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577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577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577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5779">
                                            <p:txEl>
                                              <p:pRg st="3" end="3"/>
                                            </p:txEl>
                                          </p:spTgt>
                                        </p:tgtEl>
                                        <p:attrNameLst>
                                          <p:attrName>style.visibility</p:attrName>
                                        </p:attrNameLst>
                                      </p:cBhvr>
                                      <p:to>
                                        <p:strVal val="visible"/>
                                      </p:to>
                                    </p:set>
                                    <p:anim calcmode="lin" valueType="num">
                                      <p:cBhvr>
                                        <p:cTn id="34" dur="500" fill="hold"/>
                                        <p:tgtEl>
                                          <p:spTgt spid="7577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577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577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577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5779">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5779">
                                            <p:txEl>
                                              <p:pRg st="4" end="4"/>
                                            </p:txEl>
                                          </p:spTgt>
                                        </p:tgtEl>
                                        <p:attrNameLst>
                                          <p:attrName>style.visibility</p:attrName>
                                        </p:attrNameLst>
                                      </p:cBhvr>
                                      <p:to>
                                        <p:strVal val="visible"/>
                                      </p:to>
                                    </p:set>
                                    <p:anim calcmode="lin" valueType="num">
                                      <p:cBhvr>
                                        <p:cTn id="43" dur="500" fill="hold"/>
                                        <p:tgtEl>
                                          <p:spTgt spid="75779">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75779">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75779">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75779">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7577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75779">
                                            <p:txEl>
                                              <p:pRg st="6" end="6"/>
                                            </p:txEl>
                                          </p:spTgt>
                                        </p:tgtEl>
                                        <p:attrNameLst>
                                          <p:attrName>style.visibility</p:attrName>
                                        </p:attrNameLst>
                                      </p:cBhvr>
                                      <p:to>
                                        <p:strVal val="visible"/>
                                      </p:to>
                                    </p:set>
                                    <p:anim calcmode="lin" valueType="num">
                                      <p:cBhvr>
                                        <p:cTn id="52" dur="500" fill="hold"/>
                                        <p:tgtEl>
                                          <p:spTgt spid="75779">
                                            <p:txEl>
                                              <p:pRg st="6" end="6"/>
                                            </p:txEl>
                                          </p:spTgt>
                                        </p:tgtEl>
                                        <p:attrNameLst>
                                          <p:attrName>ppt_w</p:attrName>
                                        </p:attrNameLst>
                                      </p:cBhvr>
                                      <p:tavLst>
                                        <p:tav tm="0">
                                          <p:val>
                                            <p:strVal val="#ppt_w*0.05"/>
                                          </p:val>
                                        </p:tav>
                                        <p:tav tm="100000">
                                          <p:val>
                                            <p:strVal val="#ppt_w"/>
                                          </p:val>
                                        </p:tav>
                                      </p:tavLst>
                                    </p:anim>
                                    <p:anim calcmode="lin" valueType="num">
                                      <p:cBhvr>
                                        <p:cTn id="53" dur="500" fill="hold"/>
                                        <p:tgtEl>
                                          <p:spTgt spid="75779">
                                            <p:txEl>
                                              <p:pRg st="6" end="6"/>
                                            </p:txEl>
                                          </p:spTgt>
                                        </p:tgtEl>
                                        <p:attrNameLst>
                                          <p:attrName>ppt_h</p:attrName>
                                        </p:attrNameLst>
                                      </p:cBhvr>
                                      <p:tavLst>
                                        <p:tav tm="0">
                                          <p:val>
                                            <p:strVal val="#ppt_h"/>
                                          </p:val>
                                        </p:tav>
                                        <p:tav tm="100000">
                                          <p:val>
                                            <p:strVal val="#ppt_h"/>
                                          </p:val>
                                        </p:tav>
                                      </p:tavLst>
                                    </p:anim>
                                    <p:anim calcmode="lin" valueType="num">
                                      <p:cBhvr>
                                        <p:cTn id="54" dur="500" fill="hold"/>
                                        <p:tgtEl>
                                          <p:spTgt spid="75779">
                                            <p:txEl>
                                              <p:pRg st="6" end="6"/>
                                            </p:txEl>
                                          </p:spTgt>
                                        </p:tgtEl>
                                        <p:attrNameLst>
                                          <p:attrName>ppt_x</p:attrName>
                                        </p:attrNameLst>
                                      </p:cBhvr>
                                      <p:tavLst>
                                        <p:tav tm="0">
                                          <p:val>
                                            <p:strVal val="#ppt_x-.2"/>
                                          </p:val>
                                        </p:tav>
                                        <p:tav tm="100000">
                                          <p:val>
                                            <p:strVal val="#ppt_x"/>
                                          </p:val>
                                        </p:tav>
                                      </p:tavLst>
                                    </p:anim>
                                    <p:anim calcmode="lin" valueType="num">
                                      <p:cBhvr>
                                        <p:cTn id="55" dur="500" fill="hold"/>
                                        <p:tgtEl>
                                          <p:spTgt spid="75779">
                                            <p:txEl>
                                              <p:pRg st="6" end="6"/>
                                            </p:txEl>
                                          </p:spTgt>
                                        </p:tgtEl>
                                        <p:attrNameLst>
                                          <p:attrName>ppt_y</p:attrName>
                                        </p:attrNameLst>
                                      </p:cBhvr>
                                      <p:tavLst>
                                        <p:tav tm="0">
                                          <p:val>
                                            <p:strVal val="#ppt_y"/>
                                          </p:val>
                                        </p:tav>
                                        <p:tav tm="100000">
                                          <p:val>
                                            <p:strVal val="#ppt_y"/>
                                          </p:val>
                                        </p:tav>
                                      </p:tavLst>
                                    </p:anim>
                                    <p:animEffect transition="in" filter="fade">
                                      <p:cBhvr>
                                        <p:cTn id="56" dur="500"/>
                                        <p:tgtEl>
                                          <p:spTgt spid="75779">
                                            <p:txEl>
                                              <p:pRg st="6" end="6"/>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75778"/>
                                        </p:tgtEl>
                                        <p:attrNameLst>
                                          <p:attrName>style.rotation</p:attrName>
                                        </p:attrNameLst>
                                      </p:cBhvr>
                                      <p:tavLst>
                                        <p:tav tm="0">
                                          <p:val>
                                            <p:fltVal val="0"/>
                                          </p:val>
                                        </p:tav>
                                        <p:tav tm="100000">
                                          <p:val>
                                            <p:fltVal val="-90"/>
                                          </p:val>
                                        </p:tav>
                                      </p:tavLst>
                                    </p:anim>
                                    <p:anim calcmode="lin" valueType="num">
                                      <p:cBhvr>
                                        <p:cTn id="61" dur="2000" fill="hold"/>
                                        <p:tgtEl>
                                          <p:spTgt spid="75778"/>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75778"/>
                                        </p:tgtEl>
                                        <p:attrNameLst>
                                          <p:attrName>ppt_h</p:attrName>
                                        </p:attrNameLst>
                                      </p:cBhvr>
                                      <p:tavLst>
                                        <p:tav tm="0">
                                          <p:val>
                                            <p:strVal val="ppt_h"/>
                                          </p:val>
                                        </p:tav>
                                        <p:tav tm="100000">
                                          <p:val>
                                            <p:strVal val="ppt_h"/>
                                          </p:val>
                                        </p:tav>
                                      </p:tavLst>
                                    </p:anim>
                                    <p:anim calcmode="lin" valueType="num">
                                      <p:cBhvr>
                                        <p:cTn id="63" dur="2000" fill="hold"/>
                                        <p:tgtEl>
                                          <p:spTgt spid="75778"/>
                                        </p:tgtEl>
                                        <p:attrNameLst>
                                          <p:attrName>ppt_x</p:attrName>
                                        </p:attrNameLst>
                                      </p:cBhvr>
                                      <p:tavLst>
                                        <p:tav tm="0">
                                          <p:val>
                                            <p:strVal val="ppt_x"/>
                                          </p:val>
                                        </p:tav>
                                        <p:tav tm="100000">
                                          <p:val>
                                            <p:strVal val="ppt_x+.4"/>
                                          </p:val>
                                        </p:tav>
                                      </p:tavLst>
                                    </p:anim>
                                    <p:anim calcmode="lin" valueType="num">
                                      <p:cBhvr>
                                        <p:cTn id="64" dur="2000" fill="hold"/>
                                        <p:tgtEl>
                                          <p:spTgt spid="75778"/>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75778"/>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5779">
                                            <p:txEl>
                                              <p:pRg st="0" end="0"/>
                                            </p:txEl>
                                          </p:spTgt>
                                        </p:tgtEl>
                                      </p:cBhvr>
                                    </p:animEffect>
                                    <p:set>
                                      <p:cBhvr>
                                        <p:cTn id="68" dur="1" fill="hold">
                                          <p:stCondLst>
                                            <p:cond delay="499"/>
                                          </p:stCondLst>
                                        </p:cTn>
                                        <p:tgtEl>
                                          <p:spTgt spid="75779">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75779">
                                            <p:txEl>
                                              <p:pRg st="2" end="2"/>
                                            </p:txEl>
                                          </p:spTgt>
                                        </p:tgtEl>
                                      </p:cBhvr>
                                    </p:animEffect>
                                    <p:set>
                                      <p:cBhvr>
                                        <p:cTn id="71" dur="1" fill="hold">
                                          <p:stCondLst>
                                            <p:cond delay="499"/>
                                          </p:stCondLst>
                                        </p:cTn>
                                        <p:tgtEl>
                                          <p:spTgt spid="75779">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75779">
                                            <p:txEl>
                                              <p:pRg st="3" end="3"/>
                                            </p:txEl>
                                          </p:spTgt>
                                        </p:tgtEl>
                                      </p:cBhvr>
                                    </p:animEffect>
                                    <p:set>
                                      <p:cBhvr>
                                        <p:cTn id="74" dur="1" fill="hold">
                                          <p:stCondLst>
                                            <p:cond delay="499"/>
                                          </p:stCondLst>
                                        </p:cTn>
                                        <p:tgtEl>
                                          <p:spTgt spid="75779">
                                            <p:txEl>
                                              <p:pRg st="3" end="3"/>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75779">
                                            <p:txEl>
                                              <p:pRg st="4" end="4"/>
                                            </p:txEl>
                                          </p:spTgt>
                                        </p:tgtEl>
                                      </p:cBhvr>
                                    </p:animEffect>
                                    <p:set>
                                      <p:cBhvr>
                                        <p:cTn id="77" dur="1" fill="hold">
                                          <p:stCondLst>
                                            <p:cond delay="499"/>
                                          </p:stCondLst>
                                        </p:cTn>
                                        <p:tgtEl>
                                          <p:spTgt spid="75779">
                                            <p:txEl>
                                              <p:pRg st="4" end="4"/>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75779">
                                            <p:txEl>
                                              <p:pRg st="6" end="6"/>
                                            </p:txEl>
                                          </p:spTgt>
                                        </p:tgtEl>
                                      </p:cBhvr>
                                    </p:animEffect>
                                    <p:set>
                                      <p:cBhvr>
                                        <p:cTn id="80" dur="1" fill="hold">
                                          <p:stCondLst>
                                            <p:cond delay="499"/>
                                          </p:stCondLst>
                                        </p:cTn>
                                        <p:tgtEl>
                                          <p:spTgt spid="75779">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8" grpId="1"/>
      <p:bldP spid="75779" grpId="0" build="p"/>
      <p:bldP spid="75779" grpId="1" build="allAtOnce"/>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1507"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6DA9995-FDDA-4B0A-B46E-339F3F59B8E0}" type="slidenum">
              <a:rPr lang="ar-SA" altLang="ar-SA"/>
              <a:pPr eaLnBrk="1" hangingPunct="1"/>
              <a:t>23</a:t>
            </a:fld>
            <a:endParaRPr lang="en-US" altLang="ar-SA"/>
          </a:p>
        </p:txBody>
      </p:sp>
      <p:sp>
        <p:nvSpPr>
          <p:cNvPr id="76802"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6803"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lnSpc>
                <a:spcPct val="90000"/>
              </a:lnSpc>
              <a:buFont typeface="Wingdings" pitchFamily="2" charset="2"/>
              <a:buNone/>
            </a:pPr>
            <a:r>
              <a:rPr lang="ar-SA" altLang="ar-SA" sz="2600" b="1" dirty="0" smtClean="0">
                <a:solidFill>
                  <a:srgbClr val="3333CC"/>
                </a:solidFill>
                <a:cs typeface="PT Simple Bold Ruled" pitchFamily="2" charset="-78"/>
              </a:rPr>
              <a:t>تأثيرات تقدير الذات وحاجة حفظ تقييم الذات على التفاعل الاجتماعي</a:t>
            </a:r>
            <a:r>
              <a:rPr lang="ar-SA" altLang="ar-SA" sz="26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endParaRPr lang="ar-SA" altLang="ar-SA" sz="2600" b="1" dirty="0" smtClean="0">
              <a:solidFill>
                <a:srgbClr val="000000"/>
              </a:solidFill>
              <a:cs typeface="PT Simple Bold Ruled" pitchFamily="2" charset="-78"/>
            </a:endParaRPr>
          </a:p>
          <a:p>
            <a:pPr marL="0" indent="0" algn="just" rtl="1" eaLnBrk="1" hangingPunct="1">
              <a:lnSpc>
                <a:spcPct val="85000"/>
              </a:lnSpc>
              <a:spcBef>
                <a:spcPct val="0"/>
              </a:spcBef>
              <a:buClrTx/>
              <a:buSzTx/>
              <a:buFontTx/>
              <a:buNone/>
            </a:pPr>
            <a:r>
              <a:rPr lang="ar-SA" altLang="ar-SA" sz="3200" dirty="0" smtClean="0">
                <a:solidFill>
                  <a:srgbClr val="000000"/>
                </a:solidFill>
                <a:cs typeface="AL-Mohanad" pitchFamily="2" charset="-78"/>
              </a:rPr>
              <a:t>لكن الفرد لا يهمه أن يتفوق على الآخرين في كل شيء، وإنما هناك جوانب وصفات معينة يهمه أن يتفوق فيها.</a:t>
            </a:r>
          </a:p>
          <a:p>
            <a:pPr marL="0" indent="0" algn="just" rtl="1" eaLnBrk="1" hangingPunct="1">
              <a:lnSpc>
                <a:spcPct val="85000"/>
              </a:lnSpc>
              <a:spcBef>
                <a:spcPct val="0"/>
              </a:spcBef>
              <a:buClrTx/>
              <a:buSzTx/>
              <a:buFontTx/>
              <a:buNone/>
            </a:pPr>
            <a:r>
              <a:rPr lang="ar-SA" altLang="ar-SA" sz="3200" dirty="0" smtClean="0">
                <a:solidFill>
                  <a:srgbClr val="000000"/>
                </a:solidFill>
                <a:cs typeface="AL-Mohanad" pitchFamily="2" charset="-78"/>
              </a:rPr>
              <a:t>فالطالب الذي يعرف عنه الاجتهاد ويمثل له هذا جزءاً رئيسيا في تعاملاته اليومية قد لا يتأثر  لو كان في موقف يبين ضعفه الجسدي أو انخفاض مهارته الكروية. </a:t>
            </a:r>
          </a:p>
          <a:p>
            <a:pPr marL="0" indent="0" algn="just" rtl="1" eaLnBrk="1" hangingPunct="1">
              <a:lnSpc>
                <a:spcPct val="85000"/>
              </a:lnSpc>
              <a:spcBef>
                <a:spcPct val="0"/>
              </a:spcBef>
              <a:buClrTx/>
              <a:buSzTx/>
              <a:buFontTx/>
              <a:buNone/>
            </a:pPr>
            <a:endParaRPr lang="ar-SA" altLang="ar-SA" sz="3200" dirty="0" smtClean="0">
              <a:solidFill>
                <a:srgbClr val="000000"/>
              </a:solidFill>
              <a:cs typeface="AL-Mohanad" pitchFamily="2" charset="-78"/>
            </a:endParaRPr>
          </a:p>
          <a:p>
            <a:pPr marL="0" indent="0" algn="just" rtl="1" eaLnBrk="1" hangingPunct="1">
              <a:lnSpc>
                <a:spcPct val="85000"/>
              </a:lnSpc>
              <a:spcBef>
                <a:spcPct val="0"/>
              </a:spcBef>
              <a:buClrTx/>
              <a:buSzTx/>
              <a:buFontTx/>
              <a:buNone/>
            </a:pPr>
            <a:r>
              <a:rPr lang="ar-SA" altLang="ar-SA" sz="3200" dirty="0" smtClean="0">
                <a:solidFill>
                  <a:srgbClr val="000000"/>
                </a:solidFill>
                <a:cs typeface="AL-Mohanad" pitchFamily="2" charset="-78"/>
              </a:rPr>
              <a:t>والخلاصة هي أن الفرد يتجنب التفاعلات الاجتماعية التي لا تسهم في رفع تقييمه لذاته، ويقبل على تلك التي تسهم في ذلك.</a:t>
            </a:r>
            <a:endParaRPr lang="en-US" altLang="ar-SA" sz="3200" dirty="0" smtClean="0">
              <a:solidFill>
                <a:srgbClr val="000000"/>
              </a:solidFill>
              <a:cs typeface="AL-Mohanad" pitchFamily="2" charset="-78"/>
            </a:endParaRPr>
          </a:p>
        </p:txBody>
      </p:sp>
    </p:spTree>
    <p:extLst>
      <p:ext uri="{BB962C8B-B14F-4D97-AF65-F5344CB8AC3E}">
        <p14:creationId xmlns:p14="http://schemas.microsoft.com/office/powerpoint/2010/main" val="263190050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stCondLst>
                                            <p:cond delay="0"/>
                                          </p:stCondLst>
                                        </p:cTn>
                                        <p:tgtEl>
                                          <p:spTgt spid="768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68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68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68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68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6803">
                                            <p:txEl>
                                              <p:pRg st="0" end="0"/>
                                            </p:txEl>
                                          </p:spTgt>
                                        </p:tgtEl>
                                        <p:attrNameLst>
                                          <p:attrName>style.visibility</p:attrName>
                                        </p:attrNameLst>
                                      </p:cBhvr>
                                      <p:to>
                                        <p:strVal val="visible"/>
                                      </p:to>
                                    </p:set>
                                    <p:anim calcmode="lin" valueType="num">
                                      <p:cBhvr>
                                        <p:cTn id="16" dur="500" fill="hold"/>
                                        <p:tgtEl>
                                          <p:spTgt spid="7680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680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680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680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680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 calcmode="lin" valueType="num">
                                      <p:cBhvr>
                                        <p:cTn id="25" dur="500" fill="hold"/>
                                        <p:tgtEl>
                                          <p:spTgt spid="7680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7680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7680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7680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7680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6803">
                                            <p:txEl>
                                              <p:pRg st="3" end="3"/>
                                            </p:txEl>
                                          </p:spTgt>
                                        </p:tgtEl>
                                        <p:attrNameLst>
                                          <p:attrName>style.visibility</p:attrName>
                                        </p:attrNameLst>
                                      </p:cBhvr>
                                      <p:to>
                                        <p:strVal val="visible"/>
                                      </p:to>
                                    </p:set>
                                    <p:anim calcmode="lin" valueType="num">
                                      <p:cBhvr>
                                        <p:cTn id="34" dur="500" fill="hold"/>
                                        <p:tgtEl>
                                          <p:spTgt spid="76803">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76803">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76803">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76803">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7680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6803">
                                            <p:txEl>
                                              <p:pRg st="5" end="5"/>
                                            </p:txEl>
                                          </p:spTgt>
                                        </p:tgtEl>
                                        <p:attrNameLst>
                                          <p:attrName>style.visibility</p:attrName>
                                        </p:attrNameLst>
                                      </p:cBhvr>
                                      <p:to>
                                        <p:strVal val="visible"/>
                                      </p:to>
                                    </p:set>
                                    <p:anim calcmode="lin" valueType="num">
                                      <p:cBhvr>
                                        <p:cTn id="43" dur="500" fill="hold"/>
                                        <p:tgtEl>
                                          <p:spTgt spid="76803">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76803">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76803">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76803">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76803">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76802"/>
                                        </p:tgtEl>
                                        <p:attrNameLst>
                                          <p:attrName>style.rotation</p:attrName>
                                        </p:attrNameLst>
                                      </p:cBhvr>
                                      <p:tavLst>
                                        <p:tav tm="0">
                                          <p:val>
                                            <p:fltVal val="0"/>
                                          </p:val>
                                        </p:tav>
                                        <p:tav tm="100000">
                                          <p:val>
                                            <p:fltVal val="-90"/>
                                          </p:val>
                                        </p:tav>
                                      </p:tavLst>
                                    </p:anim>
                                    <p:anim calcmode="lin" valueType="num">
                                      <p:cBhvr>
                                        <p:cTn id="52" dur="2000" fill="hold"/>
                                        <p:tgtEl>
                                          <p:spTgt spid="76802"/>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76802"/>
                                        </p:tgtEl>
                                        <p:attrNameLst>
                                          <p:attrName>ppt_h</p:attrName>
                                        </p:attrNameLst>
                                      </p:cBhvr>
                                      <p:tavLst>
                                        <p:tav tm="0">
                                          <p:val>
                                            <p:strVal val="ppt_h"/>
                                          </p:val>
                                        </p:tav>
                                        <p:tav tm="100000">
                                          <p:val>
                                            <p:strVal val="ppt_h"/>
                                          </p:val>
                                        </p:tav>
                                      </p:tavLst>
                                    </p:anim>
                                    <p:anim calcmode="lin" valueType="num">
                                      <p:cBhvr>
                                        <p:cTn id="54" dur="2000" fill="hold"/>
                                        <p:tgtEl>
                                          <p:spTgt spid="76802"/>
                                        </p:tgtEl>
                                        <p:attrNameLst>
                                          <p:attrName>ppt_x</p:attrName>
                                        </p:attrNameLst>
                                      </p:cBhvr>
                                      <p:tavLst>
                                        <p:tav tm="0">
                                          <p:val>
                                            <p:strVal val="ppt_x"/>
                                          </p:val>
                                        </p:tav>
                                        <p:tav tm="100000">
                                          <p:val>
                                            <p:strVal val="ppt_x+.4"/>
                                          </p:val>
                                        </p:tav>
                                      </p:tavLst>
                                    </p:anim>
                                    <p:anim calcmode="lin" valueType="num">
                                      <p:cBhvr>
                                        <p:cTn id="55" dur="2000" fill="hold"/>
                                        <p:tgtEl>
                                          <p:spTgt spid="76802"/>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76802"/>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76803">
                                            <p:txEl>
                                              <p:pRg st="0" end="0"/>
                                            </p:txEl>
                                          </p:spTgt>
                                        </p:tgtEl>
                                      </p:cBhvr>
                                    </p:animEffect>
                                    <p:set>
                                      <p:cBhvr>
                                        <p:cTn id="59" dur="1" fill="hold">
                                          <p:stCondLst>
                                            <p:cond delay="499"/>
                                          </p:stCondLst>
                                        </p:cTn>
                                        <p:tgtEl>
                                          <p:spTgt spid="76803">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76803">
                                            <p:txEl>
                                              <p:pRg st="2" end="2"/>
                                            </p:txEl>
                                          </p:spTgt>
                                        </p:tgtEl>
                                      </p:cBhvr>
                                    </p:animEffect>
                                    <p:set>
                                      <p:cBhvr>
                                        <p:cTn id="62" dur="1" fill="hold">
                                          <p:stCondLst>
                                            <p:cond delay="499"/>
                                          </p:stCondLst>
                                        </p:cTn>
                                        <p:tgtEl>
                                          <p:spTgt spid="76803">
                                            <p:txEl>
                                              <p:pRg st="2" end="2"/>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76803">
                                            <p:txEl>
                                              <p:pRg st="3" end="3"/>
                                            </p:txEl>
                                          </p:spTgt>
                                        </p:tgtEl>
                                      </p:cBhvr>
                                    </p:animEffect>
                                    <p:set>
                                      <p:cBhvr>
                                        <p:cTn id="65" dur="1" fill="hold">
                                          <p:stCondLst>
                                            <p:cond delay="499"/>
                                          </p:stCondLst>
                                        </p:cTn>
                                        <p:tgtEl>
                                          <p:spTgt spid="76803">
                                            <p:txEl>
                                              <p:pRg st="3" end="3"/>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6803">
                                            <p:txEl>
                                              <p:pRg st="5" end="5"/>
                                            </p:txEl>
                                          </p:spTgt>
                                        </p:tgtEl>
                                      </p:cBhvr>
                                    </p:animEffect>
                                    <p:set>
                                      <p:cBhvr>
                                        <p:cTn id="68" dur="1" fill="hold">
                                          <p:stCondLst>
                                            <p:cond delay="499"/>
                                          </p:stCondLst>
                                        </p:cTn>
                                        <p:tgtEl>
                                          <p:spTgt spid="7680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2" grpId="1"/>
      <p:bldP spid="76803" grpId="0" build="p"/>
      <p:bldP spid="76803" grpId="1" build="allAtOnce"/>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2531"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F7C4C9D-D04E-4B61-9944-58814ECD0A66}" type="slidenum">
              <a:rPr lang="ar-SA" altLang="ar-SA"/>
              <a:pPr eaLnBrk="1" hangingPunct="1"/>
              <a:t>24</a:t>
            </a:fld>
            <a:endParaRPr lang="en-US" altLang="ar-SA"/>
          </a:p>
        </p:txBody>
      </p:sp>
      <p:sp>
        <p:nvSpPr>
          <p:cNvPr id="7782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7827"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800" b="1" dirty="0" smtClean="0">
                <a:solidFill>
                  <a:srgbClr val="3333CC"/>
                </a:solidFill>
                <a:cs typeface="PT Simple Bold Ruled" pitchFamily="2" charset="-78"/>
              </a:rPr>
              <a:t>تقدير الذات في التفاعل الاجتماعي</a:t>
            </a:r>
            <a:r>
              <a:rPr lang="ar-SA" altLang="ar-SA" sz="2800" b="1" dirty="0" smtClean="0">
                <a:solidFill>
                  <a:srgbClr val="000000"/>
                </a:solidFill>
                <a:cs typeface="PT Simple Bold Ruled" pitchFamily="2" charset="-78"/>
              </a:rPr>
              <a:t>:</a:t>
            </a:r>
          </a:p>
          <a:p>
            <a:pPr marL="0" indent="0" algn="just" rtl="1" eaLnBrk="1" hangingPunct="1">
              <a:lnSpc>
                <a:spcPct val="80000"/>
              </a:lnSpc>
              <a:spcBef>
                <a:spcPct val="0"/>
              </a:spcBef>
              <a:buClrTx/>
              <a:buSzTx/>
              <a:buFontTx/>
              <a:buNone/>
            </a:pPr>
            <a:r>
              <a:rPr lang="ar-SA" altLang="ar-SA" dirty="0" smtClean="0">
                <a:solidFill>
                  <a:srgbClr val="000000"/>
                </a:solidFill>
                <a:cs typeface="AL-Mohanad" pitchFamily="2" charset="-78"/>
              </a:rPr>
              <a:t>يتأثر تقدير الذات بخبرات التفاعل الاجتماعي، ويؤثر في استجابات الفرد لهذه الخبرات.</a:t>
            </a:r>
          </a:p>
          <a:p>
            <a:pPr marL="0" indent="0" algn="just" rtl="1" eaLnBrk="1" hangingPunct="1">
              <a:lnSpc>
                <a:spcPct val="80000"/>
              </a:lnSpc>
              <a:spcBef>
                <a:spcPct val="0"/>
              </a:spcBef>
              <a:buClrTx/>
              <a:buSzTx/>
              <a:buFontTx/>
              <a:buNone/>
            </a:pPr>
            <a:r>
              <a:rPr lang="ar-SA" altLang="ar-SA" dirty="0" smtClean="0">
                <a:solidFill>
                  <a:srgbClr val="000000"/>
                </a:solidFill>
                <a:cs typeface="AL-Mohanad" pitchFamily="2" charset="-78"/>
              </a:rPr>
              <a:t>فالاستجابات الانفعالية للفشل أكثر سلبية والاستجابات الانفعالية للنجاح أقل إيجابية عند ذوي الدرجات المنخفضة في تقدير الذات مقارنة بذوي الدرجات العالية.</a:t>
            </a:r>
          </a:p>
          <a:p>
            <a:pPr marL="0" indent="0" algn="just" rtl="1" eaLnBrk="1" hangingPunct="1">
              <a:lnSpc>
                <a:spcPct val="80000"/>
              </a:lnSpc>
              <a:spcBef>
                <a:spcPct val="0"/>
              </a:spcBef>
              <a:buClrTx/>
              <a:buSzTx/>
              <a:buFontTx/>
              <a:buNone/>
            </a:pPr>
            <a:r>
              <a:rPr lang="ar-SA" altLang="ar-SA" dirty="0" smtClean="0">
                <a:solidFill>
                  <a:srgbClr val="000000"/>
                </a:solidFill>
                <a:cs typeface="AL-Mohanad" pitchFamily="2" charset="-78"/>
              </a:rPr>
              <a:t>كما أن ذوي الدرجات العالية في تقدير الذات، مقارنة بذوي الدرجات المنخفضة، يعزون نجاحهم بدرجة أكبر إلى قدرتهم الشخصية، ويعزون فشلهم إلى أشياء غير قدرتهم الشخصية.</a:t>
            </a:r>
          </a:p>
          <a:p>
            <a:pPr marL="0" indent="0" algn="just" rtl="1" eaLnBrk="1" hangingPunct="1">
              <a:lnSpc>
                <a:spcPct val="80000"/>
              </a:lnSpc>
              <a:spcBef>
                <a:spcPct val="0"/>
              </a:spcBef>
              <a:buClrTx/>
              <a:buSzTx/>
              <a:buFontTx/>
              <a:buNone/>
            </a:pPr>
            <a:r>
              <a:rPr lang="ar-SA" altLang="ar-SA" dirty="0" smtClean="0">
                <a:solidFill>
                  <a:srgbClr val="000000"/>
                </a:solidFill>
                <a:cs typeface="AL-Mohanad" pitchFamily="2" charset="-78"/>
              </a:rPr>
              <a:t>وتبين هذه النتائج أن لتقدير الذات أهمية في قدرة الفرد على التعامل بشكل إيجابي مع خبرات النجاح والفشل.</a:t>
            </a:r>
          </a:p>
          <a:p>
            <a:pPr marL="0" indent="0" algn="just" rtl="1" eaLnBrk="1" hangingPunct="1">
              <a:lnSpc>
                <a:spcPct val="80000"/>
              </a:lnSpc>
              <a:spcBef>
                <a:spcPct val="0"/>
              </a:spcBef>
              <a:buClrTx/>
              <a:buSzTx/>
              <a:buFontTx/>
              <a:buNone/>
            </a:pPr>
            <a:endParaRPr lang="ar-SA" altLang="ar-SA" dirty="0" smtClean="0">
              <a:solidFill>
                <a:srgbClr val="000000"/>
              </a:solidFill>
              <a:cs typeface="AL-Mohanad" pitchFamily="2"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4149080"/>
            <a:ext cx="4320480" cy="2157975"/>
          </a:xfrm>
          <a:prstGeom prst="rect">
            <a:avLst/>
          </a:prstGeom>
        </p:spPr>
      </p:pic>
    </p:spTree>
    <p:extLst>
      <p:ext uri="{BB962C8B-B14F-4D97-AF65-F5344CB8AC3E}">
        <p14:creationId xmlns:p14="http://schemas.microsoft.com/office/powerpoint/2010/main" val="33760418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stCondLst>
                                            <p:cond delay="0"/>
                                          </p:stCondLst>
                                        </p:cTn>
                                        <p:tgtEl>
                                          <p:spTgt spid="7782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782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782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782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782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7827">
                                            <p:txEl>
                                              <p:pRg st="0" end="0"/>
                                            </p:txEl>
                                          </p:spTgt>
                                        </p:tgtEl>
                                        <p:attrNameLst>
                                          <p:attrName>style.visibility</p:attrName>
                                        </p:attrNameLst>
                                      </p:cBhvr>
                                      <p:to>
                                        <p:strVal val="visible"/>
                                      </p:to>
                                    </p:set>
                                    <p:anim calcmode="lin" valueType="num">
                                      <p:cBhvr>
                                        <p:cTn id="16" dur="500" fill="hold"/>
                                        <p:tgtEl>
                                          <p:spTgt spid="7782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782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782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782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782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7827">
                                            <p:txEl>
                                              <p:pRg st="1" end="1"/>
                                            </p:txEl>
                                          </p:spTgt>
                                        </p:tgtEl>
                                        <p:attrNameLst>
                                          <p:attrName>style.visibility</p:attrName>
                                        </p:attrNameLst>
                                      </p:cBhvr>
                                      <p:to>
                                        <p:strVal val="visible"/>
                                      </p:to>
                                    </p:set>
                                    <p:anim calcmode="lin" valueType="num">
                                      <p:cBhvr>
                                        <p:cTn id="25" dur="500" fill="hold"/>
                                        <p:tgtEl>
                                          <p:spTgt spid="7782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7782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7782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7782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7782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7827">
                                            <p:txEl>
                                              <p:pRg st="2" end="2"/>
                                            </p:txEl>
                                          </p:spTgt>
                                        </p:tgtEl>
                                        <p:attrNameLst>
                                          <p:attrName>style.visibility</p:attrName>
                                        </p:attrNameLst>
                                      </p:cBhvr>
                                      <p:to>
                                        <p:strVal val="visible"/>
                                      </p:to>
                                    </p:set>
                                    <p:anim calcmode="lin" valueType="num">
                                      <p:cBhvr>
                                        <p:cTn id="34" dur="500" fill="hold"/>
                                        <p:tgtEl>
                                          <p:spTgt spid="7782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7782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7782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7782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7782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7827">
                                            <p:txEl>
                                              <p:pRg st="3" end="3"/>
                                            </p:txEl>
                                          </p:spTgt>
                                        </p:tgtEl>
                                        <p:attrNameLst>
                                          <p:attrName>style.visibility</p:attrName>
                                        </p:attrNameLst>
                                      </p:cBhvr>
                                      <p:to>
                                        <p:strVal val="visible"/>
                                      </p:to>
                                    </p:set>
                                    <p:anim calcmode="lin" valueType="num">
                                      <p:cBhvr>
                                        <p:cTn id="43" dur="500" fill="hold"/>
                                        <p:tgtEl>
                                          <p:spTgt spid="7782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7782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7782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7782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7782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77827">
                                            <p:txEl>
                                              <p:pRg st="4" end="4"/>
                                            </p:txEl>
                                          </p:spTgt>
                                        </p:tgtEl>
                                        <p:attrNameLst>
                                          <p:attrName>style.visibility</p:attrName>
                                        </p:attrNameLst>
                                      </p:cBhvr>
                                      <p:to>
                                        <p:strVal val="visible"/>
                                      </p:to>
                                    </p:set>
                                    <p:anim calcmode="lin" valueType="num">
                                      <p:cBhvr>
                                        <p:cTn id="52" dur="500" fill="hold"/>
                                        <p:tgtEl>
                                          <p:spTgt spid="77827">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77827">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77827">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77827">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77827">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77826"/>
                                        </p:tgtEl>
                                        <p:attrNameLst>
                                          <p:attrName>style.rotation</p:attrName>
                                        </p:attrNameLst>
                                      </p:cBhvr>
                                      <p:tavLst>
                                        <p:tav tm="0">
                                          <p:val>
                                            <p:fltVal val="0"/>
                                          </p:val>
                                        </p:tav>
                                        <p:tav tm="100000">
                                          <p:val>
                                            <p:fltVal val="-90"/>
                                          </p:val>
                                        </p:tav>
                                      </p:tavLst>
                                    </p:anim>
                                    <p:anim calcmode="lin" valueType="num">
                                      <p:cBhvr>
                                        <p:cTn id="61" dur="2000" fill="hold"/>
                                        <p:tgtEl>
                                          <p:spTgt spid="77826"/>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77826"/>
                                        </p:tgtEl>
                                        <p:attrNameLst>
                                          <p:attrName>ppt_h</p:attrName>
                                        </p:attrNameLst>
                                      </p:cBhvr>
                                      <p:tavLst>
                                        <p:tav tm="0">
                                          <p:val>
                                            <p:strVal val="ppt_h"/>
                                          </p:val>
                                        </p:tav>
                                        <p:tav tm="100000">
                                          <p:val>
                                            <p:strVal val="ppt_h"/>
                                          </p:val>
                                        </p:tav>
                                      </p:tavLst>
                                    </p:anim>
                                    <p:anim calcmode="lin" valueType="num">
                                      <p:cBhvr>
                                        <p:cTn id="63" dur="2000" fill="hold"/>
                                        <p:tgtEl>
                                          <p:spTgt spid="77826"/>
                                        </p:tgtEl>
                                        <p:attrNameLst>
                                          <p:attrName>ppt_x</p:attrName>
                                        </p:attrNameLst>
                                      </p:cBhvr>
                                      <p:tavLst>
                                        <p:tav tm="0">
                                          <p:val>
                                            <p:strVal val="ppt_x"/>
                                          </p:val>
                                        </p:tav>
                                        <p:tav tm="100000">
                                          <p:val>
                                            <p:strVal val="ppt_x+.4"/>
                                          </p:val>
                                        </p:tav>
                                      </p:tavLst>
                                    </p:anim>
                                    <p:anim calcmode="lin" valueType="num">
                                      <p:cBhvr>
                                        <p:cTn id="64" dur="2000" fill="hold"/>
                                        <p:tgtEl>
                                          <p:spTgt spid="77826"/>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77826"/>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7827">
                                            <p:txEl>
                                              <p:pRg st="0" end="0"/>
                                            </p:txEl>
                                          </p:spTgt>
                                        </p:tgtEl>
                                      </p:cBhvr>
                                    </p:animEffect>
                                    <p:set>
                                      <p:cBhvr>
                                        <p:cTn id="68" dur="1" fill="hold">
                                          <p:stCondLst>
                                            <p:cond delay="499"/>
                                          </p:stCondLst>
                                        </p:cTn>
                                        <p:tgtEl>
                                          <p:spTgt spid="77827">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77827">
                                            <p:txEl>
                                              <p:pRg st="1" end="1"/>
                                            </p:txEl>
                                          </p:spTgt>
                                        </p:tgtEl>
                                      </p:cBhvr>
                                    </p:animEffect>
                                    <p:set>
                                      <p:cBhvr>
                                        <p:cTn id="71" dur="1" fill="hold">
                                          <p:stCondLst>
                                            <p:cond delay="499"/>
                                          </p:stCondLst>
                                        </p:cTn>
                                        <p:tgtEl>
                                          <p:spTgt spid="77827">
                                            <p:txEl>
                                              <p:pRg st="1" end="1"/>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77827">
                                            <p:txEl>
                                              <p:pRg st="2" end="2"/>
                                            </p:txEl>
                                          </p:spTgt>
                                        </p:tgtEl>
                                      </p:cBhvr>
                                    </p:animEffect>
                                    <p:set>
                                      <p:cBhvr>
                                        <p:cTn id="74" dur="1" fill="hold">
                                          <p:stCondLst>
                                            <p:cond delay="499"/>
                                          </p:stCondLst>
                                        </p:cTn>
                                        <p:tgtEl>
                                          <p:spTgt spid="77827">
                                            <p:txEl>
                                              <p:pRg st="2" end="2"/>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77827">
                                            <p:txEl>
                                              <p:pRg st="3" end="3"/>
                                            </p:txEl>
                                          </p:spTgt>
                                        </p:tgtEl>
                                      </p:cBhvr>
                                    </p:animEffect>
                                    <p:set>
                                      <p:cBhvr>
                                        <p:cTn id="77" dur="1" fill="hold">
                                          <p:stCondLst>
                                            <p:cond delay="499"/>
                                          </p:stCondLst>
                                        </p:cTn>
                                        <p:tgtEl>
                                          <p:spTgt spid="77827">
                                            <p:txEl>
                                              <p:pRg st="3" end="3"/>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77827">
                                            <p:txEl>
                                              <p:pRg st="4" end="4"/>
                                            </p:txEl>
                                          </p:spTgt>
                                        </p:tgtEl>
                                      </p:cBhvr>
                                    </p:animEffect>
                                    <p:set>
                                      <p:cBhvr>
                                        <p:cTn id="80" dur="1" fill="hold">
                                          <p:stCondLst>
                                            <p:cond delay="499"/>
                                          </p:stCondLst>
                                        </p:cTn>
                                        <p:tgtEl>
                                          <p:spTgt spid="7782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6" grpId="1"/>
      <p:bldP spid="77827" grpId="0" build="p"/>
      <p:bldP spid="77827" grpId="1" build="allAtOnce"/>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4579"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BC00611-50AB-452B-837A-60B09C5AE221}" type="slidenum">
              <a:rPr lang="ar-SA" altLang="ar-SA"/>
              <a:pPr eaLnBrk="1" hangingPunct="1"/>
              <a:t>25</a:t>
            </a:fld>
            <a:endParaRPr lang="en-US" altLang="ar-SA"/>
          </a:p>
        </p:txBody>
      </p:sp>
      <p:sp>
        <p:nvSpPr>
          <p:cNvPr id="79874"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79875"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400" b="1" dirty="0" smtClean="0">
                <a:solidFill>
                  <a:srgbClr val="3333CC"/>
                </a:solidFill>
                <a:cs typeface="PT Simple Bold Ruled" pitchFamily="2" charset="-78"/>
              </a:rPr>
              <a:t>أثر تناقضات الذات</a:t>
            </a:r>
            <a:r>
              <a:rPr lang="ar-SA" altLang="ar-SA" sz="2400" b="1" dirty="0"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sz="2800" dirty="0" smtClean="0">
                <a:solidFill>
                  <a:srgbClr val="000000"/>
                </a:solidFill>
                <a:cs typeface="AL-Mohanad" pitchFamily="2" charset="-78"/>
              </a:rPr>
              <a:t>تشير عدة دراسات إلى تأثير الاتساق بين اعتقادات الفرد عن نفسه على حالاته الجسمية والنفسية.</a:t>
            </a:r>
          </a:p>
          <a:p>
            <a:pPr marL="0" indent="0" algn="just" rtl="1" eaLnBrk="1" hangingPunct="1">
              <a:spcBef>
                <a:spcPct val="0"/>
              </a:spcBef>
              <a:buClrTx/>
              <a:buSzTx/>
              <a:buFontTx/>
              <a:buNone/>
            </a:pPr>
            <a:r>
              <a:rPr lang="ar-SA" altLang="ar-SA" sz="2800" dirty="0" smtClean="0">
                <a:solidFill>
                  <a:srgbClr val="000000"/>
                </a:solidFill>
                <a:cs typeface="AL-Mohanad" pitchFamily="2" charset="-78"/>
              </a:rPr>
              <a:t>فالأفراد الذين يحصلون على درجات عالية في تناقضات الذات الواقعية مع الذات المثالية يحصلون أيضا درجات عالية في الانفعالات المتعلقة بالاكتئاب، والذين يحصلون على درجات عالية في تناقضات الذات الواقعية مع الذات الواجبة يحصلون</a:t>
            </a:r>
            <a:r>
              <a:rPr lang="en-US" altLang="ar-SA" sz="2800" dirty="0" smtClean="0">
                <a:solidFill>
                  <a:srgbClr val="000000"/>
                </a:solidFill>
                <a:cs typeface="AL-Mohanad" pitchFamily="2" charset="-78"/>
              </a:rPr>
              <a:t> </a:t>
            </a:r>
            <a:r>
              <a:rPr lang="ar-SA" altLang="ar-SA" sz="2800" dirty="0" smtClean="0">
                <a:solidFill>
                  <a:srgbClr val="000000"/>
                </a:solidFill>
                <a:cs typeface="AL-Mohanad" pitchFamily="2" charset="-78"/>
              </a:rPr>
              <a:t>أيضا على درجات عالية في الانفعالات المتعلقة  بالقلق، سواء كانت تلك الانفعالات إيجابية أو سلبية.</a:t>
            </a:r>
          </a:p>
          <a:p>
            <a:pPr marL="0" indent="0" algn="just" rtl="1" eaLnBrk="1" hangingPunct="1">
              <a:spcBef>
                <a:spcPct val="0"/>
              </a:spcBef>
              <a:buClrTx/>
              <a:buSzTx/>
              <a:buFontTx/>
              <a:buNone/>
            </a:pPr>
            <a:r>
              <a:rPr lang="ar-SA" altLang="ar-SA" sz="2800" dirty="0" smtClean="0">
                <a:solidFill>
                  <a:srgbClr val="000000"/>
                </a:solidFill>
                <a:cs typeface="AL-Mohanad" pitchFamily="2" charset="-78"/>
              </a:rPr>
              <a:t>وقد وجدت دراسات عديدة علاقة بين نوع تناقض الذات ونشاط الخلايا القاتلة الطبيعية التي هي جزء مهم من نظام المناعة لدى الإنسان.( في حالة القهم العصابي, وحالة الشره العصابي)</a:t>
            </a:r>
          </a:p>
          <a:p>
            <a:pPr marL="0" indent="0" algn="just" rtl="1" eaLnBrk="1" hangingPunct="1">
              <a:spcBef>
                <a:spcPct val="0"/>
              </a:spcBef>
              <a:buClrTx/>
              <a:buSzTx/>
              <a:buFontTx/>
              <a:buNone/>
            </a:pPr>
            <a:r>
              <a:rPr lang="ar-SA" altLang="ar-SA" sz="2800" dirty="0" smtClean="0">
                <a:solidFill>
                  <a:srgbClr val="000000"/>
                </a:solidFill>
                <a:cs typeface="AL-Mohanad" pitchFamily="2" charset="-78"/>
              </a:rPr>
              <a:t>(تناقضات بين الذات الواقعية والذات الجسمية المثالية أو الواجبة)</a:t>
            </a:r>
            <a:endParaRPr lang="en-US" altLang="ar-SA" sz="2800" dirty="0" smtClean="0">
              <a:solidFill>
                <a:srgbClr val="000000"/>
              </a:solidFill>
              <a:cs typeface="AL-Mohanad" pitchFamily="2" charset="-78"/>
            </a:endParaRPr>
          </a:p>
        </p:txBody>
      </p:sp>
    </p:spTree>
    <p:extLst>
      <p:ext uri="{BB962C8B-B14F-4D97-AF65-F5344CB8AC3E}">
        <p14:creationId xmlns:p14="http://schemas.microsoft.com/office/powerpoint/2010/main" val="63423554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1000" fill="hold">
                                          <p:stCondLst>
                                            <p:cond delay="0"/>
                                          </p:stCondLst>
                                        </p:cTn>
                                        <p:tgtEl>
                                          <p:spTgt spid="7987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7987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7987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7987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7987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9875">
                                            <p:txEl>
                                              <p:pRg st="0" end="0"/>
                                            </p:txEl>
                                          </p:spTgt>
                                        </p:tgtEl>
                                        <p:attrNameLst>
                                          <p:attrName>style.visibility</p:attrName>
                                        </p:attrNameLst>
                                      </p:cBhvr>
                                      <p:to>
                                        <p:strVal val="visible"/>
                                      </p:to>
                                    </p:set>
                                    <p:anim calcmode="lin" valueType="num">
                                      <p:cBhvr>
                                        <p:cTn id="16" dur="500" fill="hold"/>
                                        <p:tgtEl>
                                          <p:spTgt spid="7987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987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987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987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987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9875">
                                            <p:txEl>
                                              <p:pRg st="1" end="1"/>
                                            </p:txEl>
                                          </p:spTgt>
                                        </p:tgtEl>
                                        <p:attrNameLst>
                                          <p:attrName>style.visibility</p:attrName>
                                        </p:attrNameLst>
                                      </p:cBhvr>
                                      <p:to>
                                        <p:strVal val="visible"/>
                                      </p:to>
                                    </p:set>
                                    <p:anim calcmode="lin" valueType="num">
                                      <p:cBhvr>
                                        <p:cTn id="25" dur="500" fill="hold"/>
                                        <p:tgtEl>
                                          <p:spTgt spid="79875">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79875">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79875">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79875">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7987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79875">
                                            <p:txEl>
                                              <p:pRg st="2" end="2"/>
                                            </p:txEl>
                                          </p:spTgt>
                                        </p:tgtEl>
                                        <p:attrNameLst>
                                          <p:attrName>style.visibility</p:attrName>
                                        </p:attrNameLst>
                                      </p:cBhvr>
                                      <p:to>
                                        <p:strVal val="visible"/>
                                      </p:to>
                                    </p:set>
                                    <p:anim calcmode="lin" valueType="num">
                                      <p:cBhvr>
                                        <p:cTn id="34" dur="500" fill="hold"/>
                                        <p:tgtEl>
                                          <p:spTgt spid="79875">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79875">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79875">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79875">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79875">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79875">
                                            <p:txEl>
                                              <p:pRg st="3" end="3"/>
                                            </p:txEl>
                                          </p:spTgt>
                                        </p:tgtEl>
                                        <p:attrNameLst>
                                          <p:attrName>style.visibility</p:attrName>
                                        </p:attrNameLst>
                                      </p:cBhvr>
                                      <p:to>
                                        <p:strVal val="visible"/>
                                      </p:to>
                                    </p:set>
                                    <p:anim calcmode="lin" valueType="num">
                                      <p:cBhvr>
                                        <p:cTn id="43" dur="500" fill="hold"/>
                                        <p:tgtEl>
                                          <p:spTgt spid="79875">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79875">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79875">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79875">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7987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79875">
                                            <p:txEl>
                                              <p:pRg st="4" end="4"/>
                                            </p:txEl>
                                          </p:spTgt>
                                        </p:tgtEl>
                                        <p:attrNameLst>
                                          <p:attrName>style.visibility</p:attrName>
                                        </p:attrNameLst>
                                      </p:cBhvr>
                                      <p:to>
                                        <p:strVal val="visible"/>
                                      </p:to>
                                    </p:set>
                                    <p:anim calcmode="lin" valueType="num">
                                      <p:cBhvr>
                                        <p:cTn id="52" dur="500" fill="hold"/>
                                        <p:tgtEl>
                                          <p:spTgt spid="79875">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79875">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79875">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79875">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79875">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79874"/>
                                        </p:tgtEl>
                                        <p:attrNameLst>
                                          <p:attrName>style.rotation</p:attrName>
                                        </p:attrNameLst>
                                      </p:cBhvr>
                                      <p:tavLst>
                                        <p:tav tm="0">
                                          <p:val>
                                            <p:fltVal val="0"/>
                                          </p:val>
                                        </p:tav>
                                        <p:tav tm="100000">
                                          <p:val>
                                            <p:fltVal val="-90"/>
                                          </p:val>
                                        </p:tav>
                                      </p:tavLst>
                                    </p:anim>
                                    <p:anim calcmode="lin" valueType="num">
                                      <p:cBhvr>
                                        <p:cTn id="61" dur="2000" fill="hold"/>
                                        <p:tgtEl>
                                          <p:spTgt spid="7987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79874"/>
                                        </p:tgtEl>
                                        <p:attrNameLst>
                                          <p:attrName>ppt_h</p:attrName>
                                        </p:attrNameLst>
                                      </p:cBhvr>
                                      <p:tavLst>
                                        <p:tav tm="0">
                                          <p:val>
                                            <p:strVal val="ppt_h"/>
                                          </p:val>
                                        </p:tav>
                                        <p:tav tm="100000">
                                          <p:val>
                                            <p:strVal val="ppt_h"/>
                                          </p:val>
                                        </p:tav>
                                      </p:tavLst>
                                    </p:anim>
                                    <p:anim calcmode="lin" valueType="num">
                                      <p:cBhvr>
                                        <p:cTn id="63" dur="2000" fill="hold"/>
                                        <p:tgtEl>
                                          <p:spTgt spid="79874"/>
                                        </p:tgtEl>
                                        <p:attrNameLst>
                                          <p:attrName>ppt_x</p:attrName>
                                        </p:attrNameLst>
                                      </p:cBhvr>
                                      <p:tavLst>
                                        <p:tav tm="0">
                                          <p:val>
                                            <p:strVal val="ppt_x"/>
                                          </p:val>
                                        </p:tav>
                                        <p:tav tm="100000">
                                          <p:val>
                                            <p:strVal val="ppt_x+.4"/>
                                          </p:val>
                                        </p:tav>
                                      </p:tavLst>
                                    </p:anim>
                                    <p:anim calcmode="lin" valueType="num">
                                      <p:cBhvr>
                                        <p:cTn id="64" dur="2000" fill="hold"/>
                                        <p:tgtEl>
                                          <p:spTgt spid="7987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7987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79875">
                                            <p:txEl>
                                              <p:pRg st="0" end="0"/>
                                            </p:txEl>
                                          </p:spTgt>
                                        </p:tgtEl>
                                      </p:cBhvr>
                                    </p:animEffect>
                                    <p:set>
                                      <p:cBhvr>
                                        <p:cTn id="68" dur="1" fill="hold">
                                          <p:stCondLst>
                                            <p:cond delay="499"/>
                                          </p:stCondLst>
                                        </p:cTn>
                                        <p:tgtEl>
                                          <p:spTgt spid="7987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79875">
                                            <p:txEl>
                                              <p:pRg st="1" end="1"/>
                                            </p:txEl>
                                          </p:spTgt>
                                        </p:tgtEl>
                                      </p:cBhvr>
                                    </p:animEffect>
                                    <p:set>
                                      <p:cBhvr>
                                        <p:cTn id="71" dur="1" fill="hold">
                                          <p:stCondLst>
                                            <p:cond delay="499"/>
                                          </p:stCondLst>
                                        </p:cTn>
                                        <p:tgtEl>
                                          <p:spTgt spid="79875">
                                            <p:txEl>
                                              <p:pRg st="1" end="1"/>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79875">
                                            <p:txEl>
                                              <p:pRg st="2" end="2"/>
                                            </p:txEl>
                                          </p:spTgt>
                                        </p:tgtEl>
                                      </p:cBhvr>
                                    </p:animEffect>
                                    <p:set>
                                      <p:cBhvr>
                                        <p:cTn id="74" dur="1" fill="hold">
                                          <p:stCondLst>
                                            <p:cond delay="499"/>
                                          </p:stCondLst>
                                        </p:cTn>
                                        <p:tgtEl>
                                          <p:spTgt spid="79875">
                                            <p:txEl>
                                              <p:pRg st="2" end="2"/>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79875">
                                            <p:txEl>
                                              <p:pRg st="3" end="3"/>
                                            </p:txEl>
                                          </p:spTgt>
                                        </p:tgtEl>
                                      </p:cBhvr>
                                    </p:animEffect>
                                    <p:set>
                                      <p:cBhvr>
                                        <p:cTn id="77" dur="1" fill="hold">
                                          <p:stCondLst>
                                            <p:cond delay="499"/>
                                          </p:stCondLst>
                                        </p:cTn>
                                        <p:tgtEl>
                                          <p:spTgt spid="79875">
                                            <p:txEl>
                                              <p:pRg st="3" end="3"/>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79875">
                                            <p:txEl>
                                              <p:pRg st="4" end="4"/>
                                            </p:txEl>
                                          </p:spTgt>
                                        </p:tgtEl>
                                      </p:cBhvr>
                                    </p:animEffect>
                                    <p:set>
                                      <p:cBhvr>
                                        <p:cTn id="80" dur="1" fill="hold">
                                          <p:stCondLst>
                                            <p:cond delay="499"/>
                                          </p:stCondLst>
                                        </p:cTn>
                                        <p:tgtEl>
                                          <p:spTgt spid="7987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4" grpId="1"/>
      <p:bldP spid="79875" grpId="0" build="p"/>
      <p:bldP spid="79875" grpId="1" build="allAtOnce"/>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5603"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E0AAAF1-09D4-449D-81A7-29FE3D26B656}" type="slidenum">
              <a:rPr lang="ar-SA" altLang="ar-SA"/>
              <a:pPr eaLnBrk="1" hangingPunct="1"/>
              <a:t>26</a:t>
            </a:fld>
            <a:endParaRPr lang="en-US" altLang="ar-SA"/>
          </a:p>
        </p:txBody>
      </p:sp>
      <p:sp>
        <p:nvSpPr>
          <p:cNvPr id="8089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089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normAutofit fontScale="92500" lnSpcReduction="10000"/>
          </a:bodyPr>
          <a:lstStyle/>
          <a:p>
            <a:pPr marL="0" indent="0" algn="just" rtl="1" eaLnBrk="1" hangingPunct="1">
              <a:buFont typeface="Wingdings" pitchFamily="2" charset="2"/>
              <a:buNone/>
            </a:pPr>
            <a:r>
              <a:rPr lang="ar-SA" altLang="ar-SA" sz="2800" b="1" dirty="0" smtClean="0">
                <a:solidFill>
                  <a:srgbClr val="3333CC"/>
                </a:solidFill>
                <a:cs typeface="PT Simple Bold Ruled" pitchFamily="2" charset="-78"/>
              </a:rPr>
              <a:t>إدارة الانطباع</a:t>
            </a:r>
            <a:r>
              <a:rPr lang="ar-SA" altLang="ar-SA" sz="2800" b="1" dirty="0"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dirty="0" smtClean="0">
                <a:solidFill>
                  <a:srgbClr val="000000"/>
                </a:solidFill>
                <a:cs typeface="+mj-cs"/>
              </a:rPr>
              <a:t>لا يتكون مفهوم الذات خارج محيط التفاعل الاجتماعي، كما أنه لا يستمر أو يتغير خارج هذا المحيط.</a:t>
            </a:r>
          </a:p>
          <a:p>
            <a:pPr marL="0" indent="0" algn="just" rtl="1" eaLnBrk="1" hangingPunct="1">
              <a:spcBef>
                <a:spcPct val="0"/>
              </a:spcBef>
              <a:buClrTx/>
              <a:buSzTx/>
              <a:buFontTx/>
              <a:buNone/>
            </a:pPr>
            <a:r>
              <a:rPr lang="ar-SA" altLang="ar-SA" dirty="0" smtClean="0">
                <a:solidFill>
                  <a:srgbClr val="000000"/>
                </a:solidFill>
                <a:cs typeface="+mj-cs"/>
              </a:rPr>
              <a:t>فالهوية الشخصية تتكون وتستمر من خلال التفاعل مع الآخرين.</a:t>
            </a:r>
          </a:p>
          <a:p>
            <a:pPr marL="0" indent="0" algn="just" rtl="1" eaLnBrk="1" hangingPunct="1">
              <a:spcBef>
                <a:spcPct val="0"/>
              </a:spcBef>
              <a:buClrTx/>
              <a:buSzTx/>
              <a:buFontTx/>
              <a:buNone/>
            </a:pPr>
            <a:r>
              <a:rPr lang="ar-SA" altLang="ar-SA" dirty="0" smtClean="0">
                <a:solidFill>
                  <a:srgbClr val="000000"/>
                </a:solidFill>
                <a:cs typeface="+mj-cs"/>
              </a:rPr>
              <a:t>ولكي يستمر مفهوم ذات معين لدى الفرد فلابد أن يبذل جهدا  يبحث عن استراتيجيات لتقديم ذاته بطريقة تجعل الآخرين يتصرفون بطريقة تدعم هذا المفهوم.</a:t>
            </a:r>
          </a:p>
          <a:p>
            <a:pPr marL="0" indent="0" algn="just" rtl="1" eaLnBrk="1" hangingPunct="1">
              <a:spcBef>
                <a:spcPct val="0"/>
              </a:spcBef>
              <a:buClrTx/>
              <a:buSzTx/>
              <a:buFontTx/>
              <a:buNone/>
            </a:pPr>
            <a:r>
              <a:rPr lang="ar-SA" altLang="ar-SA" dirty="0" smtClean="0">
                <a:solidFill>
                  <a:srgbClr val="000000"/>
                </a:solidFill>
                <a:cs typeface="+mj-cs"/>
              </a:rPr>
              <a:t>هذا الجهد يمكن أن يكون مقصودا أو يحدث بصورة تلقائية، وهو ما أطلق عليه إدارة الانطباع.</a:t>
            </a:r>
          </a:p>
          <a:p>
            <a:pPr marL="0" indent="0" algn="just">
              <a:spcBef>
                <a:spcPct val="0"/>
              </a:spcBef>
              <a:buClrTx/>
              <a:buSzTx/>
              <a:buNone/>
            </a:pPr>
            <a:r>
              <a:rPr lang="ar-SA" altLang="ar-SA" dirty="0">
                <a:solidFill>
                  <a:srgbClr val="000000"/>
                </a:solidFill>
                <a:cs typeface="+mj-cs"/>
              </a:rPr>
              <a:t>وأهم المفاهيم المرتبطة بإدارة الانطباع هي </a:t>
            </a:r>
            <a:r>
              <a:rPr lang="ar-SA" altLang="ar-SA" dirty="0">
                <a:solidFill>
                  <a:srgbClr val="CC3300"/>
                </a:solidFill>
                <a:cs typeface="+mj-cs"/>
              </a:rPr>
              <a:t>تقديم الذات</a:t>
            </a:r>
            <a:r>
              <a:rPr lang="ar-SA" altLang="ar-SA" dirty="0">
                <a:solidFill>
                  <a:srgbClr val="000000"/>
                </a:solidFill>
                <a:cs typeface="+mj-cs"/>
              </a:rPr>
              <a:t> و</a:t>
            </a:r>
            <a:r>
              <a:rPr lang="ar-SA" altLang="ar-SA" dirty="0">
                <a:solidFill>
                  <a:srgbClr val="CC3300"/>
                </a:solidFill>
                <a:cs typeface="+mj-cs"/>
              </a:rPr>
              <a:t>رصد الذات</a:t>
            </a:r>
            <a:r>
              <a:rPr lang="ar-SA" altLang="ar-SA" dirty="0">
                <a:solidFill>
                  <a:srgbClr val="000000"/>
                </a:solidFill>
                <a:cs typeface="+mj-cs"/>
              </a:rPr>
              <a:t>.</a:t>
            </a:r>
          </a:p>
          <a:p>
            <a:pPr marL="0" indent="0" algn="just">
              <a:spcBef>
                <a:spcPct val="0"/>
              </a:spcBef>
              <a:buClrTx/>
              <a:buSzTx/>
              <a:buNone/>
            </a:pPr>
            <a:r>
              <a:rPr lang="ar-SA" altLang="ar-SA" dirty="0">
                <a:solidFill>
                  <a:srgbClr val="000000"/>
                </a:solidFill>
                <a:cs typeface="+mj-cs"/>
              </a:rPr>
              <a:t>فالفرد يقدم في تفاعله الاجتماعي أجزاء من ذاته يود أن تنعكس عنه في أذهان الآخرين سواء كان ذلك بوعي أو بصورة تلقائية، وهذا ما أطلق عليه مصطلح تقديم الذات، وهو من أهم حقائق التفاعل الاجتماعي، ويحدث بصورة دقيقة في التعبيرات الوجهية، ونوع الموضوعات التي يطرحها الفرد، وفي الانفعالات التي يظهرها، الخ. ومن أبسط أشكال تقديم الذات ما يتعلق بالمظهر الخارجي</a:t>
            </a:r>
            <a:endParaRPr lang="en-US" altLang="ar-SA" dirty="0" smtClean="0">
              <a:solidFill>
                <a:srgbClr val="000000"/>
              </a:solidFill>
              <a:cs typeface="+mj-cs"/>
            </a:endParaRPr>
          </a:p>
        </p:txBody>
      </p:sp>
    </p:spTree>
    <p:extLst>
      <p:ext uri="{BB962C8B-B14F-4D97-AF65-F5344CB8AC3E}">
        <p14:creationId xmlns:p14="http://schemas.microsoft.com/office/powerpoint/2010/main" val="4088907407"/>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stCondLst>
                                            <p:cond delay="0"/>
                                          </p:stCondLst>
                                        </p:cTn>
                                        <p:tgtEl>
                                          <p:spTgt spid="8089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089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089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089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089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0899">
                                            <p:txEl>
                                              <p:pRg st="0" end="0"/>
                                            </p:txEl>
                                          </p:spTgt>
                                        </p:tgtEl>
                                        <p:attrNameLst>
                                          <p:attrName>style.visibility</p:attrName>
                                        </p:attrNameLst>
                                      </p:cBhvr>
                                      <p:to>
                                        <p:strVal val="visible"/>
                                      </p:to>
                                    </p:set>
                                    <p:anim calcmode="lin" valueType="num">
                                      <p:cBhvr>
                                        <p:cTn id="16" dur="500" fill="hold"/>
                                        <p:tgtEl>
                                          <p:spTgt spid="8089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089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089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089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089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0899">
                                            <p:txEl>
                                              <p:pRg st="1" end="1"/>
                                            </p:txEl>
                                          </p:spTgt>
                                        </p:tgtEl>
                                        <p:attrNameLst>
                                          <p:attrName>style.visibility</p:attrName>
                                        </p:attrNameLst>
                                      </p:cBhvr>
                                      <p:to>
                                        <p:strVal val="visible"/>
                                      </p:to>
                                    </p:set>
                                    <p:anim calcmode="lin" valueType="num">
                                      <p:cBhvr>
                                        <p:cTn id="25" dur="500" fill="hold"/>
                                        <p:tgtEl>
                                          <p:spTgt spid="8089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089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089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089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0899">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0899">
                                            <p:txEl>
                                              <p:pRg st="2" end="2"/>
                                            </p:txEl>
                                          </p:spTgt>
                                        </p:tgtEl>
                                        <p:attrNameLst>
                                          <p:attrName>style.visibility</p:attrName>
                                        </p:attrNameLst>
                                      </p:cBhvr>
                                      <p:to>
                                        <p:strVal val="visible"/>
                                      </p:to>
                                    </p:set>
                                    <p:anim calcmode="lin" valueType="num">
                                      <p:cBhvr>
                                        <p:cTn id="34" dur="500" fill="hold"/>
                                        <p:tgtEl>
                                          <p:spTgt spid="80899">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0899">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0899">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0899">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0899">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0899">
                                            <p:txEl>
                                              <p:pRg st="3" end="3"/>
                                            </p:txEl>
                                          </p:spTgt>
                                        </p:tgtEl>
                                        <p:attrNameLst>
                                          <p:attrName>style.visibility</p:attrName>
                                        </p:attrNameLst>
                                      </p:cBhvr>
                                      <p:to>
                                        <p:strVal val="visible"/>
                                      </p:to>
                                    </p:set>
                                    <p:anim calcmode="lin" valueType="num">
                                      <p:cBhvr>
                                        <p:cTn id="43" dur="500" fill="hold"/>
                                        <p:tgtEl>
                                          <p:spTgt spid="80899">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80899">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80899">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80899">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80899">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80899">
                                            <p:txEl>
                                              <p:pRg st="4" end="4"/>
                                            </p:txEl>
                                          </p:spTgt>
                                        </p:tgtEl>
                                        <p:attrNameLst>
                                          <p:attrName>style.visibility</p:attrName>
                                        </p:attrNameLst>
                                      </p:cBhvr>
                                      <p:to>
                                        <p:strVal val="visible"/>
                                      </p:to>
                                    </p:set>
                                    <p:anim calcmode="lin" valueType="num">
                                      <p:cBhvr>
                                        <p:cTn id="52" dur="500" fill="hold"/>
                                        <p:tgtEl>
                                          <p:spTgt spid="80899">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80899">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80899">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80899">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80899">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80899">
                                            <p:txEl>
                                              <p:pRg st="5" end="5"/>
                                            </p:txEl>
                                          </p:spTgt>
                                        </p:tgtEl>
                                        <p:attrNameLst>
                                          <p:attrName>style.visibility</p:attrName>
                                        </p:attrNameLst>
                                      </p:cBhvr>
                                      <p:to>
                                        <p:strVal val="visible"/>
                                      </p:to>
                                    </p:set>
                                    <p:anim calcmode="lin" valueType="num">
                                      <p:cBhvr>
                                        <p:cTn id="61" dur="500" fill="hold"/>
                                        <p:tgtEl>
                                          <p:spTgt spid="80899">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80899">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80899">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80899">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80899">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80899">
                                            <p:txEl>
                                              <p:pRg st="6" end="6"/>
                                            </p:txEl>
                                          </p:spTgt>
                                        </p:tgtEl>
                                        <p:attrNameLst>
                                          <p:attrName>style.visibility</p:attrName>
                                        </p:attrNameLst>
                                      </p:cBhvr>
                                      <p:to>
                                        <p:strVal val="visible"/>
                                      </p:to>
                                    </p:set>
                                    <p:anim calcmode="lin" valueType="num">
                                      <p:cBhvr>
                                        <p:cTn id="70" dur="500" fill="hold"/>
                                        <p:tgtEl>
                                          <p:spTgt spid="80899">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80899">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80899">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80899">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80899">
                                            <p:txEl>
                                              <p:pRg st="6" end="6"/>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5" presetClass="exit" presetSubtype="0" fill="hold" grpId="1" nodeType="clickEffect">
                                  <p:stCondLst>
                                    <p:cond delay="0"/>
                                  </p:stCondLst>
                                  <p:childTnLst>
                                    <p:anim calcmode="lin" valueType="num">
                                      <p:cBhvr>
                                        <p:cTn id="78" dur="2000" fill="hold"/>
                                        <p:tgtEl>
                                          <p:spTgt spid="80898"/>
                                        </p:tgtEl>
                                        <p:attrNameLst>
                                          <p:attrName>style.rotation</p:attrName>
                                        </p:attrNameLst>
                                      </p:cBhvr>
                                      <p:tavLst>
                                        <p:tav tm="0">
                                          <p:val>
                                            <p:fltVal val="0"/>
                                          </p:val>
                                        </p:tav>
                                        <p:tav tm="100000">
                                          <p:val>
                                            <p:fltVal val="-90"/>
                                          </p:val>
                                        </p:tav>
                                      </p:tavLst>
                                    </p:anim>
                                    <p:anim calcmode="lin" valueType="num">
                                      <p:cBhvr>
                                        <p:cTn id="79" dur="2000" fill="hold"/>
                                        <p:tgtEl>
                                          <p:spTgt spid="80898"/>
                                        </p:tgtEl>
                                        <p:attrNameLst>
                                          <p:attrName>ppt_w</p:attrName>
                                        </p:attrNameLst>
                                      </p:cBhvr>
                                      <p:tavLst>
                                        <p:tav tm="0">
                                          <p:val>
                                            <p:strVal val="ppt_w"/>
                                          </p:val>
                                        </p:tav>
                                        <p:tav tm="50000">
                                          <p:val>
                                            <p:strVal val="ppt_w-.5"/>
                                          </p:val>
                                        </p:tav>
                                        <p:tav tm="100000">
                                          <p:val>
                                            <p:strVal val="ppt_w-.5"/>
                                          </p:val>
                                        </p:tav>
                                      </p:tavLst>
                                    </p:anim>
                                    <p:anim calcmode="lin" valueType="num">
                                      <p:cBhvr>
                                        <p:cTn id="80" dur="2000" fill="hold"/>
                                        <p:tgtEl>
                                          <p:spTgt spid="80898"/>
                                        </p:tgtEl>
                                        <p:attrNameLst>
                                          <p:attrName>ppt_h</p:attrName>
                                        </p:attrNameLst>
                                      </p:cBhvr>
                                      <p:tavLst>
                                        <p:tav tm="0">
                                          <p:val>
                                            <p:strVal val="ppt_h"/>
                                          </p:val>
                                        </p:tav>
                                        <p:tav tm="100000">
                                          <p:val>
                                            <p:strVal val="ppt_h"/>
                                          </p:val>
                                        </p:tav>
                                      </p:tavLst>
                                    </p:anim>
                                    <p:anim calcmode="lin" valueType="num">
                                      <p:cBhvr>
                                        <p:cTn id="81" dur="2000" fill="hold"/>
                                        <p:tgtEl>
                                          <p:spTgt spid="80898"/>
                                        </p:tgtEl>
                                        <p:attrNameLst>
                                          <p:attrName>ppt_x</p:attrName>
                                        </p:attrNameLst>
                                      </p:cBhvr>
                                      <p:tavLst>
                                        <p:tav tm="0">
                                          <p:val>
                                            <p:strVal val="ppt_x"/>
                                          </p:val>
                                        </p:tav>
                                        <p:tav tm="100000">
                                          <p:val>
                                            <p:strVal val="ppt_x+.4"/>
                                          </p:val>
                                        </p:tav>
                                      </p:tavLst>
                                    </p:anim>
                                    <p:anim calcmode="lin" valueType="num">
                                      <p:cBhvr>
                                        <p:cTn id="82" dur="2000" fill="hold"/>
                                        <p:tgtEl>
                                          <p:spTgt spid="80898"/>
                                        </p:tgtEl>
                                        <p:attrNameLst>
                                          <p:attrName>ppt_y</p:attrName>
                                        </p:attrNameLst>
                                      </p:cBhvr>
                                      <p:tavLst>
                                        <p:tav tm="0">
                                          <p:val>
                                            <p:strVal val="ppt_y"/>
                                          </p:val>
                                        </p:tav>
                                        <p:tav tm="50000">
                                          <p:val>
                                            <p:strVal val="ppt_y+.1"/>
                                          </p:val>
                                        </p:tav>
                                        <p:tav tm="100000">
                                          <p:val>
                                            <p:strVal val="ppt_y-.2"/>
                                          </p:val>
                                        </p:tav>
                                      </p:tavLst>
                                    </p:anim>
                                    <p:set>
                                      <p:cBhvr>
                                        <p:cTn id="83" dur="1" fill="hold">
                                          <p:stCondLst>
                                            <p:cond delay="1998"/>
                                          </p:stCondLst>
                                        </p:cTn>
                                        <p:tgtEl>
                                          <p:spTgt spid="80898"/>
                                        </p:tgtEl>
                                        <p:attrNameLst>
                                          <p:attrName>style.visibility</p:attrName>
                                        </p:attrNameLst>
                                      </p:cBhvr>
                                      <p:to>
                                        <p:strVal val="hidden"/>
                                      </p:to>
                                    </p:set>
                                  </p:childTnLst>
                                </p:cTn>
                              </p:par>
                              <p:par>
                                <p:cTn id="84" presetID="22" presetClass="exit" presetSubtype="8" fill="hold" grpId="1" nodeType="withEffect">
                                  <p:stCondLst>
                                    <p:cond delay="0"/>
                                  </p:stCondLst>
                                  <p:childTnLst>
                                    <p:animEffect transition="out" filter="wipe(left)">
                                      <p:cBhvr>
                                        <p:cTn id="85" dur="500"/>
                                        <p:tgtEl>
                                          <p:spTgt spid="80899">
                                            <p:txEl>
                                              <p:pRg st="0" end="0"/>
                                            </p:txEl>
                                          </p:spTgt>
                                        </p:tgtEl>
                                      </p:cBhvr>
                                    </p:animEffect>
                                    <p:set>
                                      <p:cBhvr>
                                        <p:cTn id="86" dur="1" fill="hold">
                                          <p:stCondLst>
                                            <p:cond delay="499"/>
                                          </p:stCondLst>
                                        </p:cTn>
                                        <p:tgtEl>
                                          <p:spTgt spid="80899">
                                            <p:txEl>
                                              <p:pRg st="0" end="0"/>
                                            </p:txEl>
                                          </p:spTgt>
                                        </p:tgtEl>
                                        <p:attrNameLst>
                                          <p:attrName>style.visibility</p:attrName>
                                        </p:attrNameLst>
                                      </p:cBhvr>
                                      <p:to>
                                        <p:strVal val="hidden"/>
                                      </p:to>
                                    </p:set>
                                  </p:childTnLst>
                                </p:cTn>
                              </p:par>
                              <p:par>
                                <p:cTn id="87" presetID="22" presetClass="exit" presetSubtype="8" fill="hold" grpId="1" nodeType="withEffect">
                                  <p:stCondLst>
                                    <p:cond delay="0"/>
                                  </p:stCondLst>
                                  <p:childTnLst>
                                    <p:animEffect transition="out" filter="wipe(left)">
                                      <p:cBhvr>
                                        <p:cTn id="88" dur="500"/>
                                        <p:tgtEl>
                                          <p:spTgt spid="80899">
                                            <p:txEl>
                                              <p:pRg st="1" end="1"/>
                                            </p:txEl>
                                          </p:spTgt>
                                        </p:tgtEl>
                                      </p:cBhvr>
                                    </p:animEffect>
                                    <p:set>
                                      <p:cBhvr>
                                        <p:cTn id="89" dur="1" fill="hold">
                                          <p:stCondLst>
                                            <p:cond delay="499"/>
                                          </p:stCondLst>
                                        </p:cTn>
                                        <p:tgtEl>
                                          <p:spTgt spid="80899">
                                            <p:txEl>
                                              <p:pRg st="1" end="1"/>
                                            </p:txEl>
                                          </p:spTgt>
                                        </p:tgtEl>
                                        <p:attrNameLst>
                                          <p:attrName>style.visibility</p:attrName>
                                        </p:attrNameLst>
                                      </p:cBhvr>
                                      <p:to>
                                        <p:strVal val="hidden"/>
                                      </p:to>
                                    </p:set>
                                  </p:childTnLst>
                                </p:cTn>
                              </p:par>
                              <p:par>
                                <p:cTn id="90" presetID="22" presetClass="exit" presetSubtype="8" fill="hold" grpId="1" nodeType="withEffect">
                                  <p:stCondLst>
                                    <p:cond delay="0"/>
                                  </p:stCondLst>
                                  <p:childTnLst>
                                    <p:animEffect transition="out" filter="wipe(left)">
                                      <p:cBhvr>
                                        <p:cTn id="91" dur="500"/>
                                        <p:tgtEl>
                                          <p:spTgt spid="80899">
                                            <p:txEl>
                                              <p:pRg st="2" end="2"/>
                                            </p:txEl>
                                          </p:spTgt>
                                        </p:tgtEl>
                                      </p:cBhvr>
                                    </p:animEffect>
                                    <p:set>
                                      <p:cBhvr>
                                        <p:cTn id="92" dur="1" fill="hold">
                                          <p:stCondLst>
                                            <p:cond delay="499"/>
                                          </p:stCondLst>
                                        </p:cTn>
                                        <p:tgtEl>
                                          <p:spTgt spid="80899">
                                            <p:txEl>
                                              <p:pRg st="2" end="2"/>
                                            </p:txEl>
                                          </p:spTgt>
                                        </p:tgtEl>
                                        <p:attrNameLst>
                                          <p:attrName>style.visibility</p:attrName>
                                        </p:attrNameLst>
                                      </p:cBhvr>
                                      <p:to>
                                        <p:strVal val="hidden"/>
                                      </p:to>
                                    </p:set>
                                  </p:childTnLst>
                                </p:cTn>
                              </p:par>
                              <p:par>
                                <p:cTn id="93" presetID="22" presetClass="exit" presetSubtype="8" fill="hold" grpId="1" nodeType="withEffect">
                                  <p:stCondLst>
                                    <p:cond delay="0"/>
                                  </p:stCondLst>
                                  <p:childTnLst>
                                    <p:animEffect transition="out" filter="wipe(left)">
                                      <p:cBhvr>
                                        <p:cTn id="94" dur="500"/>
                                        <p:tgtEl>
                                          <p:spTgt spid="80899">
                                            <p:txEl>
                                              <p:pRg st="3" end="3"/>
                                            </p:txEl>
                                          </p:spTgt>
                                        </p:tgtEl>
                                      </p:cBhvr>
                                    </p:animEffect>
                                    <p:set>
                                      <p:cBhvr>
                                        <p:cTn id="95" dur="1" fill="hold">
                                          <p:stCondLst>
                                            <p:cond delay="499"/>
                                          </p:stCondLst>
                                        </p:cTn>
                                        <p:tgtEl>
                                          <p:spTgt spid="80899">
                                            <p:txEl>
                                              <p:pRg st="3" end="3"/>
                                            </p:txEl>
                                          </p:spTgt>
                                        </p:tgtEl>
                                        <p:attrNameLst>
                                          <p:attrName>style.visibility</p:attrName>
                                        </p:attrNameLst>
                                      </p:cBhvr>
                                      <p:to>
                                        <p:strVal val="hidden"/>
                                      </p:to>
                                    </p:set>
                                  </p:childTnLst>
                                </p:cTn>
                              </p:par>
                              <p:par>
                                <p:cTn id="96" presetID="22" presetClass="exit" presetSubtype="8" fill="hold" grpId="1" nodeType="withEffect">
                                  <p:stCondLst>
                                    <p:cond delay="0"/>
                                  </p:stCondLst>
                                  <p:childTnLst>
                                    <p:animEffect transition="out" filter="wipe(left)">
                                      <p:cBhvr>
                                        <p:cTn id="97" dur="500"/>
                                        <p:tgtEl>
                                          <p:spTgt spid="80899">
                                            <p:txEl>
                                              <p:pRg st="4" end="4"/>
                                            </p:txEl>
                                          </p:spTgt>
                                        </p:tgtEl>
                                      </p:cBhvr>
                                    </p:animEffect>
                                    <p:set>
                                      <p:cBhvr>
                                        <p:cTn id="98" dur="1" fill="hold">
                                          <p:stCondLst>
                                            <p:cond delay="499"/>
                                          </p:stCondLst>
                                        </p:cTn>
                                        <p:tgtEl>
                                          <p:spTgt spid="80899">
                                            <p:txEl>
                                              <p:pRg st="4" end="4"/>
                                            </p:txEl>
                                          </p:spTgt>
                                        </p:tgtEl>
                                        <p:attrNameLst>
                                          <p:attrName>style.visibility</p:attrName>
                                        </p:attrNameLst>
                                      </p:cBhvr>
                                      <p:to>
                                        <p:strVal val="hidden"/>
                                      </p:to>
                                    </p:set>
                                  </p:childTnLst>
                                </p:cTn>
                              </p:par>
                              <p:par>
                                <p:cTn id="99" presetID="22" presetClass="exit" presetSubtype="8" fill="hold" grpId="1" nodeType="withEffect">
                                  <p:stCondLst>
                                    <p:cond delay="0"/>
                                  </p:stCondLst>
                                  <p:childTnLst>
                                    <p:animEffect transition="out" filter="wipe(left)">
                                      <p:cBhvr>
                                        <p:cTn id="100" dur="500"/>
                                        <p:tgtEl>
                                          <p:spTgt spid="80899">
                                            <p:txEl>
                                              <p:pRg st="5" end="5"/>
                                            </p:txEl>
                                          </p:spTgt>
                                        </p:tgtEl>
                                      </p:cBhvr>
                                    </p:animEffect>
                                    <p:set>
                                      <p:cBhvr>
                                        <p:cTn id="101" dur="1" fill="hold">
                                          <p:stCondLst>
                                            <p:cond delay="499"/>
                                          </p:stCondLst>
                                        </p:cTn>
                                        <p:tgtEl>
                                          <p:spTgt spid="80899">
                                            <p:txEl>
                                              <p:pRg st="5" end="5"/>
                                            </p:txEl>
                                          </p:spTgt>
                                        </p:tgtEl>
                                        <p:attrNameLst>
                                          <p:attrName>style.visibility</p:attrName>
                                        </p:attrNameLst>
                                      </p:cBhvr>
                                      <p:to>
                                        <p:strVal val="hidden"/>
                                      </p:to>
                                    </p:set>
                                  </p:childTnLst>
                                </p:cTn>
                              </p:par>
                              <p:par>
                                <p:cTn id="102" presetID="22" presetClass="exit" presetSubtype="8" fill="hold" grpId="1" nodeType="withEffect">
                                  <p:stCondLst>
                                    <p:cond delay="0"/>
                                  </p:stCondLst>
                                  <p:childTnLst>
                                    <p:animEffect transition="out" filter="wipe(left)">
                                      <p:cBhvr>
                                        <p:cTn id="103" dur="500"/>
                                        <p:tgtEl>
                                          <p:spTgt spid="80899">
                                            <p:txEl>
                                              <p:pRg st="6" end="6"/>
                                            </p:txEl>
                                          </p:spTgt>
                                        </p:tgtEl>
                                      </p:cBhvr>
                                    </p:animEffect>
                                    <p:set>
                                      <p:cBhvr>
                                        <p:cTn id="104" dur="1" fill="hold">
                                          <p:stCondLst>
                                            <p:cond delay="499"/>
                                          </p:stCondLst>
                                        </p:cTn>
                                        <p:tgtEl>
                                          <p:spTgt spid="80899">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8" grpId="1"/>
      <p:bldP spid="80899" grpId="0" build="p"/>
      <p:bldP spid="80899" grpId="1" build="allAtOnce"/>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7651"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3D042B8-C3F7-43A5-8041-16CE06A66A8A}" type="slidenum">
              <a:rPr lang="ar-SA" altLang="ar-SA"/>
              <a:pPr eaLnBrk="1" hangingPunct="1"/>
              <a:t>27</a:t>
            </a:fld>
            <a:endParaRPr lang="en-US" altLang="ar-SA"/>
          </a:p>
        </p:txBody>
      </p:sp>
      <p:sp>
        <p:nvSpPr>
          <p:cNvPr id="8294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2947"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800" b="1" smtClean="0">
                <a:solidFill>
                  <a:srgbClr val="3333CC"/>
                </a:solidFill>
                <a:cs typeface="PT Simple Bold Ruled" pitchFamily="2" charset="-78"/>
              </a:rPr>
              <a:t>إدارة الانطباع (تابع)</a:t>
            </a:r>
            <a:r>
              <a:rPr lang="ar-SA" altLang="ar-SA" sz="2800" b="1"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smtClean="0">
                <a:solidFill>
                  <a:srgbClr val="000000"/>
                </a:solidFill>
                <a:cs typeface="AL-Mohanad" pitchFamily="2" charset="-78"/>
              </a:rPr>
              <a:t>يرتبط تقديم الذات بوجود الآخرين أو الوعي بهم. فما دام الفرد يعي وجود الآخرين، ويفكر فيما يعتقدونه عنه-كما هو حال الفرد الإنساني دائما-فسيمارس تقديم ذاته واعيا بذلك أو لم يكن.</a:t>
            </a:r>
          </a:p>
          <a:p>
            <a:pPr marL="0" indent="0" algn="just" rtl="1" eaLnBrk="1" hangingPunct="1">
              <a:spcBef>
                <a:spcPct val="0"/>
              </a:spcBef>
              <a:buClrTx/>
              <a:buSzTx/>
              <a:buFontTx/>
              <a:buNone/>
            </a:pPr>
            <a:r>
              <a:rPr lang="ar-SA" altLang="ar-SA" smtClean="0">
                <a:solidFill>
                  <a:srgbClr val="000000"/>
                </a:solidFill>
                <a:cs typeface="AL-Mohanad" pitchFamily="2" charset="-78"/>
              </a:rPr>
              <a:t>فتقديم الذات يرتبط بالجانب العام من الذات، أي ما يعتقد الفرد أن الآخرين يدركونه فيه كشخص.</a:t>
            </a:r>
          </a:p>
          <a:p>
            <a:pPr marL="0" indent="0" algn="just" rtl="1" eaLnBrk="1" hangingPunct="1">
              <a:spcBef>
                <a:spcPct val="0"/>
              </a:spcBef>
              <a:buClrTx/>
              <a:buSzTx/>
              <a:buFontTx/>
              <a:buNone/>
            </a:pPr>
            <a:r>
              <a:rPr lang="ar-SA" altLang="ar-SA" smtClean="0">
                <a:solidFill>
                  <a:srgbClr val="000000"/>
                </a:solidFill>
                <a:cs typeface="AL-Mohanad" pitchFamily="2" charset="-78"/>
              </a:rPr>
              <a:t>والتمييز بين وعي الذات العامة ووعي الذات الخاصة مهم بالنسبة لتقديم الذات. فقد بينت دراسات أن تقديم الذات يتأثر بدرجة كبيرة باعتقاد الشخص عما يعرفه عنه الآخرون (وعي الذات العامة).</a:t>
            </a:r>
            <a:r>
              <a:rPr lang="ar-SA" altLang="ar-SA" smtClean="0">
                <a:solidFill>
                  <a:srgbClr val="000000"/>
                </a:solidFill>
                <a:cs typeface="FQ - AL MUHANNAD" pitchFamily="2" charset="-78"/>
              </a:rPr>
              <a:t> </a:t>
            </a:r>
            <a:endParaRPr lang="en-US" altLang="ar-SA" smtClean="0">
              <a:solidFill>
                <a:srgbClr val="000000"/>
              </a:solidFill>
              <a:cs typeface="FQ - AL MUHANNAD" pitchFamily="2" charset="-78"/>
            </a:endParaRPr>
          </a:p>
        </p:txBody>
      </p:sp>
    </p:spTree>
    <p:extLst>
      <p:ext uri="{BB962C8B-B14F-4D97-AF65-F5344CB8AC3E}">
        <p14:creationId xmlns:p14="http://schemas.microsoft.com/office/powerpoint/2010/main" val="47603859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1000" fill="hold">
                                          <p:stCondLst>
                                            <p:cond delay="0"/>
                                          </p:stCondLst>
                                        </p:cTn>
                                        <p:tgtEl>
                                          <p:spTgt spid="829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29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29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29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29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2947">
                                            <p:txEl>
                                              <p:pRg st="0" end="0"/>
                                            </p:txEl>
                                          </p:spTgt>
                                        </p:tgtEl>
                                        <p:attrNameLst>
                                          <p:attrName>style.visibility</p:attrName>
                                        </p:attrNameLst>
                                      </p:cBhvr>
                                      <p:to>
                                        <p:strVal val="visible"/>
                                      </p:to>
                                    </p:set>
                                    <p:anim calcmode="lin" valueType="num">
                                      <p:cBhvr>
                                        <p:cTn id="16" dur="500" fill="hold"/>
                                        <p:tgtEl>
                                          <p:spTgt spid="829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29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29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29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294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2947">
                                            <p:txEl>
                                              <p:pRg st="1" end="1"/>
                                            </p:txEl>
                                          </p:spTgt>
                                        </p:tgtEl>
                                        <p:attrNameLst>
                                          <p:attrName>style.visibility</p:attrName>
                                        </p:attrNameLst>
                                      </p:cBhvr>
                                      <p:to>
                                        <p:strVal val="visible"/>
                                      </p:to>
                                    </p:set>
                                    <p:anim calcmode="lin" valueType="num">
                                      <p:cBhvr>
                                        <p:cTn id="25" dur="500" fill="hold"/>
                                        <p:tgtEl>
                                          <p:spTgt spid="8294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294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294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294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294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2947">
                                            <p:txEl>
                                              <p:pRg st="2" end="2"/>
                                            </p:txEl>
                                          </p:spTgt>
                                        </p:tgtEl>
                                        <p:attrNameLst>
                                          <p:attrName>style.visibility</p:attrName>
                                        </p:attrNameLst>
                                      </p:cBhvr>
                                      <p:to>
                                        <p:strVal val="visible"/>
                                      </p:to>
                                    </p:set>
                                    <p:anim calcmode="lin" valueType="num">
                                      <p:cBhvr>
                                        <p:cTn id="34" dur="500" fill="hold"/>
                                        <p:tgtEl>
                                          <p:spTgt spid="8294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294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294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294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294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2947">
                                            <p:txEl>
                                              <p:pRg st="3" end="3"/>
                                            </p:txEl>
                                          </p:spTgt>
                                        </p:tgtEl>
                                        <p:attrNameLst>
                                          <p:attrName>style.visibility</p:attrName>
                                        </p:attrNameLst>
                                      </p:cBhvr>
                                      <p:to>
                                        <p:strVal val="visible"/>
                                      </p:to>
                                    </p:set>
                                    <p:anim calcmode="lin" valueType="num">
                                      <p:cBhvr>
                                        <p:cTn id="43" dur="500" fill="hold"/>
                                        <p:tgtEl>
                                          <p:spTgt spid="8294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8294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8294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8294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8294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82946"/>
                                        </p:tgtEl>
                                        <p:attrNameLst>
                                          <p:attrName>style.rotation</p:attrName>
                                        </p:attrNameLst>
                                      </p:cBhvr>
                                      <p:tavLst>
                                        <p:tav tm="0">
                                          <p:val>
                                            <p:fltVal val="0"/>
                                          </p:val>
                                        </p:tav>
                                        <p:tav tm="100000">
                                          <p:val>
                                            <p:fltVal val="-90"/>
                                          </p:val>
                                        </p:tav>
                                      </p:tavLst>
                                    </p:anim>
                                    <p:anim calcmode="lin" valueType="num">
                                      <p:cBhvr>
                                        <p:cTn id="52" dur="2000" fill="hold"/>
                                        <p:tgtEl>
                                          <p:spTgt spid="82946"/>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82946"/>
                                        </p:tgtEl>
                                        <p:attrNameLst>
                                          <p:attrName>ppt_h</p:attrName>
                                        </p:attrNameLst>
                                      </p:cBhvr>
                                      <p:tavLst>
                                        <p:tav tm="0">
                                          <p:val>
                                            <p:strVal val="ppt_h"/>
                                          </p:val>
                                        </p:tav>
                                        <p:tav tm="100000">
                                          <p:val>
                                            <p:strVal val="ppt_h"/>
                                          </p:val>
                                        </p:tav>
                                      </p:tavLst>
                                    </p:anim>
                                    <p:anim calcmode="lin" valueType="num">
                                      <p:cBhvr>
                                        <p:cTn id="54" dur="2000" fill="hold"/>
                                        <p:tgtEl>
                                          <p:spTgt spid="82946"/>
                                        </p:tgtEl>
                                        <p:attrNameLst>
                                          <p:attrName>ppt_x</p:attrName>
                                        </p:attrNameLst>
                                      </p:cBhvr>
                                      <p:tavLst>
                                        <p:tav tm="0">
                                          <p:val>
                                            <p:strVal val="ppt_x"/>
                                          </p:val>
                                        </p:tav>
                                        <p:tav tm="100000">
                                          <p:val>
                                            <p:strVal val="ppt_x+.4"/>
                                          </p:val>
                                        </p:tav>
                                      </p:tavLst>
                                    </p:anim>
                                    <p:anim calcmode="lin" valueType="num">
                                      <p:cBhvr>
                                        <p:cTn id="55" dur="2000" fill="hold"/>
                                        <p:tgtEl>
                                          <p:spTgt spid="82946"/>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82946"/>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82947">
                                            <p:txEl>
                                              <p:pRg st="0" end="0"/>
                                            </p:txEl>
                                          </p:spTgt>
                                        </p:tgtEl>
                                      </p:cBhvr>
                                    </p:animEffect>
                                    <p:set>
                                      <p:cBhvr>
                                        <p:cTn id="59" dur="1" fill="hold">
                                          <p:stCondLst>
                                            <p:cond delay="499"/>
                                          </p:stCondLst>
                                        </p:cTn>
                                        <p:tgtEl>
                                          <p:spTgt spid="82947">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82947">
                                            <p:txEl>
                                              <p:pRg st="1" end="1"/>
                                            </p:txEl>
                                          </p:spTgt>
                                        </p:tgtEl>
                                      </p:cBhvr>
                                    </p:animEffect>
                                    <p:set>
                                      <p:cBhvr>
                                        <p:cTn id="62" dur="1" fill="hold">
                                          <p:stCondLst>
                                            <p:cond delay="499"/>
                                          </p:stCondLst>
                                        </p:cTn>
                                        <p:tgtEl>
                                          <p:spTgt spid="82947">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82947">
                                            <p:txEl>
                                              <p:pRg st="2" end="2"/>
                                            </p:txEl>
                                          </p:spTgt>
                                        </p:tgtEl>
                                      </p:cBhvr>
                                    </p:animEffect>
                                    <p:set>
                                      <p:cBhvr>
                                        <p:cTn id="65" dur="1" fill="hold">
                                          <p:stCondLst>
                                            <p:cond delay="499"/>
                                          </p:stCondLst>
                                        </p:cTn>
                                        <p:tgtEl>
                                          <p:spTgt spid="82947">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82947">
                                            <p:txEl>
                                              <p:pRg st="3" end="3"/>
                                            </p:txEl>
                                          </p:spTgt>
                                        </p:tgtEl>
                                      </p:cBhvr>
                                    </p:animEffect>
                                    <p:set>
                                      <p:cBhvr>
                                        <p:cTn id="68" dur="1" fill="hold">
                                          <p:stCondLst>
                                            <p:cond delay="499"/>
                                          </p:stCondLst>
                                        </p:cTn>
                                        <p:tgtEl>
                                          <p:spTgt spid="8294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6" grpId="1"/>
      <p:bldP spid="82947" grpId="0" build="p"/>
      <p:bldP spid="82947" grpId="1" build="allAtOnce"/>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28675"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28CE0AB-9ADD-48F9-B6F1-D3FA5FF3DC9F}" type="slidenum">
              <a:rPr lang="ar-SA" altLang="ar-SA"/>
              <a:pPr eaLnBrk="1" hangingPunct="1"/>
              <a:t>28</a:t>
            </a:fld>
            <a:endParaRPr lang="en-US" altLang="ar-SA"/>
          </a:p>
        </p:txBody>
      </p:sp>
      <p:sp>
        <p:nvSpPr>
          <p:cNvPr id="83970"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3971"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marL="0" indent="0" algn="just" rtl="1" eaLnBrk="1" hangingPunct="1">
              <a:buFont typeface="Wingdings" pitchFamily="2" charset="2"/>
              <a:buNone/>
            </a:pPr>
            <a:r>
              <a:rPr lang="ar-SA" altLang="ar-SA" sz="2400" b="1" smtClean="0">
                <a:solidFill>
                  <a:srgbClr val="3333CC"/>
                </a:solidFill>
                <a:cs typeface="PT Simple Bold Ruled" pitchFamily="2" charset="-78"/>
              </a:rPr>
              <a:t>إدارة الانطباع (تابع)</a:t>
            </a:r>
            <a:r>
              <a:rPr lang="ar-SA" altLang="ar-SA" sz="2400" b="1" smtClean="0">
                <a:solidFill>
                  <a:srgbClr val="000000"/>
                </a:solidFill>
                <a:cs typeface="PT Simple Bold Ruled" pitchFamily="2" charset="-78"/>
              </a:rPr>
              <a:t>:</a:t>
            </a:r>
          </a:p>
          <a:p>
            <a:pPr marL="0" indent="0" algn="just" rtl="1" eaLnBrk="1" hangingPunct="1">
              <a:spcBef>
                <a:spcPct val="0"/>
              </a:spcBef>
              <a:buClrTx/>
              <a:buSzTx/>
              <a:buFontTx/>
              <a:buNone/>
            </a:pPr>
            <a:r>
              <a:rPr lang="ar-SA" altLang="ar-SA" sz="2700" smtClean="0">
                <a:solidFill>
                  <a:srgbClr val="000000"/>
                </a:solidFill>
                <a:cs typeface="AL-Mohanad" pitchFamily="2" charset="-78"/>
              </a:rPr>
              <a:t>والفرد يقدم ذاته بشكل إيجابي حسب ما تسمح به الظروف (انظر/ي دراسة شلينكر، ص187). فالمفحوصون الذين توقعوا أن يكون الأداء عاما وصفوا قدراتهم بطريقة تتناسب مع اعتقاداتهم عن قدراتهم الفعلية، والعكس مع الذين لم يتوقعوا أن يطلع على أدائهم أحد غيرهم.</a:t>
            </a:r>
          </a:p>
          <a:p>
            <a:pPr marL="0" indent="0" algn="just" rtl="1" eaLnBrk="1" hangingPunct="1">
              <a:spcBef>
                <a:spcPct val="0"/>
              </a:spcBef>
              <a:buClrTx/>
              <a:buSzTx/>
              <a:buFontTx/>
              <a:buNone/>
            </a:pPr>
            <a:r>
              <a:rPr lang="ar-SA" altLang="ar-SA" sz="2700" smtClean="0">
                <a:solidFill>
                  <a:srgbClr val="000000"/>
                </a:solidFill>
                <a:cs typeface="AL-Mohanad" pitchFamily="2" charset="-78"/>
              </a:rPr>
              <a:t>كما أن الفرد إذا كان يعتقد أن الآخرين لديهم معلومات عن خصائصه قبل تقديمه لذاته فسيكون تقديمه لذاته أقل إيجابية مما إذا كان يعلم أن الآخرين ليس لديهم معلومات عن خصائصه. كما أن إيجابية تقديم الذات تنخفض عندما يتفاعل الفرد مع من يرتبط بهم كالأصدقاء.</a:t>
            </a:r>
            <a:endParaRPr lang="en-US" altLang="ar-SA" sz="2700" smtClean="0">
              <a:solidFill>
                <a:srgbClr val="000000"/>
              </a:solidFill>
              <a:cs typeface="AL-Mohanad" pitchFamily="2" charset="-78"/>
            </a:endParaRPr>
          </a:p>
        </p:txBody>
      </p:sp>
    </p:spTree>
    <p:extLst>
      <p:ext uri="{BB962C8B-B14F-4D97-AF65-F5344CB8AC3E}">
        <p14:creationId xmlns:p14="http://schemas.microsoft.com/office/powerpoint/2010/main" val="56378878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1000" fill="hold">
                                          <p:stCondLst>
                                            <p:cond delay="0"/>
                                          </p:stCondLst>
                                        </p:cTn>
                                        <p:tgtEl>
                                          <p:spTgt spid="8397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397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397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397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397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3971">
                                            <p:txEl>
                                              <p:pRg st="0" end="0"/>
                                            </p:txEl>
                                          </p:spTgt>
                                        </p:tgtEl>
                                        <p:attrNameLst>
                                          <p:attrName>style.visibility</p:attrName>
                                        </p:attrNameLst>
                                      </p:cBhvr>
                                      <p:to>
                                        <p:strVal val="visible"/>
                                      </p:to>
                                    </p:set>
                                    <p:anim calcmode="lin" valueType="num">
                                      <p:cBhvr>
                                        <p:cTn id="16" dur="500" fill="hold"/>
                                        <p:tgtEl>
                                          <p:spTgt spid="8397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397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397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397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397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3971">
                                            <p:txEl>
                                              <p:pRg st="1" end="1"/>
                                            </p:txEl>
                                          </p:spTgt>
                                        </p:tgtEl>
                                        <p:attrNameLst>
                                          <p:attrName>style.visibility</p:attrName>
                                        </p:attrNameLst>
                                      </p:cBhvr>
                                      <p:to>
                                        <p:strVal val="visible"/>
                                      </p:to>
                                    </p:set>
                                    <p:anim calcmode="lin" valueType="num">
                                      <p:cBhvr>
                                        <p:cTn id="25" dur="500" fill="hold"/>
                                        <p:tgtEl>
                                          <p:spTgt spid="8397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397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397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397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397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3971">
                                            <p:txEl>
                                              <p:pRg st="2" end="2"/>
                                            </p:txEl>
                                          </p:spTgt>
                                        </p:tgtEl>
                                        <p:attrNameLst>
                                          <p:attrName>style.visibility</p:attrName>
                                        </p:attrNameLst>
                                      </p:cBhvr>
                                      <p:to>
                                        <p:strVal val="visible"/>
                                      </p:to>
                                    </p:set>
                                    <p:anim calcmode="lin" valueType="num">
                                      <p:cBhvr>
                                        <p:cTn id="34" dur="500" fill="hold"/>
                                        <p:tgtEl>
                                          <p:spTgt spid="8397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397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397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397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3971">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xit" presetSubtype="0" fill="hold" grpId="1" nodeType="clickEffect">
                                  <p:stCondLst>
                                    <p:cond delay="0"/>
                                  </p:stCondLst>
                                  <p:childTnLst>
                                    <p:anim calcmode="lin" valueType="num">
                                      <p:cBhvr>
                                        <p:cTn id="42" dur="2000" fill="hold"/>
                                        <p:tgtEl>
                                          <p:spTgt spid="83970"/>
                                        </p:tgtEl>
                                        <p:attrNameLst>
                                          <p:attrName>style.rotation</p:attrName>
                                        </p:attrNameLst>
                                      </p:cBhvr>
                                      <p:tavLst>
                                        <p:tav tm="0">
                                          <p:val>
                                            <p:fltVal val="0"/>
                                          </p:val>
                                        </p:tav>
                                        <p:tav tm="100000">
                                          <p:val>
                                            <p:fltVal val="-90"/>
                                          </p:val>
                                        </p:tav>
                                      </p:tavLst>
                                    </p:anim>
                                    <p:anim calcmode="lin" valueType="num">
                                      <p:cBhvr>
                                        <p:cTn id="43" dur="2000" fill="hold"/>
                                        <p:tgtEl>
                                          <p:spTgt spid="83970"/>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83970"/>
                                        </p:tgtEl>
                                        <p:attrNameLst>
                                          <p:attrName>ppt_h</p:attrName>
                                        </p:attrNameLst>
                                      </p:cBhvr>
                                      <p:tavLst>
                                        <p:tav tm="0">
                                          <p:val>
                                            <p:strVal val="ppt_h"/>
                                          </p:val>
                                        </p:tav>
                                        <p:tav tm="100000">
                                          <p:val>
                                            <p:strVal val="ppt_h"/>
                                          </p:val>
                                        </p:tav>
                                      </p:tavLst>
                                    </p:anim>
                                    <p:anim calcmode="lin" valueType="num">
                                      <p:cBhvr>
                                        <p:cTn id="45" dur="2000" fill="hold"/>
                                        <p:tgtEl>
                                          <p:spTgt spid="83970"/>
                                        </p:tgtEl>
                                        <p:attrNameLst>
                                          <p:attrName>ppt_x</p:attrName>
                                        </p:attrNameLst>
                                      </p:cBhvr>
                                      <p:tavLst>
                                        <p:tav tm="0">
                                          <p:val>
                                            <p:strVal val="ppt_x"/>
                                          </p:val>
                                        </p:tav>
                                        <p:tav tm="100000">
                                          <p:val>
                                            <p:strVal val="ppt_x+.4"/>
                                          </p:val>
                                        </p:tav>
                                      </p:tavLst>
                                    </p:anim>
                                    <p:anim calcmode="lin" valueType="num">
                                      <p:cBhvr>
                                        <p:cTn id="46" dur="2000" fill="hold"/>
                                        <p:tgtEl>
                                          <p:spTgt spid="83970"/>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83970"/>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83971">
                                            <p:txEl>
                                              <p:pRg st="0" end="0"/>
                                            </p:txEl>
                                          </p:spTgt>
                                        </p:tgtEl>
                                      </p:cBhvr>
                                    </p:animEffect>
                                    <p:set>
                                      <p:cBhvr>
                                        <p:cTn id="50" dur="1" fill="hold">
                                          <p:stCondLst>
                                            <p:cond delay="499"/>
                                          </p:stCondLst>
                                        </p:cTn>
                                        <p:tgtEl>
                                          <p:spTgt spid="83971">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83971">
                                            <p:txEl>
                                              <p:pRg st="1" end="1"/>
                                            </p:txEl>
                                          </p:spTgt>
                                        </p:tgtEl>
                                      </p:cBhvr>
                                    </p:animEffect>
                                    <p:set>
                                      <p:cBhvr>
                                        <p:cTn id="53" dur="1" fill="hold">
                                          <p:stCondLst>
                                            <p:cond delay="499"/>
                                          </p:stCondLst>
                                        </p:cTn>
                                        <p:tgtEl>
                                          <p:spTgt spid="83971">
                                            <p:txEl>
                                              <p:pRg st="1" end="1"/>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83971">
                                            <p:txEl>
                                              <p:pRg st="2" end="2"/>
                                            </p:txEl>
                                          </p:spTgt>
                                        </p:tgtEl>
                                      </p:cBhvr>
                                    </p:animEffect>
                                    <p:set>
                                      <p:cBhvr>
                                        <p:cTn id="56" dur="1" fill="hold">
                                          <p:stCondLst>
                                            <p:cond delay="499"/>
                                          </p:stCondLst>
                                        </p:cTn>
                                        <p:tgtEl>
                                          <p:spTgt spid="83971">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0" grpId="1"/>
      <p:bldP spid="83971" grpId="0" build="p"/>
      <p:bldP spid="83971" grpId="1" build="allAtOnce"/>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30723"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394D1C6-6525-4E32-972D-CDF3568A3A9B}" type="slidenum">
              <a:rPr lang="ar-SA" altLang="ar-SA"/>
              <a:pPr eaLnBrk="1" hangingPunct="1"/>
              <a:t>29</a:t>
            </a:fld>
            <a:endParaRPr lang="en-US" altLang="ar-SA"/>
          </a:p>
        </p:txBody>
      </p:sp>
      <p:sp>
        <p:nvSpPr>
          <p:cNvPr id="8601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6019" name="Rectangle 3"/>
          <p:cNvSpPr>
            <a:spLocks noGrp="1" noChangeArrowheads="1"/>
          </p:cNvSpPr>
          <p:nvPr>
            <p:ph type="body" idx="1"/>
          </p:nvPr>
        </p:nvSpPr>
        <p:spPr>
          <a:xfrm>
            <a:off x="228600" y="1752600"/>
            <a:ext cx="8686800" cy="4419600"/>
          </a:xfrm>
          <a:noFill/>
          <a:ln>
            <a:solidFill>
              <a:srgbClr val="3333CC"/>
            </a:solidFill>
            <a:miter lim="800000"/>
            <a:headEnd/>
            <a:tailEnd/>
          </a:ln>
        </p:spPr>
        <p:txBody>
          <a:bodyPr>
            <a:normAutofit lnSpcReduction="10000"/>
          </a:bodyPr>
          <a:lstStyle/>
          <a:p>
            <a:pPr marL="0" indent="0" algn="just" rtl="1" eaLnBrk="1" hangingPunct="1">
              <a:lnSpc>
                <a:spcPct val="90000"/>
              </a:lnSpc>
              <a:buFont typeface="Wingdings" pitchFamily="2" charset="2"/>
              <a:buNone/>
            </a:pPr>
            <a:r>
              <a:rPr lang="ar-SA" altLang="ar-SA" sz="2800" b="1" dirty="0" smtClean="0">
                <a:solidFill>
                  <a:srgbClr val="3333CC"/>
                </a:solidFill>
                <a:cs typeface="PT Simple Bold Ruled" pitchFamily="2" charset="-78"/>
              </a:rPr>
              <a:t>إدارة الانطباع (تابع)</a:t>
            </a:r>
            <a:r>
              <a:rPr lang="ar-SA" altLang="ar-SA" sz="2800" b="1" dirty="0" smtClean="0">
                <a:solidFill>
                  <a:srgbClr val="000000"/>
                </a:solidFill>
                <a:cs typeface="PT Simple Bold Ruled" pitchFamily="2" charset="-78"/>
              </a:rPr>
              <a:t>:</a:t>
            </a:r>
          </a:p>
          <a:p>
            <a:pPr marL="0" indent="0" algn="just" rtl="1" eaLnBrk="1" hangingPunct="1">
              <a:lnSpc>
                <a:spcPct val="90000"/>
              </a:lnSpc>
              <a:buFont typeface="Wingdings" pitchFamily="2" charset="2"/>
              <a:buNone/>
            </a:pPr>
            <a:endParaRPr lang="ar-SA" altLang="ar-SA" sz="2800" b="1" dirty="0" smtClean="0">
              <a:solidFill>
                <a:srgbClr val="000000"/>
              </a:solidFill>
              <a:cs typeface="PT Simple Bold Ruled" pitchFamily="2" charset="-78"/>
            </a:endParaRPr>
          </a:p>
          <a:p>
            <a:pPr marL="0" indent="0" algn="just" rtl="1" eaLnBrk="1" hangingPunct="1">
              <a:lnSpc>
                <a:spcPct val="90000"/>
              </a:lnSpc>
              <a:spcBef>
                <a:spcPct val="0"/>
              </a:spcBef>
              <a:buClrTx/>
              <a:buSzTx/>
              <a:buFontTx/>
              <a:buNone/>
            </a:pPr>
            <a:r>
              <a:rPr lang="ar-SA" altLang="ar-SA" dirty="0" smtClean="0">
                <a:solidFill>
                  <a:srgbClr val="000000"/>
                </a:solidFill>
                <a:cs typeface="+mj-cs"/>
              </a:rPr>
              <a:t>فالأشخاص الذين يحصلون على درجات مرتفعة في بعد رصد الذات أشخاص ينظمون تقديم ذواتهم التعبيري أو يتحكمون به أثناء التفاعل مع الآخرين، وذلك غالبا لترك انطباع إيجابي. ولذلك فإن عندهم حساسية عالية للأمارات التي تظهر في سلوك الآخرين كرد فعل (استجابة) لسلوكهم هم، ولذلك يستطيعون تقديم أنفسهم بطريقة تتناسب مع الموقف.</a:t>
            </a:r>
          </a:p>
          <a:p>
            <a:pPr marL="0" indent="0" algn="just" rtl="1" eaLnBrk="1" hangingPunct="1">
              <a:lnSpc>
                <a:spcPct val="90000"/>
              </a:lnSpc>
              <a:spcBef>
                <a:spcPct val="0"/>
              </a:spcBef>
              <a:buClrTx/>
              <a:buSzTx/>
              <a:buFontTx/>
              <a:buNone/>
            </a:pPr>
            <a:r>
              <a:rPr lang="ar-SA" altLang="ar-SA" dirty="0" smtClean="0">
                <a:solidFill>
                  <a:srgbClr val="000000"/>
                </a:solidFill>
                <a:cs typeface="+mj-cs"/>
              </a:rPr>
              <a:t>أما ذوو الدرجات المنخفضة على بعد رصد الذات فيتصرفون حسب إدراكهم لخصائصهم وآرائهم الفعلية، ويكون سلوكهم الفعلي انعكاسا لذلك الإدراك.</a:t>
            </a:r>
          </a:p>
          <a:p>
            <a:pPr marL="0" indent="0" algn="just">
              <a:spcBef>
                <a:spcPct val="0"/>
              </a:spcBef>
              <a:buClrTx/>
              <a:buSzTx/>
              <a:buNone/>
            </a:pPr>
            <a:r>
              <a:rPr lang="ar-SA" altLang="ar-SA" dirty="0" smtClean="0">
                <a:solidFill>
                  <a:srgbClr val="000000"/>
                </a:solidFill>
                <a:cs typeface="+mj-cs"/>
              </a:rPr>
              <a:t>- وعندما </a:t>
            </a:r>
            <a:r>
              <a:rPr lang="ar-SA" altLang="ar-SA" dirty="0">
                <a:solidFill>
                  <a:srgbClr val="000000"/>
                </a:solidFill>
                <a:cs typeface="+mj-cs"/>
              </a:rPr>
              <a:t>يركز الفرد انتباهه على مظهره وعلى كيفية ظهور أفعاله في أعين الناس فهو يعي ذاته العامة، وهي ذلك الجزء من مفهوم الفرد عن ذاته كما يعتقد أن الآخرين يرونه.</a:t>
            </a:r>
          </a:p>
          <a:p>
            <a:pPr marL="0" indent="0" algn="just">
              <a:spcBef>
                <a:spcPct val="0"/>
              </a:spcBef>
              <a:buClrTx/>
              <a:buSzTx/>
              <a:buNone/>
            </a:pPr>
            <a:r>
              <a:rPr lang="ar-SA" altLang="ar-SA" dirty="0">
                <a:solidFill>
                  <a:srgbClr val="000000"/>
                </a:solidFill>
                <a:cs typeface="+mj-cs"/>
              </a:rPr>
              <a:t>وعندما يركز انتباهه على مشاعره وأفكاره الداخلية فهو يعي ذاته الخاصة. وقد بينت دراسات أن من يحصلون على درجات مرتفعة في وعي الذات الخاصة يعانون أكثر من ضغوط العمل مقارنة بمن يحصلون على درجات منخفضة على هذا البعد.</a:t>
            </a:r>
            <a:endParaRPr lang="en-US" altLang="ar-SA" dirty="0">
              <a:solidFill>
                <a:srgbClr val="000000"/>
              </a:solidFill>
              <a:cs typeface="+mj-cs"/>
            </a:endParaRPr>
          </a:p>
          <a:p>
            <a:pPr marL="0" indent="0" algn="just" rtl="1" eaLnBrk="1" hangingPunct="1">
              <a:lnSpc>
                <a:spcPct val="90000"/>
              </a:lnSpc>
              <a:spcBef>
                <a:spcPct val="0"/>
              </a:spcBef>
              <a:buClrTx/>
              <a:buSzTx/>
              <a:buFontTx/>
              <a:buNone/>
            </a:pPr>
            <a:endParaRPr lang="en-US" altLang="ar-SA" dirty="0" smtClean="0">
              <a:solidFill>
                <a:srgbClr val="000000"/>
              </a:solidFill>
              <a:cs typeface="+mj-cs"/>
            </a:endParaRPr>
          </a:p>
        </p:txBody>
      </p:sp>
    </p:spTree>
    <p:extLst>
      <p:ext uri="{BB962C8B-B14F-4D97-AF65-F5344CB8AC3E}">
        <p14:creationId xmlns:p14="http://schemas.microsoft.com/office/powerpoint/2010/main" val="180028116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1000" fill="hold">
                                          <p:stCondLst>
                                            <p:cond delay="0"/>
                                          </p:stCondLst>
                                        </p:cTn>
                                        <p:tgtEl>
                                          <p:spTgt spid="860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60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60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60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60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6019">
                                            <p:txEl>
                                              <p:pRg st="0" end="0"/>
                                            </p:txEl>
                                          </p:spTgt>
                                        </p:tgtEl>
                                        <p:attrNameLst>
                                          <p:attrName>style.visibility</p:attrName>
                                        </p:attrNameLst>
                                      </p:cBhvr>
                                      <p:to>
                                        <p:strVal val="visible"/>
                                      </p:to>
                                    </p:set>
                                    <p:anim calcmode="lin" valueType="num">
                                      <p:cBhvr>
                                        <p:cTn id="16" dur="500" fill="hold"/>
                                        <p:tgtEl>
                                          <p:spTgt spid="860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60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60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60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60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6019">
                                            <p:txEl>
                                              <p:pRg st="2" end="2"/>
                                            </p:txEl>
                                          </p:spTgt>
                                        </p:tgtEl>
                                        <p:attrNameLst>
                                          <p:attrName>style.visibility</p:attrName>
                                        </p:attrNameLst>
                                      </p:cBhvr>
                                      <p:to>
                                        <p:strVal val="visible"/>
                                      </p:to>
                                    </p:set>
                                    <p:anim calcmode="lin" valueType="num">
                                      <p:cBhvr>
                                        <p:cTn id="25" dur="500" fill="hold"/>
                                        <p:tgtEl>
                                          <p:spTgt spid="860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860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860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860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8601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6019">
                                            <p:txEl>
                                              <p:pRg st="3" end="3"/>
                                            </p:txEl>
                                          </p:spTgt>
                                        </p:tgtEl>
                                        <p:attrNameLst>
                                          <p:attrName>style.visibility</p:attrName>
                                        </p:attrNameLst>
                                      </p:cBhvr>
                                      <p:to>
                                        <p:strVal val="visible"/>
                                      </p:to>
                                    </p:set>
                                    <p:anim calcmode="lin" valueType="num">
                                      <p:cBhvr>
                                        <p:cTn id="34" dur="500" fill="hold"/>
                                        <p:tgtEl>
                                          <p:spTgt spid="860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860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860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860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860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6019">
                                            <p:txEl>
                                              <p:pRg st="4" end="4"/>
                                            </p:txEl>
                                          </p:spTgt>
                                        </p:tgtEl>
                                        <p:attrNameLst>
                                          <p:attrName>style.visibility</p:attrName>
                                        </p:attrNameLst>
                                      </p:cBhvr>
                                      <p:to>
                                        <p:strVal val="visible"/>
                                      </p:to>
                                    </p:set>
                                    <p:anim calcmode="lin" valueType="num">
                                      <p:cBhvr>
                                        <p:cTn id="43" dur="500" fill="hold"/>
                                        <p:tgtEl>
                                          <p:spTgt spid="86019">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86019">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86019">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86019">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8601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86019">
                                            <p:txEl>
                                              <p:pRg st="5" end="5"/>
                                            </p:txEl>
                                          </p:spTgt>
                                        </p:tgtEl>
                                        <p:attrNameLst>
                                          <p:attrName>style.visibility</p:attrName>
                                        </p:attrNameLst>
                                      </p:cBhvr>
                                      <p:to>
                                        <p:strVal val="visible"/>
                                      </p:to>
                                    </p:set>
                                    <p:anim calcmode="lin" valueType="num">
                                      <p:cBhvr>
                                        <p:cTn id="52" dur="500" fill="hold"/>
                                        <p:tgtEl>
                                          <p:spTgt spid="86019">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86019">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86019">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86019">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86019">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86018"/>
                                        </p:tgtEl>
                                        <p:attrNameLst>
                                          <p:attrName>style.rotation</p:attrName>
                                        </p:attrNameLst>
                                      </p:cBhvr>
                                      <p:tavLst>
                                        <p:tav tm="0">
                                          <p:val>
                                            <p:fltVal val="0"/>
                                          </p:val>
                                        </p:tav>
                                        <p:tav tm="100000">
                                          <p:val>
                                            <p:fltVal val="-90"/>
                                          </p:val>
                                        </p:tav>
                                      </p:tavLst>
                                    </p:anim>
                                    <p:anim calcmode="lin" valueType="num">
                                      <p:cBhvr>
                                        <p:cTn id="61" dur="2000" fill="hold"/>
                                        <p:tgtEl>
                                          <p:spTgt spid="86018"/>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86018"/>
                                        </p:tgtEl>
                                        <p:attrNameLst>
                                          <p:attrName>ppt_h</p:attrName>
                                        </p:attrNameLst>
                                      </p:cBhvr>
                                      <p:tavLst>
                                        <p:tav tm="0">
                                          <p:val>
                                            <p:strVal val="ppt_h"/>
                                          </p:val>
                                        </p:tav>
                                        <p:tav tm="100000">
                                          <p:val>
                                            <p:strVal val="ppt_h"/>
                                          </p:val>
                                        </p:tav>
                                      </p:tavLst>
                                    </p:anim>
                                    <p:anim calcmode="lin" valueType="num">
                                      <p:cBhvr>
                                        <p:cTn id="63" dur="2000" fill="hold"/>
                                        <p:tgtEl>
                                          <p:spTgt spid="86018"/>
                                        </p:tgtEl>
                                        <p:attrNameLst>
                                          <p:attrName>ppt_x</p:attrName>
                                        </p:attrNameLst>
                                      </p:cBhvr>
                                      <p:tavLst>
                                        <p:tav tm="0">
                                          <p:val>
                                            <p:strVal val="ppt_x"/>
                                          </p:val>
                                        </p:tav>
                                        <p:tav tm="100000">
                                          <p:val>
                                            <p:strVal val="ppt_x+.4"/>
                                          </p:val>
                                        </p:tav>
                                      </p:tavLst>
                                    </p:anim>
                                    <p:anim calcmode="lin" valueType="num">
                                      <p:cBhvr>
                                        <p:cTn id="64" dur="2000" fill="hold"/>
                                        <p:tgtEl>
                                          <p:spTgt spid="86018"/>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86018"/>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86019">
                                            <p:txEl>
                                              <p:pRg st="0" end="0"/>
                                            </p:txEl>
                                          </p:spTgt>
                                        </p:tgtEl>
                                      </p:cBhvr>
                                    </p:animEffect>
                                    <p:set>
                                      <p:cBhvr>
                                        <p:cTn id="68" dur="1" fill="hold">
                                          <p:stCondLst>
                                            <p:cond delay="499"/>
                                          </p:stCondLst>
                                        </p:cTn>
                                        <p:tgtEl>
                                          <p:spTgt spid="86019">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86019">
                                            <p:txEl>
                                              <p:pRg st="2" end="2"/>
                                            </p:txEl>
                                          </p:spTgt>
                                        </p:tgtEl>
                                      </p:cBhvr>
                                    </p:animEffect>
                                    <p:set>
                                      <p:cBhvr>
                                        <p:cTn id="71" dur="1" fill="hold">
                                          <p:stCondLst>
                                            <p:cond delay="499"/>
                                          </p:stCondLst>
                                        </p:cTn>
                                        <p:tgtEl>
                                          <p:spTgt spid="86019">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86019">
                                            <p:txEl>
                                              <p:pRg st="3" end="3"/>
                                            </p:txEl>
                                          </p:spTgt>
                                        </p:tgtEl>
                                      </p:cBhvr>
                                    </p:animEffect>
                                    <p:set>
                                      <p:cBhvr>
                                        <p:cTn id="74" dur="1" fill="hold">
                                          <p:stCondLst>
                                            <p:cond delay="499"/>
                                          </p:stCondLst>
                                        </p:cTn>
                                        <p:tgtEl>
                                          <p:spTgt spid="86019">
                                            <p:txEl>
                                              <p:pRg st="3" end="3"/>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86019">
                                            <p:txEl>
                                              <p:pRg st="4" end="4"/>
                                            </p:txEl>
                                          </p:spTgt>
                                        </p:tgtEl>
                                      </p:cBhvr>
                                    </p:animEffect>
                                    <p:set>
                                      <p:cBhvr>
                                        <p:cTn id="77" dur="1" fill="hold">
                                          <p:stCondLst>
                                            <p:cond delay="499"/>
                                          </p:stCondLst>
                                        </p:cTn>
                                        <p:tgtEl>
                                          <p:spTgt spid="86019">
                                            <p:txEl>
                                              <p:pRg st="4" end="4"/>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86019">
                                            <p:txEl>
                                              <p:pRg st="5" end="5"/>
                                            </p:txEl>
                                          </p:spTgt>
                                        </p:tgtEl>
                                      </p:cBhvr>
                                    </p:animEffect>
                                    <p:set>
                                      <p:cBhvr>
                                        <p:cTn id="80" dur="1" fill="hold">
                                          <p:stCondLst>
                                            <p:cond delay="499"/>
                                          </p:stCondLst>
                                        </p:cTn>
                                        <p:tgtEl>
                                          <p:spTgt spid="8601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8" grpId="1"/>
      <p:bldP spid="86019" grpId="0" build="p"/>
      <p:bldP spid="86019" grpI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طبيعة وعي الذات ومتى تتكون: هي حادثة نفسية يبدأ بها الفرد بوعي ذاته وادراك وجوده ككيان مستقل ذو صفات خاصة .</a:t>
            </a:r>
          </a:p>
          <a:p>
            <a:r>
              <a:rPr lang="ar-SA" dirty="0" smtClean="0"/>
              <a:t>متى يبدأ الفرد بوعي ذاته: منذ الأشهر الأولى من حياة الطفل ففي الشهر السادس يبدأ تمييز الوجه الغريب وفي الشهر التاسع يبدأ بوعي ذاته.</a:t>
            </a:r>
            <a:endParaRPr lang="ar-SA" dirty="0"/>
          </a:p>
        </p:txBody>
      </p:sp>
      <p:sp>
        <p:nvSpPr>
          <p:cNvPr id="2" name="عنوان 1"/>
          <p:cNvSpPr>
            <a:spLocks noGrp="1"/>
          </p:cNvSpPr>
          <p:nvPr>
            <p:ph type="title"/>
          </p:nvPr>
        </p:nvSpPr>
        <p:spPr/>
        <p:txBody>
          <a:bodyPr/>
          <a:lstStyle/>
          <a:p>
            <a:r>
              <a:rPr lang="ar-SA" dirty="0" smtClean="0"/>
              <a:t>وعي الذات صفة إنسانية بحتة</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506" y="4293096"/>
            <a:ext cx="4310590" cy="2564904"/>
          </a:xfrm>
          <a:prstGeom prst="rect">
            <a:avLst/>
          </a:prstGeom>
        </p:spPr>
      </p:pic>
    </p:spTree>
    <p:extLst>
      <p:ext uri="{BB962C8B-B14F-4D97-AF65-F5344CB8AC3E}">
        <p14:creationId xmlns:p14="http://schemas.microsoft.com/office/powerpoint/2010/main" val="830551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32771"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83D3946-E5B0-496E-81D1-13196EAAFBF7}" type="slidenum">
              <a:rPr lang="ar-SA" altLang="ar-SA"/>
              <a:pPr eaLnBrk="1" hangingPunct="1"/>
              <a:t>30</a:t>
            </a:fld>
            <a:endParaRPr lang="en-US" altLang="ar-SA"/>
          </a:p>
        </p:txBody>
      </p:sp>
      <p:sp>
        <p:nvSpPr>
          <p:cNvPr id="8806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عمليات الذات في التفاعل الاجتماعي</a:t>
            </a:r>
            <a:endParaRPr lang="en-US" altLang="ar-SA" smtClean="0">
              <a:solidFill>
                <a:srgbClr val="3333CC"/>
              </a:solidFill>
              <a:cs typeface="PT Simple Bold Ruled" pitchFamily="2" charset="-78"/>
            </a:endParaRPr>
          </a:p>
        </p:txBody>
      </p:sp>
      <p:sp>
        <p:nvSpPr>
          <p:cNvPr id="88067" name="Rectangle 3"/>
          <p:cNvSpPr>
            <a:spLocks noGrp="1" noChangeArrowheads="1"/>
          </p:cNvSpPr>
          <p:nvPr>
            <p:ph type="body" idx="1"/>
          </p:nvPr>
        </p:nvSpPr>
        <p:spPr>
          <a:xfrm>
            <a:off x="228600" y="1752600"/>
            <a:ext cx="8686800" cy="4572000"/>
          </a:xfrm>
          <a:noFill/>
          <a:ln>
            <a:solidFill>
              <a:srgbClr val="3333CC"/>
            </a:solidFill>
            <a:miter lim="800000"/>
            <a:headEnd/>
            <a:tailEnd/>
          </a:ln>
        </p:spPr>
        <p:txBody>
          <a:bodyPr/>
          <a:lstStyle/>
          <a:p>
            <a:pPr marL="0" indent="0" algn="just" rtl="1" eaLnBrk="1" hangingPunct="1">
              <a:lnSpc>
                <a:spcPct val="80000"/>
              </a:lnSpc>
              <a:buFont typeface="Wingdings" pitchFamily="2" charset="2"/>
              <a:buNone/>
            </a:pPr>
            <a:r>
              <a:rPr lang="ar-SA" altLang="ar-SA" sz="2800" b="1" smtClean="0">
                <a:solidFill>
                  <a:srgbClr val="3333CC"/>
                </a:solidFill>
                <a:cs typeface="PT Simple Bold Ruled" pitchFamily="2" charset="-78"/>
              </a:rPr>
              <a:t>تأثيرات تقديم الذات</a:t>
            </a:r>
            <a:r>
              <a:rPr lang="ar-SA" altLang="ar-SA" sz="2800" b="1" smtClean="0">
                <a:solidFill>
                  <a:srgbClr val="000000"/>
                </a:solidFill>
                <a:cs typeface="PT Simple Bold Ruled" pitchFamily="2" charset="-78"/>
              </a:rPr>
              <a:t>:</a:t>
            </a:r>
          </a:p>
          <a:p>
            <a:pPr marL="0" indent="0" algn="just" rtl="1" eaLnBrk="1" hangingPunct="1">
              <a:lnSpc>
                <a:spcPct val="80000"/>
              </a:lnSpc>
              <a:spcBef>
                <a:spcPct val="0"/>
              </a:spcBef>
              <a:buClrTx/>
              <a:buSzTx/>
              <a:buFontTx/>
              <a:buNone/>
            </a:pPr>
            <a:r>
              <a:rPr lang="ar-SA" altLang="ar-SA" sz="3300" smtClean="0">
                <a:solidFill>
                  <a:srgbClr val="000000"/>
                </a:solidFill>
                <a:cs typeface="FQ - AL MUHANNAD" pitchFamily="2" charset="-78"/>
              </a:rPr>
              <a:t>يؤثر تقديم الذات في مفهوم الذات الفعلي، حيث أن تقديم الذات هو نوع من تعريف الذات. وكلما تكرر تقديم معين للذات زادت احتمالية استدخاله في مفهوم الذات الفعلي. فتقديم الذات إيجابيا أو سلبيا ينعكس على تقديم الذات اللاحق. أي أن محتوى تقديم الذات في موقف معين يستمر وينتقل إلى مواقف لاحقة ليصبح جزءً من مفهوم الذات.</a:t>
            </a:r>
          </a:p>
          <a:p>
            <a:pPr marL="0" indent="0" algn="just" rtl="1" eaLnBrk="1" hangingPunct="1">
              <a:lnSpc>
                <a:spcPct val="80000"/>
              </a:lnSpc>
              <a:spcBef>
                <a:spcPct val="0"/>
              </a:spcBef>
              <a:buClrTx/>
              <a:buSzTx/>
              <a:buFontTx/>
              <a:buNone/>
            </a:pPr>
            <a:r>
              <a:rPr lang="ar-SA" altLang="ar-SA" sz="2800" b="1" smtClean="0">
                <a:solidFill>
                  <a:srgbClr val="3333CC"/>
                </a:solidFill>
                <a:cs typeface="PT Simple Bold Ruled" pitchFamily="2" charset="-78"/>
              </a:rPr>
              <a:t>تأثيرات استراتيجيات عامة لتقديم الذات ونتائجها</a:t>
            </a:r>
            <a:r>
              <a:rPr lang="ar-SA" altLang="ar-SA" sz="2800" b="1" smtClean="0">
                <a:solidFill>
                  <a:srgbClr val="000000"/>
                </a:solidFill>
                <a:cs typeface="PT Simple Bold Ruled" pitchFamily="2" charset="-78"/>
              </a:rPr>
              <a:t>:</a:t>
            </a:r>
          </a:p>
          <a:p>
            <a:pPr marL="0" indent="0" algn="just" rtl="1" eaLnBrk="1" hangingPunct="1">
              <a:lnSpc>
                <a:spcPct val="80000"/>
              </a:lnSpc>
              <a:spcBef>
                <a:spcPct val="0"/>
              </a:spcBef>
              <a:buClrTx/>
              <a:buSzTx/>
              <a:buFontTx/>
              <a:buNone/>
            </a:pPr>
            <a:r>
              <a:rPr lang="ar-SA" altLang="ar-SA" sz="3200" smtClean="0">
                <a:solidFill>
                  <a:srgbClr val="000000"/>
                </a:solidFill>
                <a:cs typeface="FQ - AL MUHANNAD" pitchFamily="2" charset="-78"/>
              </a:rPr>
              <a:t>أقترح جونز وبتمان خمس استراتيجيات عامة لتقديم الذات يستخدمها الأفراد، ولكل منها شروطها ونتائجها على انطباعات الآخرين وهي: الحظوة، ترقية الذات، التهجم، المثالية، التوسل (انظر/ي ص191).</a:t>
            </a:r>
            <a:endParaRPr lang="en-US" altLang="ar-SA" sz="3200" smtClean="0">
              <a:solidFill>
                <a:srgbClr val="000000"/>
              </a:solidFill>
              <a:cs typeface="FQ - AL MUHANNAD" pitchFamily="2" charset="-78"/>
            </a:endParaRPr>
          </a:p>
        </p:txBody>
      </p:sp>
    </p:spTree>
    <p:extLst>
      <p:ext uri="{BB962C8B-B14F-4D97-AF65-F5344CB8AC3E}">
        <p14:creationId xmlns:p14="http://schemas.microsoft.com/office/powerpoint/2010/main" val="381534239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1000" fill="hold">
                                          <p:stCondLst>
                                            <p:cond delay="0"/>
                                          </p:stCondLst>
                                        </p:cTn>
                                        <p:tgtEl>
                                          <p:spTgt spid="880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880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880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880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8806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8067">
                                            <p:txEl>
                                              <p:pRg st="0" end="0"/>
                                            </p:txEl>
                                          </p:spTgt>
                                        </p:tgtEl>
                                        <p:attrNameLst>
                                          <p:attrName>style.visibility</p:attrName>
                                        </p:attrNameLst>
                                      </p:cBhvr>
                                      <p:to>
                                        <p:strVal val="visible"/>
                                      </p:to>
                                    </p:set>
                                    <p:anim calcmode="lin" valueType="num">
                                      <p:cBhvr>
                                        <p:cTn id="16" dur="500" fill="hold"/>
                                        <p:tgtEl>
                                          <p:spTgt spid="8806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8806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8806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8806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8806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8067">
                                            <p:txEl>
                                              <p:pRg st="1" end="1"/>
                                            </p:txEl>
                                          </p:spTgt>
                                        </p:tgtEl>
                                        <p:attrNameLst>
                                          <p:attrName>style.visibility</p:attrName>
                                        </p:attrNameLst>
                                      </p:cBhvr>
                                      <p:to>
                                        <p:strVal val="visible"/>
                                      </p:to>
                                    </p:set>
                                    <p:anim calcmode="lin" valueType="num">
                                      <p:cBhvr>
                                        <p:cTn id="25" dur="500" fill="hold"/>
                                        <p:tgtEl>
                                          <p:spTgt spid="8806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8806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8806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8806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8806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8067">
                                            <p:txEl>
                                              <p:pRg st="2" end="2"/>
                                            </p:txEl>
                                          </p:spTgt>
                                        </p:tgtEl>
                                        <p:attrNameLst>
                                          <p:attrName>style.visibility</p:attrName>
                                        </p:attrNameLst>
                                      </p:cBhvr>
                                      <p:to>
                                        <p:strVal val="visible"/>
                                      </p:to>
                                    </p:set>
                                    <p:anim calcmode="lin" valueType="num">
                                      <p:cBhvr>
                                        <p:cTn id="34" dur="500" fill="hold"/>
                                        <p:tgtEl>
                                          <p:spTgt spid="8806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8806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8806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8806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8806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8067">
                                            <p:txEl>
                                              <p:pRg st="3" end="3"/>
                                            </p:txEl>
                                          </p:spTgt>
                                        </p:tgtEl>
                                        <p:attrNameLst>
                                          <p:attrName>style.visibility</p:attrName>
                                        </p:attrNameLst>
                                      </p:cBhvr>
                                      <p:to>
                                        <p:strVal val="visible"/>
                                      </p:to>
                                    </p:set>
                                    <p:anim calcmode="lin" valueType="num">
                                      <p:cBhvr>
                                        <p:cTn id="43" dur="500" fill="hold"/>
                                        <p:tgtEl>
                                          <p:spTgt spid="8806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8806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8806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8806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88067">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88066"/>
                                        </p:tgtEl>
                                        <p:attrNameLst>
                                          <p:attrName>style.rotation</p:attrName>
                                        </p:attrNameLst>
                                      </p:cBhvr>
                                      <p:tavLst>
                                        <p:tav tm="0">
                                          <p:val>
                                            <p:fltVal val="0"/>
                                          </p:val>
                                        </p:tav>
                                        <p:tav tm="100000">
                                          <p:val>
                                            <p:fltVal val="-90"/>
                                          </p:val>
                                        </p:tav>
                                      </p:tavLst>
                                    </p:anim>
                                    <p:anim calcmode="lin" valueType="num">
                                      <p:cBhvr>
                                        <p:cTn id="52" dur="2000" fill="hold"/>
                                        <p:tgtEl>
                                          <p:spTgt spid="88066"/>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88066"/>
                                        </p:tgtEl>
                                        <p:attrNameLst>
                                          <p:attrName>ppt_h</p:attrName>
                                        </p:attrNameLst>
                                      </p:cBhvr>
                                      <p:tavLst>
                                        <p:tav tm="0">
                                          <p:val>
                                            <p:strVal val="ppt_h"/>
                                          </p:val>
                                        </p:tav>
                                        <p:tav tm="100000">
                                          <p:val>
                                            <p:strVal val="ppt_h"/>
                                          </p:val>
                                        </p:tav>
                                      </p:tavLst>
                                    </p:anim>
                                    <p:anim calcmode="lin" valueType="num">
                                      <p:cBhvr>
                                        <p:cTn id="54" dur="2000" fill="hold"/>
                                        <p:tgtEl>
                                          <p:spTgt spid="88066"/>
                                        </p:tgtEl>
                                        <p:attrNameLst>
                                          <p:attrName>ppt_x</p:attrName>
                                        </p:attrNameLst>
                                      </p:cBhvr>
                                      <p:tavLst>
                                        <p:tav tm="0">
                                          <p:val>
                                            <p:strVal val="ppt_x"/>
                                          </p:val>
                                        </p:tav>
                                        <p:tav tm="100000">
                                          <p:val>
                                            <p:strVal val="ppt_x+.4"/>
                                          </p:val>
                                        </p:tav>
                                      </p:tavLst>
                                    </p:anim>
                                    <p:anim calcmode="lin" valueType="num">
                                      <p:cBhvr>
                                        <p:cTn id="55" dur="2000" fill="hold"/>
                                        <p:tgtEl>
                                          <p:spTgt spid="88066"/>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88066"/>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88067">
                                            <p:txEl>
                                              <p:pRg st="0" end="0"/>
                                            </p:txEl>
                                          </p:spTgt>
                                        </p:tgtEl>
                                      </p:cBhvr>
                                    </p:animEffect>
                                    <p:set>
                                      <p:cBhvr>
                                        <p:cTn id="59" dur="1" fill="hold">
                                          <p:stCondLst>
                                            <p:cond delay="499"/>
                                          </p:stCondLst>
                                        </p:cTn>
                                        <p:tgtEl>
                                          <p:spTgt spid="88067">
                                            <p:txEl>
                                              <p:pRg st="0" end="0"/>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88067">
                                            <p:txEl>
                                              <p:pRg st="1" end="1"/>
                                            </p:txEl>
                                          </p:spTgt>
                                        </p:tgtEl>
                                      </p:cBhvr>
                                    </p:animEffect>
                                    <p:set>
                                      <p:cBhvr>
                                        <p:cTn id="62" dur="1" fill="hold">
                                          <p:stCondLst>
                                            <p:cond delay="499"/>
                                          </p:stCondLst>
                                        </p:cTn>
                                        <p:tgtEl>
                                          <p:spTgt spid="88067">
                                            <p:txEl>
                                              <p:pRg st="1" end="1"/>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88067">
                                            <p:txEl>
                                              <p:pRg st="2" end="2"/>
                                            </p:txEl>
                                          </p:spTgt>
                                        </p:tgtEl>
                                      </p:cBhvr>
                                    </p:animEffect>
                                    <p:set>
                                      <p:cBhvr>
                                        <p:cTn id="65" dur="1" fill="hold">
                                          <p:stCondLst>
                                            <p:cond delay="499"/>
                                          </p:stCondLst>
                                        </p:cTn>
                                        <p:tgtEl>
                                          <p:spTgt spid="88067">
                                            <p:txEl>
                                              <p:pRg st="2" end="2"/>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88067">
                                            <p:txEl>
                                              <p:pRg st="3" end="3"/>
                                            </p:txEl>
                                          </p:spTgt>
                                        </p:tgtEl>
                                      </p:cBhvr>
                                    </p:animEffect>
                                    <p:set>
                                      <p:cBhvr>
                                        <p:cTn id="68" dur="1" fill="hold">
                                          <p:stCondLst>
                                            <p:cond delay="499"/>
                                          </p:stCondLst>
                                        </p:cTn>
                                        <p:tgtEl>
                                          <p:spTgt spid="8806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6" grpId="1"/>
      <p:bldP spid="88067" grpId="0" build="p"/>
      <p:bldP spid="88067" grpI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الذات تتعلق بما يشعر به الفرد ويعرفه أو </a:t>
            </a:r>
            <a:r>
              <a:rPr lang="ar-SA" dirty="0" err="1" smtClean="0"/>
              <a:t>يعتقده</a:t>
            </a:r>
            <a:r>
              <a:rPr lang="ar-SA" dirty="0" smtClean="0"/>
              <a:t> عن نفسه, وليس ما يلاحظه أو </a:t>
            </a:r>
            <a:r>
              <a:rPr lang="ar-SA" dirty="0" err="1" smtClean="0"/>
              <a:t>يعتقده</a:t>
            </a:r>
            <a:r>
              <a:rPr lang="ar-SA" dirty="0" smtClean="0"/>
              <a:t> الآخرون أو تقيسه المعايير المستقلة. </a:t>
            </a:r>
            <a:r>
              <a:rPr lang="ar-SA" dirty="0"/>
              <a:t>و</a:t>
            </a:r>
            <a:r>
              <a:rPr lang="ar-SA" dirty="0" smtClean="0"/>
              <a:t>الأمثلة كثيرة في حياتنا:</a:t>
            </a:r>
          </a:p>
          <a:p>
            <a:r>
              <a:rPr lang="ar-SA" dirty="0" smtClean="0"/>
              <a:t>فقد يبدو وزن أحدى الفتيات طبيعياً حسب معايير الجمالية والصحية, ولكن قد تشعر إنها سمينة أو نحيفه.</a:t>
            </a:r>
          </a:p>
          <a:p>
            <a:r>
              <a:rPr lang="ar-SA" dirty="0" smtClean="0"/>
              <a:t>قد تعتقدين أن حالة ما سعيدة لحصولها على وظيفة جيدة, ولكن قد تشعر هي بحالة عدم الرضا وعدم السعادة.  </a:t>
            </a:r>
            <a:endParaRPr lang="ar-SA" dirty="0"/>
          </a:p>
        </p:txBody>
      </p:sp>
      <p:sp>
        <p:nvSpPr>
          <p:cNvPr id="2" name="عنوان 1"/>
          <p:cNvSpPr>
            <a:spLocks noGrp="1"/>
          </p:cNvSpPr>
          <p:nvPr>
            <p:ph type="title"/>
          </p:nvPr>
        </p:nvSpPr>
        <p:spPr/>
        <p:txBody>
          <a:bodyPr/>
          <a:lstStyle/>
          <a:p>
            <a:r>
              <a:rPr lang="ar-SA" dirty="0" smtClean="0"/>
              <a:t>ما هي الذات</a:t>
            </a:r>
            <a:endParaRPr lang="ar-SA" dirty="0"/>
          </a:p>
        </p:txBody>
      </p:sp>
    </p:spTree>
    <p:extLst>
      <p:ext uri="{BB962C8B-B14F-4D97-AF65-F5344CB8AC3E}">
        <p14:creationId xmlns:p14="http://schemas.microsoft.com/office/powerpoint/2010/main" val="1038381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sz="2400" dirty="0" smtClean="0"/>
              <a:t>هناك نوعين من الظواهر: </a:t>
            </a:r>
          </a:p>
          <a:p>
            <a:r>
              <a:rPr lang="ar-SA" sz="2400" dirty="0" smtClean="0"/>
              <a:t>النوع ينتمي إلى </a:t>
            </a:r>
          </a:p>
          <a:p>
            <a:r>
              <a:rPr lang="ar-SA" dirty="0" smtClean="0"/>
              <a:t>1- </a:t>
            </a:r>
            <a:r>
              <a:rPr lang="ar-SA" sz="2400" dirty="0" smtClean="0"/>
              <a:t>العالم الموضوعي الذي يمكن لفرد أو أكثر وعي تأثيره.</a:t>
            </a:r>
          </a:p>
          <a:p>
            <a:r>
              <a:rPr lang="ar-SA" sz="2400" dirty="0" smtClean="0"/>
              <a:t>2- العالم الادراكي أو الوعي نفسه.</a:t>
            </a:r>
          </a:p>
          <a:p>
            <a:r>
              <a:rPr lang="ar-SA" sz="2400" dirty="0" smtClean="0"/>
              <a:t>مثال: تلميذ يعتقد إنه ذكي ولكن قلما يحصل على تقدير جيد </a:t>
            </a:r>
          </a:p>
          <a:p>
            <a:r>
              <a:rPr lang="ar-SA" sz="2400" dirty="0" smtClean="0"/>
              <a:t>شخص تخطى الخمسين ولكن يشعر ويدرك نفسه وكأنه ما زال في العشرينيات. (هؤلاء يمكن أن يعانوا مشكلات سوء تكيف شخصية واجتماعية)</a:t>
            </a:r>
          </a:p>
          <a:p>
            <a:r>
              <a:rPr lang="ar-SA" sz="2400" dirty="0" smtClean="0"/>
              <a:t>وعي الذات ظاهرة تخص الإنسان فقط: يعي مشاعره ويعرف إنه يعي مشاعره ويعرف صفاته وأفكاره وهذا يعنى صفة الانعكاسية التي تنفرد بها الذات .</a:t>
            </a:r>
          </a:p>
          <a:p>
            <a:r>
              <a:rPr lang="ar-SA" sz="2400" dirty="0" smtClean="0"/>
              <a:t>دراسة الذات تركز على كيفية تكون أفكار الفرد ومشاعره حول صفاته وحالاته المختلفة, وأثرها في تفاعله واستجاباته ضمن بيئته الاجتماعية.</a:t>
            </a:r>
            <a:endParaRPr lang="ar-SA" sz="2400" dirty="0"/>
          </a:p>
        </p:txBody>
      </p:sp>
      <p:sp>
        <p:nvSpPr>
          <p:cNvPr id="2" name="عنوان 1"/>
          <p:cNvSpPr>
            <a:spLocks noGrp="1"/>
          </p:cNvSpPr>
          <p:nvPr>
            <p:ph type="title"/>
          </p:nvPr>
        </p:nvSpPr>
        <p:spPr/>
        <p:txBody>
          <a:bodyPr>
            <a:normAutofit/>
          </a:bodyPr>
          <a:lstStyle/>
          <a:p>
            <a:r>
              <a:rPr lang="ar-SA" sz="3200" dirty="0" smtClean="0"/>
              <a:t>هل هناك علاقة بين الصفات الفعلية والصفات كما يدركها أو يشعر بها الفرد؟</a:t>
            </a:r>
            <a:endParaRPr lang="ar-SA" sz="3200" dirty="0"/>
          </a:p>
        </p:txBody>
      </p:sp>
    </p:spTree>
    <p:extLst>
      <p:ext uri="{BB962C8B-B14F-4D97-AF65-F5344CB8AC3E}">
        <p14:creationId xmlns:p14="http://schemas.microsoft.com/office/powerpoint/2010/main" val="22729273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ar-SA" dirty="0" smtClean="0"/>
              <a:t>ادراكنا لأنفسنا ليس بالضرورة إن يعبر عن صفاتنا الفعلية أو الموضوعية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988840"/>
            <a:ext cx="6696744" cy="4459337"/>
          </a:xfrm>
          <a:prstGeom prst="rect">
            <a:avLst/>
          </a:prstGeom>
        </p:spPr>
      </p:pic>
    </p:spTree>
    <p:extLst>
      <p:ext uri="{BB962C8B-B14F-4D97-AF65-F5344CB8AC3E}">
        <p14:creationId xmlns:p14="http://schemas.microsoft.com/office/powerpoint/2010/main" val="310184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276872"/>
            <a:ext cx="7372341" cy="3849291"/>
          </a:xfrm>
        </p:spPr>
        <p:txBody>
          <a:bodyPr/>
          <a:lstStyle/>
          <a:p>
            <a:r>
              <a:rPr lang="ar-SA" dirty="0" smtClean="0"/>
              <a:t>تعني الخصوصية: الخبرات الأكثر خصوصية للفرد وتتضمن أفكار ومشاعر الفرد عن نفسه(شكله, صفاته الشخصية, سلوكه, كفاءته) كما يراها هو. ولكن هذه الخصوصية مرتبطة بالبيئة الاجتماعية للفرد.</a:t>
            </a:r>
          </a:p>
          <a:p>
            <a:r>
              <a:rPr lang="ar-SA" dirty="0" smtClean="0"/>
              <a:t>كيف يدرك الفرد إنه خجول؟</a:t>
            </a:r>
          </a:p>
          <a:p>
            <a:r>
              <a:rPr lang="ar-SA" dirty="0" smtClean="0"/>
              <a:t>من خلال خبراته واجتماعه في المناسبات مع الآخرين,</a:t>
            </a:r>
          </a:p>
          <a:p>
            <a:r>
              <a:rPr lang="ar-SA" dirty="0" smtClean="0"/>
              <a:t>ما نفكر فيه حول خصائصنا وما نشعر به يأخذ الشكل الذي هو عليه بسبب تفاعلنا مع الآخرين.</a:t>
            </a:r>
          </a:p>
          <a:p>
            <a:r>
              <a:rPr lang="ar-SA" dirty="0" smtClean="0"/>
              <a:t>وقد ميز وليم جيمس بين نوعين – الذات العارفة</a:t>
            </a:r>
          </a:p>
          <a:p>
            <a:r>
              <a:rPr lang="ar-SA" dirty="0" smtClean="0"/>
              <a:t>- الذات المعروفة. </a:t>
            </a:r>
            <a:endParaRPr lang="ar-SA" dirty="0"/>
          </a:p>
        </p:txBody>
      </p:sp>
      <p:sp>
        <p:nvSpPr>
          <p:cNvPr id="3" name="عنوان 2"/>
          <p:cNvSpPr>
            <a:spLocks noGrp="1"/>
          </p:cNvSpPr>
          <p:nvPr>
            <p:ph type="title"/>
          </p:nvPr>
        </p:nvSpPr>
        <p:spPr/>
        <p:txBody>
          <a:bodyPr>
            <a:normAutofit fontScale="90000"/>
          </a:bodyPr>
          <a:lstStyle/>
          <a:p>
            <a:r>
              <a:rPr lang="ar-SA" dirty="0" smtClean="0"/>
              <a:t>خصوصية ظواهر الذات: وارتباطها بالأحداث الواقعية</a:t>
            </a:r>
            <a:endParaRPr lang="ar-SA" dirty="0"/>
          </a:p>
        </p:txBody>
      </p:sp>
    </p:spTree>
    <p:extLst>
      <p:ext uri="{BB962C8B-B14F-4D97-AF65-F5344CB8AC3E}">
        <p14:creationId xmlns:p14="http://schemas.microsoft.com/office/powerpoint/2010/main" val="296591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 calcmode="lin" valueType="num">
                                      <p:cBhvr>
                                        <p:cTn id="29"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p:cTn id="3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2">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 calcmode="lin" valueType="num">
                                      <p:cBhvr>
                                        <p:cTn id="45"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 y="1752600"/>
            <a:ext cx="8686800" cy="4343400"/>
          </a:xfrm>
          <a:noFill/>
          <a:ln>
            <a:solidFill>
              <a:srgbClr val="0000FF"/>
            </a:solidFill>
            <a:miter lim="800000"/>
            <a:headEnd/>
            <a:tailEnd/>
          </a:ln>
        </p:spPr>
        <p:txBody>
          <a:bodyPr>
            <a:normAutofit/>
          </a:bodyPr>
          <a:lstStyle/>
          <a:p>
            <a:pPr marL="0" indent="0" algn="just" rtl="1" eaLnBrk="1" hangingPunct="1">
              <a:lnSpc>
                <a:spcPct val="80000"/>
              </a:lnSpc>
              <a:buFont typeface="Wingdings" pitchFamily="2" charset="2"/>
              <a:buNone/>
            </a:pPr>
            <a:endParaRPr lang="ar-SA" altLang="ar-SA" dirty="0" smtClean="0">
              <a:solidFill>
                <a:schemeClr val="accent1"/>
              </a:solidFill>
              <a:cs typeface="PT Simple Bold Ruled" pitchFamily="2" charset="-78"/>
            </a:endParaRPr>
          </a:p>
          <a:p>
            <a:pPr marL="0" indent="0" algn="just" rtl="1" eaLnBrk="1" hangingPunct="1">
              <a:lnSpc>
                <a:spcPct val="80000"/>
              </a:lnSpc>
              <a:buFont typeface="Wingdings" pitchFamily="2" charset="2"/>
              <a:buNone/>
            </a:pPr>
            <a:endParaRPr lang="ar-SA" altLang="ar-SA" dirty="0">
              <a:solidFill>
                <a:schemeClr val="accent1"/>
              </a:solidFill>
              <a:cs typeface="PT Simple Bold Ruled" pitchFamily="2" charset="-78"/>
            </a:endParaRPr>
          </a:p>
          <a:p>
            <a:pPr marL="0" indent="0" algn="just" rtl="1" eaLnBrk="1" hangingPunct="1">
              <a:lnSpc>
                <a:spcPct val="80000"/>
              </a:lnSpc>
              <a:buFont typeface="Wingdings" pitchFamily="2" charset="2"/>
              <a:buNone/>
            </a:pPr>
            <a:endParaRPr lang="ar-SA" altLang="ar-SA" dirty="0" smtClean="0">
              <a:solidFill>
                <a:schemeClr val="accent1"/>
              </a:solidFill>
              <a:cs typeface="PT Simple Bold Ruled" pitchFamily="2" charset="-78"/>
            </a:endParaRPr>
          </a:p>
          <a:p>
            <a:pPr marL="0" indent="0" algn="just" rtl="1" eaLnBrk="1" hangingPunct="1">
              <a:lnSpc>
                <a:spcPct val="80000"/>
              </a:lnSpc>
              <a:buFont typeface="Wingdings" pitchFamily="2" charset="2"/>
              <a:buNone/>
            </a:pPr>
            <a:r>
              <a:rPr lang="ar-SA" altLang="ar-SA" dirty="0" smtClean="0">
                <a:solidFill>
                  <a:schemeClr val="accent1"/>
                </a:solidFill>
                <a:latin typeface="Simplified Arabic" panose="02020603050405020304" pitchFamily="18" charset="-78"/>
                <a:cs typeface="Simplified Arabic" panose="02020603050405020304" pitchFamily="18" charset="-78"/>
              </a:rPr>
              <a:t>اننا لا ندرك ذواتنا بشكل مباشر أو كأشياء مجردة, وإنما ندرك أفكارنا واعتقاداتنا عن ذواتنا والتي تكونت نتيجة التفاعل مع البيئة, فالذات التي يدركها الفرد هي نظرية لدى الفرد عن نفسه كشخص, وليست الذات ككيان واقعي موضوعي.  </a:t>
            </a:r>
          </a:p>
          <a:p>
            <a:pPr marL="0" indent="0" algn="just" rtl="1" eaLnBrk="1" hangingPunct="1">
              <a:lnSpc>
                <a:spcPct val="80000"/>
              </a:lnSpc>
              <a:buFont typeface="Wingdings" pitchFamily="2" charset="2"/>
              <a:buNone/>
            </a:pPr>
            <a:r>
              <a:rPr lang="ar-SA" altLang="ar-SA" dirty="0" smtClean="0">
                <a:solidFill>
                  <a:srgbClr val="000000"/>
                </a:solidFill>
                <a:cs typeface="FQ - AL MUHANNAD" pitchFamily="2" charset="-78"/>
              </a:rPr>
              <a:t>تتكون معرفة الذات من عدد كبير من التمثيلات العقلية التي لدى الفرد عن نفسه كشخص؛ هذه التمثيلات نتاج لخبرات الفرد في مواقف الحياة المختلفة (مفهوم الذات العام)، لكن ما يكون حاضرا في ذهن الفرد في موقف معين (مفهوم الذات العامل) إنما هو جزء محدود فقط من هذا المجموع.  مما تتكون معرفة الذات</a:t>
            </a:r>
          </a:p>
          <a:p>
            <a:pPr marL="0" indent="0" algn="just" rtl="1" eaLnBrk="1" hangingPunct="1">
              <a:lnSpc>
                <a:spcPct val="80000"/>
              </a:lnSpc>
              <a:buFont typeface="Wingdings" pitchFamily="2" charset="2"/>
              <a:buNone/>
            </a:pPr>
            <a:r>
              <a:rPr lang="ar-SA" altLang="ar-SA" sz="2800" b="1" dirty="0" smtClean="0">
                <a:solidFill>
                  <a:srgbClr val="3333CC"/>
                </a:solidFill>
                <a:cs typeface="PT Simple Bold Ruled" pitchFamily="2" charset="-78"/>
              </a:rPr>
              <a:t>- المخطوطات الذهنية للذات: </a:t>
            </a:r>
            <a:r>
              <a:rPr lang="ar-SA" altLang="ar-SA" dirty="0" smtClean="0">
                <a:solidFill>
                  <a:schemeClr val="accent1"/>
                </a:solidFill>
                <a:latin typeface="Simplified Arabic" panose="02020603050405020304" pitchFamily="18" charset="-78"/>
                <a:cs typeface="Simplified Arabic" panose="02020603050405020304" pitchFamily="18" charset="-78"/>
              </a:rPr>
              <a:t>ا</a:t>
            </a:r>
            <a:r>
              <a:rPr lang="ar-SA" altLang="ar-SA" dirty="0" smtClean="0">
                <a:solidFill>
                  <a:schemeClr val="accent1"/>
                </a:solidFill>
                <a:cs typeface="FQ - AL MUHANNAD" pitchFamily="2" charset="-78"/>
              </a:rPr>
              <a:t>لمخطوطة الذهنية تلخيص منتظم لمجموعة من المعارف والاعتقادات التي لدى الفرد عن موضوع معين، وعلاقتها ببعضها. فالمخطوطات الذهنية لعالمنا الاجتماعي توجه فهمنا له وتعاملنا معه. وهناك أعداد من المخطوطات الذهنية من بينها مخطوطات الذات.</a:t>
            </a:r>
            <a:endParaRPr lang="en-US" altLang="ar-SA" dirty="0" smtClean="0">
              <a:solidFill>
                <a:schemeClr val="accent1"/>
              </a:solidFill>
              <a:cs typeface="FQ - AL MUHANNAD" pitchFamily="2" charset="-78"/>
            </a:endParaRPr>
          </a:p>
        </p:txBody>
      </p:sp>
      <p:sp>
        <p:nvSpPr>
          <p:cNvPr id="5122"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l" rtl="0" eaLnBrk="0" fontAlgn="base" hangingPunct="0">
              <a:spcBef>
                <a:spcPct val="0"/>
              </a:spcBef>
              <a:spcAft>
                <a:spcPct val="0"/>
              </a:spcAft>
              <a:defRPr>
                <a:solidFill>
                  <a:schemeClr val="tx1"/>
                </a:solidFill>
                <a:latin typeface="Arial" charset="0"/>
                <a:cs typeface="Arial" charset="0"/>
              </a:defRPr>
            </a:lvl6pPr>
            <a:lvl7pPr marL="2971800" indent="-228600" algn="l" rtl="0" eaLnBrk="0" fontAlgn="base" hangingPunct="0">
              <a:spcBef>
                <a:spcPct val="0"/>
              </a:spcBef>
              <a:spcAft>
                <a:spcPct val="0"/>
              </a:spcAft>
              <a:defRPr>
                <a:solidFill>
                  <a:schemeClr val="tx1"/>
                </a:solidFill>
                <a:latin typeface="Arial" charset="0"/>
                <a:cs typeface="Arial" charset="0"/>
              </a:defRPr>
            </a:lvl7pPr>
            <a:lvl8pPr marL="3429000" indent="-228600" algn="l" rtl="0" eaLnBrk="0" fontAlgn="base" hangingPunct="0">
              <a:spcBef>
                <a:spcPct val="0"/>
              </a:spcBef>
              <a:spcAft>
                <a:spcPct val="0"/>
              </a:spcAft>
              <a:defRPr>
                <a:solidFill>
                  <a:schemeClr val="tx1"/>
                </a:solidFill>
                <a:latin typeface="Arial" charset="0"/>
                <a:cs typeface="Arial" charset="0"/>
              </a:defRPr>
            </a:lvl8pPr>
            <a:lvl9pPr marL="3886200" indent="-228600" algn="l" rtl="0" eaLnBrk="0" fontAlgn="base" hangingPunct="0">
              <a:spcBef>
                <a:spcPct val="0"/>
              </a:spcBef>
              <a:spcAft>
                <a:spcPct val="0"/>
              </a:spcAft>
              <a:defRPr>
                <a:solidFill>
                  <a:schemeClr val="tx1"/>
                </a:solidFill>
                <a:latin typeface="Arial" charset="0"/>
                <a:cs typeface="Arial" charset="0"/>
              </a:defRPr>
            </a:lvl9pPr>
          </a:lstStyle>
          <a:p>
            <a:pPr eaLnBrk="1" hangingPunct="1"/>
            <a:r>
              <a:rPr lang="ar-SA" altLang="ar-SA"/>
              <a:t>الفصل الرابع</a:t>
            </a:r>
            <a:endParaRPr lang="en-US" altLang="ar-SA"/>
          </a:p>
        </p:txBody>
      </p:sp>
      <p:sp>
        <p:nvSpPr>
          <p:cNvPr id="5123"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l" rtl="0" eaLnBrk="0" fontAlgn="base" hangingPunct="0">
              <a:spcBef>
                <a:spcPct val="0"/>
              </a:spcBef>
              <a:spcAft>
                <a:spcPct val="0"/>
              </a:spcAft>
              <a:defRPr>
                <a:solidFill>
                  <a:schemeClr val="tx1"/>
                </a:solidFill>
                <a:latin typeface="Arial" charset="0"/>
                <a:cs typeface="Arial" charset="0"/>
              </a:defRPr>
            </a:lvl6pPr>
            <a:lvl7pPr marL="2971800" indent="-228600" algn="l" rtl="0" eaLnBrk="0" fontAlgn="base" hangingPunct="0">
              <a:spcBef>
                <a:spcPct val="0"/>
              </a:spcBef>
              <a:spcAft>
                <a:spcPct val="0"/>
              </a:spcAft>
              <a:defRPr>
                <a:solidFill>
                  <a:schemeClr val="tx1"/>
                </a:solidFill>
                <a:latin typeface="Arial" charset="0"/>
                <a:cs typeface="Arial" charset="0"/>
              </a:defRPr>
            </a:lvl7pPr>
            <a:lvl8pPr marL="3429000" indent="-228600" algn="l" rtl="0" eaLnBrk="0" fontAlgn="base" hangingPunct="0">
              <a:spcBef>
                <a:spcPct val="0"/>
              </a:spcBef>
              <a:spcAft>
                <a:spcPct val="0"/>
              </a:spcAft>
              <a:defRPr>
                <a:solidFill>
                  <a:schemeClr val="tx1"/>
                </a:solidFill>
                <a:latin typeface="Arial" charset="0"/>
                <a:cs typeface="Arial" charset="0"/>
              </a:defRPr>
            </a:lvl8pPr>
            <a:lvl9pPr marL="3886200" indent="-228600" algn="l" rtl="0" eaLnBrk="0" fontAlgn="base" hangingPunct="0">
              <a:spcBef>
                <a:spcPct val="0"/>
              </a:spcBef>
              <a:spcAft>
                <a:spcPct val="0"/>
              </a:spcAft>
              <a:defRPr>
                <a:solidFill>
                  <a:schemeClr val="tx1"/>
                </a:solidFill>
                <a:latin typeface="Arial" charset="0"/>
                <a:cs typeface="Arial" charset="0"/>
              </a:defRPr>
            </a:lvl9pPr>
          </a:lstStyle>
          <a:p>
            <a:pPr eaLnBrk="1" hangingPunct="1"/>
            <a:fld id="{7B983DFC-49B7-4520-84CF-63517FDD9BD9}" type="slidenum">
              <a:rPr lang="ar-SA" altLang="ar-SA"/>
              <a:pPr eaLnBrk="1" hangingPunct="1"/>
              <a:t>8</a:t>
            </a:fld>
            <a:endParaRPr lang="en-US" altLang="ar-SA"/>
          </a:p>
        </p:txBody>
      </p:sp>
      <p:sp>
        <p:nvSpPr>
          <p:cNvPr id="4098"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a:t>
            </a:r>
            <a:endParaRPr lang="en-US" altLang="ar-SA" smtClean="0">
              <a:solidFill>
                <a:srgbClr val="3333CC"/>
              </a:solidFill>
              <a:cs typeface="PT Simple Bold Ruled" pitchFamily="2" charset="-78"/>
            </a:endParaRPr>
          </a:p>
        </p:txBody>
      </p:sp>
    </p:spTree>
    <p:extLst>
      <p:ext uri="{BB962C8B-B14F-4D97-AF65-F5344CB8AC3E}">
        <p14:creationId xmlns:p14="http://schemas.microsoft.com/office/powerpoint/2010/main" val="12352192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stCondLst>
                                            <p:cond delay="0"/>
                                          </p:stCondLst>
                                        </p:cTn>
                                        <p:tgtEl>
                                          <p:spTgt spid="409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09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09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09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09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099">
                                            <p:bg/>
                                          </p:spTgt>
                                        </p:tgtEl>
                                        <p:attrNameLst>
                                          <p:attrName>style.visibility</p:attrName>
                                        </p:attrNameLst>
                                      </p:cBhvr>
                                      <p:to>
                                        <p:strVal val="visible"/>
                                      </p:to>
                                    </p:set>
                                    <p:anim calcmode="lin" valueType="num">
                                      <p:cBhvr>
                                        <p:cTn id="16" dur="500" fill="hold"/>
                                        <p:tgtEl>
                                          <p:spTgt spid="4099">
                                            <p:bg/>
                                          </p:spTgt>
                                        </p:tgtEl>
                                        <p:attrNameLst>
                                          <p:attrName>ppt_w</p:attrName>
                                        </p:attrNameLst>
                                      </p:cBhvr>
                                      <p:tavLst>
                                        <p:tav tm="0">
                                          <p:val>
                                            <p:strVal val="#ppt_w*0.05"/>
                                          </p:val>
                                        </p:tav>
                                        <p:tav tm="100000">
                                          <p:val>
                                            <p:strVal val="#ppt_w"/>
                                          </p:val>
                                        </p:tav>
                                      </p:tavLst>
                                    </p:anim>
                                    <p:anim calcmode="lin" valueType="num">
                                      <p:cBhvr>
                                        <p:cTn id="17" dur="500" fill="hold"/>
                                        <p:tgtEl>
                                          <p:spTgt spid="4099">
                                            <p:bg/>
                                          </p:spTgt>
                                        </p:tgtEl>
                                        <p:attrNameLst>
                                          <p:attrName>ppt_h</p:attrName>
                                        </p:attrNameLst>
                                      </p:cBhvr>
                                      <p:tavLst>
                                        <p:tav tm="0">
                                          <p:val>
                                            <p:strVal val="#ppt_h"/>
                                          </p:val>
                                        </p:tav>
                                        <p:tav tm="100000">
                                          <p:val>
                                            <p:strVal val="#ppt_h"/>
                                          </p:val>
                                        </p:tav>
                                      </p:tavLst>
                                    </p:anim>
                                    <p:anim calcmode="lin" valueType="num">
                                      <p:cBhvr>
                                        <p:cTn id="18" dur="500" fill="hold"/>
                                        <p:tgtEl>
                                          <p:spTgt spid="4099">
                                            <p:bg/>
                                          </p:spTgt>
                                        </p:tgtEl>
                                        <p:attrNameLst>
                                          <p:attrName>ppt_x</p:attrName>
                                        </p:attrNameLst>
                                      </p:cBhvr>
                                      <p:tavLst>
                                        <p:tav tm="0">
                                          <p:val>
                                            <p:strVal val="#ppt_x-.2"/>
                                          </p:val>
                                        </p:tav>
                                        <p:tav tm="100000">
                                          <p:val>
                                            <p:strVal val="#ppt_x"/>
                                          </p:val>
                                        </p:tav>
                                      </p:tavLst>
                                    </p:anim>
                                    <p:anim calcmode="lin" valueType="num">
                                      <p:cBhvr>
                                        <p:cTn id="19" dur="500" fill="hold"/>
                                        <p:tgtEl>
                                          <p:spTgt spid="4099">
                                            <p:bg/>
                                          </p:spTgt>
                                        </p:tgtEl>
                                        <p:attrNameLst>
                                          <p:attrName>ppt_y</p:attrName>
                                        </p:attrNameLst>
                                      </p:cBhvr>
                                      <p:tavLst>
                                        <p:tav tm="0">
                                          <p:val>
                                            <p:strVal val="#ppt_y"/>
                                          </p:val>
                                        </p:tav>
                                        <p:tav tm="100000">
                                          <p:val>
                                            <p:strVal val="#ppt_y"/>
                                          </p:val>
                                        </p:tav>
                                      </p:tavLst>
                                    </p:anim>
                                    <p:animEffect transition="in" filter="fade">
                                      <p:cBhvr>
                                        <p:cTn id="20" dur="500"/>
                                        <p:tgtEl>
                                          <p:spTgt spid="4099">
                                            <p:bg/>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p:cTn id="25" dur="500" fill="hold"/>
                                        <p:tgtEl>
                                          <p:spTgt spid="4099">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4099">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4099">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4099">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409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 calcmode="lin" valueType="num">
                                      <p:cBhvr>
                                        <p:cTn id="34" dur="500" fill="hold"/>
                                        <p:tgtEl>
                                          <p:spTgt spid="4099">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099">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099">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099">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099">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099">
                                            <p:txEl>
                                              <p:pRg st="5" end="5"/>
                                            </p:txEl>
                                          </p:spTgt>
                                        </p:tgtEl>
                                        <p:attrNameLst>
                                          <p:attrName>style.visibility</p:attrName>
                                        </p:attrNameLst>
                                      </p:cBhvr>
                                      <p:to>
                                        <p:strVal val="visible"/>
                                      </p:to>
                                    </p:set>
                                    <p:anim calcmode="lin" valueType="num">
                                      <p:cBhvr>
                                        <p:cTn id="43" dur="500" fill="hold"/>
                                        <p:tgtEl>
                                          <p:spTgt spid="4099">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4099">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4099">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4099">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4099">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4098"/>
                                        </p:tgtEl>
                                        <p:attrNameLst>
                                          <p:attrName>style.rotation</p:attrName>
                                        </p:attrNameLst>
                                      </p:cBhvr>
                                      <p:tavLst>
                                        <p:tav tm="0">
                                          <p:val>
                                            <p:fltVal val="0"/>
                                          </p:val>
                                        </p:tav>
                                        <p:tav tm="100000">
                                          <p:val>
                                            <p:fltVal val="-90"/>
                                          </p:val>
                                        </p:tav>
                                      </p:tavLst>
                                    </p:anim>
                                    <p:anim calcmode="lin" valueType="num">
                                      <p:cBhvr>
                                        <p:cTn id="52" dur="2000" fill="hold"/>
                                        <p:tgtEl>
                                          <p:spTgt spid="4098"/>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4098"/>
                                        </p:tgtEl>
                                        <p:attrNameLst>
                                          <p:attrName>ppt_h</p:attrName>
                                        </p:attrNameLst>
                                      </p:cBhvr>
                                      <p:tavLst>
                                        <p:tav tm="0">
                                          <p:val>
                                            <p:strVal val="ppt_h"/>
                                          </p:val>
                                        </p:tav>
                                        <p:tav tm="100000">
                                          <p:val>
                                            <p:strVal val="ppt_h"/>
                                          </p:val>
                                        </p:tav>
                                      </p:tavLst>
                                    </p:anim>
                                    <p:anim calcmode="lin" valueType="num">
                                      <p:cBhvr>
                                        <p:cTn id="54" dur="2000" fill="hold"/>
                                        <p:tgtEl>
                                          <p:spTgt spid="4098"/>
                                        </p:tgtEl>
                                        <p:attrNameLst>
                                          <p:attrName>ppt_x</p:attrName>
                                        </p:attrNameLst>
                                      </p:cBhvr>
                                      <p:tavLst>
                                        <p:tav tm="0">
                                          <p:val>
                                            <p:strVal val="ppt_x"/>
                                          </p:val>
                                        </p:tav>
                                        <p:tav tm="100000">
                                          <p:val>
                                            <p:strVal val="ppt_x+.4"/>
                                          </p:val>
                                        </p:tav>
                                      </p:tavLst>
                                    </p:anim>
                                    <p:anim calcmode="lin" valueType="num">
                                      <p:cBhvr>
                                        <p:cTn id="55" dur="2000" fill="hold"/>
                                        <p:tgtEl>
                                          <p:spTgt spid="4098"/>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4098"/>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4099">
                                            <p:txEl>
                                              <p:pRg st="3" end="3"/>
                                            </p:txEl>
                                          </p:spTgt>
                                        </p:tgtEl>
                                      </p:cBhvr>
                                    </p:animEffect>
                                    <p:set>
                                      <p:cBhvr>
                                        <p:cTn id="59" dur="1" fill="hold">
                                          <p:stCondLst>
                                            <p:cond delay="499"/>
                                          </p:stCondLst>
                                        </p:cTn>
                                        <p:tgtEl>
                                          <p:spTgt spid="4099">
                                            <p:txEl>
                                              <p:pRg st="3" end="3"/>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4099">
                                            <p:txEl>
                                              <p:pRg st="4" end="4"/>
                                            </p:txEl>
                                          </p:spTgt>
                                        </p:tgtEl>
                                      </p:cBhvr>
                                    </p:animEffect>
                                    <p:set>
                                      <p:cBhvr>
                                        <p:cTn id="62" dur="1" fill="hold">
                                          <p:stCondLst>
                                            <p:cond delay="499"/>
                                          </p:stCondLst>
                                        </p:cTn>
                                        <p:tgtEl>
                                          <p:spTgt spid="4099">
                                            <p:txEl>
                                              <p:pRg st="4" end="4"/>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4099">
                                            <p:txEl>
                                              <p:pRg st="5" end="5"/>
                                            </p:txEl>
                                          </p:spTgt>
                                        </p:tgtEl>
                                      </p:cBhvr>
                                    </p:animEffect>
                                    <p:set>
                                      <p:cBhvr>
                                        <p:cTn id="65" dur="1" fill="hold">
                                          <p:stCondLst>
                                            <p:cond delay="499"/>
                                          </p:stCondLst>
                                        </p:cTn>
                                        <p:tgtEl>
                                          <p:spTgt spid="4099">
                                            <p:txEl>
                                              <p:pRg st="5" end="5"/>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099">
                                            <p:bg/>
                                          </p:spTgt>
                                        </p:tgtEl>
                                      </p:cBhvr>
                                    </p:animEffect>
                                    <p:set>
                                      <p:cBhvr>
                                        <p:cTn id="68" dur="1" fill="hold">
                                          <p:stCondLst>
                                            <p:cond delay="499"/>
                                          </p:stCondLst>
                                        </p:cTn>
                                        <p:tgtEl>
                                          <p:spTgt spid="409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p:bldP spid="4099" grpId="1" build="allAtOnce" animBg="1"/>
      <p:bldP spid="4098" grpId="0"/>
      <p:bldP spid="4098" grpId="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عنصر نائب للتذييل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altLang="ar-SA"/>
              <a:t>الفصل الرابع</a:t>
            </a:r>
            <a:endParaRPr lang="en-US" altLang="ar-SA"/>
          </a:p>
        </p:txBody>
      </p:sp>
      <p:sp>
        <p:nvSpPr>
          <p:cNvPr id="6147"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5ACE6D3-9925-4386-81EC-5EBB8F5ED836}" type="slidenum">
              <a:rPr lang="ar-SA" altLang="ar-SA"/>
              <a:pPr eaLnBrk="1" hangingPunct="1"/>
              <a:t>9</a:t>
            </a:fld>
            <a:endParaRPr lang="en-US" altLang="ar-SA"/>
          </a:p>
        </p:txBody>
      </p:sp>
      <p:sp>
        <p:nvSpPr>
          <p:cNvPr id="57346" name="Rectangle 2"/>
          <p:cNvSpPr>
            <a:spLocks noGrp="1" noChangeArrowheads="1"/>
          </p:cNvSpPr>
          <p:nvPr>
            <p:ph type="title"/>
          </p:nvPr>
        </p:nvSpPr>
        <p:spPr/>
        <p:txBody>
          <a:bodyPr/>
          <a:lstStyle/>
          <a:p>
            <a:pPr algn="r" rtl="1" eaLnBrk="1" hangingPunct="1"/>
            <a:r>
              <a:rPr lang="ar-SA" altLang="ar-SA" smtClean="0">
                <a:solidFill>
                  <a:srgbClr val="3333CC"/>
                </a:solidFill>
                <a:cs typeface="PT Simple Bold Ruled" pitchFamily="2" charset="-78"/>
              </a:rPr>
              <a:t>معرفة الذات ومفهوم الذات (تابع)</a:t>
            </a:r>
            <a:endParaRPr lang="en-US" altLang="ar-SA" smtClean="0">
              <a:solidFill>
                <a:srgbClr val="3333CC"/>
              </a:solidFill>
              <a:cs typeface="PT Simple Bold Ruled" pitchFamily="2" charset="-78"/>
            </a:endParaRPr>
          </a:p>
        </p:txBody>
      </p:sp>
      <p:sp>
        <p:nvSpPr>
          <p:cNvPr id="57347" name="Rectangle 3"/>
          <p:cNvSpPr>
            <a:spLocks noGrp="1" noChangeArrowheads="1"/>
          </p:cNvSpPr>
          <p:nvPr>
            <p:ph type="body" idx="1"/>
          </p:nvPr>
        </p:nvSpPr>
        <p:spPr>
          <a:xfrm>
            <a:off x="228600" y="1752600"/>
            <a:ext cx="8686800" cy="4191000"/>
          </a:xfrm>
          <a:noFill/>
          <a:ln>
            <a:solidFill>
              <a:srgbClr val="3333CC"/>
            </a:solidFill>
            <a:miter lim="800000"/>
            <a:headEnd/>
            <a:tailEnd/>
          </a:ln>
        </p:spPr>
        <p:txBody>
          <a:bodyPr/>
          <a:lstStyle/>
          <a:p>
            <a:pPr marL="0" indent="0" algn="just" rtl="1" eaLnBrk="1" hangingPunct="1">
              <a:lnSpc>
                <a:spcPct val="80000"/>
              </a:lnSpc>
              <a:buClr>
                <a:srgbClr val="CC3300"/>
              </a:buClr>
              <a:buFont typeface="Wingdings" pitchFamily="2" charset="2"/>
              <a:buNone/>
            </a:pPr>
            <a:r>
              <a:rPr lang="ar-SA" altLang="ar-SA" sz="2800" b="1" dirty="0" smtClean="0">
                <a:solidFill>
                  <a:srgbClr val="3333CC"/>
                </a:solidFill>
                <a:cs typeface="PT Simple Bold Ruled" pitchFamily="2" charset="-78"/>
              </a:rPr>
              <a:t>المخطوطات الذهنية للذات (تابع)</a:t>
            </a:r>
            <a:r>
              <a:rPr lang="ar-SA" altLang="ar-SA" sz="2800" b="1" dirty="0" smtClean="0">
                <a:solidFill>
                  <a:srgbClr val="000000"/>
                </a:solidFill>
                <a:cs typeface="PT Simple Bold Ruled" pitchFamily="2" charset="-78"/>
              </a:rPr>
              <a:t>:</a:t>
            </a:r>
            <a:endParaRPr lang="ar-SA" altLang="ar-SA" sz="2800" dirty="0" smtClean="0">
              <a:solidFill>
                <a:srgbClr val="000000"/>
              </a:solidFill>
              <a:cs typeface="PT Simple Bold Ruled" pitchFamily="2" charset="-78"/>
            </a:endParaRP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لدى كل فرد عدد هائل من مخطوطات الذات، وهي تتضمن اتجاهاته وميوله وخصائصه الشخصية التي يدركها كجزء من ذاته.</a:t>
            </a:r>
            <a:endParaRPr lang="en-US" altLang="ar-SA" dirty="0" smtClean="0">
              <a:solidFill>
                <a:srgbClr val="000000"/>
              </a:solidFill>
              <a:cs typeface="FQ - AL MUHANNAD" pitchFamily="2" charset="-78"/>
            </a:endParaRP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تتكون المخطوطات الذهنية للذات كغيرها من المخطوطات من خلال الخبرة السلوكية المباشرة للفرد أو من خلال معالجة المعلومات التي تصل إلى الفرد أثناء تفاعله مع الآخرين والبيئة الاجتماعية عموما. وتختلف مخطوطات الذات من حيث مدى تطورها وتعقيدها.</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وهي تختلف من فرد لأخر </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مثال: مخطوطة الطالب الجامعي</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ولكن تختلف من طالب لأخر</a:t>
            </a:r>
          </a:p>
          <a:p>
            <a:pPr marL="0" indent="0" algn="just" rtl="1" eaLnBrk="1" hangingPunct="1">
              <a:lnSpc>
                <a:spcPct val="80000"/>
              </a:lnSpc>
              <a:buClr>
                <a:srgbClr val="CC3300"/>
              </a:buClr>
              <a:buFont typeface="Wingdings" pitchFamily="2" charset="2"/>
              <a:buNone/>
            </a:pPr>
            <a:r>
              <a:rPr lang="ar-SA" altLang="ar-SA" dirty="0" smtClean="0">
                <a:solidFill>
                  <a:srgbClr val="000000"/>
                </a:solidFill>
                <a:cs typeface="FQ - AL MUHANNAD" pitchFamily="2" charset="-78"/>
              </a:rPr>
              <a:t>(خبراته, أسرته, علاقاته..</a:t>
            </a:r>
          </a:p>
          <a:p>
            <a:pPr marL="0" indent="0" algn="just" rtl="1" eaLnBrk="1" hangingPunct="1">
              <a:lnSpc>
                <a:spcPct val="80000"/>
              </a:lnSpc>
              <a:buClr>
                <a:srgbClr val="CC3300"/>
              </a:buClr>
              <a:buFont typeface="Wingdings" pitchFamily="2" charset="2"/>
              <a:buNone/>
            </a:pPr>
            <a:endParaRPr lang="ar-SA" altLang="ar-SA" dirty="0" smtClean="0">
              <a:solidFill>
                <a:srgbClr val="000000"/>
              </a:solidFill>
              <a:cs typeface="FQ - AL MUHANNAD" pitchFamily="2"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948699"/>
            <a:ext cx="6384223" cy="2808312"/>
          </a:xfrm>
          <a:prstGeom prst="rect">
            <a:avLst/>
          </a:prstGeom>
        </p:spPr>
      </p:pic>
    </p:spTree>
    <p:extLst>
      <p:ext uri="{BB962C8B-B14F-4D97-AF65-F5344CB8AC3E}">
        <p14:creationId xmlns:p14="http://schemas.microsoft.com/office/powerpoint/2010/main" val="219079743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7347">
                                            <p:txEl>
                                              <p:pRg st="1" end="1"/>
                                            </p:txEl>
                                          </p:spTgt>
                                        </p:tgtEl>
                                        <p:attrNameLst>
                                          <p:attrName>style.visibility</p:attrName>
                                        </p:attrNameLst>
                                      </p:cBhvr>
                                      <p:to>
                                        <p:strVal val="visible"/>
                                      </p:to>
                                    </p:set>
                                    <p:anim calcmode="lin" valueType="num">
                                      <p:cBhvr>
                                        <p:cTn id="25" dur="500" fill="hold"/>
                                        <p:tgtEl>
                                          <p:spTgt spid="57347">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57347">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57347">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57347">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5734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7347">
                                            <p:txEl>
                                              <p:pRg st="2" end="2"/>
                                            </p:txEl>
                                          </p:spTgt>
                                        </p:tgtEl>
                                        <p:attrNameLst>
                                          <p:attrName>style.visibility</p:attrName>
                                        </p:attrNameLst>
                                      </p:cBhvr>
                                      <p:to>
                                        <p:strVal val="visible"/>
                                      </p:to>
                                    </p:set>
                                    <p:anim calcmode="lin" valueType="num">
                                      <p:cBhvr>
                                        <p:cTn id="34" dur="500" fill="hold"/>
                                        <p:tgtEl>
                                          <p:spTgt spid="57347">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57347">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57347">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57347">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57347">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57347">
                                            <p:txEl>
                                              <p:pRg st="3" end="3"/>
                                            </p:txEl>
                                          </p:spTgt>
                                        </p:tgtEl>
                                        <p:attrNameLst>
                                          <p:attrName>style.visibility</p:attrName>
                                        </p:attrNameLst>
                                      </p:cBhvr>
                                      <p:to>
                                        <p:strVal val="visible"/>
                                      </p:to>
                                    </p:set>
                                    <p:anim calcmode="lin" valueType="num">
                                      <p:cBhvr>
                                        <p:cTn id="43" dur="500" fill="hold"/>
                                        <p:tgtEl>
                                          <p:spTgt spid="57347">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57347">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57347">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57347">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57347">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57347">
                                            <p:txEl>
                                              <p:pRg st="4" end="4"/>
                                            </p:txEl>
                                          </p:spTgt>
                                        </p:tgtEl>
                                        <p:attrNameLst>
                                          <p:attrName>style.visibility</p:attrName>
                                        </p:attrNameLst>
                                      </p:cBhvr>
                                      <p:to>
                                        <p:strVal val="visible"/>
                                      </p:to>
                                    </p:set>
                                    <p:anim calcmode="lin" valueType="num">
                                      <p:cBhvr>
                                        <p:cTn id="52" dur="500" fill="hold"/>
                                        <p:tgtEl>
                                          <p:spTgt spid="57347">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57347">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57347">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57347">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57347">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57347">
                                            <p:txEl>
                                              <p:pRg st="5" end="5"/>
                                            </p:txEl>
                                          </p:spTgt>
                                        </p:tgtEl>
                                        <p:attrNameLst>
                                          <p:attrName>style.visibility</p:attrName>
                                        </p:attrNameLst>
                                      </p:cBhvr>
                                      <p:to>
                                        <p:strVal val="visible"/>
                                      </p:to>
                                    </p:set>
                                    <p:anim calcmode="lin" valueType="num">
                                      <p:cBhvr>
                                        <p:cTn id="61" dur="500" fill="hold"/>
                                        <p:tgtEl>
                                          <p:spTgt spid="57347">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57347">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57347">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57347">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57347">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57347">
                                            <p:txEl>
                                              <p:pRg st="6" end="6"/>
                                            </p:txEl>
                                          </p:spTgt>
                                        </p:tgtEl>
                                        <p:attrNameLst>
                                          <p:attrName>style.visibility</p:attrName>
                                        </p:attrNameLst>
                                      </p:cBhvr>
                                      <p:to>
                                        <p:strVal val="visible"/>
                                      </p:to>
                                    </p:set>
                                    <p:anim calcmode="lin" valueType="num">
                                      <p:cBhvr>
                                        <p:cTn id="70" dur="500" fill="hold"/>
                                        <p:tgtEl>
                                          <p:spTgt spid="57347">
                                            <p:txEl>
                                              <p:pRg st="6" end="6"/>
                                            </p:txEl>
                                          </p:spTgt>
                                        </p:tgtEl>
                                        <p:attrNameLst>
                                          <p:attrName>ppt_w</p:attrName>
                                        </p:attrNameLst>
                                      </p:cBhvr>
                                      <p:tavLst>
                                        <p:tav tm="0">
                                          <p:val>
                                            <p:strVal val="#ppt_w*0.05"/>
                                          </p:val>
                                        </p:tav>
                                        <p:tav tm="100000">
                                          <p:val>
                                            <p:strVal val="#ppt_w"/>
                                          </p:val>
                                        </p:tav>
                                      </p:tavLst>
                                    </p:anim>
                                    <p:anim calcmode="lin" valueType="num">
                                      <p:cBhvr>
                                        <p:cTn id="71" dur="500" fill="hold"/>
                                        <p:tgtEl>
                                          <p:spTgt spid="57347">
                                            <p:txEl>
                                              <p:pRg st="6" end="6"/>
                                            </p:txEl>
                                          </p:spTgt>
                                        </p:tgtEl>
                                        <p:attrNameLst>
                                          <p:attrName>ppt_h</p:attrName>
                                        </p:attrNameLst>
                                      </p:cBhvr>
                                      <p:tavLst>
                                        <p:tav tm="0">
                                          <p:val>
                                            <p:strVal val="#ppt_h"/>
                                          </p:val>
                                        </p:tav>
                                        <p:tav tm="100000">
                                          <p:val>
                                            <p:strVal val="#ppt_h"/>
                                          </p:val>
                                        </p:tav>
                                      </p:tavLst>
                                    </p:anim>
                                    <p:anim calcmode="lin" valueType="num">
                                      <p:cBhvr>
                                        <p:cTn id="72" dur="500" fill="hold"/>
                                        <p:tgtEl>
                                          <p:spTgt spid="57347">
                                            <p:txEl>
                                              <p:pRg st="6" end="6"/>
                                            </p:txEl>
                                          </p:spTgt>
                                        </p:tgtEl>
                                        <p:attrNameLst>
                                          <p:attrName>ppt_x</p:attrName>
                                        </p:attrNameLst>
                                      </p:cBhvr>
                                      <p:tavLst>
                                        <p:tav tm="0">
                                          <p:val>
                                            <p:strVal val="#ppt_x-.2"/>
                                          </p:val>
                                        </p:tav>
                                        <p:tav tm="100000">
                                          <p:val>
                                            <p:strVal val="#ppt_x"/>
                                          </p:val>
                                        </p:tav>
                                      </p:tavLst>
                                    </p:anim>
                                    <p:anim calcmode="lin" valueType="num">
                                      <p:cBhvr>
                                        <p:cTn id="73" dur="500" fill="hold"/>
                                        <p:tgtEl>
                                          <p:spTgt spid="57347">
                                            <p:txEl>
                                              <p:pRg st="6" end="6"/>
                                            </p:txEl>
                                          </p:spTgt>
                                        </p:tgtEl>
                                        <p:attrNameLst>
                                          <p:attrName>ppt_y</p:attrName>
                                        </p:attrNameLst>
                                      </p:cBhvr>
                                      <p:tavLst>
                                        <p:tav tm="0">
                                          <p:val>
                                            <p:strVal val="#ppt_y"/>
                                          </p:val>
                                        </p:tav>
                                        <p:tav tm="100000">
                                          <p:val>
                                            <p:strVal val="#ppt_y"/>
                                          </p:val>
                                        </p:tav>
                                      </p:tavLst>
                                    </p:anim>
                                    <p:animEffect transition="in" filter="fade">
                                      <p:cBhvr>
                                        <p:cTn id="74" dur="500"/>
                                        <p:tgtEl>
                                          <p:spTgt spid="57347">
                                            <p:txEl>
                                              <p:pRg st="6" end="6"/>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5" presetClass="exit" presetSubtype="0" fill="hold" grpId="1" nodeType="clickEffect">
                                  <p:stCondLst>
                                    <p:cond delay="0"/>
                                  </p:stCondLst>
                                  <p:childTnLst>
                                    <p:anim calcmode="lin" valueType="num">
                                      <p:cBhvr>
                                        <p:cTn id="78" dur="2000" fill="hold"/>
                                        <p:tgtEl>
                                          <p:spTgt spid="57346"/>
                                        </p:tgtEl>
                                        <p:attrNameLst>
                                          <p:attrName>style.rotation</p:attrName>
                                        </p:attrNameLst>
                                      </p:cBhvr>
                                      <p:tavLst>
                                        <p:tav tm="0">
                                          <p:val>
                                            <p:fltVal val="0"/>
                                          </p:val>
                                        </p:tav>
                                        <p:tav tm="100000">
                                          <p:val>
                                            <p:fltVal val="-90"/>
                                          </p:val>
                                        </p:tav>
                                      </p:tavLst>
                                    </p:anim>
                                    <p:anim calcmode="lin" valueType="num">
                                      <p:cBhvr>
                                        <p:cTn id="79"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80" dur="2000" fill="hold"/>
                                        <p:tgtEl>
                                          <p:spTgt spid="57346"/>
                                        </p:tgtEl>
                                        <p:attrNameLst>
                                          <p:attrName>ppt_h</p:attrName>
                                        </p:attrNameLst>
                                      </p:cBhvr>
                                      <p:tavLst>
                                        <p:tav tm="0">
                                          <p:val>
                                            <p:strVal val="ppt_h"/>
                                          </p:val>
                                        </p:tav>
                                        <p:tav tm="100000">
                                          <p:val>
                                            <p:strVal val="ppt_h"/>
                                          </p:val>
                                        </p:tav>
                                      </p:tavLst>
                                    </p:anim>
                                    <p:anim calcmode="lin" valueType="num">
                                      <p:cBhvr>
                                        <p:cTn id="81" dur="2000" fill="hold"/>
                                        <p:tgtEl>
                                          <p:spTgt spid="57346"/>
                                        </p:tgtEl>
                                        <p:attrNameLst>
                                          <p:attrName>ppt_x</p:attrName>
                                        </p:attrNameLst>
                                      </p:cBhvr>
                                      <p:tavLst>
                                        <p:tav tm="0">
                                          <p:val>
                                            <p:strVal val="ppt_x"/>
                                          </p:val>
                                        </p:tav>
                                        <p:tav tm="100000">
                                          <p:val>
                                            <p:strVal val="ppt_x+.4"/>
                                          </p:val>
                                        </p:tav>
                                      </p:tavLst>
                                    </p:anim>
                                    <p:anim calcmode="lin" valueType="num">
                                      <p:cBhvr>
                                        <p:cTn id="82"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83" dur="1" fill="hold">
                                          <p:stCondLst>
                                            <p:cond delay="1998"/>
                                          </p:stCondLst>
                                        </p:cTn>
                                        <p:tgtEl>
                                          <p:spTgt spid="57346"/>
                                        </p:tgtEl>
                                        <p:attrNameLst>
                                          <p:attrName>style.visibility</p:attrName>
                                        </p:attrNameLst>
                                      </p:cBhvr>
                                      <p:to>
                                        <p:strVal val="hidden"/>
                                      </p:to>
                                    </p:set>
                                  </p:childTnLst>
                                </p:cTn>
                              </p:par>
                              <p:par>
                                <p:cTn id="84" presetID="22" presetClass="exit" presetSubtype="8" fill="hold" grpId="1" nodeType="withEffect">
                                  <p:stCondLst>
                                    <p:cond delay="0"/>
                                  </p:stCondLst>
                                  <p:childTnLst>
                                    <p:animEffect transition="out" filter="wipe(left)">
                                      <p:cBhvr>
                                        <p:cTn id="85" dur="500"/>
                                        <p:tgtEl>
                                          <p:spTgt spid="57347">
                                            <p:txEl>
                                              <p:pRg st="0" end="0"/>
                                            </p:txEl>
                                          </p:spTgt>
                                        </p:tgtEl>
                                      </p:cBhvr>
                                    </p:animEffect>
                                    <p:set>
                                      <p:cBhvr>
                                        <p:cTn id="86" dur="1" fill="hold">
                                          <p:stCondLst>
                                            <p:cond delay="499"/>
                                          </p:stCondLst>
                                        </p:cTn>
                                        <p:tgtEl>
                                          <p:spTgt spid="57347">
                                            <p:txEl>
                                              <p:pRg st="0" end="0"/>
                                            </p:txEl>
                                          </p:spTgt>
                                        </p:tgtEl>
                                        <p:attrNameLst>
                                          <p:attrName>style.visibility</p:attrName>
                                        </p:attrNameLst>
                                      </p:cBhvr>
                                      <p:to>
                                        <p:strVal val="hidden"/>
                                      </p:to>
                                    </p:set>
                                  </p:childTnLst>
                                </p:cTn>
                              </p:par>
                              <p:par>
                                <p:cTn id="87" presetID="22" presetClass="exit" presetSubtype="8" fill="hold" grpId="1" nodeType="withEffect">
                                  <p:stCondLst>
                                    <p:cond delay="0"/>
                                  </p:stCondLst>
                                  <p:childTnLst>
                                    <p:animEffect transition="out" filter="wipe(left)">
                                      <p:cBhvr>
                                        <p:cTn id="88" dur="500"/>
                                        <p:tgtEl>
                                          <p:spTgt spid="57347">
                                            <p:txEl>
                                              <p:pRg st="1" end="1"/>
                                            </p:txEl>
                                          </p:spTgt>
                                        </p:tgtEl>
                                      </p:cBhvr>
                                    </p:animEffect>
                                    <p:set>
                                      <p:cBhvr>
                                        <p:cTn id="89" dur="1" fill="hold">
                                          <p:stCondLst>
                                            <p:cond delay="499"/>
                                          </p:stCondLst>
                                        </p:cTn>
                                        <p:tgtEl>
                                          <p:spTgt spid="57347">
                                            <p:txEl>
                                              <p:pRg st="1" end="1"/>
                                            </p:txEl>
                                          </p:spTgt>
                                        </p:tgtEl>
                                        <p:attrNameLst>
                                          <p:attrName>style.visibility</p:attrName>
                                        </p:attrNameLst>
                                      </p:cBhvr>
                                      <p:to>
                                        <p:strVal val="hidden"/>
                                      </p:to>
                                    </p:set>
                                  </p:childTnLst>
                                </p:cTn>
                              </p:par>
                              <p:par>
                                <p:cTn id="90" presetID="22" presetClass="exit" presetSubtype="8" fill="hold" grpId="1" nodeType="withEffect">
                                  <p:stCondLst>
                                    <p:cond delay="0"/>
                                  </p:stCondLst>
                                  <p:childTnLst>
                                    <p:animEffect transition="out" filter="wipe(left)">
                                      <p:cBhvr>
                                        <p:cTn id="91" dur="500"/>
                                        <p:tgtEl>
                                          <p:spTgt spid="57347">
                                            <p:txEl>
                                              <p:pRg st="2" end="2"/>
                                            </p:txEl>
                                          </p:spTgt>
                                        </p:tgtEl>
                                      </p:cBhvr>
                                    </p:animEffect>
                                    <p:set>
                                      <p:cBhvr>
                                        <p:cTn id="92" dur="1" fill="hold">
                                          <p:stCondLst>
                                            <p:cond delay="499"/>
                                          </p:stCondLst>
                                        </p:cTn>
                                        <p:tgtEl>
                                          <p:spTgt spid="57347">
                                            <p:txEl>
                                              <p:pRg st="2" end="2"/>
                                            </p:txEl>
                                          </p:spTgt>
                                        </p:tgtEl>
                                        <p:attrNameLst>
                                          <p:attrName>style.visibility</p:attrName>
                                        </p:attrNameLst>
                                      </p:cBhvr>
                                      <p:to>
                                        <p:strVal val="hidden"/>
                                      </p:to>
                                    </p:set>
                                  </p:childTnLst>
                                </p:cTn>
                              </p:par>
                              <p:par>
                                <p:cTn id="93" presetID="22" presetClass="exit" presetSubtype="8" fill="hold" grpId="1" nodeType="withEffect">
                                  <p:stCondLst>
                                    <p:cond delay="0"/>
                                  </p:stCondLst>
                                  <p:childTnLst>
                                    <p:animEffect transition="out" filter="wipe(left)">
                                      <p:cBhvr>
                                        <p:cTn id="94" dur="500"/>
                                        <p:tgtEl>
                                          <p:spTgt spid="57347">
                                            <p:txEl>
                                              <p:pRg st="3" end="3"/>
                                            </p:txEl>
                                          </p:spTgt>
                                        </p:tgtEl>
                                      </p:cBhvr>
                                    </p:animEffect>
                                    <p:set>
                                      <p:cBhvr>
                                        <p:cTn id="95" dur="1" fill="hold">
                                          <p:stCondLst>
                                            <p:cond delay="499"/>
                                          </p:stCondLst>
                                        </p:cTn>
                                        <p:tgtEl>
                                          <p:spTgt spid="57347">
                                            <p:txEl>
                                              <p:pRg st="3" end="3"/>
                                            </p:txEl>
                                          </p:spTgt>
                                        </p:tgtEl>
                                        <p:attrNameLst>
                                          <p:attrName>style.visibility</p:attrName>
                                        </p:attrNameLst>
                                      </p:cBhvr>
                                      <p:to>
                                        <p:strVal val="hidden"/>
                                      </p:to>
                                    </p:set>
                                  </p:childTnLst>
                                </p:cTn>
                              </p:par>
                              <p:par>
                                <p:cTn id="96" presetID="22" presetClass="exit" presetSubtype="8" fill="hold" grpId="1" nodeType="withEffect">
                                  <p:stCondLst>
                                    <p:cond delay="0"/>
                                  </p:stCondLst>
                                  <p:childTnLst>
                                    <p:animEffect transition="out" filter="wipe(left)">
                                      <p:cBhvr>
                                        <p:cTn id="97" dur="500"/>
                                        <p:tgtEl>
                                          <p:spTgt spid="57347">
                                            <p:txEl>
                                              <p:pRg st="4" end="4"/>
                                            </p:txEl>
                                          </p:spTgt>
                                        </p:tgtEl>
                                      </p:cBhvr>
                                    </p:animEffect>
                                    <p:set>
                                      <p:cBhvr>
                                        <p:cTn id="98" dur="1" fill="hold">
                                          <p:stCondLst>
                                            <p:cond delay="499"/>
                                          </p:stCondLst>
                                        </p:cTn>
                                        <p:tgtEl>
                                          <p:spTgt spid="57347">
                                            <p:txEl>
                                              <p:pRg st="4" end="4"/>
                                            </p:txEl>
                                          </p:spTgt>
                                        </p:tgtEl>
                                        <p:attrNameLst>
                                          <p:attrName>style.visibility</p:attrName>
                                        </p:attrNameLst>
                                      </p:cBhvr>
                                      <p:to>
                                        <p:strVal val="hidden"/>
                                      </p:to>
                                    </p:set>
                                  </p:childTnLst>
                                </p:cTn>
                              </p:par>
                              <p:par>
                                <p:cTn id="99" presetID="22" presetClass="exit" presetSubtype="8" fill="hold" grpId="1" nodeType="withEffect">
                                  <p:stCondLst>
                                    <p:cond delay="0"/>
                                  </p:stCondLst>
                                  <p:childTnLst>
                                    <p:animEffect transition="out" filter="wipe(left)">
                                      <p:cBhvr>
                                        <p:cTn id="100" dur="500"/>
                                        <p:tgtEl>
                                          <p:spTgt spid="57347">
                                            <p:txEl>
                                              <p:pRg st="5" end="5"/>
                                            </p:txEl>
                                          </p:spTgt>
                                        </p:tgtEl>
                                      </p:cBhvr>
                                    </p:animEffect>
                                    <p:set>
                                      <p:cBhvr>
                                        <p:cTn id="101" dur="1" fill="hold">
                                          <p:stCondLst>
                                            <p:cond delay="499"/>
                                          </p:stCondLst>
                                        </p:cTn>
                                        <p:tgtEl>
                                          <p:spTgt spid="57347">
                                            <p:txEl>
                                              <p:pRg st="5" end="5"/>
                                            </p:txEl>
                                          </p:spTgt>
                                        </p:tgtEl>
                                        <p:attrNameLst>
                                          <p:attrName>style.visibility</p:attrName>
                                        </p:attrNameLst>
                                      </p:cBhvr>
                                      <p:to>
                                        <p:strVal val="hidden"/>
                                      </p:to>
                                    </p:set>
                                  </p:childTnLst>
                                </p:cTn>
                              </p:par>
                              <p:par>
                                <p:cTn id="102" presetID="22" presetClass="exit" presetSubtype="8" fill="hold" grpId="1" nodeType="withEffect">
                                  <p:stCondLst>
                                    <p:cond delay="0"/>
                                  </p:stCondLst>
                                  <p:childTnLst>
                                    <p:animEffect transition="out" filter="wipe(left)">
                                      <p:cBhvr>
                                        <p:cTn id="103" dur="500"/>
                                        <p:tgtEl>
                                          <p:spTgt spid="57347">
                                            <p:txEl>
                                              <p:pRg st="6" end="6"/>
                                            </p:txEl>
                                          </p:spTgt>
                                        </p:tgtEl>
                                      </p:cBhvr>
                                    </p:animEffect>
                                    <p:set>
                                      <p:cBhvr>
                                        <p:cTn id="104" dur="1" fill="hold">
                                          <p:stCondLst>
                                            <p:cond delay="499"/>
                                          </p:stCondLst>
                                        </p:cTn>
                                        <p:tgtEl>
                                          <p:spTgt spid="57347">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375</TotalTime>
  <Words>3128</Words>
  <Application>Microsoft Office PowerPoint</Application>
  <PresentationFormat>عرض على الشاشة (3:4)‏</PresentationFormat>
  <Paragraphs>213</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شكل موجة</vt:lpstr>
      <vt:lpstr>الفصل الرابع</vt:lpstr>
      <vt:lpstr>قضايا المناقشة</vt:lpstr>
      <vt:lpstr>وعي الذات صفة إنسانية بحتة</vt:lpstr>
      <vt:lpstr>ما هي الذات</vt:lpstr>
      <vt:lpstr>هل هناك علاقة بين الصفات الفعلية والصفات كما يدركها أو يشعر بها الفرد؟</vt:lpstr>
      <vt:lpstr>ادراكنا لأنفسنا ليس بالضرورة إن يعبر عن صفاتنا الفعلية أو الموضوعية</vt:lpstr>
      <vt:lpstr>خصوصية ظواهر الذات: وارتباطها بالأحداث الواقعية</vt:lpstr>
      <vt:lpstr>معرفة الذات ومفهوم الذات</vt:lpstr>
      <vt:lpstr>معرفة الذات ومفهوم الذات (تابع)</vt:lpstr>
      <vt:lpstr>معرفة الذات ومفهوم الذات (تابع)</vt:lpstr>
      <vt:lpstr>معرفة الذات ومفهوم الذات (تابع)</vt:lpstr>
      <vt:lpstr>معرفة الذات ومفهوم الذات (تابع)</vt:lpstr>
      <vt:lpstr>معرفة الذات ومفهوم الذات (تابع)</vt:lpstr>
      <vt:lpstr>معرفة الذات ومفهوم الذات (تابع)</vt:lpstr>
      <vt:lpstr>طرائق تكون معرفة الذات</vt:lpstr>
      <vt:lpstr>طرائق تكون معرفة الذات</vt:lpstr>
      <vt:lpstr>طرائق تكون معرفة الذات</vt:lpstr>
      <vt:lpstr>طرائق تكون معرفة الذات</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lpstr>عمليات الذات في التفاعل الاجتماعي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asus</dc:creator>
  <cp:lastModifiedBy>hams</cp:lastModifiedBy>
  <cp:revision>53</cp:revision>
  <dcterms:created xsi:type="dcterms:W3CDTF">2013-10-18T20:25:29Z</dcterms:created>
  <dcterms:modified xsi:type="dcterms:W3CDTF">2016-02-14T10:00:58Z</dcterms:modified>
</cp:coreProperties>
</file>