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67" r:id="rId2"/>
    <p:sldId id="256" r:id="rId3"/>
    <p:sldId id="271" r:id="rId4"/>
    <p:sldId id="262" r:id="rId5"/>
    <p:sldId id="263" r:id="rId6"/>
    <p:sldId id="265" r:id="rId7"/>
    <p:sldId id="325" r:id="rId8"/>
    <p:sldId id="312" r:id="rId9"/>
    <p:sldId id="314" r:id="rId10"/>
    <p:sldId id="315" r:id="rId11"/>
    <p:sldId id="317" r:id="rId12"/>
    <p:sldId id="319" r:id="rId13"/>
    <p:sldId id="320" r:id="rId14"/>
    <p:sldId id="321" r:id="rId15"/>
    <p:sldId id="303" r:id="rId16"/>
    <p:sldId id="304" r:id="rId17"/>
    <p:sldId id="305" r:id="rId18"/>
    <p:sldId id="307" r:id="rId19"/>
    <p:sldId id="308" r:id="rId20"/>
    <p:sldId id="309" r:id="rId21"/>
    <p:sldId id="310" r:id="rId22"/>
    <p:sldId id="326"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نمط متوسط 3 - تميي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نمط متوسط 3 - تميي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نمط متوسط 3 - تميي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p:scale>
          <a:sx n="50" d="100"/>
          <a:sy n="50" d="100"/>
        </p:scale>
        <p:origin x="-5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14518-652A-485F-A374-E6C2D1F28DBB}" type="doc">
      <dgm:prSet loTypeId="urn:microsoft.com/office/officeart/2009/3/layout/HorizontalOrganizationChart" loCatId="hierarchy" qsTypeId="urn:microsoft.com/office/officeart/2005/8/quickstyle/simple4" qsCatId="simple" csTypeId="urn:microsoft.com/office/officeart/2005/8/colors/colorful2" csCatId="colorful" phldr="1"/>
      <dgm:spPr/>
      <dgm:t>
        <a:bodyPr/>
        <a:lstStyle/>
        <a:p>
          <a:pPr rtl="1"/>
          <a:endParaRPr lang="ar-SA"/>
        </a:p>
      </dgm:t>
    </dgm:pt>
    <dgm:pt modelId="{3C18830D-F762-4D93-B992-1EA0C21E8DEB}">
      <dgm:prSet phldrT="[نص]" custT="1"/>
      <dgm:spPr/>
      <dgm:t>
        <a:bodyPr/>
        <a:lstStyle/>
        <a:p>
          <a:pPr rtl="1"/>
          <a:r>
            <a:rPr lang="ar-SA" sz="3600" dirty="0" smtClean="0">
              <a:cs typeface="DecoType Naskh" pitchFamily="2" charset="-78"/>
            </a:rPr>
            <a:t>أقسام الذاكرة طويلة المدى</a:t>
          </a:r>
          <a:endParaRPr lang="ar-SA" sz="3600" dirty="0">
            <a:cs typeface="DecoType Naskh" pitchFamily="2" charset="-78"/>
          </a:endParaRPr>
        </a:p>
      </dgm:t>
    </dgm:pt>
    <dgm:pt modelId="{76312CCC-3241-4002-AFD9-CDE141379A0E}" type="parTrans" cxnId="{92780584-E9D1-4DB5-8458-41C672CBF4E7}">
      <dgm:prSet/>
      <dgm:spPr/>
      <dgm:t>
        <a:bodyPr/>
        <a:lstStyle/>
        <a:p>
          <a:pPr rtl="1"/>
          <a:endParaRPr lang="ar-SA"/>
        </a:p>
      </dgm:t>
    </dgm:pt>
    <dgm:pt modelId="{89A63C8D-DB7F-4435-8BBC-F4A8253EE4AF}" type="sibTrans" cxnId="{92780584-E9D1-4DB5-8458-41C672CBF4E7}">
      <dgm:prSet/>
      <dgm:spPr/>
      <dgm:t>
        <a:bodyPr/>
        <a:lstStyle/>
        <a:p>
          <a:pPr rtl="1"/>
          <a:endParaRPr lang="ar-SA"/>
        </a:p>
      </dgm:t>
    </dgm:pt>
    <dgm:pt modelId="{C80FB79B-B35A-45F3-88D4-40B5CCB8F493}">
      <dgm:prSet phldrT="[نص]"/>
      <dgm:spPr/>
      <dgm:t>
        <a:bodyPr/>
        <a:lstStyle/>
        <a:p>
          <a:pPr rtl="1"/>
          <a:r>
            <a:rPr lang="ar-SA" dirty="0" smtClean="0">
              <a:cs typeface="DecoType Naskh" pitchFamily="2" charset="-78"/>
            </a:rPr>
            <a:t>الذاكرة الاجرائية</a:t>
          </a:r>
          <a:endParaRPr lang="ar-SA" dirty="0">
            <a:cs typeface="DecoType Naskh" pitchFamily="2" charset="-78"/>
          </a:endParaRPr>
        </a:p>
      </dgm:t>
    </dgm:pt>
    <dgm:pt modelId="{06B63783-D546-4082-8DE7-40CEBA4C9CB0}" type="parTrans" cxnId="{CC46F883-C94B-462D-A76D-E44727C6BED1}">
      <dgm:prSet/>
      <dgm:spPr/>
      <dgm:t>
        <a:bodyPr/>
        <a:lstStyle/>
        <a:p>
          <a:pPr rtl="1"/>
          <a:endParaRPr lang="ar-SA"/>
        </a:p>
      </dgm:t>
    </dgm:pt>
    <dgm:pt modelId="{7DB5F655-D4D4-4C41-A236-4552AD4BA7E7}" type="sibTrans" cxnId="{CC46F883-C94B-462D-A76D-E44727C6BED1}">
      <dgm:prSet/>
      <dgm:spPr/>
      <dgm:t>
        <a:bodyPr/>
        <a:lstStyle/>
        <a:p>
          <a:pPr rtl="1"/>
          <a:endParaRPr lang="ar-SA"/>
        </a:p>
      </dgm:t>
    </dgm:pt>
    <dgm:pt modelId="{5E9BAA19-25EE-4EFF-B408-F37239244424}">
      <dgm:prSet phldrT="[نص]"/>
      <dgm:spPr/>
      <dgm:t>
        <a:bodyPr/>
        <a:lstStyle/>
        <a:p>
          <a:pPr rtl="1"/>
          <a:r>
            <a:rPr lang="ar-SA" dirty="0" smtClean="0">
              <a:cs typeface="DecoType Naskh" pitchFamily="2" charset="-78"/>
            </a:rPr>
            <a:t>ذاكرة الأحداث</a:t>
          </a:r>
          <a:endParaRPr lang="ar-SA" dirty="0">
            <a:cs typeface="DecoType Naskh" pitchFamily="2" charset="-78"/>
          </a:endParaRPr>
        </a:p>
      </dgm:t>
    </dgm:pt>
    <dgm:pt modelId="{D7746D82-E05A-4E5B-AE03-855C14270721}" type="parTrans" cxnId="{7137054A-84F5-452E-B2EB-73B30AB3DE98}">
      <dgm:prSet/>
      <dgm:spPr/>
      <dgm:t>
        <a:bodyPr/>
        <a:lstStyle/>
        <a:p>
          <a:pPr rtl="1"/>
          <a:endParaRPr lang="ar-SA"/>
        </a:p>
      </dgm:t>
    </dgm:pt>
    <dgm:pt modelId="{C65FAE46-7750-4356-81A0-545529934298}" type="sibTrans" cxnId="{7137054A-84F5-452E-B2EB-73B30AB3DE98}">
      <dgm:prSet/>
      <dgm:spPr/>
      <dgm:t>
        <a:bodyPr/>
        <a:lstStyle/>
        <a:p>
          <a:pPr rtl="1"/>
          <a:endParaRPr lang="ar-SA"/>
        </a:p>
      </dgm:t>
    </dgm:pt>
    <dgm:pt modelId="{D0B076F2-D42F-4523-A108-94E49A542354}">
      <dgm:prSet phldrT="[نص]"/>
      <dgm:spPr/>
      <dgm:t>
        <a:bodyPr/>
        <a:lstStyle/>
        <a:p>
          <a:pPr rtl="1"/>
          <a:r>
            <a:rPr lang="ar-SA" dirty="0" smtClean="0">
              <a:cs typeface="DecoType Naskh" pitchFamily="2" charset="-78"/>
            </a:rPr>
            <a:t>ذاكرة المعاني</a:t>
          </a:r>
          <a:endParaRPr lang="ar-SA" dirty="0">
            <a:cs typeface="DecoType Naskh" pitchFamily="2" charset="-78"/>
          </a:endParaRPr>
        </a:p>
      </dgm:t>
    </dgm:pt>
    <dgm:pt modelId="{B8E638EF-D828-4A89-BD89-057FE7783B87}" type="parTrans" cxnId="{86084BAE-2E53-4709-BD5E-6256A2281B01}">
      <dgm:prSet/>
      <dgm:spPr/>
      <dgm:t>
        <a:bodyPr/>
        <a:lstStyle/>
        <a:p>
          <a:pPr rtl="1"/>
          <a:endParaRPr lang="ar-SA"/>
        </a:p>
      </dgm:t>
    </dgm:pt>
    <dgm:pt modelId="{CCB23C5F-5C4B-40DF-999A-461F8136F8A0}" type="sibTrans" cxnId="{86084BAE-2E53-4709-BD5E-6256A2281B01}">
      <dgm:prSet/>
      <dgm:spPr/>
      <dgm:t>
        <a:bodyPr/>
        <a:lstStyle/>
        <a:p>
          <a:pPr rtl="1"/>
          <a:endParaRPr lang="ar-SA"/>
        </a:p>
      </dgm:t>
    </dgm:pt>
    <dgm:pt modelId="{B0483DC1-2F8E-4151-806E-F04DB99769B4}" type="pres">
      <dgm:prSet presAssocID="{27414518-652A-485F-A374-E6C2D1F28DBB}" presName="hierChild1" presStyleCnt="0">
        <dgm:presLayoutVars>
          <dgm:orgChart val="1"/>
          <dgm:chPref val="1"/>
          <dgm:dir/>
          <dgm:animOne val="branch"/>
          <dgm:animLvl val="lvl"/>
          <dgm:resizeHandles/>
        </dgm:presLayoutVars>
      </dgm:prSet>
      <dgm:spPr/>
      <dgm:t>
        <a:bodyPr/>
        <a:lstStyle/>
        <a:p>
          <a:pPr rtl="1"/>
          <a:endParaRPr lang="ar-SA"/>
        </a:p>
      </dgm:t>
    </dgm:pt>
    <dgm:pt modelId="{4C30089A-E57B-420C-B524-861071BCB1B2}" type="pres">
      <dgm:prSet presAssocID="{3C18830D-F762-4D93-B992-1EA0C21E8DEB}" presName="hierRoot1" presStyleCnt="0">
        <dgm:presLayoutVars>
          <dgm:hierBranch val="init"/>
        </dgm:presLayoutVars>
      </dgm:prSet>
      <dgm:spPr/>
      <dgm:t>
        <a:bodyPr/>
        <a:lstStyle/>
        <a:p>
          <a:pPr rtl="1"/>
          <a:endParaRPr lang="ar-SA"/>
        </a:p>
      </dgm:t>
    </dgm:pt>
    <dgm:pt modelId="{61874B51-7EED-4D87-80E4-6292475083FE}" type="pres">
      <dgm:prSet presAssocID="{3C18830D-F762-4D93-B992-1EA0C21E8DEB}" presName="rootComposite1" presStyleCnt="0"/>
      <dgm:spPr/>
      <dgm:t>
        <a:bodyPr/>
        <a:lstStyle/>
        <a:p>
          <a:pPr rtl="1"/>
          <a:endParaRPr lang="ar-SA"/>
        </a:p>
      </dgm:t>
    </dgm:pt>
    <dgm:pt modelId="{02281C0B-9016-4C29-8DCB-8A988E775AE1}" type="pres">
      <dgm:prSet presAssocID="{3C18830D-F762-4D93-B992-1EA0C21E8DEB}" presName="rootText1" presStyleLbl="node0" presStyleIdx="0" presStyleCnt="1">
        <dgm:presLayoutVars>
          <dgm:chPref val="3"/>
        </dgm:presLayoutVars>
      </dgm:prSet>
      <dgm:spPr/>
      <dgm:t>
        <a:bodyPr/>
        <a:lstStyle/>
        <a:p>
          <a:pPr rtl="1"/>
          <a:endParaRPr lang="ar-SA"/>
        </a:p>
      </dgm:t>
    </dgm:pt>
    <dgm:pt modelId="{717B064F-E1B6-457B-B40B-2E155AB3C0FF}" type="pres">
      <dgm:prSet presAssocID="{3C18830D-F762-4D93-B992-1EA0C21E8DEB}" presName="rootConnector1" presStyleLbl="node1" presStyleIdx="0" presStyleCnt="0"/>
      <dgm:spPr/>
      <dgm:t>
        <a:bodyPr/>
        <a:lstStyle/>
        <a:p>
          <a:pPr rtl="1"/>
          <a:endParaRPr lang="ar-SA"/>
        </a:p>
      </dgm:t>
    </dgm:pt>
    <dgm:pt modelId="{68F9D556-5898-4A6C-A409-CF834E1537F3}" type="pres">
      <dgm:prSet presAssocID="{3C18830D-F762-4D93-B992-1EA0C21E8DEB}" presName="hierChild2" presStyleCnt="0"/>
      <dgm:spPr/>
      <dgm:t>
        <a:bodyPr/>
        <a:lstStyle/>
        <a:p>
          <a:pPr rtl="1"/>
          <a:endParaRPr lang="ar-SA"/>
        </a:p>
      </dgm:t>
    </dgm:pt>
    <dgm:pt modelId="{439101C2-3246-4417-AA3E-8F2DC4AD5CA2}" type="pres">
      <dgm:prSet presAssocID="{06B63783-D546-4082-8DE7-40CEBA4C9CB0}" presName="Name64" presStyleLbl="parChTrans1D2" presStyleIdx="0" presStyleCnt="3"/>
      <dgm:spPr/>
      <dgm:t>
        <a:bodyPr/>
        <a:lstStyle/>
        <a:p>
          <a:pPr rtl="1"/>
          <a:endParaRPr lang="ar-SA"/>
        </a:p>
      </dgm:t>
    </dgm:pt>
    <dgm:pt modelId="{3A69E87F-7072-4D3B-9E9D-FB70E6DA23B7}" type="pres">
      <dgm:prSet presAssocID="{C80FB79B-B35A-45F3-88D4-40B5CCB8F493}" presName="hierRoot2" presStyleCnt="0">
        <dgm:presLayoutVars>
          <dgm:hierBranch val="init"/>
        </dgm:presLayoutVars>
      </dgm:prSet>
      <dgm:spPr/>
      <dgm:t>
        <a:bodyPr/>
        <a:lstStyle/>
        <a:p>
          <a:pPr rtl="1"/>
          <a:endParaRPr lang="ar-SA"/>
        </a:p>
      </dgm:t>
    </dgm:pt>
    <dgm:pt modelId="{049B762C-47B7-4976-9BE3-9FB6DA0DF8B1}" type="pres">
      <dgm:prSet presAssocID="{C80FB79B-B35A-45F3-88D4-40B5CCB8F493}" presName="rootComposite" presStyleCnt="0"/>
      <dgm:spPr/>
      <dgm:t>
        <a:bodyPr/>
        <a:lstStyle/>
        <a:p>
          <a:pPr rtl="1"/>
          <a:endParaRPr lang="ar-SA"/>
        </a:p>
      </dgm:t>
    </dgm:pt>
    <dgm:pt modelId="{5CCBFB1C-9504-41BD-A0EB-BDC7E2D4DBB5}" type="pres">
      <dgm:prSet presAssocID="{C80FB79B-B35A-45F3-88D4-40B5CCB8F493}" presName="rootText" presStyleLbl="node2" presStyleIdx="0" presStyleCnt="3">
        <dgm:presLayoutVars>
          <dgm:chPref val="3"/>
        </dgm:presLayoutVars>
      </dgm:prSet>
      <dgm:spPr/>
      <dgm:t>
        <a:bodyPr/>
        <a:lstStyle/>
        <a:p>
          <a:pPr rtl="1"/>
          <a:endParaRPr lang="ar-SA"/>
        </a:p>
      </dgm:t>
    </dgm:pt>
    <dgm:pt modelId="{B62982C4-0319-4809-B3B1-948715981C7B}" type="pres">
      <dgm:prSet presAssocID="{C80FB79B-B35A-45F3-88D4-40B5CCB8F493}" presName="rootConnector" presStyleLbl="node2" presStyleIdx="0" presStyleCnt="3"/>
      <dgm:spPr/>
      <dgm:t>
        <a:bodyPr/>
        <a:lstStyle/>
        <a:p>
          <a:pPr rtl="1"/>
          <a:endParaRPr lang="ar-SA"/>
        </a:p>
      </dgm:t>
    </dgm:pt>
    <dgm:pt modelId="{861080AF-0691-4A6F-A715-EDC27E1C0234}" type="pres">
      <dgm:prSet presAssocID="{C80FB79B-B35A-45F3-88D4-40B5CCB8F493}" presName="hierChild4" presStyleCnt="0"/>
      <dgm:spPr/>
      <dgm:t>
        <a:bodyPr/>
        <a:lstStyle/>
        <a:p>
          <a:pPr rtl="1"/>
          <a:endParaRPr lang="ar-SA"/>
        </a:p>
      </dgm:t>
    </dgm:pt>
    <dgm:pt modelId="{93E24077-76D3-4CAD-872C-381361F0A6DB}" type="pres">
      <dgm:prSet presAssocID="{C80FB79B-B35A-45F3-88D4-40B5CCB8F493}" presName="hierChild5" presStyleCnt="0"/>
      <dgm:spPr/>
      <dgm:t>
        <a:bodyPr/>
        <a:lstStyle/>
        <a:p>
          <a:pPr rtl="1"/>
          <a:endParaRPr lang="ar-SA"/>
        </a:p>
      </dgm:t>
    </dgm:pt>
    <dgm:pt modelId="{CC2FE5AD-80FD-4D55-A167-FBE0370CEAA7}" type="pres">
      <dgm:prSet presAssocID="{D7746D82-E05A-4E5B-AE03-855C14270721}" presName="Name64" presStyleLbl="parChTrans1D2" presStyleIdx="1" presStyleCnt="3"/>
      <dgm:spPr/>
      <dgm:t>
        <a:bodyPr/>
        <a:lstStyle/>
        <a:p>
          <a:pPr rtl="1"/>
          <a:endParaRPr lang="ar-SA"/>
        </a:p>
      </dgm:t>
    </dgm:pt>
    <dgm:pt modelId="{02100B01-E095-47AC-A084-B480A588AEC4}" type="pres">
      <dgm:prSet presAssocID="{5E9BAA19-25EE-4EFF-B408-F37239244424}" presName="hierRoot2" presStyleCnt="0">
        <dgm:presLayoutVars>
          <dgm:hierBranch val="init"/>
        </dgm:presLayoutVars>
      </dgm:prSet>
      <dgm:spPr/>
      <dgm:t>
        <a:bodyPr/>
        <a:lstStyle/>
        <a:p>
          <a:pPr rtl="1"/>
          <a:endParaRPr lang="ar-SA"/>
        </a:p>
      </dgm:t>
    </dgm:pt>
    <dgm:pt modelId="{403D5376-653A-42F8-9801-0F17477E2171}" type="pres">
      <dgm:prSet presAssocID="{5E9BAA19-25EE-4EFF-B408-F37239244424}" presName="rootComposite" presStyleCnt="0"/>
      <dgm:spPr/>
      <dgm:t>
        <a:bodyPr/>
        <a:lstStyle/>
        <a:p>
          <a:pPr rtl="1"/>
          <a:endParaRPr lang="ar-SA"/>
        </a:p>
      </dgm:t>
    </dgm:pt>
    <dgm:pt modelId="{5AA2176A-66A8-4293-B8E7-2E3B76370537}" type="pres">
      <dgm:prSet presAssocID="{5E9BAA19-25EE-4EFF-B408-F37239244424}" presName="rootText" presStyleLbl="node2" presStyleIdx="1" presStyleCnt="3">
        <dgm:presLayoutVars>
          <dgm:chPref val="3"/>
        </dgm:presLayoutVars>
      </dgm:prSet>
      <dgm:spPr/>
      <dgm:t>
        <a:bodyPr/>
        <a:lstStyle/>
        <a:p>
          <a:pPr rtl="1"/>
          <a:endParaRPr lang="ar-SA"/>
        </a:p>
      </dgm:t>
    </dgm:pt>
    <dgm:pt modelId="{64FAE6BF-764C-4227-A508-7F7AFFF35CB5}" type="pres">
      <dgm:prSet presAssocID="{5E9BAA19-25EE-4EFF-B408-F37239244424}" presName="rootConnector" presStyleLbl="node2" presStyleIdx="1" presStyleCnt="3"/>
      <dgm:spPr/>
      <dgm:t>
        <a:bodyPr/>
        <a:lstStyle/>
        <a:p>
          <a:pPr rtl="1"/>
          <a:endParaRPr lang="ar-SA"/>
        </a:p>
      </dgm:t>
    </dgm:pt>
    <dgm:pt modelId="{D4DDB486-A9E5-40BC-8EF3-4FDEABE13DFD}" type="pres">
      <dgm:prSet presAssocID="{5E9BAA19-25EE-4EFF-B408-F37239244424}" presName="hierChild4" presStyleCnt="0"/>
      <dgm:spPr/>
      <dgm:t>
        <a:bodyPr/>
        <a:lstStyle/>
        <a:p>
          <a:pPr rtl="1"/>
          <a:endParaRPr lang="ar-SA"/>
        </a:p>
      </dgm:t>
    </dgm:pt>
    <dgm:pt modelId="{D0BFA971-5125-45BB-AADB-65334661579B}" type="pres">
      <dgm:prSet presAssocID="{5E9BAA19-25EE-4EFF-B408-F37239244424}" presName="hierChild5" presStyleCnt="0"/>
      <dgm:spPr/>
      <dgm:t>
        <a:bodyPr/>
        <a:lstStyle/>
        <a:p>
          <a:pPr rtl="1"/>
          <a:endParaRPr lang="ar-SA"/>
        </a:p>
      </dgm:t>
    </dgm:pt>
    <dgm:pt modelId="{536F5292-CFC0-420B-AFBD-61F3A010FE37}" type="pres">
      <dgm:prSet presAssocID="{B8E638EF-D828-4A89-BD89-057FE7783B87}" presName="Name64" presStyleLbl="parChTrans1D2" presStyleIdx="2" presStyleCnt="3"/>
      <dgm:spPr/>
      <dgm:t>
        <a:bodyPr/>
        <a:lstStyle/>
        <a:p>
          <a:pPr rtl="1"/>
          <a:endParaRPr lang="ar-SA"/>
        </a:p>
      </dgm:t>
    </dgm:pt>
    <dgm:pt modelId="{C4168607-80D3-4592-BBBC-2589AB476B8A}" type="pres">
      <dgm:prSet presAssocID="{D0B076F2-D42F-4523-A108-94E49A542354}" presName="hierRoot2" presStyleCnt="0">
        <dgm:presLayoutVars>
          <dgm:hierBranch val="init"/>
        </dgm:presLayoutVars>
      </dgm:prSet>
      <dgm:spPr/>
      <dgm:t>
        <a:bodyPr/>
        <a:lstStyle/>
        <a:p>
          <a:pPr rtl="1"/>
          <a:endParaRPr lang="ar-SA"/>
        </a:p>
      </dgm:t>
    </dgm:pt>
    <dgm:pt modelId="{5674E4B6-1BDD-4EBD-AD59-BEE676B0699F}" type="pres">
      <dgm:prSet presAssocID="{D0B076F2-D42F-4523-A108-94E49A542354}" presName="rootComposite" presStyleCnt="0"/>
      <dgm:spPr/>
      <dgm:t>
        <a:bodyPr/>
        <a:lstStyle/>
        <a:p>
          <a:pPr rtl="1"/>
          <a:endParaRPr lang="ar-SA"/>
        </a:p>
      </dgm:t>
    </dgm:pt>
    <dgm:pt modelId="{7409C986-3660-44E0-B06F-E794AA75AE5C}" type="pres">
      <dgm:prSet presAssocID="{D0B076F2-D42F-4523-A108-94E49A542354}" presName="rootText" presStyleLbl="node2" presStyleIdx="2" presStyleCnt="3">
        <dgm:presLayoutVars>
          <dgm:chPref val="3"/>
        </dgm:presLayoutVars>
      </dgm:prSet>
      <dgm:spPr/>
      <dgm:t>
        <a:bodyPr/>
        <a:lstStyle/>
        <a:p>
          <a:pPr rtl="1"/>
          <a:endParaRPr lang="ar-SA"/>
        </a:p>
      </dgm:t>
    </dgm:pt>
    <dgm:pt modelId="{9D623571-CC75-4A3D-AB39-C7673C2107E9}" type="pres">
      <dgm:prSet presAssocID="{D0B076F2-D42F-4523-A108-94E49A542354}" presName="rootConnector" presStyleLbl="node2" presStyleIdx="2" presStyleCnt="3"/>
      <dgm:spPr/>
      <dgm:t>
        <a:bodyPr/>
        <a:lstStyle/>
        <a:p>
          <a:pPr rtl="1"/>
          <a:endParaRPr lang="ar-SA"/>
        </a:p>
      </dgm:t>
    </dgm:pt>
    <dgm:pt modelId="{40F229C2-D8C2-4A98-A2D9-FBB9A814BB69}" type="pres">
      <dgm:prSet presAssocID="{D0B076F2-D42F-4523-A108-94E49A542354}" presName="hierChild4" presStyleCnt="0"/>
      <dgm:spPr/>
      <dgm:t>
        <a:bodyPr/>
        <a:lstStyle/>
        <a:p>
          <a:pPr rtl="1"/>
          <a:endParaRPr lang="ar-SA"/>
        </a:p>
      </dgm:t>
    </dgm:pt>
    <dgm:pt modelId="{559581A2-B97C-4FA3-AB32-FF35DEBEF495}" type="pres">
      <dgm:prSet presAssocID="{D0B076F2-D42F-4523-A108-94E49A542354}" presName="hierChild5" presStyleCnt="0"/>
      <dgm:spPr/>
      <dgm:t>
        <a:bodyPr/>
        <a:lstStyle/>
        <a:p>
          <a:pPr rtl="1"/>
          <a:endParaRPr lang="ar-SA"/>
        </a:p>
      </dgm:t>
    </dgm:pt>
    <dgm:pt modelId="{07AE167E-1B79-4150-97FA-4739736585AA}" type="pres">
      <dgm:prSet presAssocID="{3C18830D-F762-4D93-B992-1EA0C21E8DEB}" presName="hierChild3" presStyleCnt="0"/>
      <dgm:spPr/>
      <dgm:t>
        <a:bodyPr/>
        <a:lstStyle/>
        <a:p>
          <a:pPr rtl="1"/>
          <a:endParaRPr lang="ar-SA"/>
        </a:p>
      </dgm:t>
    </dgm:pt>
  </dgm:ptLst>
  <dgm:cxnLst>
    <dgm:cxn modelId="{7509F57D-C232-4340-9C37-4FB9B42C91DA}" type="presOf" srcId="{3C18830D-F762-4D93-B992-1EA0C21E8DEB}" destId="{717B064F-E1B6-457B-B40B-2E155AB3C0FF}" srcOrd="1" destOrd="0" presId="urn:microsoft.com/office/officeart/2009/3/layout/HorizontalOrganizationChart"/>
    <dgm:cxn modelId="{3248C2C7-3935-4C83-9278-3A8F8A3A035D}" type="presOf" srcId="{5E9BAA19-25EE-4EFF-B408-F37239244424}" destId="{64FAE6BF-764C-4227-A508-7F7AFFF35CB5}" srcOrd="1" destOrd="0" presId="urn:microsoft.com/office/officeart/2009/3/layout/HorizontalOrganizationChart"/>
    <dgm:cxn modelId="{92780584-E9D1-4DB5-8458-41C672CBF4E7}" srcId="{27414518-652A-485F-A374-E6C2D1F28DBB}" destId="{3C18830D-F762-4D93-B992-1EA0C21E8DEB}" srcOrd="0" destOrd="0" parTransId="{76312CCC-3241-4002-AFD9-CDE141379A0E}" sibTransId="{89A63C8D-DB7F-4435-8BBC-F4A8253EE4AF}"/>
    <dgm:cxn modelId="{DCA73AAE-3BA6-46BD-8034-CCDB202FD95B}" type="presOf" srcId="{D7746D82-E05A-4E5B-AE03-855C14270721}" destId="{CC2FE5AD-80FD-4D55-A167-FBE0370CEAA7}" srcOrd="0" destOrd="0" presId="urn:microsoft.com/office/officeart/2009/3/layout/HorizontalOrganizationChart"/>
    <dgm:cxn modelId="{46963080-DD5F-45FC-AB27-D2A5A64407EA}" type="presOf" srcId="{5E9BAA19-25EE-4EFF-B408-F37239244424}" destId="{5AA2176A-66A8-4293-B8E7-2E3B76370537}" srcOrd="0" destOrd="0" presId="urn:microsoft.com/office/officeart/2009/3/layout/HorizontalOrganizationChart"/>
    <dgm:cxn modelId="{FC9F3B9E-FB0C-4898-AE75-561DB57DF777}" type="presOf" srcId="{C80FB79B-B35A-45F3-88D4-40B5CCB8F493}" destId="{B62982C4-0319-4809-B3B1-948715981C7B}" srcOrd="1" destOrd="0" presId="urn:microsoft.com/office/officeart/2009/3/layout/HorizontalOrganizationChart"/>
    <dgm:cxn modelId="{48747E26-24AA-4279-98E0-643EDC91AD7C}" type="presOf" srcId="{D0B076F2-D42F-4523-A108-94E49A542354}" destId="{9D623571-CC75-4A3D-AB39-C7673C2107E9}" srcOrd="1" destOrd="0" presId="urn:microsoft.com/office/officeart/2009/3/layout/HorizontalOrganizationChart"/>
    <dgm:cxn modelId="{92C7F409-E0E6-4F04-BDCF-EC728BCA6FF1}" type="presOf" srcId="{D0B076F2-D42F-4523-A108-94E49A542354}" destId="{7409C986-3660-44E0-B06F-E794AA75AE5C}" srcOrd="0" destOrd="0" presId="urn:microsoft.com/office/officeart/2009/3/layout/HorizontalOrganizationChart"/>
    <dgm:cxn modelId="{CC46F883-C94B-462D-A76D-E44727C6BED1}" srcId="{3C18830D-F762-4D93-B992-1EA0C21E8DEB}" destId="{C80FB79B-B35A-45F3-88D4-40B5CCB8F493}" srcOrd="0" destOrd="0" parTransId="{06B63783-D546-4082-8DE7-40CEBA4C9CB0}" sibTransId="{7DB5F655-D4D4-4C41-A236-4552AD4BA7E7}"/>
    <dgm:cxn modelId="{37666484-AC22-4E58-9B56-5063CA60EBE4}" type="presOf" srcId="{C80FB79B-B35A-45F3-88D4-40B5CCB8F493}" destId="{5CCBFB1C-9504-41BD-A0EB-BDC7E2D4DBB5}" srcOrd="0" destOrd="0" presId="urn:microsoft.com/office/officeart/2009/3/layout/HorizontalOrganizationChart"/>
    <dgm:cxn modelId="{86084BAE-2E53-4709-BD5E-6256A2281B01}" srcId="{3C18830D-F762-4D93-B992-1EA0C21E8DEB}" destId="{D0B076F2-D42F-4523-A108-94E49A542354}" srcOrd="2" destOrd="0" parTransId="{B8E638EF-D828-4A89-BD89-057FE7783B87}" sibTransId="{CCB23C5F-5C4B-40DF-999A-461F8136F8A0}"/>
    <dgm:cxn modelId="{7137054A-84F5-452E-B2EB-73B30AB3DE98}" srcId="{3C18830D-F762-4D93-B992-1EA0C21E8DEB}" destId="{5E9BAA19-25EE-4EFF-B408-F37239244424}" srcOrd="1" destOrd="0" parTransId="{D7746D82-E05A-4E5B-AE03-855C14270721}" sibTransId="{C65FAE46-7750-4356-81A0-545529934298}"/>
    <dgm:cxn modelId="{D2116CD9-6FD4-4DB5-ACAF-36A807CEF5EF}" type="presOf" srcId="{3C18830D-F762-4D93-B992-1EA0C21E8DEB}" destId="{02281C0B-9016-4C29-8DCB-8A988E775AE1}" srcOrd="0" destOrd="0" presId="urn:microsoft.com/office/officeart/2009/3/layout/HorizontalOrganizationChart"/>
    <dgm:cxn modelId="{4FB11D9D-B38B-48B4-B2DB-474A04746438}" type="presOf" srcId="{06B63783-D546-4082-8DE7-40CEBA4C9CB0}" destId="{439101C2-3246-4417-AA3E-8F2DC4AD5CA2}" srcOrd="0" destOrd="0" presId="urn:microsoft.com/office/officeart/2009/3/layout/HorizontalOrganizationChart"/>
    <dgm:cxn modelId="{B3723CFE-102D-4BF4-9421-1B32805BCF98}" type="presOf" srcId="{27414518-652A-485F-A374-E6C2D1F28DBB}" destId="{B0483DC1-2F8E-4151-806E-F04DB99769B4}" srcOrd="0" destOrd="0" presId="urn:microsoft.com/office/officeart/2009/3/layout/HorizontalOrganizationChart"/>
    <dgm:cxn modelId="{2DBAC782-2D5E-4759-A346-A18CD8348DBC}" type="presOf" srcId="{B8E638EF-D828-4A89-BD89-057FE7783B87}" destId="{536F5292-CFC0-420B-AFBD-61F3A010FE37}" srcOrd="0" destOrd="0" presId="urn:microsoft.com/office/officeart/2009/3/layout/HorizontalOrganizationChart"/>
    <dgm:cxn modelId="{60D473C2-1CF9-4AB8-833F-FD1D53C2F1D2}" type="presParOf" srcId="{B0483DC1-2F8E-4151-806E-F04DB99769B4}" destId="{4C30089A-E57B-420C-B524-861071BCB1B2}" srcOrd="0" destOrd="0" presId="urn:microsoft.com/office/officeart/2009/3/layout/HorizontalOrganizationChart"/>
    <dgm:cxn modelId="{60C56FE9-C385-495B-8E91-6B0BB9170A86}" type="presParOf" srcId="{4C30089A-E57B-420C-B524-861071BCB1B2}" destId="{61874B51-7EED-4D87-80E4-6292475083FE}" srcOrd="0" destOrd="0" presId="urn:microsoft.com/office/officeart/2009/3/layout/HorizontalOrganizationChart"/>
    <dgm:cxn modelId="{EAF71353-D714-453B-A4D1-FDE606CB9B4D}" type="presParOf" srcId="{61874B51-7EED-4D87-80E4-6292475083FE}" destId="{02281C0B-9016-4C29-8DCB-8A988E775AE1}" srcOrd="0" destOrd="0" presId="urn:microsoft.com/office/officeart/2009/3/layout/HorizontalOrganizationChart"/>
    <dgm:cxn modelId="{44294966-9DE5-401A-B1AF-52A479B3DDCD}" type="presParOf" srcId="{61874B51-7EED-4D87-80E4-6292475083FE}" destId="{717B064F-E1B6-457B-B40B-2E155AB3C0FF}" srcOrd="1" destOrd="0" presId="urn:microsoft.com/office/officeart/2009/3/layout/HorizontalOrganizationChart"/>
    <dgm:cxn modelId="{66B6CB3D-B911-42F7-BDFD-41815AA4A737}" type="presParOf" srcId="{4C30089A-E57B-420C-B524-861071BCB1B2}" destId="{68F9D556-5898-4A6C-A409-CF834E1537F3}" srcOrd="1" destOrd="0" presId="urn:microsoft.com/office/officeart/2009/3/layout/HorizontalOrganizationChart"/>
    <dgm:cxn modelId="{028AB441-D92F-4CC5-9D4A-FC5B87B2389B}" type="presParOf" srcId="{68F9D556-5898-4A6C-A409-CF834E1537F3}" destId="{439101C2-3246-4417-AA3E-8F2DC4AD5CA2}" srcOrd="0" destOrd="0" presId="urn:microsoft.com/office/officeart/2009/3/layout/HorizontalOrganizationChart"/>
    <dgm:cxn modelId="{BB7DED8F-84EC-41ED-A009-AC9B2AC68C4F}" type="presParOf" srcId="{68F9D556-5898-4A6C-A409-CF834E1537F3}" destId="{3A69E87F-7072-4D3B-9E9D-FB70E6DA23B7}" srcOrd="1" destOrd="0" presId="urn:microsoft.com/office/officeart/2009/3/layout/HorizontalOrganizationChart"/>
    <dgm:cxn modelId="{A3D67E90-76A1-4F0F-B96E-493C75510807}" type="presParOf" srcId="{3A69E87F-7072-4D3B-9E9D-FB70E6DA23B7}" destId="{049B762C-47B7-4976-9BE3-9FB6DA0DF8B1}" srcOrd="0" destOrd="0" presId="urn:microsoft.com/office/officeart/2009/3/layout/HorizontalOrganizationChart"/>
    <dgm:cxn modelId="{19CF0139-4E31-4F7D-9252-C6CAEB001AA5}" type="presParOf" srcId="{049B762C-47B7-4976-9BE3-9FB6DA0DF8B1}" destId="{5CCBFB1C-9504-41BD-A0EB-BDC7E2D4DBB5}" srcOrd="0" destOrd="0" presId="urn:microsoft.com/office/officeart/2009/3/layout/HorizontalOrganizationChart"/>
    <dgm:cxn modelId="{55D75F71-34A3-460A-8509-ADFCA2F5AB82}" type="presParOf" srcId="{049B762C-47B7-4976-9BE3-9FB6DA0DF8B1}" destId="{B62982C4-0319-4809-B3B1-948715981C7B}" srcOrd="1" destOrd="0" presId="urn:microsoft.com/office/officeart/2009/3/layout/HorizontalOrganizationChart"/>
    <dgm:cxn modelId="{C9CFDDFD-8889-4F93-8846-8F58EEC3FF3D}" type="presParOf" srcId="{3A69E87F-7072-4D3B-9E9D-FB70E6DA23B7}" destId="{861080AF-0691-4A6F-A715-EDC27E1C0234}" srcOrd="1" destOrd="0" presId="urn:microsoft.com/office/officeart/2009/3/layout/HorizontalOrganizationChart"/>
    <dgm:cxn modelId="{053B6F7C-3C11-45DA-A70E-503BD435A479}" type="presParOf" srcId="{3A69E87F-7072-4D3B-9E9D-FB70E6DA23B7}" destId="{93E24077-76D3-4CAD-872C-381361F0A6DB}" srcOrd="2" destOrd="0" presId="urn:microsoft.com/office/officeart/2009/3/layout/HorizontalOrganizationChart"/>
    <dgm:cxn modelId="{36B05BF0-9942-4A3B-846C-EB11ADE5D741}" type="presParOf" srcId="{68F9D556-5898-4A6C-A409-CF834E1537F3}" destId="{CC2FE5AD-80FD-4D55-A167-FBE0370CEAA7}" srcOrd="2" destOrd="0" presId="urn:microsoft.com/office/officeart/2009/3/layout/HorizontalOrganizationChart"/>
    <dgm:cxn modelId="{74430525-A462-4227-A5DE-4A41E9CADB7F}" type="presParOf" srcId="{68F9D556-5898-4A6C-A409-CF834E1537F3}" destId="{02100B01-E095-47AC-A084-B480A588AEC4}" srcOrd="3" destOrd="0" presId="urn:microsoft.com/office/officeart/2009/3/layout/HorizontalOrganizationChart"/>
    <dgm:cxn modelId="{2469F592-B352-497F-B4F2-72A3501D8C1D}" type="presParOf" srcId="{02100B01-E095-47AC-A084-B480A588AEC4}" destId="{403D5376-653A-42F8-9801-0F17477E2171}" srcOrd="0" destOrd="0" presId="urn:microsoft.com/office/officeart/2009/3/layout/HorizontalOrganizationChart"/>
    <dgm:cxn modelId="{8237230D-D89A-4505-ABD7-09C13742CF6D}" type="presParOf" srcId="{403D5376-653A-42F8-9801-0F17477E2171}" destId="{5AA2176A-66A8-4293-B8E7-2E3B76370537}" srcOrd="0" destOrd="0" presId="urn:microsoft.com/office/officeart/2009/3/layout/HorizontalOrganizationChart"/>
    <dgm:cxn modelId="{7586A19C-030A-420E-86D0-AE13BC53B7C2}" type="presParOf" srcId="{403D5376-653A-42F8-9801-0F17477E2171}" destId="{64FAE6BF-764C-4227-A508-7F7AFFF35CB5}" srcOrd="1" destOrd="0" presId="urn:microsoft.com/office/officeart/2009/3/layout/HorizontalOrganizationChart"/>
    <dgm:cxn modelId="{84642FB8-ADE3-49FE-8529-42ACF69EB338}" type="presParOf" srcId="{02100B01-E095-47AC-A084-B480A588AEC4}" destId="{D4DDB486-A9E5-40BC-8EF3-4FDEABE13DFD}" srcOrd="1" destOrd="0" presId="urn:microsoft.com/office/officeart/2009/3/layout/HorizontalOrganizationChart"/>
    <dgm:cxn modelId="{B54EDAE9-7FAA-4F33-901E-A376A9025AA7}" type="presParOf" srcId="{02100B01-E095-47AC-A084-B480A588AEC4}" destId="{D0BFA971-5125-45BB-AADB-65334661579B}" srcOrd="2" destOrd="0" presId="urn:microsoft.com/office/officeart/2009/3/layout/HorizontalOrganizationChart"/>
    <dgm:cxn modelId="{F9F2108E-8B4A-4165-9E09-3DCBC0C43CC8}" type="presParOf" srcId="{68F9D556-5898-4A6C-A409-CF834E1537F3}" destId="{536F5292-CFC0-420B-AFBD-61F3A010FE37}" srcOrd="4" destOrd="0" presId="urn:microsoft.com/office/officeart/2009/3/layout/HorizontalOrganizationChart"/>
    <dgm:cxn modelId="{5EB27B76-C0D9-435F-A9F9-8AAC7CAE01DD}" type="presParOf" srcId="{68F9D556-5898-4A6C-A409-CF834E1537F3}" destId="{C4168607-80D3-4592-BBBC-2589AB476B8A}" srcOrd="5" destOrd="0" presId="urn:microsoft.com/office/officeart/2009/3/layout/HorizontalOrganizationChart"/>
    <dgm:cxn modelId="{44782A89-3839-4E68-99EB-AFC125D056EF}" type="presParOf" srcId="{C4168607-80D3-4592-BBBC-2589AB476B8A}" destId="{5674E4B6-1BDD-4EBD-AD59-BEE676B0699F}" srcOrd="0" destOrd="0" presId="urn:microsoft.com/office/officeart/2009/3/layout/HorizontalOrganizationChart"/>
    <dgm:cxn modelId="{0C8B5F7C-59F3-4CF8-89FA-247C97A18F22}" type="presParOf" srcId="{5674E4B6-1BDD-4EBD-AD59-BEE676B0699F}" destId="{7409C986-3660-44E0-B06F-E794AA75AE5C}" srcOrd="0" destOrd="0" presId="urn:microsoft.com/office/officeart/2009/3/layout/HorizontalOrganizationChart"/>
    <dgm:cxn modelId="{CCAB031A-87D5-4B33-B70A-856378A0DD2C}" type="presParOf" srcId="{5674E4B6-1BDD-4EBD-AD59-BEE676B0699F}" destId="{9D623571-CC75-4A3D-AB39-C7673C2107E9}" srcOrd="1" destOrd="0" presId="urn:microsoft.com/office/officeart/2009/3/layout/HorizontalOrganizationChart"/>
    <dgm:cxn modelId="{CEC6C2BE-651B-46B2-AAE3-C12CC6CAFDB4}" type="presParOf" srcId="{C4168607-80D3-4592-BBBC-2589AB476B8A}" destId="{40F229C2-D8C2-4A98-A2D9-FBB9A814BB69}" srcOrd="1" destOrd="0" presId="urn:microsoft.com/office/officeart/2009/3/layout/HorizontalOrganizationChart"/>
    <dgm:cxn modelId="{4A205D3D-1A3B-4106-B55E-16C6EDDFE1E0}" type="presParOf" srcId="{C4168607-80D3-4592-BBBC-2589AB476B8A}" destId="{559581A2-B97C-4FA3-AB32-FF35DEBEF495}" srcOrd="2" destOrd="0" presId="urn:microsoft.com/office/officeart/2009/3/layout/HorizontalOrganizationChart"/>
    <dgm:cxn modelId="{2AB614F0-40A0-4C43-B39F-13E6E1E428E2}" type="presParOf" srcId="{4C30089A-E57B-420C-B524-861071BCB1B2}" destId="{07AE167E-1B79-4150-97FA-4739736585A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C82D5-C8A0-46FB-A553-383BA5221AEF}" type="doc">
      <dgm:prSet loTypeId="urn:microsoft.com/office/officeart/2005/8/layout/architecture+Icon" loCatId="hierarchy" qsTypeId="urn:microsoft.com/office/officeart/2005/8/quickstyle/simple2" qsCatId="simple" csTypeId="urn:microsoft.com/office/officeart/2005/8/colors/colorful2" csCatId="colorful" phldr="1"/>
      <dgm:spPr/>
      <dgm:t>
        <a:bodyPr/>
        <a:lstStyle/>
        <a:p>
          <a:pPr rtl="1"/>
          <a:endParaRPr lang="ar-SA"/>
        </a:p>
      </dgm:t>
    </dgm:pt>
    <dgm:pt modelId="{5C36C89B-E5C6-448C-84F5-F66C13B5A666}">
      <dgm:prSet phldrT="[نص]"/>
      <dgm:spPr/>
      <dgm:t>
        <a:bodyPr/>
        <a:lstStyle/>
        <a:p>
          <a:pPr rtl="1"/>
          <a:r>
            <a:rPr lang="ar-SA" dirty="0" smtClean="0"/>
            <a:t>معينات الذاكرة</a:t>
          </a:r>
          <a:endParaRPr lang="ar-SA" dirty="0"/>
        </a:p>
      </dgm:t>
    </dgm:pt>
    <dgm:pt modelId="{B9BFE396-61D2-47A2-BE5F-48A90DECB179}" type="parTrans" cxnId="{3BE450E0-1512-4545-B1BB-0AD7C3E3E4C1}">
      <dgm:prSet/>
      <dgm:spPr/>
      <dgm:t>
        <a:bodyPr/>
        <a:lstStyle/>
        <a:p>
          <a:pPr rtl="1"/>
          <a:endParaRPr lang="ar-SA"/>
        </a:p>
      </dgm:t>
    </dgm:pt>
    <dgm:pt modelId="{805399FD-36C2-4B10-AD86-392F33B8869B}" type="sibTrans" cxnId="{3BE450E0-1512-4545-B1BB-0AD7C3E3E4C1}">
      <dgm:prSet/>
      <dgm:spPr/>
      <dgm:t>
        <a:bodyPr/>
        <a:lstStyle/>
        <a:p>
          <a:pPr rtl="1"/>
          <a:endParaRPr lang="ar-SA"/>
        </a:p>
      </dgm:t>
    </dgm:pt>
    <dgm:pt modelId="{25E12C0C-EFEF-4AC2-B40D-3C6552F9231C}">
      <dgm:prSet phldrT="[نص]" custT="1"/>
      <dgm:spPr/>
      <dgm:t>
        <a:bodyPr/>
        <a:lstStyle/>
        <a:p>
          <a:pPr rtl="1"/>
          <a:r>
            <a:rPr lang="ar-SA" sz="2800" b="0" dirty="0" smtClean="0">
              <a:cs typeface="DecoType Thuluth" pitchFamily="2" charset="-78"/>
            </a:rPr>
            <a:t>طريقة الأماكن والمواقع</a:t>
          </a:r>
          <a:endParaRPr lang="ar-SA" sz="2800" b="0" dirty="0">
            <a:cs typeface="DecoType Thuluth" pitchFamily="2" charset="-78"/>
          </a:endParaRPr>
        </a:p>
      </dgm:t>
    </dgm:pt>
    <dgm:pt modelId="{059EB267-3DE7-49CE-8128-75C9F43CA615}" type="parTrans" cxnId="{F1ABAC1E-1F6C-4EBD-9F0C-8F17383990BF}">
      <dgm:prSet/>
      <dgm:spPr/>
      <dgm:t>
        <a:bodyPr/>
        <a:lstStyle/>
        <a:p>
          <a:pPr rtl="1"/>
          <a:endParaRPr lang="ar-SA"/>
        </a:p>
      </dgm:t>
    </dgm:pt>
    <dgm:pt modelId="{428ABDCF-C20B-42F2-B707-385BA9C86BD6}" type="sibTrans" cxnId="{F1ABAC1E-1F6C-4EBD-9F0C-8F17383990BF}">
      <dgm:prSet/>
      <dgm:spPr/>
      <dgm:t>
        <a:bodyPr/>
        <a:lstStyle/>
        <a:p>
          <a:pPr rtl="1"/>
          <a:endParaRPr lang="ar-SA"/>
        </a:p>
      </dgm:t>
    </dgm:pt>
    <dgm:pt modelId="{E2B5A671-163D-4BF4-AFF2-7A77FF483176}">
      <dgm:prSet custT="1"/>
      <dgm:spPr/>
      <dgm:t>
        <a:bodyPr/>
        <a:lstStyle/>
        <a:p>
          <a:pPr rtl="1"/>
          <a:r>
            <a:rPr lang="ar-SA" sz="2800" b="0" smtClean="0">
              <a:cs typeface="DecoType Thuluth" pitchFamily="2" charset="-78"/>
            </a:rPr>
            <a:t>طريقة المختصرات</a:t>
          </a:r>
          <a:endParaRPr lang="ar-SA" sz="2800" b="0" dirty="0">
            <a:cs typeface="DecoType Thuluth" pitchFamily="2" charset="-78"/>
          </a:endParaRPr>
        </a:p>
      </dgm:t>
    </dgm:pt>
    <dgm:pt modelId="{790390B7-1B99-4C1D-B15C-781BC1118F63}" type="parTrans" cxnId="{EF8B9C52-19BE-40DC-ACC9-5D643202B901}">
      <dgm:prSet/>
      <dgm:spPr/>
      <dgm:t>
        <a:bodyPr/>
        <a:lstStyle/>
        <a:p>
          <a:pPr rtl="1"/>
          <a:endParaRPr lang="ar-SA"/>
        </a:p>
      </dgm:t>
    </dgm:pt>
    <dgm:pt modelId="{5FB97947-E145-4C55-A6EF-BFDDAD0EE3B3}" type="sibTrans" cxnId="{EF8B9C52-19BE-40DC-ACC9-5D643202B901}">
      <dgm:prSet/>
      <dgm:spPr/>
      <dgm:t>
        <a:bodyPr/>
        <a:lstStyle/>
        <a:p>
          <a:pPr rtl="1"/>
          <a:endParaRPr lang="ar-SA"/>
        </a:p>
      </dgm:t>
    </dgm:pt>
    <dgm:pt modelId="{F3C7C859-4AE3-4C6B-BB90-7670328B37EE}">
      <dgm:prSet custT="1"/>
      <dgm:spPr/>
      <dgm:t>
        <a:bodyPr/>
        <a:lstStyle/>
        <a:p>
          <a:pPr rtl="1"/>
          <a:r>
            <a:rPr lang="ar-SA" sz="2800" dirty="0" smtClean="0">
              <a:cs typeface="DecoType Thuluth" pitchFamily="2" charset="-78"/>
            </a:rPr>
            <a:t>طريقة الكلمة المفتاح</a:t>
          </a:r>
          <a:endParaRPr lang="ar-SA" sz="2800" dirty="0">
            <a:cs typeface="DecoType Thuluth" pitchFamily="2" charset="-78"/>
          </a:endParaRPr>
        </a:p>
      </dgm:t>
    </dgm:pt>
    <dgm:pt modelId="{D10BC0BB-7616-44E0-93A5-42554C5E8F1E}" type="parTrans" cxnId="{62743712-A3CF-439B-8687-848E02A42825}">
      <dgm:prSet/>
      <dgm:spPr/>
      <dgm:t>
        <a:bodyPr/>
        <a:lstStyle/>
        <a:p>
          <a:pPr rtl="1"/>
          <a:endParaRPr lang="ar-SA"/>
        </a:p>
      </dgm:t>
    </dgm:pt>
    <dgm:pt modelId="{F453FDEE-8829-4EEE-BE21-57FE0344F3C1}" type="sibTrans" cxnId="{62743712-A3CF-439B-8687-848E02A42825}">
      <dgm:prSet/>
      <dgm:spPr/>
      <dgm:t>
        <a:bodyPr/>
        <a:lstStyle/>
        <a:p>
          <a:pPr rtl="1"/>
          <a:endParaRPr lang="ar-SA"/>
        </a:p>
      </dgm:t>
    </dgm:pt>
    <dgm:pt modelId="{1715EBA6-CC5C-4999-A22C-454605B8F2DB}">
      <dgm:prSet custT="1"/>
      <dgm:spPr/>
      <dgm:t>
        <a:bodyPr/>
        <a:lstStyle/>
        <a:p>
          <a:pPr rtl="1"/>
          <a:r>
            <a:rPr lang="ar-SA" sz="3600" dirty="0" smtClean="0">
              <a:cs typeface="DecoType Thuluth" pitchFamily="2" charset="-78"/>
            </a:rPr>
            <a:t>طريقة الربط</a:t>
          </a:r>
          <a:endParaRPr lang="ar-SA" sz="3600" dirty="0">
            <a:cs typeface="DecoType Thuluth" pitchFamily="2" charset="-78"/>
          </a:endParaRPr>
        </a:p>
      </dgm:t>
    </dgm:pt>
    <dgm:pt modelId="{EF87EF82-8477-48D1-BA53-8847354AD220}" type="parTrans" cxnId="{9DB03B42-21FF-4C09-9D78-E0DB4578E0D9}">
      <dgm:prSet/>
      <dgm:spPr/>
      <dgm:t>
        <a:bodyPr/>
        <a:lstStyle/>
        <a:p>
          <a:pPr rtl="1"/>
          <a:endParaRPr lang="ar-SA"/>
        </a:p>
      </dgm:t>
    </dgm:pt>
    <dgm:pt modelId="{DA42A180-3728-49CC-8365-7CB2BFBDDAC7}" type="sibTrans" cxnId="{9DB03B42-21FF-4C09-9D78-E0DB4578E0D9}">
      <dgm:prSet/>
      <dgm:spPr/>
      <dgm:t>
        <a:bodyPr/>
        <a:lstStyle/>
        <a:p>
          <a:pPr rtl="1"/>
          <a:endParaRPr lang="ar-SA"/>
        </a:p>
      </dgm:t>
    </dgm:pt>
    <dgm:pt modelId="{3410AEF0-59E6-43B5-94A3-C24FE57BD120}">
      <dgm:prSet custT="1"/>
      <dgm:spPr/>
      <dgm:t>
        <a:bodyPr/>
        <a:lstStyle/>
        <a:p>
          <a:pPr rtl="1"/>
          <a:r>
            <a:rPr lang="ar-SA" sz="3600" dirty="0" smtClean="0">
              <a:cs typeface="DecoType Thuluth" pitchFamily="2" charset="-78"/>
            </a:rPr>
            <a:t>طريقة التخيل </a:t>
          </a:r>
          <a:endParaRPr lang="ar-SA" sz="3600" dirty="0">
            <a:cs typeface="DecoType Thuluth" pitchFamily="2" charset="-78"/>
          </a:endParaRPr>
        </a:p>
      </dgm:t>
    </dgm:pt>
    <dgm:pt modelId="{B9DBFC40-29CB-4501-A520-D2F09E0C6833}" type="parTrans" cxnId="{02CF7A7B-8C0C-4E28-8EA8-C6D18913B96D}">
      <dgm:prSet/>
      <dgm:spPr/>
      <dgm:t>
        <a:bodyPr/>
        <a:lstStyle/>
        <a:p>
          <a:pPr rtl="1"/>
          <a:endParaRPr lang="ar-SA"/>
        </a:p>
      </dgm:t>
    </dgm:pt>
    <dgm:pt modelId="{D364AFF2-9832-47BC-BE71-782A6FAA1748}" type="sibTrans" cxnId="{02CF7A7B-8C0C-4E28-8EA8-C6D18913B96D}">
      <dgm:prSet/>
      <dgm:spPr/>
      <dgm:t>
        <a:bodyPr/>
        <a:lstStyle/>
        <a:p>
          <a:pPr rtl="1"/>
          <a:endParaRPr lang="ar-SA"/>
        </a:p>
      </dgm:t>
    </dgm:pt>
    <dgm:pt modelId="{E0870E99-FF4A-4E51-BADB-6CDDE0A5FBB9}" type="pres">
      <dgm:prSet presAssocID="{687C82D5-C8A0-46FB-A553-383BA5221AEF}" presName="Name0" presStyleCnt="0">
        <dgm:presLayoutVars>
          <dgm:chPref val="1"/>
          <dgm:dir/>
          <dgm:animOne val="branch"/>
          <dgm:animLvl val="lvl"/>
          <dgm:resizeHandles/>
        </dgm:presLayoutVars>
      </dgm:prSet>
      <dgm:spPr/>
      <dgm:t>
        <a:bodyPr/>
        <a:lstStyle/>
        <a:p>
          <a:pPr rtl="1"/>
          <a:endParaRPr lang="ar-SA"/>
        </a:p>
      </dgm:t>
    </dgm:pt>
    <dgm:pt modelId="{65685A79-A44B-4445-98F6-4F2B60ED965D}" type="pres">
      <dgm:prSet presAssocID="{5C36C89B-E5C6-448C-84F5-F66C13B5A666}" presName="vertOne" presStyleCnt="0"/>
      <dgm:spPr/>
      <dgm:t>
        <a:bodyPr/>
        <a:lstStyle/>
        <a:p>
          <a:pPr rtl="1"/>
          <a:endParaRPr lang="ar-SA"/>
        </a:p>
      </dgm:t>
    </dgm:pt>
    <dgm:pt modelId="{1DA74C07-4221-47E7-9FE5-C852344D1F56}" type="pres">
      <dgm:prSet presAssocID="{5C36C89B-E5C6-448C-84F5-F66C13B5A666}" presName="txOne" presStyleLbl="node0" presStyleIdx="0" presStyleCnt="1">
        <dgm:presLayoutVars>
          <dgm:chPref val="3"/>
        </dgm:presLayoutVars>
      </dgm:prSet>
      <dgm:spPr/>
      <dgm:t>
        <a:bodyPr/>
        <a:lstStyle/>
        <a:p>
          <a:pPr rtl="1"/>
          <a:endParaRPr lang="ar-SA"/>
        </a:p>
      </dgm:t>
    </dgm:pt>
    <dgm:pt modelId="{2205DD11-EB18-41E5-82C5-F40AD7CC4B5A}" type="pres">
      <dgm:prSet presAssocID="{5C36C89B-E5C6-448C-84F5-F66C13B5A666}" presName="parTransOne" presStyleCnt="0"/>
      <dgm:spPr/>
      <dgm:t>
        <a:bodyPr/>
        <a:lstStyle/>
        <a:p>
          <a:pPr rtl="1"/>
          <a:endParaRPr lang="ar-SA"/>
        </a:p>
      </dgm:t>
    </dgm:pt>
    <dgm:pt modelId="{EFD28303-EA11-4202-BC57-D8F9B15CD4F8}" type="pres">
      <dgm:prSet presAssocID="{5C36C89B-E5C6-448C-84F5-F66C13B5A666}" presName="horzOne" presStyleCnt="0"/>
      <dgm:spPr/>
      <dgm:t>
        <a:bodyPr/>
        <a:lstStyle/>
        <a:p>
          <a:pPr rtl="1"/>
          <a:endParaRPr lang="ar-SA"/>
        </a:p>
      </dgm:t>
    </dgm:pt>
    <dgm:pt modelId="{001512C6-2929-4E7E-AF62-EB778FF86B6B}" type="pres">
      <dgm:prSet presAssocID="{3410AEF0-59E6-43B5-94A3-C24FE57BD120}" presName="vertTwo" presStyleCnt="0"/>
      <dgm:spPr/>
      <dgm:t>
        <a:bodyPr/>
        <a:lstStyle/>
        <a:p>
          <a:pPr rtl="1"/>
          <a:endParaRPr lang="ar-SA"/>
        </a:p>
      </dgm:t>
    </dgm:pt>
    <dgm:pt modelId="{F78B19D7-08C4-4525-80AC-5F48A5C48F11}" type="pres">
      <dgm:prSet presAssocID="{3410AEF0-59E6-43B5-94A3-C24FE57BD120}" presName="txTwo" presStyleLbl="node2" presStyleIdx="0" presStyleCnt="5">
        <dgm:presLayoutVars>
          <dgm:chPref val="3"/>
        </dgm:presLayoutVars>
      </dgm:prSet>
      <dgm:spPr/>
      <dgm:t>
        <a:bodyPr/>
        <a:lstStyle/>
        <a:p>
          <a:pPr rtl="1"/>
          <a:endParaRPr lang="ar-SA"/>
        </a:p>
      </dgm:t>
    </dgm:pt>
    <dgm:pt modelId="{D42B33F0-D903-41F6-9A51-934D2A352D62}" type="pres">
      <dgm:prSet presAssocID="{3410AEF0-59E6-43B5-94A3-C24FE57BD120}" presName="horzTwo" presStyleCnt="0"/>
      <dgm:spPr/>
      <dgm:t>
        <a:bodyPr/>
        <a:lstStyle/>
        <a:p>
          <a:pPr rtl="1"/>
          <a:endParaRPr lang="ar-SA"/>
        </a:p>
      </dgm:t>
    </dgm:pt>
    <dgm:pt modelId="{63DD3103-18BB-4C4B-B7A7-0438A090969C}" type="pres">
      <dgm:prSet presAssocID="{D364AFF2-9832-47BC-BE71-782A6FAA1748}" presName="sibSpaceTwo" presStyleCnt="0"/>
      <dgm:spPr/>
      <dgm:t>
        <a:bodyPr/>
        <a:lstStyle/>
        <a:p>
          <a:pPr rtl="1"/>
          <a:endParaRPr lang="ar-SA"/>
        </a:p>
      </dgm:t>
    </dgm:pt>
    <dgm:pt modelId="{BB63B742-7B81-4973-A62E-66045B449999}" type="pres">
      <dgm:prSet presAssocID="{1715EBA6-CC5C-4999-A22C-454605B8F2DB}" presName="vertTwo" presStyleCnt="0"/>
      <dgm:spPr/>
      <dgm:t>
        <a:bodyPr/>
        <a:lstStyle/>
        <a:p>
          <a:pPr rtl="1"/>
          <a:endParaRPr lang="ar-SA"/>
        </a:p>
      </dgm:t>
    </dgm:pt>
    <dgm:pt modelId="{6C821D54-5054-4C77-83AF-B769C8180433}" type="pres">
      <dgm:prSet presAssocID="{1715EBA6-CC5C-4999-A22C-454605B8F2DB}" presName="txTwo" presStyleLbl="node2" presStyleIdx="1" presStyleCnt="5">
        <dgm:presLayoutVars>
          <dgm:chPref val="3"/>
        </dgm:presLayoutVars>
      </dgm:prSet>
      <dgm:spPr/>
      <dgm:t>
        <a:bodyPr/>
        <a:lstStyle/>
        <a:p>
          <a:pPr rtl="1"/>
          <a:endParaRPr lang="ar-SA"/>
        </a:p>
      </dgm:t>
    </dgm:pt>
    <dgm:pt modelId="{CCCFF478-76EE-4E83-8E15-8A6442C3DE06}" type="pres">
      <dgm:prSet presAssocID="{1715EBA6-CC5C-4999-A22C-454605B8F2DB}" presName="horzTwo" presStyleCnt="0"/>
      <dgm:spPr/>
      <dgm:t>
        <a:bodyPr/>
        <a:lstStyle/>
        <a:p>
          <a:pPr rtl="1"/>
          <a:endParaRPr lang="ar-SA"/>
        </a:p>
      </dgm:t>
    </dgm:pt>
    <dgm:pt modelId="{1723222F-0AE5-4002-A7AB-E16460FDE6AA}" type="pres">
      <dgm:prSet presAssocID="{DA42A180-3728-49CC-8365-7CB2BFBDDAC7}" presName="sibSpaceTwo" presStyleCnt="0"/>
      <dgm:spPr/>
      <dgm:t>
        <a:bodyPr/>
        <a:lstStyle/>
        <a:p>
          <a:pPr rtl="1"/>
          <a:endParaRPr lang="ar-SA"/>
        </a:p>
      </dgm:t>
    </dgm:pt>
    <dgm:pt modelId="{2E979D04-B207-4D2B-A36A-CC3CBCBB3C95}" type="pres">
      <dgm:prSet presAssocID="{F3C7C859-4AE3-4C6B-BB90-7670328B37EE}" presName="vertTwo" presStyleCnt="0"/>
      <dgm:spPr/>
      <dgm:t>
        <a:bodyPr/>
        <a:lstStyle/>
        <a:p>
          <a:pPr rtl="1"/>
          <a:endParaRPr lang="ar-SA"/>
        </a:p>
      </dgm:t>
    </dgm:pt>
    <dgm:pt modelId="{524EE0A9-86D4-46E5-A537-F1B940331EEC}" type="pres">
      <dgm:prSet presAssocID="{F3C7C859-4AE3-4C6B-BB90-7670328B37EE}" presName="txTwo" presStyleLbl="node2" presStyleIdx="2" presStyleCnt="5">
        <dgm:presLayoutVars>
          <dgm:chPref val="3"/>
        </dgm:presLayoutVars>
      </dgm:prSet>
      <dgm:spPr/>
      <dgm:t>
        <a:bodyPr/>
        <a:lstStyle/>
        <a:p>
          <a:pPr rtl="1"/>
          <a:endParaRPr lang="ar-SA"/>
        </a:p>
      </dgm:t>
    </dgm:pt>
    <dgm:pt modelId="{57F4DDB7-D269-4A6F-8E71-DC31D4A5593D}" type="pres">
      <dgm:prSet presAssocID="{F3C7C859-4AE3-4C6B-BB90-7670328B37EE}" presName="horzTwo" presStyleCnt="0"/>
      <dgm:spPr/>
      <dgm:t>
        <a:bodyPr/>
        <a:lstStyle/>
        <a:p>
          <a:pPr rtl="1"/>
          <a:endParaRPr lang="ar-SA"/>
        </a:p>
      </dgm:t>
    </dgm:pt>
    <dgm:pt modelId="{77391F35-A175-486E-A2EE-2D36F5C15059}" type="pres">
      <dgm:prSet presAssocID="{F453FDEE-8829-4EEE-BE21-57FE0344F3C1}" presName="sibSpaceTwo" presStyleCnt="0"/>
      <dgm:spPr/>
      <dgm:t>
        <a:bodyPr/>
        <a:lstStyle/>
        <a:p>
          <a:pPr rtl="1"/>
          <a:endParaRPr lang="ar-SA"/>
        </a:p>
      </dgm:t>
    </dgm:pt>
    <dgm:pt modelId="{50202953-E4A1-4D43-AE25-F45A71992799}" type="pres">
      <dgm:prSet presAssocID="{E2B5A671-163D-4BF4-AFF2-7A77FF483176}" presName="vertTwo" presStyleCnt="0"/>
      <dgm:spPr/>
      <dgm:t>
        <a:bodyPr/>
        <a:lstStyle/>
        <a:p>
          <a:pPr rtl="1"/>
          <a:endParaRPr lang="ar-SA"/>
        </a:p>
      </dgm:t>
    </dgm:pt>
    <dgm:pt modelId="{BE27B7ED-6D81-4D9F-BDF1-A9DABC65F05E}" type="pres">
      <dgm:prSet presAssocID="{E2B5A671-163D-4BF4-AFF2-7A77FF483176}" presName="txTwo" presStyleLbl="node2" presStyleIdx="3" presStyleCnt="5" custScaleX="116299">
        <dgm:presLayoutVars>
          <dgm:chPref val="3"/>
        </dgm:presLayoutVars>
      </dgm:prSet>
      <dgm:spPr/>
      <dgm:t>
        <a:bodyPr/>
        <a:lstStyle/>
        <a:p>
          <a:pPr rtl="1"/>
          <a:endParaRPr lang="ar-SA"/>
        </a:p>
      </dgm:t>
    </dgm:pt>
    <dgm:pt modelId="{F42524B2-4233-44BA-A3FB-D01D8EE504ED}" type="pres">
      <dgm:prSet presAssocID="{E2B5A671-163D-4BF4-AFF2-7A77FF483176}" presName="horzTwo" presStyleCnt="0"/>
      <dgm:spPr/>
      <dgm:t>
        <a:bodyPr/>
        <a:lstStyle/>
        <a:p>
          <a:pPr rtl="1"/>
          <a:endParaRPr lang="ar-SA"/>
        </a:p>
      </dgm:t>
    </dgm:pt>
    <dgm:pt modelId="{E3FF611A-BC61-4A5E-B365-2759DCB3F300}" type="pres">
      <dgm:prSet presAssocID="{5FB97947-E145-4C55-A6EF-BFDDAD0EE3B3}" presName="sibSpaceTwo" presStyleCnt="0"/>
      <dgm:spPr/>
      <dgm:t>
        <a:bodyPr/>
        <a:lstStyle/>
        <a:p>
          <a:pPr rtl="1"/>
          <a:endParaRPr lang="ar-SA"/>
        </a:p>
      </dgm:t>
    </dgm:pt>
    <dgm:pt modelId="{B438685E-DC70-4D1A-B787-E1D706F284B6}" type="pres">
      <dgm:prSet presAssocID="{25E12C0C-EFEF-4AC2-B40D-3C6552F9231C}" presName="vertTwo" presStyleCnt="0"/>
      <dgm:spPr/>
      <dgm:t>
        <a:bodyPr/>
        <a:lstStyle/>
        <a:p>
          <a:pPr rtl="1"/>
          <a:endParaRPr lang="ar-SA"/>
        </a:p>
      </dgm:t>
    </dgm:pt>
    <dgm:pt modelId="{1E82C8FE-26A9-4344-92C0-2A150508A986}" type="pres">
      <dgm:prSet presAssocID="{25E12C0C-EFEF-4AC2-B40D-3C6552F9231C}" presName="txTwo" presStyleLbl="node2" presStyleIdx="4" presStyleCnt="5">
        <dgm:presLayoutVars>
          <dgm:chPref val="3"/>
        </dgm:presLayoutVars>
      </dgm:prSet>
      <dgm:spPr/>
      <dgm:t>
        <a:bodyPr/>
        <a:lstStyle/>
        <a:p>
          <a:pPr rtl="1"/>
          <a:endParaRPr lang="ar-SA"/>
        </a:p>
      </dgm:t>
    </dgm:pt>
    <dgm:pt modelId="{64AB7380-2537-4F9B-A047-771FA70B3FB2}" type="pres">
      <dgm:prSet presAssocID="{25E12C0C-EFEF-4AC2-B40D-3C6552F9231C}" presName="horzTwo" presStyleCnt="0"/>
      <dgm:spPr/>
      <dgm:t>
        <a:bodyPr/>
        <a:lstStyle/>
        <a:p>
          <a:pPr rtl="1"/>
          <a:endParaRPr lang="ar-SA"/>
        </a:p>
      </dgm:t>
    </dgm:pt>
  </dgm:ptLst>
  <dgm:cxnLst>
    <dgm:cxn modelId="{02CF7A7B-8C0C-4E28-8EA8-C6D18913B96D}" srcId="{5C36C89B-E5C6-448C-84F5-F66C13B5A666}" destId="{3410AEF0-59E6-43B5-94A3-C24FE57BD120}" srcOrd="0" destOrd="0" parTransId="{B9DBFC40-29CB-4501-A520-D2F09E0C6833}" sibTransId="{D364AFF2-9832-47BC-BE71-782A6FAA1748}"/>
    <dgm:cxn modelId="{EF8B9C52-19BE-40DC-ACC9-5D643202B901}" srcId="{5C36C89B-E5C6-448C-84F5-F66C13B5A666}" destId="{E2B5A671-163D-4BF4-AFF2-7A77FF483176}" srcOrd="3" destOrd="0" parTransId="{790390B7-1B99-4C1D-B15C-781BC1118F63}" sibTransId="{5FB97947-E145-4C55-A6EF-BFDDAD0EE3B3}"/>
    <dgm:cxn modelId="{F7B971E3-62D1-4DA5-8AA1-1B96140C81FC}" type="presOf" srcId="{5C36C89B-E5C6-448C-84F5-F66C13B5A666}" destId="{1DA74C07-4221-47E7-9FE5-C852344D1F56}" srcOrd="0" destOrd="0" presId="urn:microsoft.com/office/officeart/2005/8/layout/architecture+Icon"/>
    <dgm:cxn modelId="{7FFEA75C-AACC-44A2-BC62-758F17CB6E64}" type="presOf" srcId="{687C82D5-C8A0-46FB-A553-383BA5221AEF}" destId="{E0870E99-FF4A-4E51-BADB-6CDDE0A5FBB9}" srcOrd="0" destOrd="0" presId="urn:microsoft.com/office/officeart/2005/8/layout/architecture+Icon"/>
    <dgm:cxn modelId="{62743712-A3CF-439B-8687-848E02A42825}" srcId="{5C36C89B-E5C6-448C-84F5-F66C13B5A666}" destId="{F3C7C859-4AE3-4C6B-BB90-7670328B37EE}" srcOrd="2" destOrd="0" parTransId="{D10BC0BB-7616-44E0-93A5-42554C5E8F1E}" sibTransId="{F453FDEE-8829-4EEE-BE21-57FE0344F3C1}"/>
    <dgm:cxn modelId="{AC7B47B9-1780-4647-A19A-AC3E1BEBEBAB}" type="presOf" srcId="{3410AEF0-59E6-43B5-94A3-C24FE57BD120}" destId="{F78B19D7-08C4-4525-80AC-5F48A5C48F11}" srcOrd="0" destOrd="0" presId="urn:microsoft.com/office/officeart/2005/8/layout/architecture+Icon"/>
    <dgm:cxn modelId="{E71B77ED-0317-4333-9C30-ECDB132F2DBB}" type="presOf" srcId="{F3C7C859-4AE3-4C6B-BB90-7670328B37EE}" destId="{524EE0A9-86D4-46E5-A537-F1B940331EEC}" srcOrd="0" destOrd="0" presId="urn:microsoft.com/office/officeart/2005/8/layout/architecture+Icon"/>
    <dgm:cxn modelId="{64E4995A-1E53-4B32-9C35-D27B21B33F79}" type="presOf" srcId="{25E12C0C-EFEF-4AC2-B40D-3C6552F9231C}" destId="{1E82C8FE-26A9-4344-92C0-2A150508A986}" srcOrd="0" destOrd="0" presId="urn:microsoft.com/office/officeart/2005/8/layout/architecture+Icon"/>
    <dgm:cxn modelId="{3BE450E0-1512-4545-B1BB-0AD7C3E3E4C1}" srcId="{687C82D5-C8A0-46FB-A553-383BA5221AEF}" destId="{5C36C89B-E5C6-448C-84F5-F66C13B5A666}" srcOrd="0" destOrd="0" parTransId="{B9BFE396-61D2-47A2-BE5F-48A90DECB179}" sibTransId="{805399FD-36C2-4B10-AD86-392F33B8869B}"/>
    <dgm:cxn modelId="{F1ABAC1E-1F6C-4EBD-9F0C-8F17383990BF}" srcId="{5C36C89B-E5C6-448C-84F5-F66C13B5A666}" destId="{25E12C0C-EFEF-4AC2-B40D-3C6552F9231C}" srcOrd="4" destOrd="0" parTransId="{059EB267-3DE7-49CE-8128-75C9F43CA615}" sibTransId="{428ABDCF-C20B-42F2-B707-385BA9C86BD6}"/>
    <dgm:cxn modelId="{76C84107-C019-48A2-B93B-5E02D1A2A1B6}" type="presOf" srcId="{1715EBA6-CC5C-4999-A22C-454605B8F2DB}" destId="{6C821D54-5054-4C77-83AF-B769C8180433}" srcOrd="0" destOrd="0" presId="urn:microsoft.com/office/officeart/2005/8/layout/architecture+Icon"/>
    <dgm:cxn modelId="{D7079734-3952-427F-8B11-3299DBDDD3E3}" type="presOf" srcId="{E2B5A671-163D-4BF4-AFF2-7A77FF483176}" destId="{BE27B7ED-6D81-4D9F-BDF1-A9DABC65F05E}" srcOrd="0" destOrd="0" presId="urn:microsoft.com/office/officeart/2005/8/layout/architecture+Icon"/>
    <dgm:cxn modelId="{9DB03B42-21FF-4C09-9D78-E0DB4578E0D9}" srcId="{5C36C89B-E5C6-448C-84F5-F66C13B5A666}" destId="{1715EBA6-CC5C-4999-A22C-454605B8F2DB}" srcOrd="1" destOrd="0" parTransId="{EF87EF82-8477-48D1-BA53-8847354AD220}" sibTransId="{DA42A180-3728-49CC-8365-7CB2BFBDDAC7}"/>
    <dgm:cxn modelId="{FC82A043-E6C8-41BD-8545-4E53AC6F7EEB}" type="presParOf" srcId="{E0870E99-FF4A-4E51-BADB-6CDDE0A5FBB9}" destId="{65685A79-A44B-4445-98F6-4F2B60ED965D}" srcOrd="0" destOrd="0" presId="urn:microsoft.com/office/officeart/2005/8/layout/architecture+Icon"/>
    <dgm:cxn modelId="{EE891963-5915-4EC7-A9BE-A4254D3950BD}" type="presParOf" srcId="{65685A79-A44B-4445-98F6-4F2B60ED965D}" destId="{1DA74C07-4221-47E7-9FE5-C852344D1F56}" srcOrd="0" destOrd="0" presId="urn:microsoft.com/office/officeart/2005/8/layout/architecture+Icon"/>
    <dgm:cxn modelId="{D7E4F7D5-65CC-41E5-BE11-7C035B7E164B}" type="presParOf" srcId="{65685A79-A44B-4445-98F6-4F2B60ED965D}" destId="{2205DD11-EB18-41E5-82C5-F40AD7CC4B5A}" srcOrd="1" destOrd="0" presId="urn:microsoft.com/office/officeart/2005/8/layout/architecture+Icon"/>
    <dgm:cxn modelId="{31391951-F242-4C6B-94CA-FC7656D57889}" type="presParOf" srcId="{65685A79-A44B-4445-98F6-4F2B60ED965D}" destId="{EFD28303-EA11-4202-BC57-D8F9B15CD4F8}" srcOrd="2" destOrd="0" presId="urn:microsoft.com/office/officeart/2005/8/layout/architecture+Icon"/>
    <dgm:cxn modelId="{A986FDE9-F7E1-4D31-B979-58DD9BE82F57}" type="presParOf" srcId="{EFD28303-EA11-4202-BC57-D8F9B15CD4F8}" destId="{001512C6-2929-4E7E-AF62-EB778FF86B6B}" srcOrd="0" destOrd="0" presId="urn:microsoft.com/office/officeart/2005/8/layout/architecture+Icon"/>
    <dgm:cxn modelId="{812E920C-AFED-463F-A77D-917BE5B7E8AB}" type="presParOf" srcId="{001512C6-2929-4E7E-AF62-EB778FF86B6B}" destId="{F78B19D7-08C4-4525-80AC-5F48A5C48F11}" srcOrd="0" destOrd="0" presId="urn:microsoft.com/office/officeart/2005/8/layout/architecture+Icon"/>
    <dgm:cxn modelId="{5FC5E60C-78C9-4818-895D-5DA34A40310A}" type="presParOf" srcId="{001512C6-2929-4E7E-AF62-EB778FF86B6B}" destId="{D42B33F0-D903-41F6-9A51-934D2A352D62}" srcOrd="1" destOrd="0" presId="urn:microsoft.com/office/officeart/2005/8/layout/architecture+Icon"/>
    <dgm:cxn modelId="{1BD09CCF-503F-46F1-972A-3C935D730C20}" type="presParOf" srcId="{EFD28303-EA11-4202-BC57-D8F9B15CD4F8}" destId="{63DD3103-18BB-4C4B-B7A7-0438A090969C}" srcOrd="1" destOrd="0" presId="urn:microsoft.com/office/officeart/2005/8/layout/architecture+Icon"/>
    <dgm:cxn modelId="{87F3B420-3968-4E63-AB94-43DA0C07EB28}" type="presParOf" srcId="{EFD28303-EA11-4202-BC57-D8F9B15CD4F8}" destId="{BB63B742-7B81-4973-A62E-66045B449999}" srcOrd="2" destOrd="0" presId="urn:microsoft.com/office/officeart/2005/8/layout/architecture+Icon"/>
    <dgm:cxn modelId="{21A64074-2750-468C-88F0-EA9D762EBA35}" type="presParOf" srcId="{BB63B742-7B81-4973-A62E-66045B449999}" destId="{6C821D54-5054-4C77-83AF-B769C8180433}" srcOrd="0" destOrd="0" presId="urn:microsoft.com/office/officeart/2005/8/layout/architecture+Icon"/>
    <dgm:cxn modelId="{4E49269A-2556-4DBD-9FD7-860A543AA8E9}" type="presParOf" srcId="{BB63B742-7B81-4973-A62E-66045B449999}" destId="{CCCFF478-76EE-4E83-8E15-8A6442C3DE06}" srcOrd="1" destOrd="0" presId="urn:microsoft.com/office/officeart/2005/8/layout/architecture+Icon"/>
    <dgm:cxn modelId="{EA473236-4AC6-4CAF-8BD2-A18E2D41A284}" type="presParOf" srcId="{EFD28303-EA11-4202-BC57-D8F9B15CD4F8}" destId="{1723222F-0AE5-4002-A7AB-E16460FDE6AA}" srcOrd="3" destOrd="0" presId="urn:microsoft.com/office/officeart/2005/8/layout/architecture+Icon"/>
    <dgm:cxn modelId="{B701A7B3-7CF0-4194-91CF-5D7441F1EC4B}" type="presParOf" srcId="{EFD28303-EA11-4202-BC57-D8F9B15CD4F8}" destId="{2E979D04-B207-4D2B-A36A-CC3CBCBB3C95}" srcOrd="4" destOrd="0" presId="urn:microsoft.com/office/officeart/2005/8/layout/architecture+Icon"/>
    <dgm:cxn modelId="{2676F6A2-8655-4DEB-AB48-6A782C16C160}" type="presParOf" srcId="{2E979D04-B207-4D2B-A36A-CC3CBCBB3C95}" destId="{524EE0A9-86D4-46E5-A537-F1B940331EEC}" srcOrd="0" destOrd="0" presId="urn:microsoft.com/office/officeart/2005/8/layout/architecture+Icon"/>
    <dgm:cxn modelId="{E3DE9B65-13CC-4A9D-BCF6-E3D1D280E916}" type="presParOf" srcId="{2E979D04-B207-4D2B-A36A-CC3CBCBB3C95}" destId="{57F4DDB7-D269-4A6F-8E71-DC31D4A5593D}" srcOrd="1" destOrd="0" presId="urn:microsoft.com/office/officeart/2005/8/layout/architecture+Icon"/>
    <dgm:cxn modelId="{424F34B4-C5C9-4641-B9AE-EC2045A80C3B}" type="presParOf" srcId="{EFD28303-EA11-4202-BC57-D8F9B15CD4F8}" destId="{77391F35-A175-486E-A2EE-2D36F5C15059}" srcOrd="5" destOrd="0" presId="urn:microsoft.com/office/officeart/2005/8/layout/architecture+Icon"/>
    <dgm:cxn modelId="{4AC04C02-4C7E-43EC-81AA-89D8D08712ED}" type="presParOf" srcId="{EFD28303-EA11-4202-BC57-D8F9B15CD4F8}" destId="{50202953-E4A1-4D43-AE25-F45A71992799}" srcOrd="6" destOrd="0" presId="urn:microsoft.com/office/officeart/2005/8/layout/architecture+Icon"/>
    <dgm:cxn modelId="{A80B3CBE-5B19-47E7-9A9B-0A7911DD2B3C}" type="presParOf" srcId="{50202953-E4A1-4D43-AE25-F45A71992799}" destId="{BE27B7ED-6D81-4D9F-BDF1-A9DABC65F05E}" srcOrd="0" destOrd="0" presId="urn:microsoft.com/office/officeart/2005/8/layout/architecture+Icon"/>
    <dgm:cxn modelId="{3CFC7962-219F-4200-9C7D-8F26E3ECAA41}" type="presParOf" srcId="{50202953-E4A1-4D43-AE25-F45A71992799}" destId="{F42524B2-4233-44BA-A3FB-D01D8EE504ED}" srcOrd="1" destOrd="0" presId="urn:microsoft.com/office/officeart/2005/8/layout/architecture+Icon"/>
    <dgm:cxn modelId="{0ED7417C-5A86-4299-9FB7-46AD6522CF22}" type="presParOf" srcId="{EFD28303-EA11-4202-BC57-D8F9B15CD4F8}" destId="{E3FF611A-BC61-4A5E-B365-2759DCB3F300}" srcOrd="7" destOrd="0" presId="urn:microsoft.com/office/officeart/2005/8/layout/architecture+Icon"/>
    <dgm:cxn modelId="{16717720-336D-45F4-A3E0-F7D3DEDA697C}" type="presParOf" srcId="{EFD28303-EA11-4202-BC57-D8F9B15CD4F8}" destId="{B438685E-DC70-4D1A-B787-E1D706F284B6}" srcOrd="8" destOrd="0" presId="urn:microsoft.com/office/officeart/2005/8/layout/architecture+Icon"/>
    <dgm:cxn modelId="{6ADB49B5-D610-44D5-8CD4-0A37D2CB4057}" type="presParOf" srcId="{B438685E-DC70-4D1A-B787-E1D706F284B6}" destId="{1E82C8FE-26A9-4344-92C0-2A150508A986}" srcOrd="0" destOrd="0" presId="urn:microsoft.com/office/officeart/2005/8/layout/architecture+Icon"/>
    <dgm:cxn modelId="{DC9A634C-8768-4601-939F-4801A407C205}" type="presParOf" srcId="{B438685E-DC70-4D1A-B787-E1D706F284B6}" destId="{64AB7380-2537-4F9B-A047-771FA70B3FB2}"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5292-CFC0-420B-AFBD-61F3A010FE37}">
      <dsp:nvSpPr>
        <dsp:cNvPr id="0" name=""/>
        <dsp:cNvSpPr/>
      </dsp:nvSpPr>
      <dsp:spPr>
        <a:xfrm>
          <a:off x="4026294" y="3060340"/>
          <a:ext cx="804394" cy="1729447"/>
        </a:xfrm>
        <a:custGeom>
          <a:avLst/>
          <a:gdLst/>
          <a:ahLst/>
          <a:cxnLst/>
          <a:rect l="0" t="0" r="0" b="0"/>
          <a:pathLst>
            <a:path>
              <a:moveTo>
                <a:pt x="0" y="0"/>
              </a:moveTo>
              <a:lnTo>
                <a:pt x="402197" y="0"/>
              </a:lnTo>
              <a:lnTo>
                <a:pt x="402197" y="1729447"/>
              </a:lnTo>
              <a:lnTo>
                <a:pt x="804394" y="172944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2FE5AD-80FD-4D55-A167-FBE0370CEAA7}">
      <dsp:nvSpPr>
        <dsp:cNvPr id="0" name=""/>
        <dsp:cNvSpPr/>
      </dsp:nvSpPr>
      <dsp:spPr>
        <a:xfrm>
          <a:off x="4026294" y="3014619"/>
          <a:ext cx="804394" cy="91440"/>
        </a:xfrm>
        <a:custGeom>
          <a:avLst/>
          <a:gdLst/>
          <a:ahLst/>
          <a:cxnLst/>
          <a:rect l="0" t="0" r="0" b="0"/>
          <a:pathLst>
            <a:path>
              <a:moveTo>
                <a:pt x="0" y="45720"/>
              </a:moveTo>
              <a:lnTo>
                <a:pt x="804394" y="457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9101C2-3246-4417-AA3E-8F2DC4AD5CA2}">
      <dsp:nvSpPr>
        <dsp:cNvPr id="0" name=""/>
        <dsp:cNvSpPr/>
      </dsp:nvSpPr>
      <dsp:spPr>
        <a:xfrm>
          <a:off x="4026294" y="1330892"/>
          <a:ext cx="804394" cy="1729447"/>
        </a:xfrm>
        <a:custGeom>
          <a:avLst/>
          <a:gdLst/>
          <a:ahLst/>
          <a:cxnLst/>
          <a:rect l="0" t="0" r="0" b="0"/>
          <a:pathLst>
            <a:path>
              <a:moveTo>
                <a:pt x="0" y="1729447"/>
              </a:moveTo>
              <a:lnTo>
                <a:pt x="402197" y="1729447"/>
              </a:lnTo>
              <a:lnTo>
                <a:pt x="402197" y="0"/>
              </a:lnTo>
              <a:lnTo>
                <a:pt x="804394" y="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281C0B-9016-4C29-8DCB-8A988E775AE1}">
      <dsp:nvSpPr>
        <dsp:cNvPr id="0" name=""/>
        <dsp:cNvSpPr/>
      </dsp:nvSpPr>
      <dsp:spPr>
        <a:xfrm>
          <a:off x="4324" y="2446989"/>
          <a:ext cx="4021970" cy="12267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Naskh" pitchFamily="2" charset="-78"/>
            </a:rPr>
            <a:t>أقسام الذاكرة طويلة المدى</a:t>
          </a:r>
          <a:endParaRPr lang="ar-SA" sz="3600" kern="1200" dirty="0">
            <a:cs typeface="DecoType Naskh" pitchFamily="2" charset="-78"/>
          </a:endParaRPr>
        </a:p>
      </dsp:txBody>
      <dsp:txXfrm>
        <a:off x="4324" y="2446989"/>
        <a:ext cx="4021970" cy="1226700"/>
      </dsp:txXfrm>
    </dsp:sp>
    <dsp:sp modelId="{5CCBFB1C-9504-41BD-A0EB-BDC7E2D4DBB5}">
      <dsp:nvSpPr>
        <dsp:cNvPr id="0" name=""/>
        <dsp:cNvSpPr/>
      </dsp:nvSpPr>
      <dsp:spPr>
        <a:xfrm>
          <a:off x="4830689" y="717542"/>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الذاكرة الاجرائية</a:t>
          </a:r>
          <a:endParaRPr lang="ar-SA" sz="4700" kern="1200" dirty="0">
            <a:cs typeface="DecoType Naskh" pitchFamily="2" charset="-78"/>
          </a:endParaRPr>
        </a:p>
      </dsp:txBody>
      <dsp:txXfrm>
        <a:off x="4830689" y="717542"/>
        <a:ext cx="4021970" cy="1226700"/>
      </dsp:txXfrm>
    </dsp:sp>
    <dsp:sp modelId="{5AA2176A-66A8-4293-B8E7-2E3B76370537}">
      <dsp:nvSpPr>
        <dsp:cNvPr id="0" name=""/>
        <dsp:cNvSpPr/>
      </dsp:nvSpPr>
      <dsp:spPr>
        <a:xfrm>
          <a:off x="4830689" y="2446989"/>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ذاكرة الأحداث</a:t>
          </a:r>
          <a:endParaRPr lang="ar-SA" sz="4700" kern="1200" dirty="0">
            <a:cs typeface="DecoType Naskh" pitchFamily="2" charset="-78"/>
          </a:endParaRPr>
        </a:p>
      </dsp:txBody>
      <dsp:txXfrm>
        <a:off x="4830689" y="2446989"/>
        <a:ext cx="4021970" cy="1226700"/>
      </dsp:txXfrm>
    </dsp:sp>
    <dsp:sp modelId="{7409C986-3660-44E0-B06F-E794AA75AE5C}">
      <dsp:nvSpPr>
        <dsp:cNvPr id="0" name=""/>
        <dsp:cNvSpPr/>
      </dsp:nvSpPr>
      <dsp:spPr>
        <a:xfrm>
          <a:off x="4830689" y="4176436"/>
          <a:ext cx="4021970" cy="12267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ar-SA" sz="4700" kern="1200" dirty="0" smtClean="0">
              <a:cs typeface="DecoType Naskh" pitchFamily="2" charset="-78"/>
            </a:rPr>
            <a:t>ذاكرة المعاني</a:t>
          </a:r>
          <a:endParaRPr lang="ar-SA" sz="4700" kern="1200" dirty="0">
            <a:cs typeface="DecoType Naskh" pitchFamily="2" charset="-78"/>
          </a:endParaRPr>
        </a:p>
      </dsp:txBody>
      <dsp:txXfrm>
        <a:off x="4830689" y="4176436"/>
        <a:ext cx="4021970" cy="122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74C07-4221-47E7-9FE5-C852344D1F56}">
      <dsp:nvSpPr>
        <dsp:cNvPr id="0" name=""/>
        <dsp:cNvSpPr/>
      </dsp:nvSpPr>
      <dsp:spPr>
        <a:xfrm>
          <a:off x="4773" y="2372570"/>
          <a:ext cx="8220053" cy="21524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ar-SA" sz="6500" kern="1200" dirty="0" smtClean="0"/>
            <a:t>معينات الذاكرة</a:t>
          </a:r>
          <a:endParaRPr lang="ar-SA" sz="6500" kern="1200" dirty="0"/>
        </a:p>
      </dsp:txBody>
      <dsp:txXfrm>
        <a:off x="67817" y="2435614"/>
        <a:ext cx="8093965" cy="2026396"/>
      </dsp:txXfrm>
    </dsp:sp>
    <dsp:sp modelId="{F78B19D7-08C4-4525-80AC-5F48A5C48F11}">
      <dsp:nvSpPr>
        <dsp:cNvPr id="0" name=""/>
        <dsp:cNvSpPr/>
      </dsp:nvSpPr>
      <dsp:spPr>
        <a:xfrm>
          <a:off x="4773" y="908"/>
          <a:ext cx="149482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Thuluth" pitchFamily="2" charset="-78"/>
            </a:rPr>
            <a:t>طريقة التخيل </a:t>
          </a:r>
          <a:endParaRPr lang="ar-SA" sz="3600" kern="1200" dirty="0">
            <a:cs typeface="DecoType Thuluth" pitchFamily="2" charset="-78"/>
          </a:endParaRPr>
        </a:p>
      </dsp:txBody>
      <dsp:txXfrm>
        <a:off x="48555" y="44690"/>
        <a:ext cx="1407265" cy="2064920"/>
      </dsp:txXfrm>
    </dsp:sp>
    <dsp:sp modelId="{6C821D54-5054-4C77-83AF-B769C8180433}">
      <dsp:nvSpPr>
        <dsp:cNvPr id="0" name=""/>
        <dsp:cNvSpPr/>
      </dsp:nvSpPr>
      <dsp:spPr>
        <a:xfrm>
          <a:off x="1625168" y="908"/>
          <a:ext cx="149482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smtClean="0">
              <a:cs typeface="DecoType Thuluth" pitchFamily="2" charset="-78"/>
            </a:rPr>
            <a:t>طريقة الربط</a:t>
          </a:r>
          <a:endParaRPr lang="ar-SA" sz="3600" kern="1200" dirty="0">
            <a:cs typeface="DecoType Thuluth" pitchFamily="2" charset="-78"/>
          </a:endParaRPr>
        </a:p>
      </dsp:txBody>
      <dsp:txXfrm>
        <a:off x="1668950" y="44690"/>
        <a:ext cx="1407265" cy="2064920"/>
      </dsp:txXfrm>
    </dsp:sp>
    <dsp:sp modelId="{524EE0A9-86D4-46E5-A537-F1B940331EEC}">
      <dsp:nvSpPr>
        <dsp:cNvPr id="0" name=""/>
        <dsp:cNvSpPr/>
      </dsp:nvSpPr>
      <dsp:spPr>
        <a:xfrm>
          <a:off x="3245564" y="908"/>
          <a:ext cx="149482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cs typeface="DecoType Thuluth" pitchFamily="2" charset="-78"/>
            </a:rPr>
            <a:t>طريقة الكلمة المفتاح</a:t>
          </a:r>
          <a:endParaRPr lang="ar-SA" sz="2800" kern="1200" dirty="0">
            <a:cs typeface="DecoType Thuluth" pitchFamily="2" charset="-78"/>
          </a:endParaRPr>
        </a:p>
      </dsp:txBody>
      <dsp:txXfrm>
        <a:off x="3289346" y="44690"/>
        <a:ext cx="1407265" cy="2064920"/>
      </dsp:txXfrm>
    </dsp:sp>
    <dsp:sp modelId="{BE27B7ED-6D81-4D9F-BDF1-A9DABC65F05E}">
      <dsp:nvSpPr>
        <dsp:cNvPr id="0" name=""/>
        <dsp:cNvSpPr/>
      </dsp:nvSpPr>
      <dsp:spPr>
        <a:xfrm>
          <a:off x="4865959" y="908"/>
          <a:ext cx="1738471"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smtClean="0">
              <a:cs typeface="DecoType Thuluth" pitchFamily="2" charset="-78"/>
            </a:rPr>
            <a:t>طريقة المختصرات</a:t>
          </a:r>
          <a:endParaRPr lang="ar-SA" sz="2800" b="0" kern="1200" dirty="0">
            <a:cs typeface="DecoType Thuluth" pitchFamily="2" charset="-78"/>
          </a:endParaRPr>
        </a:p>
      </dsp:txBody>
      <dsp:txXfrm>
        <a:off x="4916877" y="51826"/>
        <a:ext cx="1636635" cy="2050648"/>
      </dsp:txXfrm>
    </dsp:sp>
    <dsp:sp modelId="{1E82C8FE-26A9-4344-92C0-2A150508A986}">
      <dsp:nvSpPr>
        <dsp:cNvPr id="0" name=""/>
        <dsp:cNvSpPr/>
      </dsp:nvSpPr>
      <dsp:spPr>
        <a:xfrm>
          <a:off x="6729997" y="908"/>
          <a:ext cx="1494829" cy="215248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dirty="0" smtClean="0">
              <a:cs typeface="DecoType Thuluth" pitchFamily="2" charset="-78"/>
            </a:rPr>
            <a:t>طريقة الأماكن والمواقع</a:t>
          </a:r>
          <a:endParaRPr lang="ar-SA" sz="2800" b="0" kern="1200" dirty="0">
            <a:cs typeface="DecoType Thuluth" pitchFamily="2" charset="-78"/>
          </a:endParaRPr>
        </a:p>
      </dsp:txBody>
      <dsp:txXfrm>
        <a:off x="6773779" y="44690"/>
        <a:ext cx="1407265" cy="206492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تخطيط الهندسة"/>
  <dgm:desc val="يستخدم لإظهار العلاقات الهيكلية التي تبدأ من أسفل إلى أعلى. ويصلح هذا التخطيط لإظهار الكائنات أو المكونات الهندسية التي ترتكز عليها كائنات أخرى."/>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02/05/34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02/05/34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02/05/34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736FEA7-56A3-42EF-AA08-1E00414F7A4D}" type="datetimeFigureOut">
              <a:rPr lang="ar-SA" smtClean="0"/>
              <a:pPr/>
              <a:t>02/05/34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736FEA7-56A3-42EF-AA08-1E00414F7A4D}" type="datetimeFigureOut">
              <a:rPr lang="ar-SA" smtClean="0"/>
              <a:pPr/>
              <a:t>02/05/34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B736FEA7-56A3-42EF-AA08-1E00414F7A4D}" type="datetimeFigureOut">
              <a:rPr lang="ar-SA" smtClean="0"/>
              <a:pPr/>
              <a:t>02/05/34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B736FEA7-56A3-42EF-AA08-1E00414F7A4D}" type="datetimeFigureOut">
              <a:rPr lang="ar-SA" smtClean="0"/>
              <a:pPr/>
              <a:t>02/05/34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736FEA7-56A3-42EF-AA08-1E00414F7A4D}" type="datetimeFigureOut">
              <a:rPr lang="ar-SA" smtClean="0"/>
              <a:pPr/>
              <a:t>02/05/34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FEA7-56A3-42EF-AA08-1E00414F7A4D}" type="datetimeFigureOut">
              <a:rPr lang="ar-SA" smtClean="0"/>
              <a:pPr/>
              <a:t>02/05/34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736FEA7-56A3-42EF-AA08-1E00414F7A4D}" type="datetimeFigureOut">
              <a:rPr lang="ar-SA" smtClean="0"/>
              <a:pPr/>
              <a:t>02/05/34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736FEA7-56A3-42EF-AA08-1E00414F7A4D}" type="datetimeFigureOut">
              <a:rPr lang="ar-SA" smtClean="0"/>
              <a:pPr/>
              <a:t>02/05/34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625E6A-4574-44DC-8332-57F998338B5F}" type="slidenum">
              <a:rPr lang="ar-SA" smtClean="0"/>
              <a:pPr/>
              <a:t>‹#›</a:t>
            </a:fld>
            <a:endParaRPr lang="ar-SA"/>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1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6FEA7-56A3-42EF-AA08-1E00414F7A4D}" type="datetimeFigureOut">
              <a:rPr lang="ar-SA" smtClean="0"/>
              <a:pPr/>
              <a:t>02/05/34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5E6A-4574-44DC-8332-57F998338B5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wipe dir="r"/>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مستطيل 1"/>
          <p:cNvSpPr/>
          <p:nvPr/>
        </p:nvSpPr>
        <p:spPr>
          <a:xfrm>
            <a:off x="5364088" y="3789040"/>
            <a:ext cx="33843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7056276" y="4221088"/>
            <a:ext cx="15481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Rectangle 3"/>
          <p:cNvSpPr/>
          <p:nvPr/>
        </p:nvSpPr>
        <p:spPr>
          <a:xfrm>
            <a:off x="5241798" y="3002938"/>
            <a:ext cx="3628956" cy="3012363"/>
          </a:xfrm>
          <a:prstGeom prst="rect">
            <a:avLst/>
          </a:prstGeom>
          <a:noFill/>
        </p:spPr>
        <p:txBody>
          <a:bodyPr wrap="square" lIns="91440" tIns="45720" rIns="91440" bIns="45720">
            <a:spAutoFit/>
          </a:bodyPr>
          <a:lstStyle/>
          <a:p>
            <a:pPr algn="ctr">
              <a:lnSpc>
                <a:spcPct val="150000"/>
              </a:lnSpc>
            </a:pPr>
            <a:r>
              <a:rPr lang="ar-SA" sz="6600" dirty="0" smtClean="0">
                <a:solidFill>
                  <a:srgbClr val="92D050"/>
                </a:solidFill>
                <a:effectLst/>
                <a:cs typeface="Bold Italic Art" pitchFamily="2" charset="-78"/>
              </a:rPr>
              <a:t>الذاكرة  البشرية</a:t>
            </a:r>
            <a:endParaRPr lang="en-US" sz="6600" b="1" cap="none" spc="0" dirty="0">
              <a:ln w="17780" cmpd="sng">
                <a:solidFill>
                  <a:srgbClr val="FFFFFF"/>
                </a:solidFill>
                <a:prstDash val="solid"/>
                <a:miter lim="800000"/>
              </a:ln>
              <a:solidFill>
                <a:srgbClr val="92D050"/>
              </a:solidFill>
              <a:effectLst/>
            </a:endParaRPr>
          </a:p>
        </p:txBody>
      </p:sp>
    </p:spTree>
    <p:extLst>
      <p:ext uri="{BB962C8B-B14F-4D97-AF65-F5344CB8AC3E}">
        <p14:creationId xmlns:p14="http://schemas.microsoft.com/office/powerpoint/2010/main" val="2788690739"/>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73131" y="544781"/>
            <a:ext cx="7776864" cy="6044316"/>
          </a:xfrm>
        </p:spPr>
        <p:txBody>
          <a:bodyPr>
            <a:normAutofit fontScale="85000" lnSpcReduction="20000"/>
          </a:bodyPr>
          <a:lstStyle/>
          <a:p>
            <a:pPr marL="0" indent="0">
              <a:buNone/>
            </a:pPr>
            <a:r>
              <a:rPr lang="ar-SA" dirty="0" smtClean="0">
                <a:solidFill>
                  <a:schemeClr val="accent2">
                    <a:lumMod val="60000"/>
                    <a:lumOff val="40000"/>
                  </a:schemeClr>
                </a:solidFill>
              </a:rPr>
              <a:t>1. </a:t>
            </a:r>
            <a:r>
              <a:rPr lang="ar-SA" dirty="0" smtClean="0">
                <a:solidFill>
                  <a:schemeClr val="accent4">
                    <a:lumMod val="60000"/>
                    <a:lumOff val="40000"/>
                  </a:schemeClr>
                </a:solidFill>
              </a:rPr>
              <a:t>الذاكرة الحسية:</a:t>
            </a:r>
          </a:p>
          <a:p>
            <a:pPr>
              <a:buFont typeface="Calibri" pitchFamily="34" charset="0"/>
              <a:buChar char="ᴥ"/>
            </a:pPr>
            <a:r>
              <a:rPr lang="ar-SA" dirty="0" smtClean="0">
                <a:solidFill>
                  <a:schemeClr val="accent2">
                    <a:lumMod val="60000"/>
                    <a:lumOff val="40000"/>
                  </a:schemeClr>
                </a:solidFill>
              </a:rPr>
              <a:t>تعرف هذه الذاكرة باسم المسجلات الحسية وهي التي تستقبل المعلومات البيئية بصورتها </a:t>
            </a:r>
            <a:r>
              <a:rPr lang="ar-SA" dirty="0">
                <a:solidFill>
                  <a:schemeClr val="accent2">
                    <a:lumMod val="60000"/>
                    <a:lumOff val="40000"/>
                  </a:schemeClr>
                </a:solidFill>
              </a:rPr>
              <a:t>الأولية وذلك عبر المستقبلات الحسية المختلفة (</a:t>
            </a:r>
            <a:r>
              <a:rPr lang="ar-SA" dirty="0">
                <a:solidFill>
                  <a:schemeClr val="accent4">
                    <a:lumMod val="60000"/>
                    <a:lumOff val="40000"/>
                  </a:schemeClr>
                </a:solidFill>
              </a:rPr>
              <a:t>البصرية, والسمعية, واللمسية, والشمية, التذوقية</a:t>
            </a:r>
            <a:r>
              <a:rPr lang="ar-SA" dirty="0">
                <a:solidFill>
                  <a:schemeClr val="accent2">
                    <a:lumMod val="60000"/>
                    <a:lumOff val="40000"/>
                  </a:schemeClr>
                </a:solidFill>
              </a:rPr>
              <a:t>), </a:t>
            </a:r>
            <a:r>
              <a:rPr lang="ar-SA" dirty="0" smtClean="0">
                <a:solidFill>
                  <a:schemeClr val="accent2">
                    <a:lumMod val="60000"/>
                    <a:lumOff val="40000"/>
                  </a:schemeClr>
                </a:solidFill>
              </a:rPr>
              <a:t>وتحتفظ بها لفترة قصيرة من الزمن تتراوح بين </a:t>
            </a:r>
            <a:r>
              <a:rPr lang="ar-SA" dirty="0" smtClean="0">
                <a:solidFill>
                  <a:schemeClr val="accent4">
                    <a:lumMod val="60000"/>
                    <a:lumOff val="40000"/>
                  </a:schemeClr>
                </a:solidFill>
              </a:rPr>
              <a:t>ثانية إلى ثلاث ثواني </a:t>
            </a:r>
            <a:r>
              <a:rPr lang="ar-SA" dirty="0" smtClean="0">
                <a:solidFill>
                  <a:schemeClr val="accent2">
                    <a:lumMod val="60000"/>
                    <a:lumOff val="40000"/>
                  </a:schemeClr>
                </a:solidFill>
              </a:rPr>
              <a:t>ومثل هذه المعلومات ربما تزول أو تنتقل إلى الذاكرة قصيرة المدى اعتماداً على درجة الانتباه التي يوليها الأفراد لمثل هذه المعلومات ومدى أهميتها لهم.</a:t>
            </a:r>
          </a:p>
          <a:p>
            <a:pPr>
              <a:buFont typeface="Calibri" pitchFamily="34" charset="0"/>
              <a:buChar char="ᴥ"/>
            </a:pPr>
            <a:endParaRPr lang="ar-SA" dirty="0">
              <a:solidFill>
                <a:schemeClr val="accent2">
                  <a:lumMod val="60000"/>
                  <a:lumOff val="40000"/>
                </a:schemeClr>
              </a:solidFill>
            </a:endParaRPr>
          </a:p>
          <a:p>
            <a:pPr>
              <a:buFont typeface="Calibri" pitchFamily="34" charset="0"/>
              <a:buChar char="ᴥ"/>
            </a:pPr>
            <a:r>
              <a:rPr lang="ar-SA" dirty="0">
                <a:solidFill>
                  <a:schemeClr val="accent2">
                    <a:lumMod val="60000"/>
                    <a:lumOff val="40000"/>
                  </a:schemeClr>
                </a:solidFill>
              </a:rPr>
              <a:t>فالمعلومات التي يتم تركيز الانتباه عليها هي وحدها التي تنتقل إلى الذاكرة قصيرة المدى وتختلف مدة الاحتفاظ بالمعلومات الحسية في هذه الذاكرة تبعاً لاختلاف المصدر الذي جاءت من خلاله وتشير الدلائل العلمية إلى أن الذاكرة الحسية تتألف من مجموعة مستقبلات كل منها يختص باستقبال نوع خاص من المعلومات. ومن الجدير ذكره أن المسجلات الحسية تستقبل كماً هائلاً من المعلومات إلا أن الكثير منها سرعان ما تتلاشى ولا يتم الاحتفاظ إلا بجزء قليل منها </a:t>
            </a:r>
            <a:r>
              <a:rPr lang="en-US" dirty="0">
                <a:solidFill>
                  <a:schemeClr val="accent2">
                    <a:lumMod val="60000"/>
                    <a:lumOff val="40000"/>
                  </a:schemeClr>
                </a:solidFill>
              </a:rPr>
              <a:t>…</a:t>
            </a:r>
            <a:r>
              <a:rPr lang="ar-SA" dirty="0">
                <a:solidFill>
                  <a:schemeClr val="accent2">
                    <a:lumMod val="60000"/>
                    <a:lumOff val="40000"/>
                  </a:schemeClr>
                </a:solidFill>
              </a:rPr>
              <a:t> </a:t>
            </a:r>
          </a:p>
          <a:p>
            <a:pPr>
              <a:buFont typeface="Calibri" pitchFamily="34" charset="0"/>
              <a:buChar char="ᴥ"/>
            </a:pPr>
            <a:endParaRPr lang="ar-SA" dirty="0" smtClean="0">
              <a:solidFill>
                <a:schemeClr val="accent2">
                  <a:lumMod val="60000"/>
                  <a:lumOff val="40000"/>
                </a:schemeClr>
              </a:solidFill>
            </a:endParaRPr>
          </a:p>
          <a:p>
            <a:pPr>
              <a:buFont typeface="Calibri" pitchFamily="34" charset="0"/>
              <a:buChar char="ᴥ"/>
            </a:pPr>
            <a:endParaRPr lang="ar-SA" dirty="0">
              <a:solidFill>
                <a:schemeClr val="accent2">
                  <a:lumMod val="60000"/>
                  <a:lumOff val="40000"/>
                </a:schemeClr>
              </a:solidFill>
            </a:endParaRPr>
          </a:p>
        </p:txBody>
      </p:sp>
      <p:pic>
        <p:nvPicPr>
          <p:cNvPr id="2" name="صورة 1"/>
          <p:cNvPicPr>
            <a:picLocks noChangeAspect="1"/>
          </p:cNvPicPr>
          <p:nvPr/>
        </p:nvPicPr>
        <p:blipFill>
          <a:blip r:embed="rId2" cstate="print">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111309" y="188640"/>
            <a:ext cx="1454155" cy="1454155"/>
          </a:xfrm>
          <a:prstGeom prst="rect">
            <a:avLst/>
          </a:prstGeom>
          <a:ln>
            <a:noFill/>
          </a:ln>
          <a:effectLst>
            <a:softEdge rad="112500"/>
          </a:effectLst>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20" y="5430098"/>
            <a:ext cx="1158999" cy="1158999"/>
          </a:xfrm>
          <a:prstGeom prst="rect">
            <a:avLst/>
          </a:prstGeom>
          <a:ln>
            <a:noFill/>
          </a:ln>
          <a:effectLst>
            <a:softEdge rad="112500"/>
          </a:effectLst>
        </p:spPr>
      </p:pic>
      <p:pic>
        <p:nvPicPr>
          <p:cNvPr id="8" name="صورة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47" y="3414084"/>
            <a:ext cx="1251484" cy="1212726"/>
          </a:xfrm>
          <a:prstGeom prst="rect">
            <a:avLst/>
          </a:prstGeom>
          <a:ln>
            <a:noFill/>
          </a:ln>
          <a:effectLst>
            <a:softEdge rad="112500"/>
          </a:effectLst>
        </p:spPr>
      </p:pic>
    </p:spTree>
    <p:extLst>
      <p:ext uri="{BB962C8B-B14F-4D97-AF65-F5344CB8AC3E}">
        <p14:creationId xmlns:p14="http://schemas.microsoft.com/office/powerpoint/2010/main" val="34609877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88640"/>
            <a:ext cx="7920880" cy="6768752"/>
          </a:xfrm>
        </p:spPr>
        <p:txBody>
          <a:bodyPr>
            <a:normAutofit fontScale="55000" lnSpcReduction="20000"/>
          </a:bodyPr>
          <a:lstStyle/>
          <a:p>
            <a:endParaRPr lang="ar-SA" dirty="0" smtClean="0">
              <a:solidFill>
                <a:schemeClr val="tx2">
                  <a:lumMod val="40000"/>
                  <a:lumOff val="60000"/>
                </a:schemeClr>
              </a:solidFill>
            </a:endParaRPr>
          </a:p>
          <a:p>
            <a:pPr marL="0" indent="0">
              <a:buNone/>
            </a:pPr>
            <a:r>
              <a:rPr lang="ar-SA" sz="4500" dirty="0" smtClean="0">
                <a:solidFill>
                  <a:schemeClr val="tx2">
                    <a:lumMod val="40000"/>
                    <a:lumOff val="60000"/>
                  </a:schemeClr>
                </a:solidFill>
              </a:rPr>
              <a:t>2. الذاكرة القصيرة المدى:</a:t>
            </a:r>
          </a:p>
          <a:p>
            <a:endParaRPr lang="ar-SA" dirty="0" smtClean="0">
              <a:solidFill>
                <a:schemeClr val="tx2">
                  <a:lumMod val="40000"/>
                  <a:lumOff val="60000"/>
                </a:schemeClr>
              </a:solidFill>
            </a:endParaRPr>
          </a:p>
          <a:p>
            <a:r>
              <a:rPr lang="ar-SA" dirty="0" smtClean="0">
                <a:solidFill>
                  <a:schemeClr val="tx2"/>
                </a:solidFill>
              </a:rPr>
              <a:t>تسمى هذه الذاكرة بالذاكرة العاملة كونها تستقبل المعلومات من الذاكرة الحسية وتقوم بترميزها ومعالجتها على  نحو أولي  وتعمل على اتخاذ القرارات المناسبة بشأنها من حيث استخدامها أو التخلي عنها أو إرسالها إلى الذاكرة طويلة المدى للاحتفاظ بها، كما أنها تعمل على استقبال المعلومات المراد تذكرها من الذاكرة طويلة المدى وتجري عليها بعض العمليات العقلية ، ويتوقف استمرار المعلومات وبقاءها في هذه الذاكرة على درجة الانتباه ومستوى تنشيط هذه المعلومة واسلوب معالجتها  .</a:t>
            </a:r>
          </a:p>
          <a:p>
            <a:endParaRPr lang="ar-SA" sz="2200" dirty="0" smtClean="0">
              <a:solidFill>
                <a:schemeClr val="tx2"/>
              </a:solidFill>
            </a:endParaRPr>
          </a:p>
          <a:p>
            <a:r>
              <a:rPr lang="ar-SA" dirty="0">
                <a:solidFill>
                  <a:schemeClr val="accent5"/>
                </a:solidFill>
              </a:rPr>
              <a:t>مميزاتها </a:t>
            </a:r>
            <a:r>
              <a:rPr lang="ar-SA" dirty="0" smtClean="0">
                <a:solidFill>
                  <a:schemeClr val="accent5"/>
                </a:solidFill>
              </a:rPr>
              <a:t>:</a:t>
            </a:r>
          </a:p>
          <a:p>
            <a:endParaRPr lang="ar-SA" dirty="0">
              <a:solidFill>
                <a:schemeClr val="accent5"/>
              </a:solidFill>
            </a:endParaRPr>
          </a:p>
          <a:p>
            <a:pPr marL="0" indent="0">
              <a:buNone/>
            </a:pPr>
            <a:r>
              <a:rPr lang="ar-SA" dirty="0">
                <a:solidFill>
                  <a:schemeClr val="tx2"/>
                </a:solidFill>
              </a:rPr>
              <a:t>أن قدرة الذاكرة على الاستيعاب محدودة حيث تتراوح بين 5-9وحدات من المعرفة ويستمر بقاءها لفترة زمنية لا تتجاوز </a:t>
            </a:r>
            <a:r>
              <a:rPr lang="ar-SA" dirty="0" smtClean="0">
                <a:solidFill>
                  <a:schemeClr val="tx2"/>
                </a:solidFill>
              </a:rPr>
              <a:t>30ثانية.</a:t>
            </a:r>
          </a:p>
          <a:p>
            <a:pPr marL="0" indent="0">
              <a:buNone/>
            </a:pPr>
            <a:endParaRPr lang="ar-SA" sz="2200" dirty="0">
              <a:solidFill>
                <a:schemeClr val="tx2"/>
              </a:solidFill>
            </a:endParaRPr>
          </a:p>
          <a:p>
            <a:r>
              <a:rPr lang="ar-SA" dirty="0">
                <a:solidFill>
                  <a:schemeClr val="accent5"/>
                </a:solidFill>
              </a:rPr>
              <a:t>النسيان في الذاكرة قصيرة المدى </a:t>
            </a:r>
            <a:r>
              <a:rPr lang="ar-SA" dirty="0" smtClean="0">
                <a:solidFill>
                  <a:schemeClr val="accent5"/>
                </a:solidFill>
              </a:rPr>
              <a:t>:</a:t>
            </a:r>
          </a:p>
          <a:p>
            <a:pPr marL="0" indent="0">
              <a:buNone/>
            </a:pPr>
            <a:endParaRPr lang="ar-SA" sz="2200" dirty="0">
              <a:solidFill>
                <a:schemeClr val="accent5"/>
              </a:solidFill>
            </a:endParaRPr>
          </a:p>
          <a:p>
            <a:pPr marL="0" indent="0">
              <a:buNone/>
            </a:pPr>
            <a:r>
              <a:rPr lang="ar-SA" dirty="0">
                <a:solidFill>
                  <a:schemeClr val="tx2"/>
                </a:solidFill>
              </a:rPr>
              <a:t>أن معدل النسيان في هذه الذاكرة كبير جداً نظراً لسعتها المحدودة على التخزين من جهة ونظراً لقصر الزمن الذي تستطيع فيه الاحتفاظ بالمعلومات من جهة أخرى فالمعلومات التي لا يتم تسميعها أو ممارستها سرعان ما تتلاشى من هذه </a:t>
            </a:r>
            <a:r>
              <a:rPr lang="ar-SA" dirty="0" smtClean="0">
                <a:solidFill>
                  <a:schemeClr val="tx2"/>
                </a:solidFill>
              </a:rPr>
              <a:t>الذاكرة.</a:t>
            </a:r>
          </a:p>
          <a:p>
            <a:pPr marL="0" indent="0">
              <a:buNone/>
            </a:pPr>
            <a:endParaRPr lang="ar-SA" sz="2200" dirty="0">
              <a:solidFill>
                <a:schemeClr val="tx2"/>
              </a:solidFill>
            </a:endParaRPr>
          </a:p>
          <a:p>
            <a:r>
              <a:rPr lang="ar-SA" dirty="0">
                <a:solidFill>
                  <a:schemeClr val="accent5"/>
                </a:solidFill>
              </a:rPr>
              <a:t>كيف نعزز الاحتفاظ بالمعلومات في الذاكرة قصيرة المدى </a:t>
            </a:r>
            <a:r>
              <a:rPr lang="ar-SA" dirty="0" smtClean="0">
                <a:solidFill>
                  <a:schemeClr val="accent5"/>
                </a:solidFill>
              </a:rPr>
              <a:t>:</a:t>
            </a:r>
          </a:p>
          <a:p>
            <a:endParaRPr lang="ar-SA" sz="2200" dirty="0">
              <a:solidFill>
                <a:schemeClr val="accent5"/>
              </a:solidFill>
            </a:endParaRPr>
          </a:p>
          <a:p>
            <a:pPr marL="0" indent="0">
              <a:buNone/>
            </a:pPr>
            <a:r>
              <a:rPr lang="ar-SA" dirty="0">
                <a:solidFill>
                  <a:schemeClr val="tx2"/>
                </a:solidFill>
              </a:rPr>
              <a:t>من خلال عملية التسميع للمعلومات المراد الاحتفاظ بها وتذكرها على نحو علني أو صامت يوجد نوعين من التسميع هما: تسميع الاحتفاظ أو الصيانة وتسميع المكثف أو المفصل</a:t>
            </a:r>
            <a:r>
              <a:rPr lang="ar-SA" sz="3300" dirty="0">
                <a:solidFill>
                  <a:schemeClr val="tx2"/>
                </a:solidFill>
              </a:rPr>
              <a:t>، يتم اللجوء عادة إلى النوع الأول عندما يكون الهدف هو الاستخدام الفوري أو الآني للمعلومات, حيث يعمل الفرد على تسميعها كي يبقى نشطة حتى يتسنى له استخدامها ومن الأمثلة على هذا النوع حفظ رقم تلفون أو بعض المعلومات مثل </a:t>
            </a:r>
            <a:r>
              <a:rPr lang="ar-SA" sz="3300" dirty="0" smtClean="0">
                <a:solidFill>
                  <a:schemeClr val="tx2"/>
                </a:solidFill>
              </a:rPr>
              <a:t>الأسماء.</a:t>
            </a:r>
            <a:endParaRPr lang="ar-SA" sz="3300" dirty="0">
              <a:solidFill>
                <a:schemeClr val="tx2"/>
              </a:solidFill>
            </a:endParaRPr>
          </a:p>
          <a:p>
            <a:endParaRPr lang="ar-SA" dirty="0">
              <a:solidFill>
                <a:schemeClr val="tx2"/>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97054"/>
            <a:ext cx="1100137" cy="1023937"/>
          </a:xfrm>
          <a:prstGeom prst="rect">
            <a:avLst/>
          </a:prstGeom>
          <a:ln>
            <a:noFill/>
          </a:ln>
          <a:effectLst>
            <a:softEdge rad="112500"/>
          </a:effectLst>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44" y="3068960"/>
            <a:ext cx="1080120" cy="1080120"/>
          </a:xfrm>
          <a:prstGeom prst="rect">
            <a:avLst/>
          </a:prstGeom>
          <a:ln>
            <a:noFill/>
          </a:ln>
          <a:effectLst>
            <a:softEdge rad="112500"/>
          </a:effectLst>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5013176"/>
            <a:ext cx="1033820" cy="1595944"/>
          </a:xfrm>
          <a:prstGeom prst="rect">
            <a:avLst/>
          </a:prstGeom>
          <a:ln>
            <a:noFill/>
          </a:ln>
          <a:effectLst>
            <a:softEdge rad="112500"/>
          </a:effectLst>
        </p:spPr>
      </p:pic>
    </p:spTree>
    <p:extLst>
      <p:ext uri="{BB962C8B-B14F-4D97-AF65-F5344CB8AC3E}">
        <p14:creationId xmlns:p14="http://schemas.microsoft.com/office/powerpoint/2010/main" val="35315199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p:cTn id="47"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p:cTn id="55"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p:cTn id="6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31640" y="620688"/>
            <a:ext cx="7128791" cy="3600400"/>
          </a:xfrm>
        </p:spPr>
        <p:txBody>
          <a:bodyPr>
            <a:normAutofit fontScale="62500" lnSpcReduction="20000"/>
          </a:bodyPr>
          <a:lstStyle/>
          <a:p>
            <a:pPr>
              <a:buFont typeface="Calibri" pitchFamily="34" charset="0"/>
              <a:buChar char="ᴥ"/>
            </a:pPr>
            <a:r>
              <a:rPr lang="ar-SA" dirty="0" smtClean="0">
                <a:solidFill>
                  <a:schemeClr val="tx2"/>
                </a:solidFill>
              </a:rPr>
              <a:t>أما النوع الثاني من التسميع فيلجأ اليه الفرد عندما يكون الهدف من الاحتفاظ بالمعلومات لمدة طويلة فيحاول ربطها ببعض الاشياء المألوفة التي تساعده على تذكرها لاحقاً .</a:t>
            </a:r>
          </a:p>
          <a:p>
            <a:pPr>
              <a:buFont typeface="Calibri" pitchFamily="34" charset="0"/>
              <a:buChar char="ᴥ"/>
            </a:pPr>
            <a:endParaRPr lang="ar-SA" dirty="0" smtClean="0">
              <a:solidFill>
                <a:schemeClr val="tx2"/>
              </a:solidFill>
            </a:endParaRPr>
          </a:p>
          <a:p>
            <a:pPr>
              <a:lnSpc>
                <a:spcPct val="120000"/>
              </a:lnSpc>
              <a:buFont typeface="Calibri" pitchFamily="34" charset="0"/>
              <a:buChar char="ᴥ"/>
            </a:pPr>
            <a:r>
              <a:rPr lang="ar-SA" dirty="0" smtClean="0">
                <a:solidFill>
                  <a:schemeClr val="tx2"/>
                </a:solidFill>
              </a:rPr>
              <a:t>وهناك اسلوب آخر لتعزيز سعة الذاكرة وهو اسلوب</a:t>
            </a:r>
            <a:r>
              <a:rPr lang="ar-SA" dirty="0" smtClean="0">
                <a:solidFill>
                  <a:schemeClr val="tx2">
                    <a:lumMod val="40000"/>
                    <a:lumOff val="60000"/>
                  </a:schemeClr>
                </a:solidFill>
              </a:rPr>
              <a:t> التحزيم </a:t>
            </a:r>
            <a:r>
              <a:rPr lang="ar-SA" dirty="0" smtClean="0">
                <a:solidFill>
                  <a:schemeClr val="tx2"/>
                </a:solidFill>
              </a:rPr>
              <a:t>أو </a:t>
            </a:r>
            <a:r>
              <a:rPr lang="ar-SA" dirty="0" smtClean="0">
                <a:solidFill>
                  <a:schemeClr val="tx2">
                    <a:lumMod val="40000"/>
                    <a:lumOff val="60000"/>
                  </a:schemeClr>
                </a:solidFill>
              </a:rPr>
              <a:t>التجميع </a:t>
            </a:r>
            <a:r>
              <a:rPr lang="ar-SA" dirty="0" smtClean="0">
                <a:solidFill>
                  <a:schemeClr val="tx2"/>
                </a:solidFill>
              </a:rPr>
              <a:t>ففي هذه الطريقة يتم تجميع أجزاء من المعلومات المنفصلة وحزمها في وحدات لتشكل كل مجموعة منها وحدة واحدة ويصلح إستخدامها في حفظ الاعداد والارقام للهواتف أو للموظفين والكلمات فعلى سبيل المثال : الرقم التالي (</a:t>
            </a:r>
            <a:r>
              <a:rPr lang="en-US" dirty="0" smtClean="0">
                <a:solidFill>
                  <a:schemeClr val="accent5"/>
                </a:solidFill>
              </a:rPr>
              <a:t>7982536</a:t>
            </a:r>
            <a:r>
              <a:rPr lang="ar-SA" dirty="0" smtClean="0">
                <a:solidFill>
                  <a:schemeClr val="tx2"/>
                </a:solidFill>
              </a:rPr>
              <a:t>) يتألف من 7 وحدات منفصلة ولتسهيل عملية حفظها بتقسيمها الى مجموعتين (</a:t>
            </a:r>
            <a:r>
              <a:rPr lang="en-US" dirty="0">
                <a:solidFill>
                  <a:schemeClr val="accent5"/>
                </a:solidFill>
              </a:rPr>
              <a:t>798</a:t>
            </a:r>
            <a:r>
              <a:rPr lang="ar-SA" dirty="0" smtClean="0">
                <a:solidFill>
                  <a:schemeClr val="tx2"/>
                </a:solidFill>
              </a:rPr>
              <a:t>)، (</a:t>
            </a:r>
            <a:r>
              <a:rPr lang="en-US" dirty="0">
                <a:solidFill>
                  <a:schemeClr val="accent5"/>
                </a:solidFill>
              </a:rPr>
              <a:t>2536</a:t>
            </a:r>
            <a:r>
              <a:rPr lang="ar-SA" dirty="0" smtClean="0">
                <a:solidFill>
                  <a:schemeClr val="tx2"/>
                </a:solidFill>
              </a:rPr>
              <a:t>) وبهذا النحو  تم  اختصاره الى وحدتين بدلاً من 7 وحدات </a:t>
            </a:r>
            <a:r>
              <a:rPr lang="en-US" dirty="0" smtClean="0">
                <a:solidFill>
                  <a:schemeClr val="tx2"/>
                </a:solidFill>
              </a:rPr>
              <a:t>….</a:t>
            </a:r>
            <a:r>
              <a:rPr lang="ar-SA" dirty="0" smtClean="0">
                <a:solidFill>
                  <a:schemeClr val="tx2"/>
                </a:solidFill>
              </a:rPr>
              <a:t>وكما يمكن التعامل مع حفظ حروف لغات مختلفة </a:t>
            </a:r>
            <a:r>
              <a:rPr lang="en-US" dirty="0" smtClean="0">
                <a:solidFill>
                  <a:schemeClr val="tx2"/>
                </a:solidFill>
              </a:rPr>
              <a:t>….</a:t>
            </a:r>
            <a:endParaRPr lang="ar-SA" dirty="0">
              <a:solidFill>
                <a:schemeClr val="tx2"/>
              </a:solidFill>
            </a:endParaRPr>
          </a:p>
        </p:txBody>
      </p:sp>
      <p:sp>
        <p:nvSpPr>
          <p:cNvPr id="4" name="مستطيل 3"/>
          <p:cNvSpPr/>
          <p:nvPr/>
        </p:nvSpPr>
        <p:spPr>
          <a:xfrm>
            <a:off x="2574911" y="4683765"/>
            <a:ext cx="5021425" cy="1265515"/>
          </a:xfrm>
          <a:prstGeom prst="rect">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sp>
        <p:nvSpPr>
          <p:cNvPr id="5" name="مربع نص 4"/>
          <p:cNvSpPr txBox="1"/>
          <p:nvPr/>
        </p:nvSpPr>
        <p:spPr>
          <a:xfrm>
            <a:off x="2555776" y="4869160"/>
            <a:ext cx="4896544" cy="707886"/>
          </a:xfrm>
          <a:prstGeom prst="rect">
            <a:avLst/>
          </a:prstGeom>
          <a:noFill/>
        </p:spPr>
        <p:txBody>
          <a:bodyPr wrap="square" rtlCol="1">
            <a:spAutoFit/>
          </a:bodyPr>
          <a:lstStyle/>
          <a:p>
            <a:r>
              <a:rPr lang="ar-SA" sz="2000" b="1" dirty="0" smtClean="0">
                <a:solidFill>
                  <a:schemeClr val="accent5"/>
                </a:solidFill>
                <a:effectLst>
                  <a:glow rad="228600">
                    <a:schemeClr val="accent5">
                      <a:satMod val="175000"/>
                      <a:alpha val="40000"/>
                    </a:schemeClr>
                  </a:glow>
                </a:effectLst>
              </a:rPr>
              <a:t>فعملية التحزيم تسهم في زيادة سعة الذاكرة قصيرة المدى ومن قدرتها على معالجة معلومات أكثر </a:t>
            </a:r>
            <a:endParaRPr lang="ar-SA" sz="2000" b="1" dirty="0">
              <a:solidFill>
                <a:schemeClr val="accent5"/>
              </a:solidFill>
              <a:effectLst>
                <a:glow rad="228600">
                  <a:schemeClr val="accent5">
                    <a:satMod val="175000"/>
                    <a:alpha val="40000"/>
                  </a:schemeClr>
                </a:glow>
              </a:effectLst>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223103"/>
            <a:ext cx="1445037" cy="1149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484784"/>
            <a:ext cx="1178614" cy="1152128"/>
          </a:xfrm>
          <a:prstGeom prst="rect">
            <a:avLst/>
          </a:prstGeom>
          <a:ln>
            <a:noFill/>
          </a:ln>
          <a:effectLst>
            <a:softEdge rad="112500"/>
          </a:effectLst>
        </p:spPr>
      </p:pic>
    </p:spTree>
    <p:extLst>
      <p:ext uri="{BB962C8B-B14F-4D97-AF65-F5344CB8AC3E}">
        <p14:creationId xmlns:p14="http://schemas.microsoft.com/office/powerpoint/2010/main" val="40756629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548680"/>
            <a:ext cx="7550959" cy="4896544"/>
          </a:xfrm>
        </p:spPr>
        <p:txBody>
          <a:bodyPr>
            <a:normAutofit fontScale="85000" lnSpcReduction="20000"/>
          </a:bodyPr>
          <a:lstStyle/>
          <a:p>
            <a:pPr marL="0" indent="0">
              <a:buNone/>
            </a:pPr>
            <a:r>
              <a:rPr lang="ar-SA" dirty="0" smtClean="0">
                <a:solidFill>
                  <a:schemeClr val="accent2">
                    <a:lumMod val="60000"/>
                    <a:lumOff val="40000"/>
                  </a:schemeClr>
                </a:solidFill>
              </a:rPr>
              <a:t>3. الذاكرة </a:t>
            </a:r>
            <a:r>
              <a:rPr lang="ar-SA" dirty="0">
                <a:solidFill>
                  <a:schemeClr val="accent2">
                    <a:lumMod val="60000"/>
                    <a:lumOff val="40000"/>
                  </a:schemeClr>
                </a:solidFill>
              </a:rPr>
              <a:t>طويلة </a:t>
            </a:r>
            <a:r>
              <a:rPr lang="ar-SA" sz="2800" dirty="0">
                <a:solidFill>
                  <a:schemeClr val="accent2">
                    <a:lumMod val="60000"/>
                    <a:lumOff val="40000"/>
                  </a:schemeClr>
                </a:solidFill>
              </a:rPr>
              <a:t>المدى :</a:t>
            </a:r>
          </a:p>
          <a:p>
            <a:endParaRPr lang="ar-SA" dirty="0" smtClean="0">
              <a:solidFill>
                <a:schemeClr val="accent5">
                  <a:lumMod val="60000"/>
                  <a:lumOff val="40000"/>
                </a:schemeClr>
              </a:solidFill>
            </a:endParaRPr>
          </a:p>
          <a:p>
            <a:r>
              <a:rPr lang="ar-SA" dirty="0" smtClean="0">
                <a:solidFill>
                  <a:schemeClr val="tx2">
                    <a:lumMod val="40000"/>
                    <a:lumOff val="60000"/>
                  </a:schemeClr>
                </a:solidFill>
              </a:rPr>
              <a:t>تقوم هذه الذاكرة بتخزين المعلومات التي تم ممارستها ومعالجتها بشكل منفصل بحيث يتم تخزينها على شكل تمثيلات عقلية معينة ويتم فيها تخزين جميع الخبرات والمعارف والذكريات القديمة منها والحديثة.</a:t>
            </a:r>
          </a:p>
          <a:p>
            <a:pPr marL="0" indent="0">
              <a:buNone/>
            </a:pPr>
            <a:r>
              <a:rPr lang="ar-SA" dirty="0" smtClean="0">
                <a:solidFill>
                  <a:schemeClr val="tx2">
                    <a:lumMod val="40000"/>
                    <a:lumOff val="60000"/>
                  </a:schemeClr>
                </a:solidFill>
              </a:rPr>
              <a:t> </a:t>
            </a:r>
          </a:p>
          <a:p>
            <a:r>
              <a:rPr lang="ar-SA" sz="3800" dirty="0" smtClean="0">
                <a:solidFill>
                  <a:schemeClr val="accent2"/>
                </a:solidFill>
              </a:rPr>
              <a:t>ميزتها :</a:t>
            </a:r>
          </a:p>
          <a:p>
            <a:pPr marL="0" indent="0">
              <a:buNone/>
            </a:pPr>
            <a:endParaRPr lang="ar-SA" sz="1900" dirty="0" smtClean="0">
              <a:solidFill>
                <a:schemeClr val="accent2"/>
              </a:solidFill>
            </a:endParaRPr>
          </a:p>
          <a:p>
            <a:pPr marL="0" indent="0">
              <a:buNone/>
            </a:pPr>
            <a:r>
              <a:rPr lang="ar-SA" dirty="0" smtClean="0">
                <a:solidFill>
                  <a:schemeClr val="tx2">
                    <a:lumMod val="40000"/>
                    <a:lumOff val="60000"/>
                  </a:schemeClr>
                </a:solidFill>
              </a:rPr>
              <a:t>تمتاز بسعتها الهائلة على تخزين المعلومات فهي تشبه المكتبة نظراً لطاقتها الكبيرة على تخزين المعلومات والتي يستمر وجودها لفترة طويلة ربما يمتد طول فترة الحياة ، وتتأثر مثل هذه الذاكرة بالتغيرات الفيزيائية والفسيولوجية </a:t>
            </a:r>
            <a:r>
              <a:rPr lang="en-US" dirty="0" smtClean="0">
                <a:solidFill>
                  <a:schemeClr val="tx2">
                    <a:lumMod val="40000"/>
                    <a:lumOff val="60000"/>
                  </a:schemeClr>
                </a:solidFill>
              </a:rPr>
              <a:t>…</a:t>
            </a:r>
            <a:r>
              <a:rPr lang="ar-SA" dirty="0" smtClean="0">
                <a:solidFill>
                  <a:schemeClr val="tx2">
                    <a:lumMod val="40000"/>
                    <a:lumOff val="60000"/>
                  </a:schemeClr>
                </a:solidFill>
              </a:rPr>
              <a:t> </a:t>
            </a:r>
            <a:endParaRPr lang="ar-SA" dirty="0">
              <a:solidFill>
                <a:schemeClr val="tx2">
                  <a:lumMod val="40000"/>
                  <a:lumOff val="60000"/>
                </a:schemeClr>
              </a:solidFill>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037" y="1052736"/>
            <a:ext cx="862012" cy="1428749"/>
          </a:xfrm>
          <a:prstGeom prst="rect">
            <a:avLst/>
          </a:prstGeom>
          <a:ln>
            <a:noFill/>
          </a:ln>
          <a:effectLst>
            <a:softEdge rad="112500"/>
          </a:effectLst>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365104"/>
            <a:ext cx="1429306" cy="1381182"/>
          </a:xfrm>
          <a:prstGeom prst="rect">
            <a:avLst/>
          </a:prstGeom>
          <a:ln>
            <a:noFill/>
          </a:ln>
          <a:effectLst>
            <a:softEdge rad="112500"/>
          </a:effectLst>
        </p:spPr>
      </p:pic>
    </p:spTree>
    <p:extLst>
      <p:ext uri="{BB962C8B-B14F-4D97-AF65-F5344CB8AC3E}">
        <p14:creationId xmlns:p14="http://schemas.microsoft.com/office/powerpoint/2010/main" val="133111783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858363"/>
            <a:ext cx="7776863" cy="1202485"/>
          </a:xfrm>
        </p:spPr>
        <p:txBody>
          <a:bodyPr>
            <a:noAutofit/>
          </a:bodyPr>
          <a:lstStyle/>
          <a:p>
            <a:pPr marL="457200" indent="-457200" algn="r">
              <a:buFont typeface="Wingdings" pitchFamily="2" charset="2"/>
              <a:buChar char="v"/>
            </a:pPr>
            <a:r>
              <a:rPr lang="ar-SA" sz="2800" dirty="0" smtClean="0">
                <a:solidFill>
                  <a:schemeClr val="accent1"/>
                </a:solidFill>
              </a:rPr>
              <a:t>تشير </a:t>
            </a:r>
            <a:r>
              <a:rPr lang="ar-SA" sz="2800" dirty="0">
                <a:solidFill>
                  <a:schemeClr val="accent1"/>
                </a:solidFill>
              </a:rPr>
              <a:t>الكثير من الشواهد والأدلة العلمية تفيد بأن </a:t>
            </a:r>
            <a:r>
              <a:rPr lang="ar-SA" sz="2800" dirty="0" smtClean="0">
                <a:solidFill>
                  <a:schemeClr val="accent1"/>
                </a:solidFill>
              </a:rPr>
              <a:t>المعلومات التي تدخل الذاكرة طويلة المدى </a:t>
            </a:r>
            <a:r>
              <a:rPr lang="ar-SA" sz="2800" dirty="0">
                <a:solidFill>
                  <a:schemeClr val="accent1"/>
                </a:solidFill>
              </a:rPr>
              <a:t>لا تُفقد </a:t>
            </a:r>
            <a:r>
              <a:rPr lang="ar-SA" sz="2800" dirty="0" smtClean="0">
                <a:solidFill>
                  <a:schemeClr val="accent1"/>
                </a:solidFill>
              </a:rPr>
              <a:t>منها إنما تبقى موجودة إلى الأبد :</a:t>
            </a:r>
            <a:endParaRPr lang="ar-SA" sz="2800" dirty="0">
              <a:solidFill>
                <a:schemeClr val="accent1"/>
              </a:solidFill>
            </a:endParaRPr>
          </a:p>
        </p:txBody>
      </p:sp>
      <p:sp>
        <p:nvSpPr>
          <p:cNvPr id="3" name="عنصر نائب للمحتوى 2"/>
          <p:cNvSpPr>
            <a:spLocks noGrp="1"/>
          </p:cNvSpPr>
          <p:nvPr>
            <p:ph idx="1"/>
          </p:nvPr>
        </p:nvSpPr>
        <p:spPr>
          <a:xfrm>
            <a:off x="1331640" y="2191265"/>
            <a:ext cx="6565344" cy="3686007"/>
          </a:xfrm>
        </p:spPr>
        <p:txBody>
          <a:bodyPr>
            <a:noAutofit/>
          </a:bodyPr>
          <a:lstStyle/>
          <a:p>
            <a:r>
              <a:rPr lang="ar-SA" sz="2200" b="1" dirty="0">
                <a:solidFill>
                  <a:schemeClr val="accent4"/>
                </a:solidFill>
              </a:rPr>
              <a:t>أولاً: </a:t>
            </a:r>
            <a:r>
              <a:rPr lang="ar-SA" sz="2000" dirty="0">
                <a:solidFill>
                  <a:schemeClr val="accent2">
                    <a:lumMod val="60000"/>
                    <a:lumOff val="40000"/>
                  </a:schemeClr>
                </a:solidFill>
              </a:rPr>
              <a:t>باستخدام إجراءات التنويم المغناطيسي يمكن للمعالج النفسي مساعدة الأفراد على تذكر خبرات سابقة بكافة تفاصيلها يرجع بعضها إلى فترات الطفولة المبكرة بحيث لا يستطيعون تذكرها في الظروف العادية</a:t>
            </a:r>
            <a:r>
              <a:rPr lang="ar-SA" sz="2000" dirty="0" smtClean="0">
                <a:solidFill>
                  <a:schemeClr val="accent2">
                    <a:lumMod val="60000"/>
                    <a:lumOff val="40000"/>
                  </a:schemeClr>
                </a:solidFill>
              </a:rPr>
              <a:t>.</a:t>
            </a:r>
          </a:p>
          <a:p>
            <a:r>
              <a:rPr lang="ar-SA" sz="2200" b="1" dirty="0">
                <a:solidFill>
                  <a:schemeClr val="accent4"/>
                </a:solidFill>
              </a:rPr>
              <a:t>ثانياً: </a:t>
            </a:r>
            <a:r>
              <a:rPr lang="ar-SA" sz="2000" dirty="0">
                <a:solidFill>
                  <a:schemeClr val="tx2">
                    <a:lumMod val="60000"/>
                    <a:lumOff val="40000"/>
                  </a:schemeClr>
                </a:solidFill>
              </a:rPr>
              <a:t>أفاد العديد من المرضى الذين تعرضوا إلى عمليات جراحية في الدماغ أنهم عاشوا ذكريات سابقة بكافة تفاصيلها لم يكونوا ليتذكروها في الظروف العادية, وكان ذلك نتيجة ملامسة مجس الجراح لبعض خلايا </a:t>
            </a:r>
            <a:r>
              <a:rPr lang="ar-SA" sz="2000" dirty="0" smtClean="0">
                <a:solidFill>
                  <a:schemeClr val="tx2">
                    <a:lumMod val="60000"/>
                    <a:lumOff val="40000"/>
                  </a:schemeClr>
                </a:solidFill>
              </a:rPr>
              <a:t>الدماغ</a:t>
            </a:r>
            <a:r>
              <a:rPr lang="en-US" sz="2000" dirty="0" smtClean="0">
                <a:solidFill>
                  <a:schemeClr val="tx2">
                    <a:lumMod val="60000"/>
                    <a:lumOff val="40000"/>
                  </a:schemeClr>
                </a:solidFill>
              </a:rPr>
              <a:t>.</a:t>
            </a:r>
          </a:p>
          <a:p>
            <a:r>
              <a:rPr lang="ar-SA" sz="2200" b="1" dirty="0">
                <a:solidFill>
                  <a:schemeClr val="accent4"/>
                </a:solidFill>
              </a:rPr>
              <a:t>ثالثاً: </a:t>
            </a:r>
            <a:r>
              <a:rPr lang="ar-SA" sz="2000" dirty="0">
                <a:solidFill>
                  <a:schemeClr val="accent2">
                    <a:lumMod val="60000"/>
                    <a:lumOff val="40000"/>
                  </a:schemeClr>
                </a:solidFill>
              </a:rPr>
              <a:t>في تجارب الاستدعاء المتكرر والتي يطلب فيها من المفحوص إعادة تذكر ما تم تعلمه سابقاً ،يلحظ أن الافراد في كل مرة يطلب منهم إعادة التذكر يستطيعون تذكر معلومة جديدة وهذا ما يدلل على بقاء المعلومات في الذاكرة</a:t>
            </a:r>
            <a:r>
              <a:rPr lang="en-US" sz="2000" dirty="0">
                <a:solidFill>
                  <a:schemeClr val="accent2">
                    <a:lumMod val="60000"/>
                    <a:lumOff val="40000"/>
                  </a:schemeClr>
                </a:solidFill>
              </a:rPr>
              <a:t>….</a:t>
            </a:r>
            <a:endParaRPr lang="ar-SA" sz="2000" dirty="0">
              <a:solidFill>
                <a:schemeClr val="accent2">
                  <a:lumMod val="60000"/>
                  <a:lumOff val="40000"/>
                </a:schemeClr>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589240"/>
            <a:ext cx="1656184" cy="1049461"/>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602661"/>
            <a:ext cx="1168316" cy="1079004"/>
          </a:xfrm>
          <a:prstGeom prst="rect">
            <a:avLst/>
          </a:prstGeom>
        </p:spPr>
      </p:pic>
    </p:spTree>
    <p:extLst>
      <p:ext uri="{BB962C8B-B14F-4D97-AF65-F5344CB8AC3E}">
        <p14:creationId xmlns:p14="http://schemas.microsoft.com/office/powerpoint/2010/main" val="1093425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40424369"/>
              </p:ext>
            </p:extLst>
          </p:nvPr>
        </p:nvGraphicFramePr>
        <p:xfrm>
          <a:off x="179512" y="476672"/>
          <a:ext cx="885698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969210">
            <a:off x="522802" y="286625"/>
            <a:ext cx="2081910" cy="2375826"/>
          </a:xfrm>
          <a:prstGeom prst="ellipse">
            <a:avLst/>
          </a:prstGeom>
          <a:ln>
            <a:noFill/>
          </a:ln>
          <a:effectLst>
            <a:softEdge rad="112500"/>
          </a:effectLst>
        </p:spPr>
      </p:pic>
    </p:spTree>
    <p:extLst>
      <p:ext uri="{BB962C8B-B14F-4D97-AF65-F5344CB8AC3E}">
        <p14:creationId xmlns:p14="http://schemas.microsoft.com/office/powerpoint/2010/main" val="3646527814"/>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344091"/>
            <a:ext cx="7772400" cy="5533181"/>
          </a:xfrm>
        </p:spPr>
        <p:txBody>
          <a:bodyPr>
            <a:normAutofit/>
          </a:bodyPr>
          <a:lstStyle/>
          <a:p>
            <a:pPr algn="r"/>
            <a:r>
              <a:rPr lang="ar-SA" dirty="0" smtClean="0">
                <a:solidFill>
                  <a:srgbClr val="FF0000"/>
                </a:solidFill>
                <a:cs typeface="+mn-cs"/>
              </a:rPr>
              <a:t/>
            </a:r>
            <a:br>
              <a:rPr lang="ar-SA" dirty="0" smtClean="0">
                <a:solidFill>
                  <a:srgbClr val="FF0000"/>
                </a:solidFill>
                <a:cs typeface="+mn-cs"/>
              </a:rPr>
            </a:br>
            <a:r>
              <a:rPr lang="ar-SA" dirty="0">
                <a:solidFill>
                  <a:srgbClr val="FF0000"/>
                </a:solidFill>
                <a:cs typeface="+mn-cs"/>
              </a:rPr>
              <a:t/>
            </a:r>
            <a:br>
              <a:rPr lang="ar-SA" dirty="0">
                <a:solidFill>
                  <a:srgbClr val="FF0000"/>
                </a:solidFill>
                <a:cs typeface="+mn-cs"/>
              </a:rPr>
            </a:br>
            <a:r>
              <a:rPr lang="ar-SA" dirty="0" smtClean="0">
                <a:solidFill>
                  <a:srgbClr val="FF0000"/>
                </a:solidFill>
                <a:cs typeface="+mn-cs"/>
              </a:rPr>
              <a:t>1- ذاكرة المعاني:</a:t>
            </a:r>
            <a:br>
              <a:rPr lang="ar-SA" dirty="0" smtClean="0">
                <a:solidFill>
                  <a:srgbClr val="FF0000"/>
                </a:solidFill>
                <a:cs typeface="+mn-cs"/>
              </a:rPr>
            </a:br>
            <a:r>
              <a:rPr lang="ar-SA" dirty="0" smtClean="0">
                <a:solidFill>
                  <a:srgbClr val="FF0000"/>
                </a:solidFill>
                <a:cs typeface="+mn-cs"/>
              </a:rPr>
              <a:t> </a:t>
            </a:r>
            <a:r>
              <a:rPr lang="ar-SA" dirty="0" smtClean="0">
                <a:cs typeface="+mn-cs"/>
              </a:rPr>
              <a:t/>
            </a:r>
            <a:br>
              <a:rPr lang="ar-SA" dirty="0" smtClean="0">
                <a:cs typeface="+mn-cs"/>
              </a:rPr>
            </a:br>
            <a:r>
              <a:rPr lang="ar-SA" sz="3600" b="1" dirty="0" smtClean="0">
                <a:solidFill>
                  <a:srgbClr val="002060"/>
                </a:solidFill>
                <a:latin typeface="Arabic Typesetting" pitchFamily="66" charset="-78"/>
                <a:cs typeface="+mn-cs"/>
              </a:rPr>
              <a:t>تخزن المعلومات         شبكات من الأفكار تحمل معنى معين .</a:t>
            </a:r>
            <a:r>
              <a:rPr lang="ar-SA" sz="4900" b="1" dirty="0" smtClean="0">
                <a:solidFill>
                  <a:srgbClr val="002060"/>
                </a:solidFill>
                <a:latin typeface="Arabic Typesetting" pitchFamily="66" charset="-78"/>
                <a:cs typeface="+mn-cs"/>
              </a:rPr>
              <a:t/>
            </a:r>
            <a:br>
              <a:rPr lang="ar-SA" sz="4900" b="1" dirty="0" smtClean="0">
                <a:solidFill>
                  <a:srgbClr val="002060"/>
                </a:solidFill>
                <a:latin typeface="Arabic Typesetting" pitchFamily="66" charset="-78"/>
                <a:cs typeface="+mn-cs"/>
              </a:rPr>
            </a:br>
            <a:endParaRPr lang="ar-SA" sz="3600" b="1" dirty="0">
              <a:solidFill>
                <a:srgbClr val="002060"/>
              </a:solidFill>
              <a:latin typeface="Arabic Typesetting" pitchFamily="66" charset="-78"/>
              <a:cs typeface="+mn-cs"/>
            </a:endParaRPr>
          </a:p>
        </p:txBody>
      </p:sp>
      <p:sp>
        <p:nvSpPr>
          <p:cNvPr id="5" name="سهم إلى اليسار 4"/>
          <p:cNvSpPr/>
          <p:nvPr/>
        </p:nvSpPr>
        <p:spPr>
          <a:xfrm>
            <a:off x="5196036" y="2996952"/>
            <a:ext cx="864096" cy="21602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SA"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953277022"/>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31032" y="1124744"/>
            <a:ext cx="8712968" cy="4925144"/>
          </a:xfrm>
        </p:spPr>
        <p:txBody>
          <a:bodyPr>
            <a:normAutofit fontScale="85000" lnSpcReduction="10000"/>
          </a:bodyPr>
          <a:lstStyle/>
          <a:p>
            <a:pPr marL="0" indent="0">
              <a:buNone/>
            </a:pPr>
            <a:r>
              <a:rPr lang="ar-SA" sz="3800" dirty="0" smtClean="0">
                <a:solidFill>
                  <a:schemeClr val="accent2"/>
                </a:solidFill>
              </a:rPr>
              <a:t>  2- </a:t>
            </a:r>
            <a:r>
              <a:rPr lang="ar-SA" sz="3800" dirty="0">
                <a:solidFill>
                  <a:schemeClr val="accent2"/>
                </a:solidFill>
              </a:rPr>
              <a:t>ذاكرة </a:t>
            </a:r>
            <a:r>
              <a:rPr lang="ar-SA" sz="3800" dirty="0" smtClean="0">
                <a:solidFill>
                  <a:schemeClr val="accent2"/>
                </a:solidFill>
              </a:rPr>
              <a:t>الأحداث:</a:t>
            </a:r>
          </a:p>
          <a:p>
            <a:pPr>
              <a:buClr>
                <a:schemeClr val="accent2"/>
              </a:buClr>
              <a:buFont typeface="Calibri" pitchFamily="34" charset="0"/>
              <a:buChar char="ᴥ"/>
            </a:pPr>
            <a:r>
              <a:rPr lang="ar-SA" dirty="0" smtClean="0">
                <a:solidFill>
                  <a:schemeClr val="accent1"/>
                </a:solidFill>
              </a:rPr>
              <a:t>تشتمل على المعلومات والذكريات </a:t>
            </a:r>
            <a:r>
              <a:rPr lang="ar-SA" dirty="0" smtClean="0">
                <a:solidFill>
                  <a:schemeClr val="accent3"/>
                </a:solidFill>
              </a:rPr>
              <a:t>ذات الطابع الشخصي </a:t>
            </a:r>
            <a:r>
              <a:rPr lang="ar-SA" dirty="0" smtClean="0">
                <a:solidFill>
                  <a:schemeClr val="accent1"/>
                </a:solidFill>
              </a:rPr>
              <a:t>التي ترتبط بزمان أو مكان معين. </a:t>
            </a:r>
          </a:p>
          <a:p>
            <a:pPr>
              <a:buClr>
                <a:schemeClr val="accent2"/>
              </a:buClr>
              <a:buFont typeface="Calibri" pitchFamily="34" charset="0"/>
              <a:buChar char="ᴥ"/>
            </a:pPr>
            <a:r>
              <a:rPr lang="ar-SA" dirty="0" smtClean="0">
                <a:solidFill>
                  <a:schemeClr val="accent1"/>
                </a:solidFill>
              </a:rPr>
              <a:t>تتكون من جميع الخبرات الشخصية التي عاشها الفرد منذ طفولته فتتخزن معلومات متعلقة بالحوادث الشخصية والأماكن واي امور اخرى.</a:t>
            </a:r>
          </a:p>
          <a:p>
            <a:pPr>
              <a:buClr>
                <a:schemeClr val="accent2"/>
              </a:buClr>
              <a:buFont typeface="Calibri" pitchFamily="34" charset="0"/>
              <a:buChar char="ᴥ"/>
            </a:pPr>
            <a:r>
              <a:rPr lang="ar-SA" u="sng" dirty="0" smtClean="0">
                <a:solidFill>
                  <a:schemeClr val="accent3"/>
                </a:solidFill>
              </a:rPr>
              <a:t>تسمى بالذاكرة التسلسلية؟</a:t>
            </a:r>
            <a:r>
              <a:rPr lang="ar-SA" dirty="0" smtClean="0">
                <a:solidFill>
                  <a:schemeClr val="accent3"/>
                </a:solidFill>
              </a:rPr>
              <a:t>(عللي) </a:t>
            </a:r>
            <a:r>
              <a:rPr lang="ar-SA" dirty="0" smtClean="0">
                <a:solidFill>
                  <a:schemeClr val="accent1"/>
                </a:solidFill>
              </a:rPr>
              <a:t>لأنها تحتفظ بالذكريات وفق ترتيب متسلسل. </a:t>
            </a:r>
          </a:p>
          <a:p>
            <a:pPr>
              <a:buClr>
                <a:schemeClr val="accent2"/>
              </a:buClr>
              <a:buFont typeface="Calibri" pitchFamily="34" charset="0"/>
              <a:buChar char="ᴥ"/>
            </a:pPr>
            <a:endParaRPr lang="ar-SA" dirty="0" smtClean="0">
              <a:solidFill>
                <a:schemeClr val="accent2"/>
              </a:solidFill>
            </a:endParaRPr>
          </a:p>
          <a:p>
            <a:pPr marL="0" indent="0">
              <a:buClr>
                <a:schemeClr val="accent2"/>
              </a:buClr>
              <a:buNone/>
            </a:pPr>
            <a:r>
              <a:rPr lang="ar-SA" dirty="0" smtClean="0">
                <a:solidFill>
                  <a:schemeClr val="accent2"/>
                </a:solidFill>
              </a:rPr>
              <a:t>  3-الذاكرة </a:t>
            </a:r>
            <a:r>
              <a:rPr lang="ar-SA" dirty="0">
                <a:solidFill>
                  <a:schemeClr val="accent2"/>
                </a:solidFill>
              </a:rPr>
              <a:t>الاجرائية </a:t>
            </a:r>
            <a:r>
              <a:rPr lang="ar-SA" dirty="0" smtClean="0">
                <a:solidFill>
                  <a:schemeClr val="accent2"/>
                </a:solidFill>
              </a:rPr>
              <a:t>:</a:t>
            </a:r>
          </a:p>
          <a:p>
            <a:pPr>
              <a:buClr>
                <a:schemeClr val="accent2"/>
              </a:buClr>
              <a:buFont typeface="Calibri" pitchFamily="34" charset="0"/>
              <a:buChar char="ᴥ"/>
            </a:pPr>
            <a:r>
              <a:rPr lang="ar-SA" dirty="0">
                <a:solidFill>
                  <a:schemeClr val="accent1"/>
                </a:solidFill>
              </a:rPr>
              <a:t>يتم فيها تخزين المعلومات المتعلقة بكيفية عمل ما , قد يستغرق ذلك وقتا وجهدا من الفرد ولكن سرعان ما يتم تذكر الكيفية عند الحاجة.</a:t>
            </a:r>
          </a:p>
          <a:p>
            <a:pPr>
              <a:buClr>
                <a:schemeClr val="accent2"/>
              </a:buClr>
              <a:buFont typeface="Calibri" pitchFamily="34" charset="0"/>
              <a:buChar char="ᴥ"/>
            </a:pPr>
            <a:endParaRPr lang="ar-SA" dirty="0" smtClean="0">
              <a:solidFill>
                <a:srgbClr val="FF0000"/>
              </a:solidFill>
            </a:endParaRPr>
          </a:p>
          <a:p>
            <a:endParaRPr lang="ar-SA" dirty="0" smtClean="0"/>
          </a:p>
          <a:p>
            <a:endParaRPr lang="ar-SA" dirty="0">
              <a:cs typeface="Mudir MT" pitchFamily="2" charset="-78"/>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524000" cy="15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91176"/>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163035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5936" y="124600"/>
            <a:ext cx="1345956" cy="144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2050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04656"/>
          </a:xfrm>
        </p:spPr>
        <p:txBody>
          <a:bodyPr>
            <a:normAutofit/>
          </a:bodyPr>
          <a:lstStyle/>
          <a:p>
            <a:pPr marL="0" indent="0">
              <a:buNone/>
            </a:pPr>
            <a:r>
              <a:rPr lang="ar-SA" sz="3900" dirty="0" smtClean="0">
                <a:solidFill>
                  <a:schemeClr val="accent2"/>
                </a:solidFill>
              </a:rPr>
              <a:t>1. طريقة الأماكن والمواقع:</a:t>
            </a:r>
          </a:p>
          <a:p>
            <a:pPr marL="0" indent="0">
              <a:buNone/>
            </a:pPr>
            <a:endParaRPr lang="ar-SA" sz="1500" dirty="0" smtClean="0">
              <a:solidFill>
                <a:schemeClr val="accent2"/>
              </a:solidFill>
            </a:endParaRPr>
          </a:p>
          <a:p>
            <a:pPr marL="0" indent="0">
              <a:buNone/>
            </a:pPr>
            <a:r>
              <a:rPr lang="ar-SA" sz="3300" dirty="0">
                <a:solidFill>
                  <a:schemeClr val="accent1"/>
                </a:solidFill>
              </a:rPr>
              <a:t>مكتشف الطريقة: </a:t>
            </a:r>
            <a:r>
              <a:rPr lang="ar-SA" sz="3300" dirty="0" smtClean="0">
                <a:solidFill>
                  <a:schemeClr val="accent1"/>
                </a:solidFill>
              </a:rPr>
              <a:t>الشاعر </a:t>
            </a:r>
            <a:r>
              <a:rPr lang="ar-SA" sz="3300" dirty="0">
                <a:solidFill>
                  <a:schemeClr val="accent1"/>
                </a:solidFill>
              </a:rPr>
              <a:t>والخطيب اليوناني .. سيمندوس</a:t>
            </a:r>
          </a:p>
          <a:p>
            <a:pPr marL="0" indent="0">
              <a:buNone/>
            </a:pPr>
            <a:r>
              <a:rPr lang="ar-SA" sz="3300" dirty="0">
                <a:solidFill>
                  <a:schemeClr val="accent1"/>
                </a:solidFill>
              </a:rPr>
              <a:t>استخدم الطريقة لحفظ القصائد والخطب, وقد شاع استخدام هذه الطريقة عند اليونانيين والرومانيين وجرى عليها بعض التطوير. تتطلب هذه الطريقة التالي</a:t>
            </a:r>
            <a:r>
              <a:rPr lang="ar-SA" sz="3300" dirty="0" smtClean="0">
                <a:solidFill>
                  <a:schemeClr val="accent1"/>
                </a:solidFill>
              </a:rPr>
              <a:t>:</a:t>
            </a:r>
          </a:p>
          <a:p>
            <a:pPr marL="0" indent="0">
              <a:buNone/>
            </a:pPr>
            <a:endParaRPr lang="ar-SA" sz="1300" dirty="0">
              <a:solidFill>
                <a:schemeClr val="accent1"/>
              </a:solidFill>
            </a:endParaRPr>
          </a:p>
          <a:p>
            <a:pPr marL="0" indent="0">
              <a:buNone/>
            </a:pPr>
            <a:r>
              <a:rPr lang="ar-SA" dirty="0">
                <a:solidFill>
                  <a:schemeClr val="accent3"/>
                </a:solidFill>
              </a:rPr>
              <a:t>1- حفظ سلسلة من المواقع والأماكن.</a:t>
            </a:r>
          </a:p>
          <a:p>
            <a:pPr marL="0" indent="0">
              <a:buNone/>
            </a:pPr>
            <a:r>
              <a:rPr lang="ar-SA" dirty="0">
                <a:solidFill>
                  <a:schemeClr val="accent3"/>
                </a:solidFill>
              </a:rPr>
              <a:t>2-تجزئة المادة المراد حفظها الى اجزاء </a:t>
            </a:r>
            <a:r>
              <a:rPr lang="ar-SA" dirty="0" smtClean="0">
                <a:solidFill>
                  <a:schemeClr val="accent3"/>
                </a:solidFill>
              </a:rPr>
              <a:t>وربطها بالأماكن.</a:t>
            </a:r>
            <a:endParaRPr lang="ar-SA" dirty="0">
              <a:solidFill>
                <a:schemeClr val="accent3"/>
              </a:solidFill>
            </a:endParaRPr>
          </a:p>
          <a:p>
            <a:pPr marL="0" indent="0">
              <a:buNone/>
            </a:pPr>
            <a:r>
              <a:rPr lang="ar-SA" dirty="0">
                <a:solidFill>
                  <a:schemeClr val="accent3"/>
                </a:solidFill>
              </a:rPr>
              <a:t>3-عند الحاجة الى استدعاء المعلومات , على الفرد تذكر الاماكن ليتذكر المعلومات.</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BxAOYDASIAAhEBAxEB/8QAGwAAAQUBAQAAAAAAAAAAAAAAAAECAwQFBgf/xAA4EAABBAEDAgQEAwcDBQAAAAABAAIDEQQFEiExQQYTUWEicYGhFDKRFSNSscHR8AdCYhckM6Ky/8QAGgEAAgMBAQAAAAAAAAAAAAAAAAIBAwQFBv/EACgRAAICAQQCAgEEAwAAAAAAAAABAhEDBBIhMRNBIlEUBTJCYYHh8P/aAAwDAQACEQMRAD8A8fpFH0Tbs0ArDcZxAJb9L5XpoxcuEZHwQEJKVl+M5rd2x+26uu/oomR7gSXbfYhS8bTpoLRHSP8AOqlMZHv8kmzk+ihwa7CyL4uxKKJ6qZsd+p+QSiEoWFsNxX2c9T9Euyuu5WfIJ70ntYLAcQ4J46YHkKlJaV3JxGxPIY/c31UJiPopeCS9C70QIVuLDmlY57I3FjfzOr4R8z2UToXNNEEKPFInciFLXF1wn+WR1HVbOJoUs0MbpzJGZD8EQjt5Hqbqh+tqYYZS6ByowjfoktbeqaC/AgZM5sgY80CXAj7LGMaSeKUXySpIYTYSceyeY+E3YqXGQ1oYUhFqTYk2pHBk2R7U8AAdOUu1DuqFGuQsOUov1+6RKE6IF+ZtKkv1RuTdIgR4+H6oSPd8P1QqMj+Q6QoBvoP1VtmS5gDajNHs2r+qq0eycxpLgFpxzlB/ESStGk/UnPayN7WBjBQAaAfc31U+OcbIYWO2tJIIc7t1u1kOFk+6mgje07r2j3W/DqJ7qasplBHQYehPnf8AnaIwRuc23Dnp2V/N8HZ5LSwRPcW7g1pF12W94Fz3jwzkl0Tp/Kytt9CyMsHBPpd9VonHdm+QYi8yPsRvY9wqj0Ivp9k8s/yaSpDLGqs82m0mbFYS4lr+m3b/AFVM47rIAJPsF7tpWmwZ0MkeZEHxhwo3+Yi+RyaTX+AMDzhKwMLBTS1zRyDdqh67TxbU1TJeGT6PC2RnoBz7Jfw8pbYH0oL1nxFo/hvwrh+bmNZPlvp8eO5rS5w6fCKpo5Fk+nRef6hrWH+OfPpenCFruf37xJfr8NUP1K04smPNG0nX2VSi4vlmO2ORza3cDt1S+SR1e39E2bIMsjnljW7iTTBQHyHYJm8nuVZuxr0K0yXyhz8Y560tbw9oUutZjmRzxwwxgGV7ngcHimjufZY22S6MZB9xytrw3pGTqWTNJFI2I4rWyFzh0JdQr6qZuO1+v7CKdnQ5Hg7VNE8QuZg6ZLnNMZdCeKc0irJ6NNrpte0uWPGmg07BbNlSjY+UuMbWgdxzd9P7rVg8UY2h6Vjuzq87o9sDNoc7+Kr6defVaR8QYrg6TZGYAfLlO9odFJdURxYvuLXGyanUXGTh17+zUoRrs8m8V52S9kWnTysc6No88MZst3ax8vchcnPhxsDS15s9W10+q9S8VeHZMoPn0rE8zNdN++InAppB/iI9uAuKz9A1XH8x+TjsYxg+KQyNI+xv7Lr4JYMuJdX/AIszTU4yOZdE0Grv6KJzBfCvTxGI7ZGkEi74P8lEItxr17qrJh54JUmVCxNLVYlZs6kFQkWss4U6LEyPamkcm1O34D0tO8rfe1p46+yTxX0NuoqkJVOYSO3zS/hXeS+VxDQ317n0SeGf0SpJlY2UhCW0ipYw14+H6oSvvb9UKjJ+4ZEbpndlJjPc+Tr0Fqu1XtMyIIJS7Ihc9hHBa6nNPYjsfkUmLI3NbnwM1xwW8bGIG+Tr9gpTsb+Zw/VUZMqWQcnhQ+YV2fysWNVBGXxyk7Z0uh+I5tDyHugDZ4JgGz40hpsjR8uh60V3uJrOJm4jcvEheGklhG4AhtWPlz6LxwyLW0HXptKnaGfHAZAZIv4h3r34+wVP5EJzuSLFFxR7jga/pel6KzMzHyY8T3NaxpYXPdx6AH0taGn+MdL1HzItNeZp2Mc5jHNLd9DoLXnWbqvh/wARYmO2LMkw8hr72ZHQXwRf34WZqGJJo2TDJFG+ISREsc94c53Ynjp1T4/0/BnTbbUn6/7siWWUX/RF4i1KfWtQycnKoSEgBgbtDWjgCuy5Z5JeQF1jH42XLKJ3zF5A8uRsYP627osDUsUYzhI14fEXOaHAbSSPbtwupmilBRiqozK7spAeqOBz3UT5PTj2Ca1xtY/KlwWbSyJJHva1xcRdcu/qV0ejZ8WjSvyZZHOe1tRwQSW2Q8/mI6gfzXOwxueY2toukeGgX3ulNlROimfGWn4CQtEOYtP2K+0ak2u5Uj/OeIy5w/3Rh3/1ahz9eys5rY5nOZFu3CGJ1RtdVWG9AVnkfAFA7rxyfZNN7Wml0QrfZ1WkeI9RlzIoX6pNC0A05w3byASA719LT9V1jIy9Qc8ZM7oS0NET3/CRto20cdbK5SEOfKzj4iVoQZBYwRhoc9pJa6ufkmw7HLc0Dbqi1kwPGEy2Nv8AMH7fzj0B9iodPwfPydrmtofE4O9O6g/a+Ywnbky07qNxoj0UmNqJ3tO6j3FkBw9D7KxThJtexWmjZ1jw1DNgxZuj7jGeHwvsHp+Zt9R81zU+k5uOf3mO+u1C/wCS9AyJIZ9GiyIGsij8pri3kBh6ECvQrmc3W5cmJ2GwMjxCQHfD8RruT1+iyRxeRF0monNhnsr2LDubzTW9L9VrfshkePHlhzZIpA4NBdtO8Ejj1AoKPTy4T48MLWCR8rQ17xfxEgC/ZaMOFRt/RVKT6I2ztgxjjuY18Ifv6c7qrqszVtQfkwMxmxQxxRO3ARsol1Vye6uaxHLjZuRBOHCVkjw7cKJNnmvfqsdzXEE0VTrJqUdsfY2K0+SrXqiwAmveeyis0uDLIouka0mx75OyFAULFPPKyxRHBqmDQAERs5Q91dFohFRVsVuwJo0kJFe6SiTfKY51dESn7YJCl1JGuoijSS93B/VNIPVUub7Q9GljzEc3810Gkam7GjbA6FksQfvYwuLS13sR0vuPkuVgd6ra0bUBh6hi5E1Ojhla9woHgH/P85Xb0WoTXJkyQd8Ho2Xm6Zomj4bnYcEmbOwOkic0bmNN9T19BX9lxOr6hjZ5aG4jMRjR+SFord61x2/krviOEtzZXeYZTMPNMn8RNFYMn5uevuugsSjDddtlTm7opSR7SQDY7EIjHKvxNa4ASMBZZ4qvumahBFjxskjJY57iBEeSAAObWaWncFv9DqV8FJ7rPCuY+cwhol3NPRzhzYWcTz7JOh4WaOecJWmO4Jrk7HTMzQ482OaSTJeGxgf+IBod3sXZH0WVqJEk5O+P8vWMcX9ljRPLTxwtJx83HbK74iXV16UtmLN5Iu+yuUdvQ2CNz5QwElxNClLI3ZC2MxFrxZLnCijDmkx3l8VN3Cg8DkfI9lPrmpfjYYA9xfNGC1zz3b2H8+Va2ow3CrlmU482CbSh7h3v5qLcU3cav+aw+SmWbTo8XWjDo0ul5BdJDK0vYGcFr6BF31bYB4VFksb3AOdtsi3enusvzO5Ce2UdgR9Vfj1W3j7Fljs9Hm8PZmPpGHlYs8EjQ0x01xc0g24PHz+XVZf7GlxQ+SWZrJmM3si8txc7mr9va+v3UPhDxTFp8R07U2PlwXuLmlvLoSeSQO4vryupm8SaOxnm4uXFO5zreXtdE4+1uHTumhqcy4Sv+6JeOD5vk5HxfnDUH4WQ/DmglEHlyueKElHgj7/4FzErzdcgLpdU1PzMuV5LHl7twLJfMaPYHosnNlx52tqKON18lraJ4T5cXwW10Kpc8mG8DlRA2aV/Ix2Nc5rXgm+vqqZjLXc/ZcHPilGRqjJNEDhyhSSMr9ULDLFyWpil5HTqmElNtITameUEiZ0jQxoa0g1ybtQk2UiFVKbkTQqUHskQiMmgJWmjwrcL+FRaR7qeJw9Vu02VKVFc42ddpOWZ8Z0eS3zWwxh7S51UGkWPlRRqsccmpOEcbmivykUORf8AVJ4TxosiHMkyHsjhAbFufdOcTuLR700/IL0STTcWHT58+GfGa6SMPc6UANaKHNnt/Zei/JhGMb/0ZPG2cdp+gum078Q4sia1250jncDg1YPRcfqeQZ8tx372t+Bh7UOBSu+ItaObsxYLbiQ3XxX5ju5PtxwsMvvqsWp1e57E+C2ONLkeUlgJm4JbWHeh6HX6LW0+J+RiSm+IqNH36hZAcr+kvj/EeXJMyFjmm3v4APzWnTZVHInJ8CTja4NnExP+0mcQ7ym04kNvkX+g55WRlv3ZDtrRuuyei6M+JsTTtEmwcV7JZJdzQGA8WOHF1dB6ArjTIeu4n3K1anVQvbEWONrkvZDYTM4RygMaKBcDz+iquIugVAXk+qTce6wTzp+ixQJC4JvmV3TN3qit3yVTyP0MkWoZTYc3kjstNvLdwotPPyWGBtNjgrZ02fHfhTsyMhsUjHNMYIPxg3Y+nB+q6Gi1Ci9synLC+USN+EhzDz3SxQsfIN4sXyBwaUYAaTtcHNvj3Wpj6XkZETJccCbfdCNwLgR2IXVi4vsz0/RkatgvxJR3ikG6N9Vub/ccWqTYSWb+Aboi+Suy8QwMwtKxNPk2yZDpDO6quMbS2vqT/wCpXMSYzhzGd3seq589PubnHlF6nXDKsjYGRF0jXF+4CmuAAQo9QikhZEyVpaXW+ndx0B+xQuJqsrhlcejRBWjPQlLSPRJRWBxaLQSJUnySgCEtFLsJRUmSNUkd7r9ElBve0hdf0Tx+DshnZ+F9RLNLmxI3Ma45Il3OF8ba/p91U8Q63kzN/CMnkbjAV5TXENI9x35WFp+oS4L3GMAteKcCoHyukJc88ldn86H4yxpfL2UeN779Cl3NpC8hMtBXOeSRbQ8SCuQjzFGhR5ZBSHlxSFyahQ5tk0PDvVKCo0WmU6IolDgfzHlLweh/VR3aT6p99hRLbv4kfF6k/VMBQXo3/ZFDvi9QPqjn1BTN6buKV5EiaLDZnR/lKuYGtZWBO2bGlkjcCLMby3dXY0sslIhavJH9rI2RfZtZOrjJypJy0tD3WATZHtfdS42bBJIxss4gaer3NcaH0BKwbTt5WyH6nniuyt4IM2PEGt/tNsGLAwMwcW2wNcPiP/Jx9ShYxAKFzMm7JNyk+WXKkqQ/HY6aZkTG7nvcGtF9Sei6XV/BOrYOSYYMeTKaNoMkTDQce1Xfcc9OVyzHFjg4dQu1i/1I1KISFmLitfI/eXUfUGvt90+OUa+Qst3ooYXgzW8nKjhfhyQsdII3SvALW33469R09VFP4R12F0t6bklsXLnNZfHqK6+vC0sX/ULNxYmxY+HBHE2TzGNa51DoSKvmyL59U7/qPqQaWsxcVrQKiG0/uxVGueePVWXi+xfmUHeDNZZgy5EuNJHJG5oELm/E4EOJdfShtNrmTYPVdlkf6iahPjy47sTFEEzS2SMA04Hdd89y4n6LjHGyVVllH+I8b9kgYLAJ6i0BjSQQTRF1XKbv6EdQKQ2SgBViqI9VRYw8sAPeqvlIGjoSbd04TC81QFCqQJKqxZHQqN3okftAoONFKGtNUbNWmCT1AJ9SgPNg+gpPGTIJRHbbINnnjomPDQG0e3ok3iuW2fVG/px0FJ9wDyxpoCrLUFja3dAAPqU3zePyiwKBR5nABFiqIRYDtgbZJFe3dHl/FwQenTuka8G7oDigRaHSN3HjcCB7ItALsY2y4ng+iC1rbs0O3HKTzQQdzQebTTJfUd7RYDyNrT35SNA226/agml5N3yT9kgfwQRYu0rmA+m1Z79KCNg/3HmyOAmeZxRaCO3sk33V9jaVzJoc4DbuB70mI3fDXvaQKN7CheUitR5UbWBrsSF5H+43Z+6bLkNezaMeJn/JoN/zUWwILKEiFNkCpEIUyJAJUIQQCEIQAiEIUMBEIQq0SKlQhWRAEIQmIBCEIAVqD1QhACIQhAAgoQoYCJEISSJQJUIURAVCEKwgEIQgD//Z"/>
          <p:cNvSpPr>
            <a:spLocks noChangeAspect="1" noChangeArrowheads="1"/>
          </p:cNvSpPr>
          <p:nvPr/>
        </p:nvSpPr>
        <p:spPr bwMode="auto">
          <a:xfrm>
            <a:off x="8904288" y="-377825"/>
            <a:ext cx="1562100" cy="77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65793">
            <a:off x="110769" y="3365694"/>
            <a:ext cx="1571162" cy="121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50" y="116632"/>
            <a:ext cx="1524000" cy="15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951599"/>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860" y="2278730"/>
            <a:ext cx="8091295" cy="1477328"/>
          </a:xfrm>
          <a:prstGeom prst="rect">
            <a:avLst/>
          </a:prstGeom>
          <a:noFill/>
        </p:spPr>
        <p:txBody>
          <a:bodyPr wrap="square" rtlCol="1">
            <a:spAutoFit/>
          </a:bodyPr>
          <a:lstStyle/>
          <a:p>
            <a:pPr marL="285750" indent="-285750">
              <a:buBlip>
                <a:blip r:embed="rId2"/>
              </a:buBlip>
            </a:pPr>
            <a:r>
              <a:rPr lang="ar-SA" b="1" dirty="0" smtClean="0">
                <a:solidFill>
                  <a:schemeClr val="accent1"/>
                </a:solidFill>
              </a:rPr>
              <a:t>يحتل موضوع الذاكرة البشرية مكانة هامة لدى المختصين بالدراسات النفسية لإرتباطها بمعظم الأنشطة النفسية التي يقوم بها الأفراد .</a:t>
            </a:r>
          </a:p>
          <a:p>
            <a:endParaRPr lang="ar-SA" b="1" dirty="0">
              <a:solidFill>
                <a:schemeClr val="accent1"/>
              </a:solidFill>
            </a:endParaRPr>
          </a:p>
          <a:p>
            <a:pPr marL="285750" indent="-285750">
              <a:buBlip>
                <a:blip r:embed="rId2"/>
              </a:buBlip>
            </a:pPr>
            <a:r>
              <a:rPr lang="ar-SA" b="1" dirty="0" smtClean="0">
                <a:solidFill>
                  <a:schemeClr val="accent1"/>
                </a:solidFill>
              </a:rPr>
              <a:t>تمثل الذاكرة ذلك النظام النشط  الذي يقوم على استقبال المعلومات وترميزها وتنظيمها وتخزينها واسترجاعها .</a:t>
            </a:r>
          </a:p>
        </p:txBody>
      </p:sp>
      <p:sp>
        <p:nvSpPr>
          <p:cNvPr id="6" name="TextBox 5"/>
          <p:cNvSpPr txBox="1"/>
          <p:nvPr/>
        </p:nvSpPr>
        <p:spPr>
          <a:xfrm>
            <a:off x="381533" y="4005064"/>
            <a:ext cx="7992891" cy="646331"/>
          </a:xfrm>
          <a:prstGeom prst="rect">
            <a:avLst/>
          </a:prstGeom>
          <a:noFill/>
        </p:spPr>
        <p:txBody>
          <a:bodyPr wrap="square" rtlCol="1">
            <a:spAutoFit/>
          </a:bodyPr>
          <a:lstStyle/>
          <a:p>
            <a:pPr marL="285750" indent="-285750">
              <a:buBlip>
                <a:blip r:embed="rId2"/>
              </a:buBlip>
            </a:pPr>
            <a:r>
              <a:rPr lang="ar-SA" b="1" dirty="0" smtClean="0">
                <a:solidFill>
                  <a:schemeClr val="accent1"/>
                </a:solidFill>
              </a:rPr>
              <a:t>تمتاز الذاكرة من حيث تنوع العمليات التي تتضمنها وتلعب دوراً هاماً في مختلف مجالات السلوك الإنساني و الأكاديمي و الإجتماعي والحركي والإنفعالي و اللغوي </a:t>
            </a:r>
            <a:r>
              <a:rPr lang="ar-SA" b="1" dirty="0">
                <a:solidFill>
                  <a:schemeClr val="accent1"/>
                </a:solidFill>
              </a:rPr>
              <a:t>.</a:t>
            </a:r>
          </a:p>
        </p:txBody>
      </p:sp>
      <p:sp>
        <p:nvSpPr>
          <p:cNvPr id="7" name="TextBox 6"/>
          <p:cNvSpPr txBox="1"/>
          <p:nvPr/>
        </p:nvSpPr>
        <p:spPr>
          <a:xfrm>
            <a:off x="760535" y="5231577"/>
            <a:ext cx="7613635" cy="646331"/>
          </a:xfrm>
          <a:prstGeom prst="rect">
            <a:avLst/>
          </a:prstGeom>
          <a:noFill/>
        </p:spPr>
        <p:txBody>
          <a:bodyPr wrap="square" rtlCol="1">
            <a:spAutoFit/>
          </a:bodyPr>
          <a:lstStyle/>
          <a:p>
            <a:pPr marL="285750" indent="-285750">
              <a:buBlip>
                <a:blip r:embed="rId2"/>
              </a:buBlip>
            </a:pPr>
            <a:r>
              <a:rPr lang="ar-SA" b="1" dirty="0">
                <a:solidFill>
                  <a:schemeClr val="accent1"/>
                </a:solidFill>
              </a:rPr>
              <a:t>هي بمثابة أحد الأعمدة الأساسية في عمليات التعلم والإدراك والتفاعل مع البيئة المادية والإجتماعية , إذ أن الخلل فيها يسبب ضعفاً في مثل هذه العمليات </a:t>
            </a:r>
            <a:r>
              <a:rPr lang="ar-SA" b="1" dirty="0" smtClean="0">
                <a:solidFill>
                  <a:schemeClr val="accent1"/>
                </a:solidFill>
              </a:rPr>
              <a:t>.</a:t>
            </a:r>
            <a:endParaRPr lang="ar-SA" b="1" dirty="0">
              <a:solidFill>
                <a:schemeClr val="accent1"/>
              </a:solidFill>
            </a:endParaRPr>
          </a:p>
        </p:txBody>
      </p:sp>
      <p:sp>
        <p:nvSpPr>
          <p:cNvPr id="8" name="Rectangle 7"/>
          <p:cNvSpPr/>
          <p:nvPr/>
        </p:nvSpPr>
        <p:spPr>
          <a:xfrm>
            <a:off x="3707904" y="836712"/>
            <a:ext cx="1923416" cy="830997"/>
          </a:xfrm>
          <a:prstGeom prst="rect">
            <a:avLst/>
          </a:prstGeom>
          <a:noFill/>
        </p:spPr>
        <p:txBody>
          <a:bodyPr wrap="square" lIns="91440" tIns="45720" rIns="91440" bIns="45720">
            <a:spAutoFit/>
          </a:bodyPr>
          <a:lstStyle/>
          <a:p>
            <a:pPr algn="ctr"/>
            <a:r>
              <a:rPr lang="ar-SA" sz="4800" b="1" dirty="0" smtClean="0">
                <a:solidFill>
                  <a:srgbClr val="FF66CC"/>
                </a:solidFill>
              </a:rPr>
              <a:t>مقدمة </a:t>
            </a:r>
            <a:endParaRPr lang="en-US" sz="4800" b="1" dirty="0">
              <a:solidFill>
                <a:srgbClr val="FF66CC"/>
              </a:solidFill>
            </a:endParaRPr>
          </a:p>
        </p:txBody>
      </p:sp>
      <p:pic>
        <p:nvPicPr>
          <p:cNvPr id="1026" name="Picture 2"/>
          <p:cNvPicPr>
            <a:picLocks noChangeAspect="1" noChangeArrowheads="1"/>
          </p:cNvPicPr>
          <p:nvPr/>
        </p:nvPicPr>
        <p:blipFill>
          <a:blip r:embed="rId3" cstate="print">
            <a:clrChange>
              <a:clrFrom>
                <a:srgbClr val="FEFFFD"/>
              </a:clrFrom>
              <a:clrTo>
                <a:srgbClr val="FEFFFD">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452320" y="413459"/>
            <a:ext cx="15049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638449"/>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59" y="548680"/>
            <a:ext cx="8025353" cy="5976664"/>
          </a:xfrm>
        </p:spPr>
        <p:txBody>
          <a:bodyPr>
            <a:normAutofit/>
          </a:bodyPr>
          <a:lstStyle/>
          <a:p>
            <a:pPr marL="0" indent="0">
              <a:buNone/>
            </a:pPr>
            <a:r>
              <a:rPr lang="ar-SA" dirty="0" smtClean="0">
                <a:solidFill>
                  <a:schemeClr val="accent2">
                    <a:lumMod val="60000"/>
                    <a:lumOff val="40000"/>
                  </a:schemeClr>
                </a:solidFill>
              </a:rPr>
              <a:t>2- </a:t>
            </a:r>
            <a:r>
              <a:rPr lang="ar-SA" dirty="0" smtClean="0">
                <a:solidFill>
                  <a:schemeClr val="accent2">
                    <a:lumMod val="60000"/>
                    <a:lumOff val="40000"/>
                  </a:schemeClr>
                </a:solidFill>
              </a:rPr>
              <a:t>طريقة </a:t>
            </a:r>
            <a:r>
              <a:rPr lang="ar-SA" dirty="0">
                <a:solidFill>
                  <a:schemeClr val="accent2">
                    <a:lumMod val="60000"/>
                    <a:lumOff val="40000"/>
                  </a:schemeClr>
                </a:solidFill>
              </a:rPr>
              <a:t>المختصرات </a:t>
            </a:r>
            <a:r>
              <a:rPr lang="ar-SA" dirty="0" smtClean="0">
                <a:solidFill>
                  <a:schemeClr val="accent2">
                    <a:lumMod val="60000"/>
                    <a:lumOff val="40000"/>
                  </a:schemeClr>
                </a:solidFill>
              </a:rPr>
              <a:t>:</a:t>
            </a:r>
          </a:p>
          <a:p>
            <a:pPr marL="0" indent="0">
              <a:buNone/>
            </a:pPr>
            <a:r>
              <a:rPr lang="ar-SA" dirty="0">
                <a:solidFill>
                  <a:schemeClr val="accent1"/>
                </a:solidFill>
              </a:rPr>
              <a:t>تقوم على استخدام المقاطع الاولى من الجمل والكلمات لتشكيل كلمة او جملة تسهل حفظ وتذكر الاسماء والافكار. تستخدم كثيرا في اللغة الانجليزية. </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4149080"/>
            <a:ext cx="2016224" cy="1688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51092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484784"/>
            <a:ext cx="8075240" cy="4896544"/>
          </a:xfrm>
        </p:spPr>
        <p:txBody>
          <a:bodyPr>
            <a:normAutofit fontScale="77500" lnSpcReduction="20000"/>
          </a:bodyPr>
          <a:lstStyle/>
          <a:p>
            <a:pPr marL="0" indent="0">
              <a:buNone/>
            </a:pPr>
            <a:r>
              <a:rPr lang="ar-SA" sz="3600" dirty="0" smtClean="0">
                <a:solidFill>
                  <a:schemeClr val="accent2"/>
                </a:solidFill>
                <a:latin typeface="+mj-lt"/>
              </a:rPr>
              <a:t>4. طريقة </a:t>
            </a:r>
            <a:r>
              <a:rPr lang="ar-SA" sz="3600" dirty="0">
                <a:solidFill>
                  <a:schemeClr val="accent2"/>
                </a:solidFill>
                <a:latin typeface="+mj-lt"/>
              </a:rPr>
              <a:t>الكلمة المفتاح:</a:t>
            </a:r>
          </a:p>
          <a:p>
            <a:pPr marL="0" indent="0">
              <a:buNone/>
            </a:pPr>
            <a:r>
              <a:rPr lang="ar-SA" sz="3600" dirty="0">
                <a:solidFill>
                  <a:schemeClr val="accent1"/>
                </a:solidFill>
                <a:latin typeface="+mj-lt"/>
              </a:rPr>
              <a:t>طريقة لحفظ كلمات </a:t>
            </a:r>
            <a:r>
              <a:rPr lang="ar-SA" sz="3600" dirty="0" smtClean="0">
                <a:solidFill>
                  <a:schemeClr val="accent1"/>
                </a:solidFill>
                <a:latin typeface="+mj-lt"/>
              </a:rPr>
              <a:t>أو معاني </a:t>
            </a:r>
            <a:r>
              <a:rPr lang="ar-SA" sz="3600" dirty="0">
                <a:solidFill>
                  <a:schemeClr val="accent1"/>
                </a:solidFill>
                <a:latin typeface="+mj-lt"/>
              </a:rPr>
              <a:t>من لغات اجنبية من خلال ربطها بكلمات اخرى من اللغة الاصلية المماثلة لها من حيث الايقاع أو اللفظ. </a:t>
            </a:r>
          </a:p>
          <a:p>
            <a:pPr marL="0" indent="0">
              <a:buNone/>
            </a:pPr>
            <a:r>
              <a:rPr lang="ar-SA" sz="3600" dirty="0" smtClean="0">
                <a:solidFill>
                  <a:schemeClr val="accent2"/>
                </a:solidFill>
                <a:latin typeface="+mj-lt"/>
              </a:rPr>
              <a:t>5. طريقة </a:t>
            </a:r>
            <a:r>
              <a:rPr lang="ar-SA" sz="3600" dirty="0">
                <a:solidFill>
                  <a:schemeClr val="accent2"/>
                </a:solidFill>
                <a:latin typeface="+mj-lt"/>
              </a:rPr>
              <a:t>الربط </a:t>
            </a:r>
            <a:r>
              <a:rPr lang="ar-SA" sz="3600" dirty="0" smtClean="0">
                <a:solidFill>
                  <a:schemeClr val="accent2"/>
                </a:solidFill>
                <a:latin typeface="+mj-lt"/>
              </a:rPr>
              <a:t>:</a:t>
            </a:r>
          </a:p>
          <a:p>
            <a:pPr marL="0" indent="0">
              <a:buNone/>
            </a:pPr>
            <a:r>
              <a:rPr lang="ar-SA" sz="3600" dirty="0" smtClean="0">
                <a:solidFill>
                  <a:schemeClr val="accent1"/>
                </a:solidFill>
                <a:latin typeface="+mj-lt"/>
              </a:rPr>
              <a:t>تقوم </a:t>
            </a:r>
            <a:r>
              <a:rPr lang="ar-SA" sz="3600" dirty="0">
                <a:solidFill>
                  <a:schemeClr val="accent1"/>
                </a:solidFill>
                <a:latin typeface="+mj-lt"/>
              </a:rPr>
              <a:t>على أساس تشكيل رابطة تخيلية بين الأجزاء ذاتها للمعلومات المراد حفظها. فحسب هذه الطريقة يتم تشكيل الروابط بين الأفكار وفق تسلسل معين, إذ يتم تشكيل صورة ذهنية تربط الفكرة السابقة مع تلك التي تليها وهكذا, بحيث تشكل الفكرة السابقة مثيراً يسهل الفكرة اللاحقة.</a:t>
            </a:r>
          </a:p>
          <a:p>
            <a:pPr marL="0" indent="0">
              <a:buNone/>
            </a:pPr>
            <a:r>
              <a:rPr lang="ar-SA" sz="3600" dirty="0" smtClean="0">
                <a:solidFill>
                  <a:schemeClr val="accent2"/>
                </a:solidFill>
                <a:latin typeface="+mj-lt"/>
              </a:rPr>
              <a:t>6. طريقة </a:t>
            </a:r>
            <a:r>
              <a:rPr lang="ar-SA" sz="3600" dirty="0">
                <a:solidFill>
                  <a:schemeClr val="accent2"/>
                </a:solidFill>
                <a:latin typeface="+mj-lt"/>
              </a:rPr>
              <a:t>التخيل </a:t>
            </a:r>
            <a:r>
              <a:rPr lang="ar-SA" sz="3600" dirty="0" smtClean="0">
                <a:solidFill>
                  <a:schemeClr val="accent2"/>
                </a:solidFill>
                <a:latin typeface="+mj-lt"/>
              </a:rPr>
              <a:t>:</a:t>
            </a:r>
          </a:p>
          <a:p>
            <a:pPr marL="0" indent="0">
              <a:buNone/>
            </a:pPr>
            <a:r>
              <a:rPr lang="ar-SA" sz="3600" dirty="0">
                <a:solidFill>
                  <a:schemeClr val="accent1"/>
                </a:solidFill>
                <a:latin typeface="+mj-lt"/>
              </a:rPr>
              <a:t>طريقة تساعد الفرد على استرجاع صور </a:t>
            </a:r>
            <a:r>
              <a:rPr lang="ar-SA" sz="3600" dirty="0" smtClean="0">
                <a:solidFill>
                  <a:schemeClr val="accent1"/>
                </a:solidFill>
                <a:latin typeface="+mj-lt"/>
              </a:rPr>
              <a:t>وتخيلات للخبرات </a:t>
            </a:r>
            <a:r>
              <a:rPr lang="ar-SA" sz="3600" dirty="0">
                <a:solidFill>
                  <a:schemeClr val="accent1"/>
                </a:solidFill>
                <a:latin typeface="+mj-lt"/>
              </a:rPr>
              <a:t>المراد تعلمها.</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54" y="96212"/>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39488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5" name="مستطيل 4"/>
          <p:cNvSpPr/>
          <p:nvPr/>
        </p:nvSpPr>
        <p:spPr>
          <a:xfrm>
            <a:off x="5364088" y="3789040"/>
            <a:ext cx="33123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7164288" y="4293096"/>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عنوان 8"/>
          <p:cNvSpPr>
            <a:spLocks noGrp="1"/>
          </p:cNvSpPr>
          <p:nvPr>
            <p:ph type="title"/>
          </p:nvPr>
        </p:nvSpPr>
        <p:spPr>
          <a:xfrm>
            <a:off x="2771800" y="3217540"/>
            <a:ext cx="8229600" cy="1143000"/>
          </a:xfrm>
        </p:spPr>
        <p:txBody>
          <a:bodyPr>
            <a:noAutofit/>
          </a:bodyPr>
          <a:lstStyle/>
          <a:p>
            <a:r>
              <a:rPr lang="ar-SA" sz="8800" dirty="0" smtClean="0">
                <a:solidFill>
                  <a:schemeClr val="accent2"/>
                </a:solidFill>
              </a:rPr>
              <a:t>شكراً</a:t>
            </a:r>
            <a:endParaRPr lang="ar-SA" sz="8800" dirty="0">
              <a:solidFill>
                <a:schemeClr val="accent2"/>
              </a:solidFill>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987" y="4581128"/>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50539"/>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4797152"/>
            <a:ext cx="8229600" cy="1143000"/>
          </a:xfrm>
        </p:spPr>
        <p:txBody>
          <a:bodyPr>
            <a:noAutofit/>
          </a:bodyPr>
          <a:lstStyle/>
          <a:p>
            <a:r>
              <a:rPr lang="ar-SA" sz="6000" dirty="0">
                <a:solidFill>
                  <a:srgbClr val="92D050"/>
                </a:solidFill>
                <a:latin typeface="Andalus" pitchFamily="18" charset="-78"/>
                <a:cs typeface="Andalus" pitchFamily="18" charset="-78"/>
              </a:rPr>
              <a:t>العمليات العقلية في الذاكرة</a:t>
            </a:r>
          </a:p>
        </p:txBody>
      </p:sp>
    </p:spTree>
    <p:extLst>
      <p:ext uri="{BB962C8B-B14F-4D97-AF65-F5344CB8AC3E}">
        <p14:creationId xmlns:p14="http://schemas.microsoft.com/office/powerpoint/2010/main" val="3477994742"/>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86" y="1753652"/>
            <a:ext cx="8731878" cy="523220"/>
          </a:xfrm>
          <a:prstGeom prst="rect">
            <a:avLst/>
          </a:prstGeom>
          <a:noFill/>
        </p:spPr>
        <p:txBody>
          <a:bodyPr wrap="none" rtlCol="1">
            <a:spAutoFit/>
          </a:bodyPr>
          <a:lstStyle/>
          <a:p>
            <a:r>
              <a:rPr lang="ar-SA" sz="2800" b="1" dirty="0" smtClean="0">
                <a:solidFill>
                  <a:schemeClr val="accent3"/>
                </a:solidFill>
              </a:rPr>
              <a:t>الذاكرة عملية عقلية مركبة يمكن أن نميز فيها أربع عمليات أساسية هي : </a:t>
            </a:r>
          </a:p>
        </p:txBody>
      </p:sp>
      <p:sp>
        <p:nvSpPr>
          <p:cNvPr id="4" name="TextBox 3"/>
          <p:cNvSpPr txBox="1"/>
          <p:nvPr/>
        </p:nvSpPr>
        <p:spPr>
          <a:xfrm>
            <a:off x="4743326" y="2396175"/>
            <a:ext cx="3156633" cy="584775"/>
          </a:xfrm>
          <a:prstGeom prst="rect">
            <a:avLst/>
          </a:prstGeom>
          <a:noFill/>
        </p:spPr>
        <p:txBody>
          <a:bodyPr wrap="none" rtlCol="1">
            <a:spAutoFit/>
          </a:bodyPr>
          <a:lstStyle/>
          <a:p>
            <a:pPr marL="342900" indent="-342900">
              <a:buAutoNum type="arabicParenR"/>
            </a:pPr>
            <a:r>
              <a:rPr lang="ar-SA" sz="3200" b="1" dirty="0" smtClean="0">
                <a:solidFill>
                  <a:schemeClr val="accent1"/>
                </a:solidFill>
              </a:rPr>
              <a:t>ترسيخ الانطباعات. </a:t>
            </a:r>
          </a:p>
        </p:txBody>
      </p:sp>
      <p:sp>
        <p:nvSpPr>
          <p:cNvPr id="5" name="TextBox 4"/>
          <p:cNvSpPr txBox="1"/>
          <p:nvPr/>
        </p:nvSpPr>
        <p:spPr>
          <a:xfrm>
            <a:off x="5990773" y="3278887"/>
            <a:ext cx="1965603" cy="584775"/>
          </a:xfrm>
          <a:prstGeom prst="rect">
            <a:avLst/>
          </a:prstGeom>
          <a:noFill/>
        </p:spPr>
        <p:txBody>
          <a:bodyPr wrap="none" rtlCol="1">
            <a:spAutoFit/>
          </a:bodyPr>
          <a:lstStyle/>
          <a:p>
            <a:r>
              <a:rPr lang="ar-SA" sz="3200" b="1" dirty="0">
                <a:solidFill>
                  <a:schemeClr val="accent1"/>
                </a:solidFill>
              </a:rPr>
              <a:t>2) </a:t>
            </a:r>
            <a:r>
              <a:rPr lang="ar-SA" sz="3200" b="1" dirty="0" smtClean="0">
                <a:solidFill>
                  <a:schemeClr val="accent1"/>
                </a:solidFill>
              </a:rPr>
              <a:t>الاستبقاء.</a:t>
            </a:r>
            <a:endParaRPr lang="ar-SA" sz="3200" b="1" dirty="0">
              <a:solidFill>
                <a:schemeClr val="accent1"/>
              </a:solidFill>
            </a:endParaRPr>
          </a:p>
        </p:txBody>
      </p:sp>
      <p:sp>
        <p:nvSpPr>
          <p:cNvPr id="6" name="TextBox 5"/>
          <p:cNvSpPr txBox="1"/>
          <p:nvPr/>
        </p:nvSpPr>
        <p:spPr>
          <a:xfrm>
            <a:off x="5829926" y="4083629"/>
            <a:ext cx="2084225" cy="584775"/>
          </a:xfrm>
          <a:prstGeom prst="rect">
            <a:avLst/>
          </a:prstGeom>
          <a:noFill/>
        </p:spPr>
        <p:txBody>
          <a:bodyPr wrap="none" rtlCol="1">
            <a:spAutoFit/>
          </a:bodyPr>
          <a:lstStyle/>
          <a:p>
            <a:r>
              <a:rPr lang="ar-SA" sz="3200" b="1" dirty="0" smtClean="0">
                <a:solidFill>
                  <a:schemeClr val="accent1"/>
                </a:solidFill>
              </a:rPr>
              <a:t>3) الاستدعاء.</a:t>
            </a:r>
            <a:endParaRPr lang="ar-SA" sz="3200" b="1" dirty="0">
              <a:solidFill>
                <a:schemeClr val="accent1"/>
              </a:solidFill>
            </a:endParaRPr>
          </a:p>
        </p:txBody>
      </p:sp>
      <p:sp>
        <p:nvSpPr>
          <p:cNvPr id="7" name="TextBox 6"/>
          <p:cNvSpPr txBox="1"/>
          <p:nvPr/>
        </p:nvSpPr>
        <p:spPr>
          <a:xfrm>
            <a:off x="6089105" y="4941168"/>
            <a:ext cx="1827744" cy="584775"/>
          </a:xfrm>
          <a:prstGeom prst="rect">
            <a:avLst/>
          </a:prstGeom>
          <a:noFill/>
        </p:spPr>
        <p:txBody>
          <a:bodyPr wrap="none" rtlCol="1">
            <a:spAutoFit/>
          </a:bodyPr>
          <a:lstStyle/>
          <a:p>
            <a:r>
              <a:rPr lang="ar-SA" sz="3200" b="1" dirty="0">
                <a:solidFill>
                  <a:schemeClr val="accent1"/>
                </a:solidFill>
              </a:rPr>
              <a:t>4) التعرف </a:t>
            </a:r>
            <a:r>
              <a:rPr lang="ar-SA" sz="3200" b="1" dirty="0" smtClean="0">
                <a:solidFill>
                  <a:schemeClr val="accent1"/>
                </a:solidFill>
              </a:rPr>
              <a:t>.</a:t>
            </a:r>
            <a:endParaRPr lang="ar-SA" sz="3200" b="1" dirty="0">
              <a:solidFill>
                <a:schemeClr val="accent1"/>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820926"/>
            <a:ext cx="2808312" cy="2395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915819"/>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1463" y="1304196"/>
            <a:ext cx="7229409" cy="646331"/>
          </a:xfrm>
          <a:prstGeom prst="rect">
            <a:avLst/>
          </a:prstGeom>
          <a:noFill/>
        </p:spPr>
        <p:txBody>
          <a:bodyPr wrap="square" rtlCol="1">
            <a:spAutoFit/>
          </a:bodyPr>
          <a:lstStyle/>
          <a:p>
            <a:r>
              <a:rPr lang="ar-SA" b="1" dirty="0" smtClean="0">
                <a:solidFill>
                  <a:schemeClr val="accent1"/>
                </a:solidFill>
              </a:rPr>
              <a:t>تعني هذه العملية  نشاط اكتساب أو تعلم المعلومات  والخبرات  وتكوين انطباعات عنها في شكل تصورات ذهنية تعرف بآثار الذاكرة .</a:t>
            </a:r>
            <a:endParaRPr lang="ar-SA" b="1" dirty="0">
              <a:solidFill>
                <a:schemeClr val="accent1"/>
              </a:solidFill>
            </a:endParaRPr>
          </a:p>
        </p:txBody>
      </p:sp>
      <p:sp>
        <p:nvSpPr>
          <p:cNvPr id="5" name="TextBox 4"/>
          <p:cNvSpPr txBox="1"/>
          <p:nvPr/>
        </p:nvSpPr>
        <p:spPr>
          <a:xfrm>
            <a:off x="542237" y="2492896"/>
            <a:ext cx="7698635" cy="923330"/>
          </a:xfrm>
          <a:prstGeom prst="rect">
            <a:avLst/>
          </a:prstGeom>
          <a:noFill/>
        </p:spPr>
        <p:txBody>
          <a:bodyPr wrap="square" rtlCol="1">
            <a:spAutoFit/>
          </a:bodyPr>
          <a:lstStyle/>
          <a:p>
            <a:r>
              <a:rPr lang="ar-SA" b="1" dirty="0">
                <a:solidFill>
                  <a:schemeClr val="accent1"/>
                </a:solidFill>
              </a:rPr>
              <a:t>هو عملية خزن واستبقاء الانطباعات في الذاكرة بتكوين الارتباطات بينها لتشكل وحدات من </a:t>
            </a:r>
            <a:endParaRPr lang="ar-SA" b="1" dirty="0" smtClean="0">
              <a:solidFill>
                <a:schemeClr val="accent1"/>
              </a:solidFill>
            </a:endParaRPr>
          </a:p>
          <a:p>
            <a:r>
              <a:rPr lang="ar-SA" b="1" dirty="0" smtClean="0">
                <a:solidFill>
                  <a:schemeClr val="accent1"/>
                </a:solidFill>
              </a:rPr>
              <a:t>المعاني .</a:t>
            </a:r>
            <a:endParaRPr lang="ar-SA" b="1" dirty="0">
              <a:solidFill>
                <a:schemeClr val="accent1"/>
              </a:solidFill>
            </a:endParaRPr>
          </a:p>
          <a:p>
            <a:r>
              <a:rPr lang="ar-SA" b="1" dirty="0">
                <a:solidFill>
                  <a:schemeClr val="accent1"/>
                </a:solidFill>
              </a:rPr>
              <a:t>ويحدث الفاقد في عملية الاستبقاء في حالات المرض العقلي خاصة حينما يحدث تحلل في انسجة </a:t>
            </a:r>
            <a:r>
              <a:rPr lang="ar-SA" b="1" dirty="0" smtClean="0">
                <a:solidFill>
                  <a:schemeClr val="accent1"/>
                </a:solidFill>
              </a:rPr>
              <a:t>المخ </a:t>
            </a:r>
            <a:r>
              <a:rPr lang="ar-SA" b="1" dirty="0">
                <a:solidFill>
                  <a:schemeClr val="accent1"/>
                </a:solidFill>
              </a:rPr>
              <a:t>. </a:t>
            </a:r>
          </a:p>
        </p:txBody>
      </p:sp>
      <p:sp>
        <p:nvSpPr>
          <p:cNvPr id="6" name="TextBox 5"/>
          <p:cNvSpPr txBox="1"/>
          <p:nvPr/>
        </p:nvSpPr>
        <p:spPr>
          <a:xfrm>
            <a:off x="6335084" y="877362"/>
            <a:ext cx="2029723" cy="369332"/>
          </a:xfrm>
          <a:prstGeom prst="rect">
            <a:avLst/>
          </a:prstGeom>
          <a:noFill/>
        </p:spPr>
        <p:txBody>
          <a:bodyPr wrap="none" rtlCol="1">
            <a:spAutoFit/>
          </a:bodyPr>
          <a:lstStyle/>
          <a:p>
            <a:pPr indent="-342900">
              <a:buAutoNum type="arabicParenR"/>
            </a:pPr>
            <a:r>
              <a:rPr lang="ar-SA" b="1" dirty="0">
                <a:solidFill>
                  <a:schemeClr val="accent3"/>
                </a:solidFill>
              </a:rPr>
              <a:t>ترسيخ الانطباعات: </a:t>
            </a:r>
          </a:p>
        </p:txBody>
      </p:sp>
      <p:sp>
        <p:nvSpPr>
          <p:cNvPr id="7" name="TextBox 6"/>
          <p:cNvSpPr txBox="1"/>
          <p:nvPr/>
        </p:nvSpPr>
        <p:spPr>
          <a:xfrm>
            <a:off x="7047564" y="2059632"/>
            <a:ext cx="1199367" cy="369332"/>
          </a:xfrm>
          <a:prstGeom prst="rect">
            <a:avLst/>
          </a:prstGeom>
          <a:noFill/>
        </p:spPr>
        <p:txBody>
          <a:bodyPr wrap="none" rtlCol="1">
            <a:spAutoFit/>
          </a:bodyPr>
          <a:lstStyle/>
          <a:p>
            <a:r>
              <a:rPr lang="ar-SA" b="1" dirty="0">
                <a:solidFill>
                  <a:schemeClr val="accent3"/>
                </a:solidFill>
              </a:rPr>
              <a:t>2) الاستبقاء:</a:t>
            </a:r>
          </a:p>
        </p:txBody>
      </p:sp>
      <p:sp>
        <p:nvSpPr>
          <p:cNvPr id="8" name="TextBox 5"/>
          <p:cNvSpPr txBox="1"/>
          <p:nvPr/>
        </p:nvSpPr>
        <p:spPr>
          <a:xfrm>
            <a:off x="7111294" y="3717032"/>
            <a:ext cx="1265091" cy="369332"/>
          </a:xfrm>
          <a:prstGeom prst="rect">
            <a:avLst/>
          </a:prstGeom>
          <a:noFill/>
        </p:spPr>
        <p:txBody>
          <a:bodyPr wrap="none" rtlCol="1">
            <a:spAutoFit/>
          </a:bodyPr>
          <a:lstStyle/>
          <a:p>
            <a:r>
              <a:rPr lang="ar-SA" b="1" dirty="0">
                <a:solidFill>
                  <a:schemeClr val="accent3"/>
                </a:solidFill>
              </a:rPr>
              <a:t>3) </a:t>
            </a:r>
            <a:r>
              <a:rPr lang="ar-SA" b="1" dirty="0" smtClean="0">
                <a:solidFill>
                  <a:schemeClr val="accent3"/>
                </a:solidFill>
              </a:rPr>
              <a:t>الاستدعاء:</a:t>
            </a:r>
            <a:endParaRPr lang="ar-SA" b="1" dirty="0">
              <a:solidFill>
                <a:schemeClr val="accent3"/>
              </a:solidFill>
            </a:endParaRPr>
          </a:p>
        </p:txBody>
      </p:sp>
      <p:sp>
        <p:nvSpPr>
          <p:cNvPr id="9" name="TextBox 2"/>
          <p:cNvSpPr txBox="1"/>
          <p:nvPr/>
        </p:nvSpPr>
        <p:spPr>
          <a:xfrm>
            <a:off x="-181080" y="4280484"/>
            <a:ext cx="8393642" cy="923330"/>
          </a:xfrm>
          <a:prstGeom prst="rect">
            <a:avLst/>
          </a:prstGeom>
          <a:noFill/>
        </p:spPr>
        <p:txBody>
          <a:bodyPr wrap="square" rtlCol="1">
            <a:spAutoFit/>
          </a:bodyPr>
          <a:lstStyle/>
          <a:p>
            <a:r>
              <a:rPr lang="ar-SA" b="1" dirty="0">
                <a:solidFill>
                  <a:schemeClr val="accent1"/>
                </a:solidFill>
              </a:rPr>
              <a:t>هي عملية استرجاع ما استبقاه الفرد في ذاكرته من انطباعات وصور وآثار .</a:t>
            </a:r>
          </a:p>
          <a:p>
            <a:endParaRPr lang="ar-SA" dirty="0"/>
          </a:p>
          <a:p>
            <a:r>
              <a:rPr lang="ar-SA" b="1" dirty="0">
                <a:solidFill>
                  <a:schemeClr val="accent1"/>
                </a:solidFill>
              </a:rPr>
              <a:t>بمعنى آخر </a:t>
            </a:r>
            <a:r>
              <a:rPr lang="ar-SA" b="1" dirty="0" smtClean="0">
                <a:solidFill>
                  <a:schemeClr val="accent1"/>
                </a:solidFill>
              </a:rPr>
              <a:t>:هو </a:t>
            </a:r>
            <a:r>
              <a:rPr lang="ar-SA" b="1" dirty="0">
                <a:solidFill>
                  <a:schemeClr val="accent1"/>
                </a:solidFill>
              </a:rPr>
              <a:t>عملية استعادة الفرد للاستجابات النتعلمة تحت ظروف الاستثارة الملائمة في الموقف اللاحقة </a:t>
            </a:r>
            <a:r>
              <a:rPr lang="ar-SA" b="1" dirty="0" smtClean="0">
                <a:solidFill>
                  <a:schemeClr val="accent1"/>
                </a:solidFill>
              </a:rPr>
              <a:t>. </a:t>
            </a:r>
            <a:endParaRPr lang="ar-SA" b="1" dirty="0">
              <a:solidFill>
                <a:schemeClr val="accent1"/>
              </a:solidFill>
            </a:endParaRPr>
          </a:p>
        </p:txBody>
      </p:sp>
      <p:sp>
        <p:nvSpPr>
          <p:cNvPr id="10" name="TextBox 6"/>
          <p:cNvSpPr txBox="1"/>
          <p:nvPr/>
        </p:nvSpPr>
        <p:spPr>
          <a:xfrm>
            <a:off x="7160990" y="5373216"/>
            <a:ext cx="1120820" cy="369332"/>
          </a:xfrm>
          <a:prstGeom prst="rect">
            <a:avLst/>
          </a:prstGeom>
          <a:noFill/>
        </p:spPr>
        <p:txBody>
          <a:bodyPr wrap="none" rtlCol="1">
            <a:spAutoFit/>
          </a:bodyPr>
          <a:lstStyle/>
          <a:p>
            <a:r>
              <a:rPr lang="ar-SA" b="1" dirty="0">
                <a:solidFill>
                  <a:schemeClr val="accent3"/>
                </a:solidFill>
              </a:rPr>
              <a:t>4) </a:t>
            </a:r>
            <a:r>
              <a:rPr lang="ar-SA" b="1" dirty="0" smtClean="0">
                <a:solidFill>
                  <a:schemeClr val="accent3"/>
                </a:solidFill>
              </a:rPr>
              <a:t>التعرف: </a:t>
            </a:r>
            <a:endParaRPr lang="ar-SA" b="1" dirty="0">
              <a:solidFill>
                <a:schemeClr val="accent3"/>
              </a:solidFill>
            </a:endParaRPr>
          </a:p>
        </p:txBody>
      </p:sp>
      <p:sp>
        <p:nvSpPr>
          <p:cNvPr id="11" name="TextBox 4"/>
          <p:cNvSpPr txBox="1"/>
          <p:nvPr/>
        </p:nvSpPr>
        <p:spPr>
          <a:xfrm>
            <a:off x="-435722" y="5928175"/>
            <a:ext cx="8750778" cy="646331"/>
          </a:xfrm>
          <a:prstGeom prst="rect">
            <a:avLst/>
          </a:prstGeom>
          <a:noFill/>
        </p:spPr>
        <p:txBody>
          <a:bodyPr wrap="square" rtlCol="1">
            <a:spAutoFit/>
          </a:bodyPr>
          <a:lstStyle/>
          <a:p>
            <a:r>
              <a:rPr lang="ar-SA" b="1" dirty="0">
                <a:solidFill>
                  <a:schemeClr val="accent1"/>
                </a:solidFill>
              </a:rPr>
              <a:t>هو العملية التي تتحقق بها استجابة الألفة بالأشياء أو الموضوعات التي عرفها الفرد وخبرها من </a:t>
            </a:r>
            <a:r>
              <a:rPr lang="ar-SA" b="1" dirty="0" smtClean="0">
                <a:solidFill>
                  <a:schemeClr val="accent1"/>
                </a:solidFill>
              </a:rPr>
              <a:t>قبل</a:t>
            </a:r>
          </a:p>
          <a:p>
            <a:r>
              <a:rPr lang="ar-SA" b="1" dirty="0" smtClean="0">
                <a:solidFill>
                  <a:schemeClr val="accent1"/>
                </a:solidFill>
              </a:rPr>
              <a:t> </a:t>
            </a:r>
            <a:r>
              <a:rPr lang="ar-SA" b="1" dirty="0">
                <a:solidFill>
                  <a:schemeClr val="accent1"/>
                </a:solidFill>
              </a:rPr>
              <a:t>, بالتالي يتعرف عليها مرة أخرى في مواقف أخرى ارتباطاً بإشارات أو علامات أو إمارات معينة دالة عليها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237" y="3672698"/>
            <a:ext cx="1468935" cy="102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91581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276" y="1306272"/>
            <a:ext cx="5589992" cy="461665"/>
          </a:xfrm>
          <a:prstGeom prst="rect">
            <a:avLst/>
          </a:prstGeom>
          <a:noFill/>
        </p:spPr>
        <p:txBody>
          <a:bodyPr wrap="none" rtlCol="1">
            <a:spAutoFit/>
          </a:bodyPr>
          <a:lstStyle/>
          <a:p>
            <a:r>
              <a:rPr lang="ar-SA" sz="2400" b="1" dirty="0">
                <a:solidFill>
                  <a:schemeClr val="accent3"/>
                </a:solidFill>
              </a:rPr>
              <a:t>تتعرض عملية التعرف لنوعين من </a:t>
            </a:r>
            <a:r>
              <a:rPr lang="ar-SA" sz="2400" b="1" dirty="0" smtClean="0">
                <a:solidFill>
                  <a:schemeClr val="accent3"/>
                </a:solidFill>
              </a:rPr>
              <a:t>اضطرابات </a:t>
            </a:r>
            <a:r>
              <a:rPr lang="ar-SA" sz="2400" b="1" dirty="0" err="1" smtClean="0">
                <a:solidFill>
                  <a:schemeClr val="accent3"/>
                </a:solidFill>
              </a:rPr>
              <a:t>الذاكرة </a:t>
            </a:r>
            <a:r>
              <a:rPr lang="ar-SA" sz="2400" b="1" dirty="0">
                <a:solidFill>
                  <a:schemeClr val="accent3"/>
                </a:solidFill>
              </a:rPr>
              <a:t>:</a:t>
            </a:r>
          </a:p>
        </p:txBody>
      </p:sp>
      <p:sp>
        <p:nvSpPr>
          <p:cNvPr id="3" name="TextBox 2"/>
          <p:cNvSpPr txBox="1"/>
          <p:nvPr/>
        </p:nvSpPr>
        <p:spPr>
          <a:xfrm>
            <a:off x="1331640" y="2039454"/>
            <a:ext cx="6991016" cy="369332"/>
          </a:xfrm>
          <a:prstGeom prst="rect">
            <a:avLst/>
          </a:prstGeom>
          <a:noFill/>
        </p:spPr>
        <p:txBody>
          <a:bodyPr wrap="none" rtlCol="1">
            <a:spAutoFit/>
          </a:bodyPr>
          <a:lstStyle/>
          <a:p>
            <a:pPr marL="342900" indent="-342900">
              <a:buAutoNum type="arabic1Minus"/>
            </a:pPr>
            <a:r>
              <a:rPr lang="ar-SA" b="1" dirty="0">
                <a:solidFill>
                  <a:schemeClr val="accent1"/>
                </a:solidFill>
              </a:rPr>
              <a:t>الشعور بالغرابة حينما تكون الأشياء أو الأشخاص مألوفة بالفعل . وهو نوع من </a:t>
            </a:r>
            <a:r>
              <a:rPr lang="ar-SA" b="1" dirty="0" smtClean="0">
                <a:solidFill>
                  <a:schemeClr val="accent1"/>
                </a:solidFill>
              </a:rPr>
              <a:t>النسيان.</a:t>
            </a:r>
            <a:endParaRPr lang="ar-SA" b="1" dirty="0">
              <a:solidFill>
                <a:schemeClr val="accent1"/>
              </a:solidFill>
            </a:endParaRPr>
          </a:p>
        </p:txBody>
      </p:sp>
      <p:sp>
        <p:nvSpPr>
          <p:cNvPr id="4" name="TextBox 3"/>
          <p:cNvSpPr txBox="1"/>
          <p:nvPr/>
        </p:nvSpPr>
        <p:spPr>
          <a:xfrm>
            <a:off x="-754236" y="2636912"/>
            <a:ext cx="9108504" cy="646331"/>
          </a:xfrm>
          <a:prstGeom prst="rect">
            <a:avLst/>
          </a:prstGeom>
          <a:noFill/>
        </p:spPr>
        <p:txBody>
          <a:bodyPr wrap="square" rtlCol="1">
            <a:spAutoFit/>
          </a:bodyPr>
          <a:lstStyle/>
          <a:p>
            <a:r>
              <a:rPr lang="ar-SA" b="1" dirty="0">
                <a:solidFill>
                  <a:schemeClr val="accent1"/>
                </a:solidFill>
              </a:rPr>
              <a:t>ب- التعرف الكاذب حينما تبدو أشياء جديدة أو أشخاص غير مألوفين بالفعل أو مواقف </a:t>
            </a:r>
            <a:r>
              <a:rPr lang="ar-SA" b="1" dirty="0" smtClean="0">
                <a:solidFill>
                  <a:schemeClr val="accent1"/>
                </a:solidFill>
              </a:rPr>
              <a:t>جديدة </a:t>
            </a:r>
            <a:r>
              <a:rPr lang="ar-SA" b="1" dirty="0">
                <a:solidFill>
                  <a:schemeClr val="accent1"/>
                </a:solidFill>
              </a:rPr>
              <a:t>تماما </a:t>
            </a:r>
            <a:endParaRPr lang="ar-SA" b="1" dirty="0" smtClean="0">
              <a:solidFill>
                <a:schemeClr val="accent1"/>
              </a:solidFill>
            </a:endParaRPr>
          </a:p>
          <a:p>
            <a:r>
              <a:rPr lang="ar-SA" b="1" dirty="0" smtClean="0">
                <a:solidFill>
                  <a:schemeClr val="accent1"/>
                </a:solidFill>
              </a:rPr>
              <a:t>على </a:t>
            </a:r>
            <a:r>
              <a:rPr lang="ar-SA" b="1" dirty="0">
                <a:solidFill>
                  <a:schemeClr val="accent1"/>
                </a:solidFill>
              </a:rPr>
              <a:t>أنها مألوفة , وتبدو كما لو أن الفرد قد خبرها من قبل </a:t>
            </a:r>
            <a:r>
              <a:rPr lang="ar-SA" b="1" dirty="0" smtClean="0">
                <a:solidFill>
                  <a:schemeClr val="accent1"/>
                </a:solidFill>
              </a:rPr>
              <a:t>.</a:t>
            </a:r>
            <a:endParaRPr lang="ar-SA" b="1" dirty="0">
              <a:solidFill>
                <a:schemeClr val="accent1"/>
              </a:solidFill>
            </a:endParaRPr>
          </a:p>
        </p:txBody>
      </p:sp>
      <p:sp>
        <p:nvSpPr>
          <p:cNvPr id="5" name="TextBox 4"/>
          <p:cNvSpPr txBox="1"/>
          <p:nvPr/>
        </p:nvSpPr>
        <p:spPr>
          <a:xfrm>
            <a:off x="539552" y="4431178"/>
            <a:ext cx="8158370" cy="1200329"/>
          </a:xfrm>
          <a:prstGeom prst="rect">
            <a:avLst/>
          </a:prstGeom>
          <a:ln>
            <a:prstDash val="lgDashDot"/>
          </a:ln>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a:solidFill>
                  <a:schemeClr val="accent2">
                    <a:lumMod val="60000"/>
                    <a:lumOff val="40000"/>
                  </a:schemeClr>
                </a:solidFill>
              </a:rPr>
              <a:t>تلك العمليات الأربعة ( الترسيخ , والاستبقاء , والاستدعاء , التعرف ) التي تؤلف نشاط الذاكرة كظاهرة </a:t>
            </a:r>
            <a:endParaRPr lang="ar-SA" b="1" dirty="0" smtClean="0">
              <a:solidFill>
                <a:schemeClr val="accent2">
                  <a:lumMod val="60000"/>
                  <a:lumOff val="40000"/>
                </a:schemeClr>
              </a:solidFill>
            </a:endParaRPr>
          </a:p>
          <a:p>
            <a:r>
              <a:rPr lang="ar-SA" b="1" dirty="0" smtClean="0">
                <a:solidFill>
                  <a:schemeClr val="accent2">
                    <a:lumMod val="60000"/>
                    <a:lumOff val="40000"/>
                  </a:schemeClr>
                </a:solidFill>
              </a:rPr>
              <a:t>عقلية </a:t>
            </a:r>
            <a:r>
              <a:rPr lang="ar-SA" b="1" dirty="0">
                <a:solidFill>
                  <a:schemeClr val="accent2">
                    <a:lumMod val="60000"/>
                    <a:lumOff val="40000"/>
                  </a:schemeClr>
                </a:solidFill>
              </a:rPr>
              <a:t>مركبة .</a:t>
            </a:r>
          </a:p>
          <a:p>
            <a:r>
              <a:rPr lang="ar-SA" b="1" dirty="0">
                <a:solidFill>
                  <a:schemeClr val="accent2">
                    <a:lumMod val="60000"/>
                    <a:lumOff val="40000"/>
                  </a:schemeClr>
                </a:solidFill>
              </a:rPr>
              <a:t>وتؤلف كل عملية من هذه العمليات جزءاً ضروريا من الذاكرة , وتتكامل مع بعضها بحيث يتعذر الفصل بينها . ويؤكد هذه الحقيقة اضطرابات الذاكرة في الحالات المرضية المختلفة </a:t>
            </a:r>
            <a:r>
              <a:rPr lang="ar-SA" b="1" dirty="0" smtClean="0">
                <a:solidFill>
                  <a:schemeClr val="accent2">
                    <a:lumMod val="60000"/>
                    <a:lumOff val="40000"/>
                  </a:schemeClr>
                </a:solidFill>
              </a:rPr>
              <a:t>. </a:t>
            </a:r>
            <a:endParaRPr lang="ar-SA" b="1" dirty="0">
              <a:solidFill>
                <a:schemeClr val="accent2">
                  <a:lumMod val="60000"/>
                  <a:lumOff val="40000"/>
                </a:schemeClr>
              </a:solidFill>
            </a:endParaRPr>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419" y="496647"/>
            <a:ext cx="12096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915819"/>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97152"/>
            <a:ext cx="8229600" cy="1143000"/>
          </a:xfrm>
        </p:spPr>
        <p:txBody>
          <a:bodyPr>
            <a:normAutofit/>
          </a:bodyPr>
          <a:lstStyle/>
          <a:p>
            <a:r>
              <a:rPr lang="ar-SA" sz="6000" dirty="0">
                <a:solidFill>
                  <a:srgbClr val="92D050"/>
                </a:solidFill>
                <a:latin typeface="Andalus" pitchFamily="18" charset="-78"/>
                <a:cs typeface="Andalus" pitchFamily="18" charset="-78"/>
              </a:rPr>
              <a:t>نظم الذاكرة</a:t>
            </a:r>
          </a:p>
        </p:txBody>
      </p:sp>
    </p:spTree>
    <p:extLst>
      <p:ext uri="{BB962C8B-B14F-4D97-AF65-F5344CB8AC3E}">
        <p14:creationId xmlns:p14="http://schemas.microsoft.com/office/powerpoint/2010/main" val="2577951543"/>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764704"/>
            <a:ext cx="8136904" cy="5332004"/>
          </a:xfrm>
        </p:spPr>
        <p:txBody>
          <a:bodyPr>
            <a:normAutofit fontScale="92500" lnSpcReduction="20000"/>
          </a:bodyPr>
          <a:lstStyle/>
          <a:p>
            <a:pPr>
              <a:buFont typeface="Wingdings" pitchFamily="2" charset="2"/>
              <a:buChar char="v"/>
            </a:pPr>
            <a:r>
              <a:rPr lang="ar-SA" dirty="0" smtClean="0">
                <a:solidFill>
                  <a:schemeClr val="accent3"/>
                </a:solidFill>
              </a:rPr>
              <a:t>نظم الذاكرة:</a:t>
            </a:r>
          </a:p>
          <a:p>
            <a:pPr>
              <a:buClr>
                <a:schemeClr val="accent3"/>
              </a:buClr>
              <a:buFont typeface="Calibri" pitchFamily="34" charset="0"/>
              <a:buChar char="ᴥ"/>
            </a:pPr>
            <a:r>
              <a:rPr lang="ar-SA" dirty="0" smtClean="0">
                <a:solidFill>
                  <a:schemeClr val="tx2">
                    <a:lumMod val="60000"/>
                    <a:lumOff val="40000"/>
                  </a:schemeClr>
                </a:solidFill>
              </a:rPr>
              <a:t>نتيجة لتطور الحاسوب الالكتروني في مطلع الستينيات من القرن الماضي ظهرت اتجاهات معرفية حديثة في مجال علم النفس ركزت على دراسات عملية عقلية مثل : الادراك والتفكير والتنظيم والتذكر والنسيان وغيرها وكان من ابرزها نموذج معالجة المعلومات ومن ابرز رواد هذا الاتجاه هما : </a:t>
            </a:r>
            <a:r>
              <a:rPr lang="ar-SA" dirty="0" smtClean="0">
                <a:solidFill>
                  <a:schemeClr val="accent2"/>
                </a:solidFill>
              </a:rPr>
              <a:t>اتكنسون </a:t>
            </a:r>
            <a:r>
              <a:rPr lang="ar-SA" dirty="0">
                <a:solidFill>
                  <a:schemeClr val="tx2">
                    <a:lumMod val="60000"/>
                    <a:lumOff val="40000"/>
                  </a:schemeClr>
                </a:solidFill>
              </a:rPr>
              <a:t>و</a:t>
            </a:r>
            <a:r>
              <a:rPr lang="ar-SA" dirty="0" smtClean="0">
                <a:solidFill>
                  <a:schemeClr val="accent2"/>
                </a:solidFill>
              </a:rPr>
              <a:t> </a:t>
            </a:r>
            <a:r>
              <a:rPr lang="ar-SA" dirty="0" err="1" smtClean="0">
                <a:solidFill>
                  <a:schemeClr val="accent2"/>
                </a:solidFill>
              </a:rPr>
              <a:t>شيفرن</a:t>
            </a:r>
            <a:r>
              <a:rPr lang="en-US" dirty="0" smtClean="0">
                <a:solidFill>
                  <a:schemeClr val="accent2"/>
                </a:solidFill>
              </a:rPr>
              <a:t>…</a:t>
            </a:r>
            <a:endParaRPr lang="ar-SA" dirty="0" smtClean="0">
              <a:solidFill>
                <a:schemeClr val="accent2"/>
              </a:solidFill>
            </a:endParaRPr>
          </a:p>
          <a:p>
            <a:pPr marL="0" indent="0">
              <a:buClr>
                <a:schemeClr val="accent3"/>
              </a:buClr>
              <a:buNone/>
            </a:pPr>
            <a:endParaRPr lang="ar-SA" dirty="0" smtClean="0">
              <a:solidFill>
                <a:schemeClr val="accent2"/>
              </a:solidFill>
            </a:endParaRPr>
          </a:p>
          <a:p>
            <a:pPr>
              <a:buClr>
                <a:schemeClr val="accent3"/>
              </a:buClr>
              <a:buFont typeface="Calibri" pitchFamily="34" charset="0"/>
              <a:buChar char="ᴥ"/>
            </a:pPr>
            <a:r>
              <a:rPr lang="ar-SA" dirty="0">
                <a:solidFill>
                  <a:schemeClr val="accent1"/>
                </a:solidFill>
              </a:rPr>
              <a:t>يعد كل من </a:t>
            </a:r>
            <a:r>
              <a:rPr lang="ar-SA" dirty="0" err="1">
                <a:solidFill>
                  <a:schemeClr val="accent2"/>
                </a:solidFill>
              </a:rPr>
              <a:t>اتكنسون</a:t>
            </a:r>
            <a:r>
              <a:rPr lang="ar-SA" dirty="0">
                <a:solidFill>
                  <a:schemeClr val="accent2"/>
                </a:solidFill>
              </a:rPr>
              <a:t> </a:t>
            </a:r>
            <a:r>
              <a:rPr lang="ar-SA" dirty="0" err="1">
                <a:solidFill>
                  <a:schemeClr val="accent2"/>
                </a:solidFill>
              </a:rPr>
              <a:t>وشيفرن</a:t>
            </a:r>
            <a:r>
              <a:rPr lang="ar-SA" dirty="0">
                <a:solidFill>
                  <a:schemeClr val="accent2"/>
                </a:solidFill>
              </a:rPr>
              <a:t> </a:t>
            </a:r>
            <a:r>
              <a:rPr lang="ar-SA" dirty="0">
                <a:solidFill>
                  <a:schemeClr val="accent1"/>
                </a:solidFill>
              </a:rPr>
              <a:t>من أوائل علماء النفس الذين أسهموا في صقل وصياغة نموذج معالجة المعلومات وقد قاما بوضع نموذج لمكونات نموذج المعلومات من خلال اقتراح نموذج ثلاثي الأبعاد للذاكرة البشرية مبرزين فيه مراحل تناول المعلومات ومعالجتها. </a:t>
            </a:r>
          </a:p>
          <a:p>
            <a:pPr>
              <a:buClr>
                <a:schemeClr val="accent3"/>
              </a:buClr>
              <a:buFont typeface="Calibri" pitchFamily="34" charset="0"/>
              <a:buChar char="ᴥ"/>
            </a:pPr>
            <a:endParaRPr lang="en-US" dirty="0" smtClean="0">
              <a:solidFill>
                <a:schemeClr val="accent2"/>
              </a:solidFill>
            </a:endParaRPr>
          </a:p>
          <a:p>
            <a:pPr>
              <a:buClr>
                <a:schemeClr val="accent3"/>
              </a:buClr>
              <a:buFont typeface="Calibri" pitchFamily="34" charset="0"/>
              <a:buChar char="ᴥ"/>
            </a:pPr>
            <a:endParaRPr lang="ar-SA" dirty="0">
              <a:solidFill>
                <a:schemeClr val="accent2"/>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8" y="188640"/>
            <a:ext cx="1661402" cy="1305313"/>
          </a:xfrm>
          <a:prstGeom prst="rect">
            <a:avLst/>
          </a:prstGeom>
          <a:ln>
            <a:noFill/>
          </a:ln>
          <a:effectLst>
            <a:softEdge rad="112500"/>
          </a:effectLst>
        </p:spPr>
      </p:pic>
      <p:pic>
        <p:nvPicPr>
          <p:cNvPr id="7" name="صورة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8" y="5513629"/>
            <a:ext cx="1301362" cy="1301362"/>
          </a:xfrm>
          <a:prstGeom prst="rect">
            <a:avLst/>
          </a:prstGeom>
          <a:ln>
            <a:noFill/>
          </a:ln>
          <a:effectLst>
            <a:softEdge rad="112500"/>
          </a:effectLst>
        </p:spPr>
      </p:pic>
    </p:spTree>
    <p:extLst>
      <p:ext uri="{BB962C8B-B14F-4D97-AF65-F5344CB8AC3E}">
        <p14:creationId xmlns:p14="http://schemas.microsoft.com/office/powerpoint/2010/main" val="8157398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33737" y="402958"/>
            <a:ext cx="6916485" cy="3603812"/>
          </a:xfrm>
        </p:spPr>
        <p:txBody>
          <a:bodyPr/>
          <a:lstStyle/>
          <a:p>
            <a:pPr marL="0" indent="0">
              <a:buNone/>
            </a:pPr>
            <a:r>
              <a:rPr lang="ar-SA" dirty="0">
                <a:solidFill>
                  <a:schemeClr val="tx2">
                    <a:lumMod val="60000"/>
                    <a:lumOff val="40000"/>
                  </a:schemeClr>
                </a:solidFill>
              </a:rPr>
              <a:t>يتألف نظام معالجة المعلومات لدى الإنسان من ثلاثة مكونات (أنظمة) رئيسية تتمثل </a:t>
            </a:r>
            <a:r>
              <a:rPr lang="ar-SA" dirty="0" smtClean="0">
                <a:solidFill>
                  <a:schemeClr val="tx2">
                    <a:lumMod val="60000"/>
                    <a:lumOff val="40000"/>
                  </a:schemeClr>
                </a:solidFill>
              </a:rPr>
              <a:t>في :</a:t>
            </a:r>
            <a:endParaRPr lang="ar-SA" dirty="0">
              <a:solidFill>
                <a:schemeClr val="tx2">
                  <a:lumMod val="60000"/>
                  <a:lumOff val="40000"/>
                </a:schemeClr>
              </a:solidFill>
            </a:endParaRPr>
          </a:p>
        </p:txBody>
      </p:sp>
      <p:sp>
        <p:nvSpPr>
          <p:cNvPr id="4" name="مستطيل 3"/>
          <p:cNvSpPr/>
          <p:nvPr/>
        </p:nvSpPr>
        <p:spPr>
          <a:xfrm>
            <a:off x="2555776" y="2060848"/>
            <a:ext cx="3816424" cy="93610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2843808" y="2204864"/>
            <a:ext cx="3240360" cy="584775"/>
          </a:xfrm>
          <a:prstGeom prst="rect">
            <a:avLst/>
          </a:prstGeom>
          <a:noFill/>
        </p:spPr>
        <p:txBody>
          <a:bodyPr wrap="square" rtlCol="1">
            <a:spAutoFit/>
          </a:bodyPr>
          <a:lstStyle/>
          <a:p>
            <a:pPr algn="ctr"/>
            <a:r>
              <a:rPr lang="ar-SA" sz="3200" b="1" dirty="0" smtClean="0">
                <a:solidFill>
                  <a:schemeClr val="accent6"/>
                </a:solidFill>
                <a:cs typeface="Bold Italic Art" pitchFamily="2" charset="-78"/>
              </a:rPr>
              <a:t>أقسام الذاكرة :</a:t>
            </a:r>
            <a:endParaRPr lang="ar-SA" sz="3200" b="1" dirty="0">
              <a:solidFill>
                <a:schemeClr val="accent6"/>
              </a:solidFill>
              <a:cs typeface="Bold Italic Art" pitchFamily="2" charset="-78"/>
            </a:endParaRPr>
          </a:p>
        </p:txBody>
      </p:sp>
      <p:cxnSp>
        <p:nvCxnSpPr>
          <p:cNvPr id="7" name="رابط مستقيم 6"/>
          <p:cNvCxnSpPr>
            <a:stCxn id="4" idx="2"/>
          </p:cNvCxnSpPr>
          <p:nvPr/>
        </p:nvCxnSpPr>
        <p:spPr>
          <a:xfrm>
            <a:off x="4463988" y="2996952"/>
            <a:ext cx="0" cy="1728192"/>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4463988" y="3861048"/>
            <a:ext cx="2844316"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619672" y="3861048"/>
            <a:ext cx="2844316" cy="0"/>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7308304" y="3861048"/>
            <a:ext cx="0" cy="1152128"/>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619672" y="3861048"/>
            <a:ext cx="0" cy="1152128"/>
          </a:xfrm>
          <a:prstGeom prst="line">
            <a:avLst/>
          </a:prstGeom>
          <a:ln>
            <a:solidFill>
              <a:schemeClr val="tx2"/>
            </a:solidFill>
            <a:prstDash val="lgDashDot"/>
          </a:ln>
        </p:spPr>
        <p:style>
          <a:lnRef idx="1">
            <a:schemeClr val="accent1"/>
          </a:lnRef>
          <a:fillRef idx="0">
            <a:schemeClr val="accent1"/>
          </a:fillRef>
          <a:effectRef idx="0">
            <a:schemeClr val="accent1"/>
          </a:effectRef>
          <a:fontRef idx="minor">
            <a:schemeClr val="tx1"/>
          </a:fontRef>
        </p:style>
      </p:cxnSp>
      <p:sp>
        <p:nvSpPr>
          <p:cNvPr id="17" name="شكل بيضاوي 16"/>
          <p:cNvSpPr/>
          <p:nvPr/>
        </p:nvSpPr>
        <p:spPr>
          <a:xfrm>
            <a:off x="6372200" y="5013176"/>
            <a:ext cx="1800200" cy="100811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شكل بيضاوي 17"/>
          <p:cNvSpPr/>
          <p:nvPr/>
        </p:nvSpPr>
        <p:spPr>
          <a:xfrm>
            <a:off x="3491880" y="4685074"/>
            <a:ext cx="1944216" cy="97617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شكل بيضاوي 18"/>
          <p:cNvSpPr/>
          <p:nvPr/>
        </p:nvSpPr>
        <p:spPr>
          <a:xfrm>
            <a:off x="827584" y="5013176"/>
            <a:ext cx="1944216" cy="86409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ربع نص 19"/>
          <p:cNvSpPr txBox="1"/>
          <p:nvPr/>
        </p:nvSpPr>
        <p:spPr>
          <a:xfrm>
            <a:off x="6444208" y="5333146"/>
            <a:ext cx="1512168" cy="400110"/>
          </a:xfrm>
          <a:prstGeom prst="rect">
            <a:avLst/>
          </a:prstGeom>
          <a:noFill/>
        </p:spPr>
        <p:txBody>
          <a:bodyPr wrap="square" rtlCol="1">
            <a:spAutoFit/>
          </a:bodyPr>
          <a:lstStyle/>
          <a:p>
            <a:r>
              <a:rPr lang="ar-SA" sz="2000" b="1" dirty="0" smtClean="0">
                <a:solidFill>
                  <a:schemeClr val="accent1"/>
                </a:solidFill>
              </a:rPr>
              <a:t>الذاكرة الحسية </a:t>
            </a:r>
            <a:endParaRPr lang="ar-SA" sz="2000" b="1" dirty="0">
              <a:solidFill>
                <a:schemeClr val="accent1"/>
              </a:solidFill>
            </a:endParaRPr>
          </a:p>
        </p:txBody>
      </p:sp>
      <p:sp>
        <p:nvSpPr>
          <p:cNvPr id="21" name="مربع نص 20"/>
          <p:cNvSpPr txBox="1"/>
          <p:nvPr/>
        </p:nvSpPr>
        <p:spPr>
          <a:xfrm>
            <a:off x="3419872" y="4941168"/>
            <a:ext cx="1944216" cy="400110"/>
          </a:xfrm>
          <a:prstGeom prst="rect">
            <a:avLst/>
          </a:prstGeom>
          <a:noFill/>
        </p:spPr>
        <p:txBody>
          <a:bodyPr wrap="square" rtlCol="1">
            <a:spAutoFit/>
          </a:bodyPr>
          <a:lstStyle/>
          <a:p>
            <a:r>
              <a:rPr lang="ar-SA" sz="2000" b="1" dirty="0" smtClean="0">
                <a:solidFill>
                  <a:schemeClr val="accent2"/>
                </a:solidFill>
              </a:rPr>
              <a:t>الذاكرة قصيرة المدى</a:t>
            </a:r>
            <a:endParaRPr lang="ar-SA" sz="2000" b="1" dirty="0">
              <a:solidFill>
                <a:schemeClr val="accent2"/>
              </a:solidFill>
            </a:endParaRPr>
          </a:p>
        </p:txBody>
      </p:sp>
      <p:sp>
        <p:nvSpPr>
          <p:cNvPr id="22" name="مربع نص 21"/>
          <p:cNvSpPr txBox="1"/>
          <p:nvPr/>
        </p:nvSpPr>
        <p:spPr>
          <a:xfrm>
            <a:off x="755576" y="5229200"/>
            <a:ext cx="1944216" cy="400110"/>
          </a:xfrm>
          <a:prstGeom prst="rect">
            <a:avLst/>
          </a:prstGeom>
          <a:noFill/>
        </p:spPr>
        <p:txBody>
          <a:bodyPr wrap="square" rtlCol="1">
            <a:spAutoFit/>
          </a:bodyPr>
          <a:lstStyle/>
          <a:p>
            <a:r>
              <a:rPr lang="ar-SA" sz="2000" b="1" dirty="0" smtClean="0">
                <a:solidFill>
                  <a:schemeClr val="accent5"/>
                </a:solidFill>
              </a:rPr>
              <a:t>الذاكرة طويلة المدى</a:t>
            </a:r>
            <a:endParaRPr lang="ar-SA" sz="2000" b="1" dirty="0">
              <a:solidFill>
                <a:schemeClr val="accent5"/>
              </a:solidFill>
            </a:endParaRPr>
          </a:p>
        </p:txBody>
      </p:sp>
    </p:spTree>
    <p:extLst>
      <p:ext uri="{BB962C8B-B14F-4D97-AF65-F5344CB8AC3E}">
        <p14:creationId xmlns:p14="http://schemas.microsoft.com/office/powerpoint/2010/main" val="31398390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0" grpId="0"/>
      <p:bldP spid="21" grpId="0"/>
      <p:bldP spid="22" grpId="0"/>
    </p:bldLst>
  </p:timing>
</p:sld>
</file>

<file path=ppt/theme/theme1.xml><?xml version="1.0" encoding="utf-8"?>
<a:theme xmlns:a="http://schemas.openxmlformats.org/drawingml/2006/main" name="سمة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سمة1</Template>
  <TotalTime>5422</TotalTime>
  <Words>1478</Words>
  <Application>Microsoft Office PowerPoint</Application>
  <PresentationFormat>عرض على الشاشة (3:4)‏</PresentationFormat>
  <Paragraphs>114</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سمة1</vt:lpstr>
      <vt:lpstr>عرض تقديمي في PowerPoint</vt:lpstr>
      <vt:lpstr>عرض تقديمي في PowerPoint</vt:lpstr>
      <vt:lpstr>العمليات العقلية في الذاكرة</vt:lpstr>
      <vt:lpstr>عرض تقديمي في PowerPoint</vt:lpstr>
      <vt:lpstr>عرض تقديمي في PowerPoint</vt:lpstr>
      <vt:lpstr>عرض تقديمي في PowerPoint</vt:lpstr>
      <vt:lpstr>نظم الذاكرة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تشير الكثير من الشواهد والأدلة العلمية تفيد بأن المعلومات التي تدخل الذاكرة طويلة المدى لا تُفقد منها إنما تبقى موجودة إلى الأبد :</vt:lpstr>
      <vt:lpstr>عرض تقديمي في PowerPoint</vt:lpstr>
      <vt:lpstr>  1- ذاكرة المعاني:   تخزن المعلومات         شبكات من الأفكار تحمل معنى معين . </vt:lpstr>
      <vt:lpstr>عرض تقديمي في PowerPoint</vt:lpstr>
      <vt:lpstr>عرض تقديمي في PowerPoint</vt:lpstr>
      <vt:lpstr>عرض تقديمي في PowerPoint</vt:lpstr>
      <vt:lpstr>عرض تقديمي في PowerPoint</vt:lpstr>
      <vt:lpstr>عرض تقديمي في PowerPoint</vt:lpstr>
      <vt:lpstr>شكراً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A-M-Z</cp:lastModifiedBy>
  <cp:revision>75</cp:revision>
  <dcterms:created xsi:type="dcterms:W3CDTF">2012-09-27T18:03:06Z</dcterms:created>
  <dcterms:modified xsi:type="dcterms:W3CDTF">2013-03-13T04:22:50Z</dcterms:modified>
</cp:coreProperties>
</file>