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79" r:id="rId2"/>
    <p:sldId id="269" r:id="rId3"/>
    <p:sldId id="257" r:id="rId4"/>
    <p:sldId id="262" r:id="rId5"/>
    <p:sldId id="259" r:id="rId6"/>
    <p:sldId id="276" r:id="rId7"/>
    <p:sldId id="266" r:id="rId8"/>
    <p:sldId id="267" r:id="rId9"/>
    <p:sldId id="258" r:id="rId10"/>
    <p:sldId id="265" r:id="rId11"/>
    <p:sldId id="278" r:id="rId12"/>
    <p:sldId id="263" r:id="rId13"/>
    <p:sldId id="277" r:id="rId14"/>
    <p:sldId id="261" r:id="rId15"/>
    <p:sldId id="282" r:id="rId16"/>
    <p:sldId id="283" r:id="rId17"/>
    <p:sldId id="284" r:id="rId18"/>
    <p:sldId id="272" r:id="rId19"/>
    <p:sldId id="274" r:id="rId20"/>
    <p:sldId id="285" r:id="rId21"/>
    <p:sldId id="286" r:id="rId22"/>
    <p:sldId id="275" r:id="rId23"/>
    <p:sldId id="287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2" autoAdjust="0"/>
    <p:restoredTop sz="94660"/>
  </p:normalViewPr>
  <p:slideViewPr>
    <p:cSldViewPr>
      <p:cViewPr varScale="1">
        <p:scale>
          <a:sx n="84" d="100"/>
          <a:sy n="84" d="100"/>
        </p:scale>
        <p:origin x="15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D912-ED2C-478A-8A5A-A39FD06FA5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EAD3-EFF5-451C-84D7-7DFD2EF53B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A555-A305-4160-B390-0C7F94CF28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1936-A209-4C31-A734-090515E1C6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F894-8766-4656-AD59-3030E42737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53DA4-B5A8-494A-B398-6DEFFE7442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5FC2-AC87-4077-8A4D-631D152555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1675-1A19-4905-9B8C-F69B510630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5460-B3D3-40A2-B27B-666094FA97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75065-3DDA-4B07-B6AE-6263E51404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8A6DA-DC80-450F-B16B-8180148685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6C17EAF-9C6E-45D2-B1B2-CCE153B45D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dirty="0"/>
              <a:t>                       الذكاء العاطفي </a:t>
            </a:r>
          </a:p>
          <a:p>
            <a:r>
              <a:rPr lang="ar-SA" sz="3600" dirty="0"/>
              <a:t>يعد مفهوم الذكاء العاطفي من المفاهيم الحديثة </a:t>
            </a:r>
          </a:p>
          <a:p>
            <a:r>
              <a:rPr lang="ar-SA" sz="3600" dirty="0"/>
              <a:t>اول من اطلق هذا المصطلح هو سالوفي وماير إلا أن الفضل في انتشار هذا المفهوم هو لدانيل قولمان بكتابة لماذا الذكاء العاطفي أفضل من الذكاء العقلي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ar-SA" sz="4000" smtClean="0">
                <a:solidFill>
                  <a:srgbClr val="FF66CC"/>
                </a:solidFill>
              </a:rPr>
              <a:t>كيف نفسر ميلنا تجاه اشخاص معينين بينما ننفر من البعض الاخر ؟</a:t>
            </a:r>
            <a:endParaRPr lang="en-US" sz="4000" smtClean="0">
              <a:solidFill>
                <a:srgbClr val="FF66CC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56025"/>
          </a:xfrm>
        </p:spPr>
        <p:txBody>
          <a:bodyPr/>
          <a:lstStyle/>
          <a:p>
            <a:pPr eaLnBrk="1" hangingPunct="1">
              <a:defRPr/>
            </a:pPr>
            <a:r>
              <a:rPr lang="ar-SA" sz="3000" smtClean="0"/>
              <a:t>وجد في الدماغ منطقة اسمها الجهاز اللمبي وهي تخزن الاحداث والمشاعر التي نمر بها ، وعندما نلتقي بأشخاص ننسجم معهم وتمتلئ نفوسنا بمشاعر ايجابية اثناء التعامل معهم يخزن الجهاز اللمبي حركات هؤلاء الاشخاص وتعابير وجوههم وطريقتهم في الكلام وتخزن معها مشاعرنا بالسرور والارتياح.</a:t>
            </a:r>
          </a:p>
          <a:p>
            <a:pPr eaLnBrk="1" hangingPunct="1">
              <a:defRPr/>
            </a:pPr>
            <a:r>
              <a:rPr lang="ar-SA" sz="3000" smtClean="0"/>
              <a:t>وحينما نقابل شخص لأول مرة تشبه حركاته وتعابيره الاشخاص الذين نرتاح لهم تذهب الصورة مباشرة الى الجهاز اللمبي حيث تجرى عملية مقارنة بين الصورتين فيتولد هذا الشعور والعكس صحيح.</a:t>
            </a:r>
            <a:endParaRPr lang="en-US" sz="3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الاطفال ذو تقمص عاطفي سليم     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لديه الكثير من المشاعر للأخرين </a:t>
            </a:r>
          </a:p>
          <a:p>
            <a:pPr>
              <a:defRPr/>
            </a:pPr>
            <a:r>
              <a:rPr lang="ar-SA" dirty="0" smtClean="0"/>
              <a:t>حساس نحو احتياجات الاخرين ومشاعرهم </a:t>
            </a:r>
          </a:p>
          <a:p>
            <a:pPr>
              <a:defRPr/>
            </a:pPr>
            <a:r>
              <a:rPr lang="ar-SA" dirty="0" smtClean="0"/>
              <a:t>يقرأ لغة الجسد  بشكل سليم </a:t>
            </a:r>
          </a:p>
          <a:p>
            <a:pPr>
              <a:defRPr/>
            </a:pPr>
            <a:r>
              <a:rPr lang="ar-SA" dirty="0" smtClean="0"/>
              <a:t>يعكس بسرعة تعابير الوجه و يقوم برد فعل مناسب </a:t>
            </a:r>
          </a:p>
          <a:p>
            <a:pPr>
              <a:defRPr/>
            </a:pPr>
            <a:r>
              <a:rPr lang="ar-SA" dirty="0" smtClean="0"/>
              <a:t>يشارك الاخرين مشاعرهم </a:t>
            </a:r>
          </a:p>
          <a:p>
            <a:pPr>
              <a:defRPr/>
            </a:pPr>
            <a:r>
              <a:rPr lang="ar-SA" dirty="0" smtClean="0"/>
              <a:t>يحدد مشاعر الشخص الاخر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dirty="0" smtClean="0"/>
              <a:t>لمحاولة تنمية الذكاء العاطفي لدى الاطفال </a:t>
            </a:r>
            <a:endParaRPr lang="en-US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8313" y="1773238"/>
            <a:ext cx="83518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>
                <a:latin typeface="Arial" pitchFamily="34" charset="0"/>
              </a:rPr>
              <a:t>1-تفاعل مع طفلك ولاعبه بشكل حقيقي أفضل من اقتناء الالعاب.</a:t>
            </a:r>
          </a:p>
          <a:p>
            <a:r>
              <a:rPr lang="ar-SA" sz="3600">
                <a:latin typeface="Arial" pitchFamily="34" charset="0"/>
              </a:rPr>
              <a:t>2-لا تنعت طفلك بصفة سلبية .</a:t>
            </a:r>
          </a:p>
          <a:p>
            <a:r>
              <a:rPr lang="ar-SA" sz="3600">
                <a:latin typeface="Arial" pitchFamily="34" charset="0"/>
              </a:rPr>
              <a:t>3-تعاطف مع طفلك وعلمه التعاطف.</a:t>
            </a:r>
          </a:p>
          <a:p>
            <a:r>
              <a:rPr lang="ar-SA" sz="3600">
                <a:latin typeface="Arial" pitchFamily="34" charset="0"/>
              </a:rPr>
              <a:t>4-أ ثن عليه عندما يقوم بعمل جيد.</a:t>
            </a:r>
          </a:p>
          <a:p>
            <a:r>
              <a:rPr lang="ar-SA" sz="3600">
                <a:latin typeface="Arial" pitchFamily="34" charset="0"/>
              </a:rPr>
              <a:t>5- أسأل طفلك عن رأيه وعلمه يقول لا بأدب. </a:t>
            </a:r>
          </a:p>
          <a:p>
            <a:r>
              <a:rPr lang="ar-SA" sz="3600">
                <a:latin typeface="Arial" pitchFamily="34" charset="0"/>
              </a:rPr>
              <a:t>6- علم طفلك التفاؤل. </a:t>
            </a:r>
            <a:endParaRPr lang="en-US" sz="36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7- اترك له الحريه في أن تكون له طقوس خاصه </a:t>
            </a:r>
          </a:p>
          <a:p>
            <a:pPr>
              <a:defRPr/>
            </a:pPr>
            <a:r>
              <a:rPr lang="ar-SA" dirty="0" smtClean="0"/>
              <a:t>8-عزز لديه تقدير الذات </a:t>
            </a:r>
          </a:p>
          <a:p>
            <a:pPr>
              <a:defRPr/>
            </a:pPr>
            <a:r>
              <a:rPr lang="ar-SA" dirty="0" smtClean="0"/>
              <a:t>9-علمه الاسترخاء</a:t>
            </a:r>
          </a:p>
          <a:p>
            <a:pPr>
              <a:defRPr/>
            </a:pP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mtClean="0"/>
              <a:t>الازواج الاذكياء عاطفياً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ar-SA" sz="3600" u="sng" smtClean="0">
                <a:solidFill>
                  <a:srgbClr val="FF66CC"/>
                </a:solidFill>
              </a:rPr>
              <a:t>خمس نصائح تساعد الازواج على حل مشاكلهم :</a:t>
            </a:r>
          </a:p>
          <a:p>
            <a:pPr eaLnBrk="1" hangingPunct="1">
              <a:defRPr/>
            </a:pPr>
            <a:r>
              <a:rPr lang="ar-SA" sz="3600" smtClean="0">
                <a:solidFill>
                  <a:schemeClr val="folHlink"/>
                </a:solidFill>
              </a:rPr>
              <a:t>اشتك ولا تلم .</a:t>
            </a:r>
          </a:p>
          <a:p>
            <a:pPr eaLnBrk="1" hangingPunct="1">
              <a:defRPr/>
            </a:pPr>
            <a:r>
              <a:rPr lang="ar-SA" sz="3600" smtClean="0">
                <a:solidFill>
                  <a:schemeClr val="accent2"/>
                </a:solidFill>
              </a:rPr>
              <a:t>ابدا عباراتك بـ ( أنا )وليس (انت).</a:t>
            </a:r>
          </a:p>
          <a:p>
            <a:pPr eaLnBrk="1" hangingPunct="1">
              <a:defRPr/>
            </a:pPr>
            <a:r>
              <a:rPr lang="ar-SA" sz="3600" smtClean="0">
                <a:solidFill>
                  <a:srgbClr val="FF0000"/>
                </a:solidFill>
              </a:rPr>
              <a:t>قدر مشاعر الطرف الاخر وكن لطيفاً</a:t>
            </a:r>
            <a:r>
              <a:rPr lang="ar-SA" sz="3600" smtClean="0"/>
              <a:t> .</a:t>
            </a:r>
          </a:p>
          <a:p>
            <a:pPr eaLnBrk="1" hangingPunct="1">
              <a:defRPr/>
            </a:pPr>
            <a:r>
              <a:rPr lang="ar-SA" sz="3600" smtClean="0">
                <a:solidFill>
                  <a:schemeClr val="accent1"/>
                </a:solidFill>
              </a:rPr>
              <a:t>كن مباشراً ومحدداً.</a:t>
            </a:r>
          </a:p>
          <a:p>
            <a:pPr eaLnBrk="1" hangingPunct="1">
              <a:defRPr/>
            </a:pPr>
            <a:r>
              <a:rPr lang="ar-SA" sz="3600" smtClean="0"/>
              <a:t>لاتراكم المشاعر السلبية .</a:t>
            </a:r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dirty="0" smtClean="0"/>
              <a:t>التفاعل الاجتماعي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5310188"/>
          </a:xfrm>
        </p:spPr>
        <p:txBody>
          <a:bodyPr/>
          <a:lstStyle/>
          <a:p>
            <a:pPr>
              <a:defRPr/>
            </a:pPr>
            <a:r>
              <a:rPr lang="ar-SA" dirty="0" smtClean="0"/>
              <a:t>التفاعل الاجتماعي :علاقة متبادلة بين  فردين أو أكثر يتوقف سلوك كل منهم على الاخر ، يعطي الاول مثيرا للثاني وتكون استجابة الثاني مثيرا للأول.</a:t>
            </a:r>
          </a:p>
          <a:p>
            <a:pPr>
              <a:buFontTx/>
              <a:buNone/>
              <a:defRPr/>
            </a:pPr>
            <a:r>
              <a:rPr lang="ar-SA" dirty="0" smtClean="0">
                <a:solidFill>
                  <a:srgbClr val="FF0000"/>
                </a:solidFill>
              </a:rPr>
              <a:t>خصائص التفاعل الاجتماعي :</a:t>
            </a:r>
          </a:p>
          <a:p>
            <a:pPr>
              <a:buFontTx/>
              <a:buNone/>
              <a:defRPr/>
            </a:pPr>
            <a:r>
              <a:rPr lang="ar-SA" dirty="0" smtClean="0"/>
              <a:t>* أن يكون موجها نحو هدف معين.</a:t>
            </a:r>
          </a:p>
          <a:p>
            <a:pPr>
              <a:buFontTx/>
              <a:buNone/>
              <a:defRPr/>
            </a:pPr>
            <a:r>
              <a:rPr lang="ar-SA" dirty="0" smtClean="0"/>
              <a:t>*القيام بالادوار المطلوبة </a:t>
            </a:r>
          </a:p>
          <a:p>
            <a:pPr>
              <a:buFontTx/>
              <a:buNone/>
              <a:defRPr/>
            </a:pPr>
            <a:r>
              <a:rPr lang="ar-SA" dirty="0" smtClean="0"/>
              <a:t>*يعطي التفاعل فرصة للأفراد كي يتميزكل منهم بفرديته.</a:t>
            </a:r>
          </a:p>
          <a:p>
            <a:pPr>
              <a:buFontTx/>
              <a:buNone/>
              <a:defRPr/>
            </a:pPr>
            <a:r>
              <a:rPr lang="ar-SA" dirty="0" smtClean="0"/>
              <a:t>*اللغة من  أهم أشكال التفاعل .</a:t>
            </a:r>
          </a:p>
          <a:p>
            <a:pPr>
              <a:buFontTx/>
              <a:buNone/>
              <a:defRPr/>
            </a:pPr>
            <a:r>
              <a:rPr lang="ar-SA" dirty="0" smtClean="0"/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ar-SA" dirty="0" smtClean="0">
                <a:solidFill>
                  <a:srgbClr val="FF0000"/>
                </a:solidFill>
              </a:rPr>
              <a:t>وسائل التفاعل الاجتماعي </a:t>
            </a:r>
          </a:p>
          <a:p>
            <a:pPr>
              <a:defRPr/>
            </a:pPr>
            <a:r>
              <a:rPr lang="ar-SA" dirty="0" smtClean="0"/>
              <a:t>وسائل التفاعل الفظية :اللغة  تعد اللغة المحدد الاساسي للأتصال ( الصوت –النبرة-السرعة-الالفاظ.....)</a:t>
            </a:r>
          </a:p>
          <a:p>
            <a:pPr>
              <a:defRPr/>
            </a:pPr>
            <a:r>
              <a:rPr lang="ar-SA" dirty="0" smtClean="0"/>
              <a:t>وسائل  التفاعل غير اللفظية : تعابير الوجة-الابتسام-التلامس</a:t>
            </a:r>
          </a:p>
          <a:p>
            <a:pPr>
              <a:buFontTx/>
              <a:buNone/>
              <a:defRPr/>
            </a:pPr>
            <a:r>
              <a:rPr lang="ar-SA" dirty="0" smtClean="0">
                <a:solidFill>
                  <a:srgbClr val="FF0000"/>
                </a:solidFill>
              </a:rPr>
              <a:t>مراحل التفاعل الاجتماعي  :</a:t>
            </a:r>
          </a:p>
          <a:p>
            <a:pPr>
              <a:buFontTx/>
              <a:buNone/>
              <a:defRPr/>
            </a:pPr>
            <a:r>
              <a:rPr lang="ar-SA" dirty="0" smtClean="0"/>
              <a:t>1-التعارف </a:t>
            </a:r>
          </a:p>
          <a:p>
            <a:pPr>
              <a:buFontTx/>
              <a:buNone/>
              <a:defRPr/>
            </a:pPr>
            <a:r>
              <a:rPr lang="ar-SA" dirty="0" smtClean="0"/>
              <a:t>2-التفاوض والمساومة :الهدف منها تحديد نوع العلاقة تسويق مزايا كل طرف للأخر .</a:t>
            </a:r>
          </a:p>
          <a:p>
            <a:pPr>
              <a:buFontTx/>
              <a:buNone/>
              <a:defRPr/>
            </a:pPr>
            <a:r>
              <a:rPr lang="ar-SA" dirty="0" smtClean="0"/>
              <a:t>3-التوافق والالتزام :الاقتناع بقيمة الطرف الاخر ومزاياه </a:t>
            </a:r>
          </a:p>
          <a:p>
            <a:pPr>
              <a:buFontTx/>
              <a:buNone/>
              <a:defRPr/>
            </a:pPr>
            <a:r>
              <a:rPr lang="ar-SA" dirty="0" smtClean="0"/>
              <a:t>4-الاعلان عن العلاقة وتعزيزها لتأكيد نمط العلاقة .</a:t>
            </a:r>
          </a:p>
          <a:p>
            <a:pPr>
              <a:buFontTx/>
              <a:buNone/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العوامل المؤثرة في التفاعل الاجتماعي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ar-SA" dirty="0" smtClean="0"/>
              <a:t>شخصية  الافراد المتفاعلين .</a:t>
            </a:r>
          </a:p>
          <a:p>
            <a:pPr>
              <a:defRPr/>
            </a:pPr>
            <a:r>
              <a:rPr lang="ar-SA" dirty="0" smtClean="0"/>
              <a:t>الخصائص المشتركة فيما بينهم </a:t>
            </a:r>
          </a:p>
          <a:p>
            <a:pPr>
              <a:defRPr/>
            </a:pPr>
            <a:r>
              <a:rPr lang="ar-SA" dirty="0" smtClean="0"/>
              <a:t>التوقعات فيما يخص الدور والعلاقة الاجتماعية .</a:t>
            </a:r>
          </a:p>
          <a:p>
            <a:pPr>
              <a:defRPr/>
            </a:pPr>
            <a:r>
              <a:rPr lang="ar-SA" dirty="0" smtClean="0"/>
              <a:t>طبيعة المشكلة  التي تواجهها الجماعة وما ينشأعنها من تغير وتتطور في عملية التفاعل .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855663"/>
          </a:xfrm>
        </p:spPr>
        <p:txBody>
          <a:bodyPr/>
          <a:lstStyle/>
          <a:p>
            <a:pPr eaLnBrk="1" hangingPunct="1">
              <a:defRPr/>
            </a:pPr>
            <a:r>
              <a:rPr lang="ar-SA" smtClean="0">
                <a:solidFill>
                  <a:schemeClr val="tx1"/>
                </a:solidFill>
              </a:rPr>
              <a:t>لغة الجسد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557338"/>
            <a:ext cx="8496300" cy="4608512"/>
          </a:xfrm>
        </p:spPr>
        <p:txBody>
          <a:bodyPr/>
          <a:lstStyle/>
          <a:p>
            <a:pPr algn="r" eaLnBrk="1" hangingPunct="1">
              <a:defRPr/>
            </a:pPr>
            <a:r>
              <a:rPr lang="ar-SA" sz="3600" dirty="0" smtClean="0"/>
              <a:t>لغة الجسد هي احدى الطرق المهمة والفعالة في التواصل فخلال المواقف المختلفة يتخذ الجسد شكلاً معيناً</a:t>
            </a: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folHlink"/>
                </a:solidFill>
              </a:rPr>
              <a:t>-ضجر - ارتباك – عصبية</a:t>
            </a: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folHlink"/>
                </a:solidFill>
              </a:rPr>
              <a:t>من الصعب التحكم في لغة الجسد مثل احمرار الوجه –الحركات اللاإرادية </a:t>
            </a: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folHlink"/>
                </a:solidFill>
              </a:rPr>
              <a:t>هناك حركات يمكن التحكم فيها مثل النظر الى الساعة -العبث بالقلم أو بالملابس  </a:t>
            </a:r>
            <a:endParaRPr lang="en-US" sz="36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68350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dirty="0" smtClean="0">
                <a:solidFill>
                  <a:schemeClr val="tx1"/>
                </a:solidFill>
              </a:rPr>
              <a:t>الاصغاء </a:t>
            </a:r>
            <a:br>
              <a:rPr lang="ar-SA" dirty="0" smtClean="0">
                <a:solidFill>
                  <a:schemeClr val="tx1"/>
                </a:solidFill>
              </a:rPr>
            </a:br>
            <a:r>
              <a:rPr lang="ar-SA" dirty="0" smtClean="0">
                <a:solidFill>
                  <a:schemeClr val="tx1"/>
                </a:solidFill>
              </a:rPr>
              <a:t>المستمع الجيد يعتبر متحدثا جيدا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يعد الاصغاء سلوك نشط غير سلبي وهو عبارة عن الاستماع والفهم والتذكر وهو جزء مهم في عملية التواصل مع الاخرين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يعتقد البعض أن الاصغاء هو السمع ولكن المعنى اللغوي لهذه الكلمة يشير الى محاولة بذل الجهد والانتباه أثناء الاستماع 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>
                <a:solidFill>
                  <a:srgbClr val="FF0000"/>
                </a:solidFill>
              </a:rPr>
              <a:t>مالذي يجعلك مستمع سيئ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الانشغال والتفكير بالرد.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التفكير بامر أخر.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الاكثار من الاسئلة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التعالي على الشخص الاخر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أن تغير موضوع الطرف الاخر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أن تحاول أنهاء عباراته بشكل مستمر تقصد كذا.....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600" dirty="0" smtClean="0"/>
              <a:t>التملل –الصمت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ar-SA" sz="2600" dirty="0" smtClean="0"/>
              <a:t>.  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865187"/>
          </a:xfrm>
        </p:spPr>
        <p:txBody>
          <a:bodyPr/>
          <a:lstStyle/>
          <a:p>
            <a:pPr eaLnBrk="1" hangingPunct="1">
              <a:defRPr/>
            </a:pPr>
            <a:r>
              <a:rPr lang="ar-SA" smtClean="0"/>
              <a:t>الذكاء العاطفي 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980728"/>
            <a:ext cx="8353623" cy="561692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ar-SA" sz="4000" dirty="0" smtClean="0"/>
              <a:t> قدرة المرء على التعامل الايجابي مع نفسه ومع الاخرين بما يحقق أكبر قدر من السعادة له ولمن حوله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ar-SA" sz="4000" dirty="0" smtClean="0"/>
              <a:t>مما يميز الذكاء العاطفي أنه أقل درجة من حيث الوراثه الجينية مما يعطي الفرصة للوالدين والمربين لتنميته . </a:t>
            </a:r>
            <a:endParaRPr lang="ar-SA" sz="4000" u="sng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ar-SA" sz="4000" u="sng" dirty="0" smtClean="0"/>
              <a:t>مكونات الذكاء العاطفي :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ar-SA" sz="4000" dirty="0" smtClean="0"/>
              <a:t>1- التعرف على الانفعالات2 –توظيف الانفعالات  3-فهم الانفعالات            4-ادارة الانفعالات</a:t>
            </a:r>
            <a:endParaRPr lang="en-US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u="sng" dirty="0" smtClean="0">
                <a:solidFill>
                  <a:schemeClr val="folHlink"/>
                </a:solidFill>
              </a:rPr>
              <a:t>من صفات المصغي الجيد :</a:t>
            </a:r>
            <a:br>
              <a:rPr lang="ar-SA" u="sng" dirty="0" smtClean="0">
                <a:solidFill>
                  <a:schemeClr val="folHlink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19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يحافظ على التواصل البصري بينه وبين المتكلم ولكن لا يركز بشكل مبالغ فيه حتى لايتضايق الشخص الذي امامه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ar-SA" dirty="0" smtClean="0"/>
              <a:t>حيث يعد الاشخاص الذين لايستطيعون ذلك لديهم ضعف في الشخصية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ينتبه الى المحادثة يسأل اسئلة متعلقة بالموضوع بمعنى وجود حوار متبادل بينهم مثل (ما الذي تتوقع حدوثه –ماذا تعني بذلك 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لا يقاطع الشخص المتحدث.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يوفر التشجيع والدعم للمتحدث مثل ابتسم أومئ برأسك 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حاول أن تضع نفسك مكان الطرف الاخر وتشعر بمايشعر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dirty="0" smtClean="0"/>
              <a:t>لخص بعض النقاط التي قالها وأعدها بأسلوب أخر حتى تبين أنك منصت لما قاله الطرف الاخر  </a:t>
            </a:r>
            <a:endParaRPr lang="en-US" dirty="0" smtClean="0"/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algn="ctr">
              <a:defRPr/>
            </a:pPr>
            <a:r>
              <a:rPr lang="ar-SA" dirty="0" smtClean="0">
                <a:solidFill>
                  <a:srgbClr val="FF0000"/>
                </a:solidFill>
              </a:rPr>
              <a:t>التعبير عن التقدير :</a:t>
            </a:r>
          </a:p>
          <a:p>
            <a:pPr algn="ctr">
              <a:buFontTx/>
              <a:buNone/>
              <a:defRPr/>
            </a:pPr>
            <a:r>
              <a:rPr lang="ar-SA" dirty="0" smtClean="0">
                <a:solidFill>
                  <a:srgbClr val="FF0000"/>
                </a:solidFill>
              </a:rPr>
              <a:t>هناك شخص نمام وهناك شخص ممل يحدثك عن نفسه  وهناك شخص لامع يحدثك عن نفسك  </a:t>
            </a:r>
          </a:p>
          <a:p>
            <a:pPr>
              <a:defRPr/>
            </a:pPr>
            <a:r>
              <a:rPr lang="ar-SA" dirty="0" smtClean="0"/>
              <a:t>أن يكون التقدير موجزا (لاتطل المديح) </a:t>
            </a:r>
          </a:p>
          <a:p>
            <a:pPr>
              <a:defRPr/>
            </a:pPr>
            <a:r>
              <a:rPr lang="ar-SA" dirty="0" smtClean="0"/>
              <a:t>أن يكون صادقا </a:t>
            </a:r>
          </a:p>
          <a:p>
            <a:pPr>
              <a:defRPr/>
            </a:pPr>
            <a:r>
              <a:rPr lang="ar-SA" dirty="0" smtClean="0"/>
              <a:t>أن يكون محددا( انت رائع ليس لها معنى )</a:t>
            </a:r>
          </a:p>
          <a:p>
            <a:pPr>
              <a:defRPr/>
            </a:pPr>
            <a:r>
              <a:rPr lang="ar-SA" dirty="0" smtClean="0"/>
              <a:t>أن يكون مفيدااستخدم عبارات ايجابية وليست سلبية لقد بهرني ادائك بدل من لا أصدق انك قمتي بذلك </a:t>
            </a:r>
          </a:p>
          <a:p>
            <a:pPr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mtClean="0">
                <a:solidFill>
                  <a:schemeClr val="tx1"/>
                </a:solidFill>
              </a:rPr>
              <a:t>التواصل عن طريق الحواس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يطل الطفل على العالم من خلال حواسه ويختلف الاطفال فيما بينهم في درجة اعتمادهم على حاسة معينة فمثلاً: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هناك اطفال يعتمدون على حاسة اللمس في التواصل (يفضلون الالتصاق –المداعبة – تحريك اليدين والرجلين 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وهناك اطفال آخرين يعتمدون على حاسة السمع في التواصل مع الاخرين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لابد من اكتشاف النمط الحسي للطفل حتى نسهل التواصل بين الطفل والعالم الخارجي.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ومن ثم تدريب الطفل على الانماط الاخرى في التواصل 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/>
              <a:t>هذا العرض خاص بالاستاذه هالة العنقري مادة التنشئة الاجتماعية محاضرة الذكاء العاطفي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496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mtClean="0"/>
              <a:t>مكونات الذكاء العاطفي 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ar-SA" sz="2800" u="sng" smtClean="0"/>
              <a:t>التعرف على الانفعالات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لديه القدرة على التعرف على انفعالات الذات -الوعي بالأحاسيس الداخلية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لديه القدرة على التعبير عن مشاعره تجاه الاخرين يعكس انفعالاته بشكل دقيق وتبدو واضحة على ملامح وجهه وبدنه مثل انفعال الغضب (قد يظهر البعض انفعالات محايدة –أو يبدل انفعالاته 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لديه القدرة على معرفة مايشعر به الاخرون.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z="2800" smtClean="0"/>
              <a:t>أن عجز الوصلات العصبية التي تقع في الجهة الامامية اليمنى من الدماغ تجعل بعض الاشخاص غير قادرين على فهم الانفعالات المصاحبه للكلمة مثل كلمة شكراً بود –وكلمة شكرا باستياء</a:t>
            </a:r>
            <a:r>
              <a:rPr lang="ar-SA" sz="1800" smtClean="0"/>
              <a:t> .</a:t>
            </a:r>
            <a:endParaRPr lang="ar-SA" sz="1800" smtClean="0">
              <a:solidFill>
                <a:srgbClr val="FF66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ar-SA" sz="1800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mtClean="0"/>
              <a:t>تابع مكونات الذكاء العاطفي 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ar-SA" sz="2800" smtClean="0">
                <a:solidFill>
                  <a:srgbClr val="FF66CC"/>
                </a:solidFill>
              </a:rPr>
              <a:t>توظيف</a:t>
            </a:r>
            <a:r>
              <a:rPr lang="ar-SA" sz="2800" smtClean="0"/>
              <a:t> </a:t>
            </a:r>
            <a:r>
              <a:rPr lang="ar-SA" sz="2800" smtClean="0">
                <a:solidFill>
                  <a:srgbClr val="FF66CC"/>
                </a:solidFill>
              </a:rPr>
              <a:t>الانفعالات</a:t>
            </a:r>
            <a:r>
              <a:rPr lang="ar-SA" sz="2800" smtClean="0"/>
              <a:t> : لديه القدره على توظيف الانفعالات بطريقة تسهم في زيادة التركيز في الموقف المهم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/>
              <a:t>استخدام انفعالاته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>
                <a:solidFill>
                  <a:srgbClr val="FF66CC"/>
                </a:solidFill>
              </a:rPr>
              <a:t>فهم</a:t>
            </a:r>
            <a:r>
              <a:rPr lang="ar-SA" sz="2800" smtClean="0"/>
              <a:t> </a:t>
            </a:r>
            <a:r>
              <a:rPr lang="ar-SA" sz="2800" smtClean="0">
                <a:solidFill>
                  <a:srgbClr val="FF66CC"/>
                </a:solidFill>
              </a:rPr>
              <a:t>الانفعالات</a:t>
            </a:r>
            <a:r>
              <a:rPr lang="ar-SA" sz="2800" smtClean="0"/>
              <a:t> : القدرة على فهم اسباب الانفعالات وكيفية تطورها 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ar-SA" sz="2800" smtClean="0"/>
              <a:t>القدرة على فهم الانفعالات المستقبلية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>
                <a:solidFill>
                  <a:srgbClr val="FF66CC"/>
                </a:solidFill>
              </a:rPr>
              <a:t>ادارة</a:t>
            </a:r>
            <a:r>
              <a:rPr lang="ar-SA" sz="2800" smtClean="0"/>
              <a:t> </a:t>
            </a:r>
            <a:r>
              <a:rPr lang="ar-SA" sz="2800" smtClean="0">
                <a:solidFill>
                  <a:srgbClr val="FF66CC"/>
                </a:solidFill>
              </a:rPr>
              <a:t>الانفعالات</a:t>
            </a:r>
            <a:r>
              <a:rPr lang="ar-SA" sz="2800" smtClean="0"/>
              <a:t> :هي القدرة على تصريف انفعالاتنا بطريقة بناءة بحيث لا يؤدي الى ايذاء الذات أو الاخرين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/>
              <a:t>لديه القدرة على اظهار انفعالات لا يشعر بها اصلاً.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/>
              <a:t>لديه القدرة على اخفاء انفعالاته عندما يكون اظهارها لا يناسب الموقف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z="2800" smtClean="0"/>
              <a:t>لديه القدرة على استثارة انفعالات الاخرين .</a:t>
            </a:r>
            <a:endParaRPr lang="en-US" sz="28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ar-SA" smtClean="0">
                <a:solidFill>
                  <a:srgbClr val="FF66CC"/>
                </a:solidFill>
              </a:rPr>
              <a:t>للأهمية </a:t>
            </a:r>
            <a:endParaRPr lang="en-US" smtClean="0">
              <a:solidFill>
                <a:srgbClr val="FF66C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7550"/>
            <a:ext cx="8229600" cy="273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ar-SA" smtClean="0">
                <a:solidFill>
                  <a:schemeClr val="folHlink"/>
                </a:solidFill>
              </a:rPr>
              <a:t>أن رؤية وجه مسرور يثير فينا السرور والسعادة .</a:t>
            </a:r>
            <a:r>
              <a:rPr lang="ar-SA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mtClean="0">
                <a:solidFill>
                  <a:schemeClr val="accent1"/>
                </a:solidFill>
              </a:rPr>
              <a:t>اننا نقلد حركات الشخص المقابل دون أن نشعر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mtClean="0">
                <a:solidFill>
                  <a:schemeClr val="folHlink"/>
                </a:solidFill>
              </a:rPr>
              <a:t>أن الاناث لديهم قدرة على التعاطف أكثر من الذكور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mtClean="0">
                <a:solidFill>
                  <a:schemeClr val="accent1"/>
                </a:solidFill>
              </a:rPr>
              <a:t>أن التواصل البصري بين الاشخاص اثناء الحديث يشير الى تقبل كل منهم للأخر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ar-SA" smtClean="0">
                <a:solidFill>
                  <a:schemeClr val="folHlink"/>
                </a:solidFill>
              </a:rPr>
              <a:t>تأكدي في حال الكذب يميل الشخص الى اظهار انفعال واضح على صوته ووجهه.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ar-SA" smtClean="0">
                <a:solidFill>
                  <a:srgbClr val="FF66CC"/>
                </a:solidFill>
              </a:rPr>
              <a:t>للأهمية</a:t>
            </a:r>
            <a:endParaRPr lang="en-US" smtClean="0">
              <a:solidFill>
                <a:srgbClr val="FF66CC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SA" smtClean="0">
                <a:solidFill>
                  <a:schemeClr val="accent1"/>
                </a:solidFill>
              </a:rPr>
              <a:t>عند محاولة تنبيه الطفل الى ما قام بفعله استخدمي عبارة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ar-SA" smtClean="0">
                <a:solidFill>
                  <a:schemeClr val="accent1"/>
                </a:solidFill>
              </a:rPr>
              <a:t>( انظر كيف جعلت هذا الطفل حزيناً بدلاً من قول لماذا ضربت الطفل 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mtClean="0">
                <a:solidFill>
                  <a:schemeClr val="folHlink"/>
                </a:solidFill>
              </a:rPr>
              <a:t>أن مهارات الذكاء العاطفي تبدأ بالتشكل في مرحلة الرضاعة .مثل رسائل الابتسام بين الام والرضيع.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mtClean="0">
                <a:solidFill>
                  <a:schemeClr val="accent1"/>
                </a:solidFill>
              </a:rPr>
              <a:t>أن الاوقات التي يقضيها الرضيع في حضن الام هي التي ينمو فيها دماغ وتتطور الحواس.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ar-SA" smtClean="0">
                <a:solidFill>
                  <a:schemeClr val="accent1"/>
                </a:solidFill>
              </a:rPr>
              <a:t>أن الاشارات الانفعالية غير السارة كالخوف والغضب أقوى لدى الانسان من الاشارات الايجابية كالفرح والسرور لحمايته في المواقف المختلفة 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mtClean="0"/>
              <a:t>الجهاز اللمبي</a:t>
            </a:r>
            <a:endParaRPr lang="en-US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mtClean="0"/>
              <a:t>الجهاز اللمبي</a:t>
            </a:r>
            <a:endParaRPr 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22960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ar-SA" smtClean="0"/>
              <a:t> 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ctr" rtl="0" eaLnBrk="0" hangingPunct="0"/>
            <a:endParaRPr lang="ar-SA">
              <a:latin typeface="Arial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3883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611</TotalTime>
  <Words>1169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Ocean</vt:lpstr>
      <vt:lpstr>PowerPoint Presentation</vt:lpstr>
      <vt:lpstr>الذكاء العاطفي </vt:lpstr>
      <vt:lpstr>مكونات الذكاء العاطفي </vt:lpstr>
      <vt:lpstr>تابع مكونات الذكاء العاطفي </vt:lpstr>
      <vt:lpstr>للأهمية </vt:lpstr>
      <vt:lpstr>للأهمية</vt:lpstr>
      <vt:lpstr>الجهاز اللمبي</vt:lpstr>
      <vt:lpstr>الجهاز اللمبي</vt:lpstr>
      <vt:lpstr>PowerPoint Presentation</vt:lpstr>
      <vt:lpstr>كيف نفسر ميلنا تجاه اشخاص معينين بينما ننفر من البعض الاخر ؟</vt:lpstr>
      <vt:lpstr>الاطفال ذو تقمص عاطفي سليم      </vt:lpstr>
      <vt:lpstr>لمحاولة تنمية الذكاء العاطفي لدى الاطفال </vt:lpstr>
      <vt:lpstr>PowerPoint Presentation</vt:lpstr>
      <vt:lpstr>الازواج الاذكياء عاطفياً</vt:lpstr>
      <vt:lpstr>التفاعل الاجتماعي  </vt:lpstr>
      <vt:lpstr>PowerPoint Presentation</vt:lpstr>
      <vt:lpstr>العوامل المؤثرة في التفاعل الاجتماعي </vt:lpstr>
      <vt:lpstr>لغة الجسد</vt:lpstr>
      <vt:lpstr>الاصغاء  المستمع الجيد يعتبر متحدثا جيدا </vt:lpstr>
      <vt:lpstr>من صفات المصغي الجيد : </vt:lpstr>
      <vt:lpstr>PowerPoint Presentation</vt:lpstr>
      <vt:lpstr>التواصل عن طريق الحواس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الذكاء العاطفي</dc:title>
  <dc:creator>Hala</dc:creator>
  <cp:lastModifiedBy>Sarah ALyahya</cp:lastModifiedBy>
  <cp:revision>29</cp:revision>
  <dcterms:created xsi:type="dcterms:W3CDTF">2008-05-19T23:02:08Z</dcterms:created>
  <dcterms:modified xsi:type="dcterms:W3CDTF">2017-05-12T09:15:17Z</dcterms:modified>
</cp:coreProperties>
</file>