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r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BEFDD"/>
          </a:solidFill>
        </a:fill>
      </a:tcStyle>
    </a:wholeTbl>
    <a:band2H>
      <a:tcTxStyle b="def" i="def"/>
      <a:tcStyle>
        <a:tcBdr/>
        <a:fill>
          <a:solidFill>
            <a:srgbClr val="EEF7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BDDCD"/>
          </a:solidFill>
        </a:fill>
      </a:tcStyle>
    </a:wholeTbl>
    <a:band2H>
      <a:tcTxStyle b="def" i="def"/>
      <a:tcStyle>
        <a:tcBdr/>
        <a:fill>
          <a:solidFill>
            <a:srgbClr val="E7EF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latinLnBrk="0">
      <a:defRPr sz="1200">
        <a:latin typeface="+mj-lt"/>
        <a:ea typeface="+mj-ea"/>
        <a:cs typeface="+mj-cs"/>
        <a:sym typeface="Calibri"/>
      </a:defRPr>
    </a:lvl1pPr>
    <a:lvl2pPr indent="228600" algn="r" rtl="1" latinLnBrk="0">
      <a:defRPr sz="1200">
        <a:latin typeface="+mj-lt"/>
        <a:ea typeface="+mj-ea"/>
        <a:cs typeface="+mj-cs"/>
        <a:sym typeface="Calibri"/>
      </a:defRPr>
    </a:lvl2pPr>
    <a:lvl3pPr indent="457200" algn="r" rtl="1" latinLnBrk="0">
      <a:defRPr sz="1200">
        <a:latin typeface="+mj-lt"/>
        <a:ea typeface="+mj-ea"/>
        <a:cs typeface="+mj-cs"/>
        <a:sym typeface="Calibri"/>
      </a:defRPr>
    </a:lvl3pPr>
    <a:lvl4pPr indent="685800" algn="r" rtl="1" latinLnBrk="0">
      <a:defRPr sz="1200">
        <a:latin typeface="+mj-lt"/>
        <a:ea typeface="+mj-ea"/>
        <a:cs typeface="+mj-cs"/>
        <a:sym typeface="Calibri"/>
      </a:defRPr>
    </a:lvl4pPr>
    <a:lvl5pPr indent="914400" algn="r" rtl="1" latinLnBrk="0">
      <a:defRPr sz="1200">
        <a:latin typeface="+mj-lt"/>
        <a:ea typeface="+mj-ea"/>
        <a:cs typeface="+mj-cs"/>
        <a:sym typeface="Calibri"/>
      </a:defRPr>
    </a:lvl5pPr>
    <a:lvl6pPr indent="1143000" algn="r" rtl="1" latinLnBrk="0">
      <a:defRPr sz="1200">
        <a:latin typeface="+mj-lt"/>
        <a:ea typeface="+mj-ea"/>
        <a:cs typeface="+mj-cs"/>
        <a:sym typeface="Calibri"/>
      </a:defRPr>
    </a:lvl6pPr>
    <a:lvl7pPr indent="1371600" algn="r" rtl="1" latinLnBrk="0">
      <a:defRPr sz="1200">
        <a:latin typeface="+mj-lt"/>
        <a:ea typeface="+mj-ea"/>
        <a:cs typeface="+mj-cs"/>
        <a:sym typeface="Calibri"/>
      </a:defRPr>
    </a:lvl7pPr>
    <a:lvl8pPr indent="1600200" algn="r" rtl="1" latinLnBrk="0">
      <a:defRPr sz="1200">
        <a:latin typeface="+mj-lt"/>
        <a:ea typeface="+mj-ea"/>
        <a:cs typeface="+mj-cs"/>
        <a:sym typeface="Calibri"/>
      </a:defRPr>
    </a:lvl8pPr>
    <a:lvl9pPr indent="1828800" algn="r" rtl="1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شريحة عنوان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52400" y="2895600"/>
            <a:ext cx="8839200" cy="13033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algn="ctr"/>
          </a:lstStyle>
          <a:p>
            <a:pPr/>
            <a:r>
              <a:t>انقر لتحرير نمط العنوان الرئيسي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52400" y="4191000"/>
            <a:ext cx="8839200" cy="914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marL="0" indent="0" algn="ctr">
              <a:buClrTx/>
              <a:buSzTx/>
              <a:buFontTx/>
              <a:buNone/>
              <a:defRPr b="1"/>
            </a:lvl1pPr>
          </a:lstStyle>
          <a:p>
            <a:pPr/>
            <a:r>
              <a:t>انقر لتحرير نمط العنوان الثانوي الرئيسي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انقر لتحرير نمط العنوان الرئيسي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xfrm>
            <a:off x="228600" y="1676400"/>
            <a:ext cx="8686800" cy="5029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انقر لتحرير أنماط النص الرئيسي</a:t>
            </a:r>
          </a:p>
          <a:p>
            <a:pPr lvl="1"/>
            <a:r>
              <a:t>المستوى الثاني</a:t>
            </a:r>
          </a:p>
          <a:p>
            <a:pPr lvl="2"/>
            <a:r>
              <a:t>المستوى الثالث</a:t>
            </a:r>
          </a:p>
          <a:p>
            <a:pPr lvl="3"/>
            <a:r>
              <a:t>المستوى الرابع</a:t>
            </a:r>
          </a:p>
          <a:p>
            <a:pPr lvl="4"/>
            <a:r>
              <a:t>المستوى الخامس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6743700" y="152400"/>
            <a:ext cx="2171700" cy="6553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انقر لتحرير نمط العنوان الرئيسي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228600" y="152400"/>
            <a:ext cx="6362700" cy="6553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انقر لتحرير أنماط النص الرئيسي</a:t>
            </a:r>
          </a:p>
          <a:p>
            <a:pPr lvl="1"/>
            <a:r>
              <a:t>المستوى الثاني</a:t>
            </a:r>
          </a:p>
          <a:p>
            <a:pPr lvl="2"/>
            <a:r>
              <a:t>المستوى الثالث</a:t>
            </a:r>
          </a:p>
          <a:p>
            <a:pPr lvl="3"/>
            <a:r>
              <a:t>المستوى الرابع</a:t>
            </a:r>
          </a:p>
          <a:p>
            <a:pPr lvl="4"/>
            <a:r>
              <a:t>المستوى الخامس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انقر لتحرير نمط العنوان الرئيسي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xfrm>
            <a:off x="228600" y="1676400"/>
            <a:ext cx="8686800" cy="5029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انقر لتحرير أنماط النص الرئيسي</a:t>
            </a:r>
          </a:p>
          <a:p>
            <a:pPr lvl="1"/>
            <a:r>
              <a:t>المستوى الثاني</a:t>
            </a:r>
          </a:p>
          <a:p>
            <a:pPr lvl="2"/>
            <a:r>
              <a:t>المستوى الثالث</a:t>
            </a:r>
          </a:p>
          <a:p>
            <a:pPr lvl="3"/>
            <a:r>
              <a:t>المستوى الرابع</a:t>
            </a:r>
          </a:p>
          <a:p>
            <a:pPr lvl="4"/>
            <a:r>
              <a:t>المستوى الخامس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t">
            <a:normAutofit fontScale="100000" lnSpcReduction="0"/>
          </a:bodyPr>
          <a:lstStyle>
            <a:lvl1pPr algn="r">
              <a:defRPr cap="all" sz="4000"/>
            </a:lvl1pPr>
          </a:lstStyle>
          <a:p>
            <a:pPr/>
            <a:r>
              <a:t>انقر لتحرير نمط العنوان الرئيسي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/>
            </a:lvl1pPr>
          </a:lstStyle>
          <a:p>
            <a:pPr/>
            <a:r>
              <a:t>انقر لتحرير أنماط النص الرئيسي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انقر لتحرير نمط العنوان الرئيسي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228600" y="1676400"/>
            <a:ext cx="4267200" cy="5029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انقر لتحرير أنماط النص الرئيسي</a:t>
            </a:r>
          </a:p>
          <a:p>
            <a:pPr lvl="1"/>
            <a:r>
              <a:t>المستوى الثاني</a:t>
            </a:r>
          </a:p>
          <a:p>
            <a:pPr lvl="2"/>
            <a:r>
              <a:t>المستوى الثالث</a:t>
            </a:r>
          </a:p>
          <a:p>
            <a:pPr lvl="3"/>
            <a:r>
              <a:t>المستوى الرابع</a:t>
            </a:r>
          </a:p>
          <a:p>
            <a:pPr lvl="4"/>
            <a:r>
              <a:t>المستوى الخامس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انقر لتحرير نمط العنوان الرئيسي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b="1" sz="2400"/>
            </a:lvl1pPr>
          </a:lstStyle>
          <a:p>
            <a:pPr/>
            <a:r>
              <a:t>انقر لتحرير أنماط النص الرئيسي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 rtl="0">
              <a:spcBef>
                <a:spcPts val="500"/>
              </a:spcBef>
              <a:buClrTx/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xfrm>
            <a:off x="228600" y="152400"/>
            <a:ext cx="8686800" cy="1219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انقر لتحرير نمط العنوان الرئيسي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>
            <a:normAutofit fontScale="100000" lnSpcReduction="0"/>
          </a:bodyPr>
          <a:lstStyle>
            <a:lvl1pPr algn="r">
              <a:defRPr sz="2000"/>
            </a:lvl1pPr>
          </a:lstStyle>
          <a:p>
            <a:pPr/>
            <a:r>
              <a:t>انقر لتحرير نمط العنوان الرئيسي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انقر لتحرير أنماط النص الرئيسي</a:t>
            </a:r>
          </a:p>
          <a:p>
            <a:pPr lvl="1"/>
            <a:r>
              <a:t>المستوى الثاني</a:t>
            </a:r>
          </a:p>
          <a:p>
            <a:pPr lvl="2"/>
            <a:r>
              <a:t>المستوى الثالث</a:t>
            </a:r>
          </a:p>
          <a:p>
            <a:pPr lvl="3"/>
            <a:r>
              <a:t>المستوى الرابع</a:t>
            </a:r>
          </a:p>
          <a:p>
            <a:pPr lvl="4"/>
            <a:r>
              <a:t>المستوى الخامس</a:t>
            </a:r>
          </a:p>
        </p:txBody>
      </p:sp>
      <p:sp>
        <p:nvSpPr>
          <p:cNvPr id="74" name="Shape 74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rtl="0">
              <a:spcBef>
                <a:spcPts val="300"/>
              </a:spcBef>
              <a:buClrTx/>
              <a:buSzTx/>
              <a:buFontTx/>
              <a:buNone/>
              <a:defRPr sz="14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>
            <a:normAutofit fontScale="100000" lnSpcReduction="0"/>
          </a:bodyPr>
          <a:lstStyle>
            <a:lvl1pPr algn="r">
              <a:defRPr sz="2000"/>
            </a:lvl1pPr>
          </a:lstStyle>
          <a:p>
            <a:pPr/>
            <a:r>
              <a:t>انقر لتحرير نمط العنوان الرئيسي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</a:lstStyle>
          <a:p>
            <a:pPr/>
            <a:r>
              <a:t>انقر لتحرير أنماط النص الرئيسي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395657" y="6245225"/>
            <a:ext cx="291143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>
          <a:srgbClr val="3A5047"/>
        </a:buClr>
        <a:buSzPct val="75000"/>
        <a:buFont typeface="Wingdings"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>
          <a:srgbClr val="3A5047"/>
        </a:buClr>
        <a:buSzPct val="75000"/>
        <a:buFont typeface="Wingdings"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>
          <a:srgbClr val="3A5047"/>
        </a:buClr>
        <a:buSzPct val="75000"/>
        <a:buFont typeface="Wingdings"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>
          <a:srgbClr val="3A5047"/>
        </a:buClr>
        <a:buSzPct val="75000"/>
        <a:buFont typeface="Wingdings"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>
          <a:srgbClr val="3A5047"/>
        </a:buClr>
        <a:buSzPct val="75000"/>
        <a:buFont typeface="Wingdings"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>
          <a:srgbClr val="3A5047"/>
        </a:buClr>
        <a:buSzPct val="75000"/>
        <a:buFont typeface="Wingdings"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>
          <a:srgbClr val="3A5047"/>
        </a:buClr>
        <a:buSzPct val="75000"/>
        <a:buFont typeface="Wingdings"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>
          <a:srgbClr val="3A5047"/>
        </a:buClr>
        <a:buSzPct val="75000"/>
        <a:buFont typeface="Wingdings"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r" defTabSz="914400" rtl="1" latinLnBrk="0">
        <a:lnSpc>
          <a:spcPct val="100000"/>
        </a:lnSpc>
        <a:spcBef>
          <a:spcPts val="700"/>
        </a:spcBef>
        <a:spcAft>
          <a:spcPts val="0"/>
        </a:spcAft>
        <a:buClr>
          <a:srgbClr val="3A5047"/>
        </a:buClr>
        <a:buSzPct val="75000"/>
        <a:buFont typeface="Wingdings"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6084168" y="6237311"/>
            <a:ext cx="2895601" cy="325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b="1" sz="1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أريج الهويدي</a:t>
            </a:r>
          </a:p>
        </p:txBody>
      </p:sp>
      <p:sp>
        <p:nvSpPr>
          <p:cNvPr id="113" name="Shape 113"/>
          <p:cNvSpPr/>
          <p:nvPr>
            <p:ph type="ctrTitle"/>
          </p:nvPr>
        </p:nvSpPr>
        <p:spPr>
          <a:xfrm>
            <a:off x="152400" y="2895600"/>
            <a:ext cx="8839200" cy="130333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الذكاء الاجتماعي</a:t>
            </a:r>
          </a:p>
        </p:txBody>
      </p:sp>
      <p:sp>
        <p:nvSpPr>
          <p:cNvPr id="114" name="Shape 114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مفتاحك السحري لتكون نجم اجتماعي محبوب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5940152" y="6237311"/>
            <a:ext cx="2895601" cy="325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1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أريج الهويدي</a:t>
            </a:r>
          </a:p>
        </p:txBody>
      </p:sp>
      <p:sp>
        <p:nvSpPr>
          <p:cNvPr id="151" name="Shape 151"/>
          <p:cNvSpPr/>
          <p:nvPr>
            <p:ph type="ctrTitle"/>
          </p:nvPr>
        </p:nvSpPr>
        <p:spPr>
          <a:xfrm>
            <a:off x="899592" y="2130425"/>
            <a:ext cx="7558607" cy="2306687"/>
          </a:xfrm>
          <a:prstGeom prst="rect">
            <a:avLst/>
          </a:prstGeom>
        </p:spPr>
        <p:txBody>
          <a:bodyPr/>
          <a:lstStyle/>
          <a:p>
            <a:pPr defTabSz="868680">
              <a:defRPr sz="418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سر الذكاء الاجتماعي </a:t>
            </a:r>
            <a:r>
              <a:t>: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الابتسامة </a:t>
            </a:r>
            <a:r>
              <a:t>.</a:t>
            </a:r>
            <a:br/>
            <a:r>
              <a:rPr>
                <a:solidFill>
                  <a:srgbClr val="808080"/>
                </a:solidFill>
                <a:latin typeface="+mn-lt"/>
                <a:ea typeface="+mn-ea"/>
                <a:cs typeface="+mn-cs"/>
                <a:sym typeface="Helvetica"/>
              </a:rPr>
              <a:t>في المثل الصيني</a:t>
            </a:r>
            <a:r>
              <a:rPr>
                <a:solidFill>
                  <a:srgbClr val="808080"/>
                </a:solidFill>
              </a:rPr>
              <a:t>: </a:t>
            </a:r>
            <a:r>
              <a:rPr>
                <a:solidFill>
                  <a:srgbClr val="808080"/>
                </a:solidFill>
                <a:latin typeface="+mn-lt"/>
                <a:ea typeface="+mn-ea"/>
                <a:cs typeface="+mn-cs"/>
                <a:sym typeface="Helvetica"/>
              </a:rPr>
              <a:t>إذا لم يكن وجهك بشوشا فلا تفتح متجراُ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6248400" y="6165303"/>
            <a:ext cx="2895600" cy="325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1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أريج الهويدي</a:t>
            </a:r>
          </a:p>
        </p:txBody>
      </p:sp>
      <p:sp>
        <p:nvSpPr>
          <p:cNvPr id="154" name="Shape 1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rtl="0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التقمص العاطفى الجديد </a:t>
            </a:r>
          </a:p>
        </p:txBody>
      </p:sp>
      <p:sp>
        <p:nvSpPr>
          <p:cNvPr id="155" name="Shape 1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lnSpc>
                <a:spcPct val="80000"/>
              </a:lnSpc>
              <a:defRPr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ان الدقة فى التقمص العاطفى تبنى التقمص العاطفى الأولى </a:t>
            </a:r>
            <a:r>
              <a:t>,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و لكنها تضيق الفهم الواضح لما يشعر به و يفكر به شخص آخر 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rtl="0">
              <a:lnSpc>
                <a:spcPct val="80000"/>
              </a:lnSpc>
              <a:defRPr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يبدو ان الدقة فى التقمص الوجدانى تعتبر احد المؤشرات الدالة على الزواج الناجح </a:t>
            </a:r>
            <a:r>
              <a:t>,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خاصة فى السنوات الأولى </a:t>
            </a:r>
            <a:r>
              <a:t>.</a:t>
            </a:r>
          </a:p>
          <a:p>
            <a:pPr rtl="0">
              <a:lnSpc>
                <a:spcPct val="80000"/>
              </a:lnSpc>
              <a:defRPr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ان الوعى اليقظ بنوايا شخص ما يسمح بالمزيد من الدقة فى التقمص الوجداني </a:t>
            </a:r>
            <a:r>
              <a:t>,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و بحيث يمكننا ان نتنبأ بصورة افضل حول ما الذى سيقوم ذلك الشخص بفعله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6084168" y="6165303"/>
            <a:ext cx="2895601" cy="325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1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أريج الهويدي</a:t>
            </a:r>
          </a:p>
        </p:txBody>
      </p:sp>
      <p:sp>
        <p:nvSpPr>
          <p:cNvPr id="158" name="Shape 1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rtl="0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المعرفة الاجتماعية </a:t>
            </a:r>
          </a:p>
        </p:txBody>
      </p:sp>
      <p:sp>
        <p:nvSpPr>
          <p:cNvPr id="159" name="Shape 15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lnSpc>
                <a:spcPct val="80000"/>
              </a:lnSpc>
              <a:defRPr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الاشخاص المهرة فى هذا النوع من المعرفة يعملون ما هو متوقع منهم تقريبا فى اى موقف اجتماعى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rtl="0">
              <a:lnSpc>
                <a:spcPct val="80000"/>
              </a:lnSpc>
              <a:defRPr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ان عدم القدرة المزمنة على التعامل مع المشكلات الاجتماعية لا يؤدى فقط الى اعاقة العلاقات </a:t>
            </a:r>
            <a:r>
              <a:t>,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و لكنه  يعمل كعنصر معقد فى المشكلات النفسية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rtl="0">
              <a:lnSpc>
                <a:spcPct val="80000"/>
              </a:lnSpc>
              <a:defRPr/>
            </a:pPr>
            <a:r>
              <a:t>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تعاوننا على ادراك الفرق فى فهمنا لماذا يدرك شخص تعليقا ما باعتباره مزحة طريفة فى حين انها تبدوا كسخرية مهينة من وجهة نظر شخص آخر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6012160" y="6165303"/>
            <a:ext cx="2895601" cy="325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1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أريج الهويدي</a:t>
            </a:r>
          </a:p>
        </p:txBody>
      </p:sp>
      <p:sp>
        <p:nvSpPr>
          <p:cNvPr id="162" name="Shape 1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rtl="0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التزامن</a:t>
            </a:r>
          </a:p>
        </p:txBody>
      </p:sp>
      <p:sp>
        <p:nvSpPr>
          <p:cNvPr id="163" name="Shape 163"/>
          <p:cNvSpPr/>
          <p:nvPr>
            <p:ph type="body" idx="1"/>
          </p:nvPr>
        </p:nvSpPr>
        <p:spPr>
          <a:xfrm>
            <a:off x="0" y="2060848"/>
            <a:ext cx="8686800" cy="5029201"/>
          </a:xfrm>
          <a:prstGeom prst="rect">
            <a:avLst/>
          </a:prstGeom>
        </p:spPr>
        <p:txBody>
          <a:bodyPr/>
          <a:lstStyle/>
          <a:p>
            <a:pPr rtl="0">
              <a:lnSpc>
                <a:spcPct val="80000"/>
              </a:lnSpc>
              <a:defRPr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يعتبر الاساس للتيسير الاجتماعى </a:t>
            </a:r>
            <a:r>
              <a:t>,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و هو يتطلب منا ان نتمكن من كل من قراءة الدلائل غير اللفظية و العمل طبقا لها بصورة سلسة دون التفكير فيها 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rtl="0">
              <a:lnSpc>
                <a:spcPct val="80000"/>
              </a:lnSpc>
              <a:defRPr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ان المؤشرات غير اللفظية على التزامن تتضمن مدى من التفاعلات التى تنتظم بصورة متناسقة بدء من الابتسام او الاطراق بالرأس فى اللحظة الملائمة </a:t>
            </a:r>
            <a:r>
              <a:t>,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الى توجيه اجسامنا نحو شخص آخر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/>
        </p:nvSpPr>
        <p:spPr>
          <a:xfrm>
            <a:off x="5940152" y="6165303"/>
            <a:ext cx="2895601" cy="325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1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أريج الهويدي</a:t>
            </a:r>
          </a:p>
        </p:txBody>
      </p:sp>
      <p:grpSp>
        <p:nvGrpSpPr>
          <p:cNvPr id="178" name="Group 178"/>
          <p:cNvGrpSpPr/>
          <p:nvPr/>
        </p:nvGrpSpPr>
        <p:grpSpPr>
          <a:xfrm>
            <a:off x="683568" y="-359504"/>
            <a:ext cx="8003232" cy="8384547"/>
            <a:chOff x="0" y="0"/>
            <a:chExt cx="8003231" cy="8384545"/>
          </a:xfrm>
        </p:grpSpPr>
        <p:grpSp>
          <p:nvGrpSpPr>
            <p:cNvPr id="168" name="Group 168"/>
            <p:cNvGrpSpPr/>
            <p:nvPr/>
          </p:nvGrpSpPr>
          <p:grpSpPr>
            <a:xfrm>
              <a:off x="0" y="692159"/>
              <a:ext cx="8003231" cy="1680118"/>
              <a:chOff x="0" y="0"/>
              <a:chExt cx="8003230" cy="1680117"/>
            </a:xfrm>
          </p:grpSpPr>
          <p:sp>
            <p:nvSpPr>
              <p:cNvPr id="166" name="Shape 166"/>
              <p:cNvSpPr/>
              <p:nvPr/>
            </p:nvSpPr>
            <p:spPr>
              <a:xfrm>
                <a:off x="0" y="-1"/>
                <a:ext cx="8003231" cy="1680119"/>
              </a:xfrm>
              <a:prstGeom prst="rect">
                <a:avLst/>
              </a:prstGeom>
              <a:solidFill>
                <a:srgbClr val="279F4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 rtl="0">
                  <a:defRPr sz="3600">
                    <a:solidFill>
                      <a:schemeClr val="accent3">
                        <a:lumOff val="44000"/>
                      </a:schemeClr>
                    </a:solidFill>
                  </a:defRPr>
                </a:pPr>
              </a:p>
            </p:txBody>
          </p:sp>
          <p:sp>
            <p:nvSpPr>
              <p:cNvPr id="167" name="Shape 167"/>
              <p:cNvSpPr/>
              <p:nvPr/>
            </p:nvSpPr>
            <p:spPr>
              <a:xfrm>
                <a:off x="0" y="-1"/>
                <a:ext cx="8003231" cy="133794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l" rtl="0">
                  <a:defRPr sz="3600"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الاشخاص الذين يكون ادائهم ضعيفا على هذه القدرة يعانون من الديسيميا</a:t>
                </a:r>
                <a:r>
                  <a:t> </a:t>
                </a:r>
              </a:p>
            </p:txBody>
          </p:sp>
        </p:grpSp>
        <p:grpSp>
          <p:nvGrpSpPr>
            <p:cNvPr id="171" name="Group 171"/>
            <p:cNvGrpSpPr/>
            <p:nvPr/>
          </p:nvGrpSpPr>
          <p:grpSpPr>
            <a:xfrm>
              <a:off x="0" y="0"/>
              <a:ext cx="2651738" cy="8384546"/>
              <a:chOff x="0" y="0"/>
              <a:chExt cx="2651736" cy="8384545"/>
            </a:xfrm>
          </p:grpSpPr>
          <p:sp>
            <p:nvSpPr>
              <p:cNvPr id="169" name="Shape 169"/>
              <p:cNvSpPr/>
              <p:nvPr/>
            </p:nvSpPr>
            <p:spPr>
              <a:xfrm>
                <a:off x="0" y="2396285"/>
                <a:ext cx="2651737" cy="3591976"/>
              </a:xfrm>
              <a:prstGeom prst="rect">
                <a:avLst/>
              </a:prstGeom>
              <a:solidFill>
                <a:schemeClr val="accent2">
                  <a:alpha val="90000"/>
                </a:schemeClr>
              </a:solidFill>
              <a:ln w="25400" cap="flat">
                <a:solidFill>
                  <a:schemeClr val="accent3">
                    <a:lumOff val="44000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 sz="4175">
                    <a:solidFill>
                      <a:schemeClr val="accent3">
                        <a:lumOff val="44000"/>
                      </a:schemeClr>
                    </a:solidFill>
                  </a:defRPr>
                </a:pPr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0" y="0"/>
                <a:ext cx="2651737" cy="83845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 sz="4175">
                    <a:solidFill>
                      <a:schemeClr val="accent3">
                        <a:lumOff val="44000"/>
                      </a:schemeClr>
                    </a:solidFill>
                    <a:latin typeface="+mn-lt"/>
                    <a:ea typeface="+mn-ea"/>
                    <a:cs typeface="+mn-cs"/>
                    <a:sym typeface="Helvetica"/>
                  </a:defRPr>
                </a:lvl1pPr>
              </a:lstStyle>
              <a:p>
                <a:pPr rtl="0">
                  <a:defRPr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يمكن علاج الديسيميا من خلال التدريب على قراءة تعبيرات الآخرين و ذلك بالتدريب المكثف عليها او ما نطلق عليه التدريب الزائد </a:t>
                </a:r>
              </a:p>
            </p:txBody>
          </p:sp>
        </p:grpSp>
        <p:grpSp>
          <p:nvGrpSpPr>
            <p:cNvPr id="174" name="Group 174"/>
            <p:cNvGrpSpPr/>
            <p:nvPr/>
          </p:nvGrpSpPr>
          <p:grpSpPr>
            <a:xfrm>
              <a:off x="2675747" y="18278"/>
              <a:ext cx="2651738" cy="8347990"/>
              <a:chOff x="0" y="0"/>
              <a:chExt cx="2651736" cy="8347988"/>
            </a:xfrm>
          </p:grpSpPr>
          <p:sp>
            <p:nvSpPr>
              <p:cNvPr id="172" name="Shape 172"/>
              <p:cNvSpPr/>
              <p:nvPr/>
            </p:nvSpPr>
            <p:spPr>
              <a:xfrm>
                <a:off x="0" y="2378007"/>
                <a:ext cx="2651737" cy="3591975"/>
              </a:xfrm>
              <a:prstGeom prst="rect">
                <a:avLst/>
              </a:prstGeom>
              <a:solidFill>
                <a:srgbClr val="296836">
                  <a:alpha val="90000"/>
                </a:srgbClr>
              </a:solidFill>
              <a:ln w="25400" cap="flat">
                <a:solidFill>
                  <a:schemeClr val="accent3">
                    <a:lumOff val="44000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 sz="4175">
                    <a:solidFill>
                      <a:schemeClr val="accent3">
                        <a:lumOff val="44000"/>
                      </a:schemeClr>
                    </a:solidFill>
                  </a:defRPr>
                </a:pPr>
              </a:p>
            </p:txBody>
          </p:sp>
          <p:sp>
            <p:nvSpPr>
              <p:cNvPr id="173" name="Shape 173"/>
              <p:cNvSpPr/>
              <p:nvPr/>
            </p:nvSpPr>
            <p:spPr>
              <a:xfrm>
                <a:off x="0" y="0"/>
                <a:ext cx="2651737" cy="83479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/>
              <a:p>
                <a:pPr algn="ctr" rtl="0">
                  <a:defRPr sz="4175"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تنشأ بسبب عدم توفر فرص كافية للتفاعل الاجتماعى مع الآخرين</a:t>
                </a:r>
                <a:r>
                  <a:t>, </a:t>
                </a: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او بسبب  ان أسرهم لم تظهر مدى متنوع من العواطف</a:t>
                </a:r>
              </a:p>
            </p:txBody>
          </p:sp>
        </p:grpSp>
        <p:grpSp>
          <p:nvGrpSpPr>
            <p:cNvPr id="177" name="Group 177"/>
            <p:cNvGrpSpPr/>
            <p:nvPr/>
          </p:nvGrpSpPr>
          <p:grpSpPr>
            <a:xfrm>
              <a:off x="5351494" y="380228"/>
              <a:ext cx="2651738" cy="7624090"/>
              <a:chOff x="0" y="0"/>
              <a:chExt cx="2651736" cy="7624088"/>
            </a:xfrm>
          </p:grpSpPr>
          <p:sp>
            <p:nvSpPr>
              <p:cNvPr id="175" name="Shape 175"/>
              <p:cNvSpPr/>
              <p:nvPr/>
            </p:nvSpPr>
            <p:spPr>
              <a:xfrm>
                <a:off x="0" y="2016057"/>
                <a:ext cx="2651737" cy="3591975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 w="25400" cap="flat">
                <a:solidFill>
                  <a:schemeClr val="accent3">
                    <a:lumOff val="44000"/>
                  </a:scheme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 sz="4175">
                    <a:solidFill>
                      <a:schemeClr val="accent3">
                        <a:lumOff val="44000"/>
                      </a:schemeClr>
                    </a:solidFill>
                  </a:defRPr>
                </a:pPr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0" y="0"/>
                <a:ext cx="2651737" cy="762408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/>
              <a:p>
                <a:pPr algn="ctr" rtl="0">
                  <a:defRPr sz="4175"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مؤشر مبدئى</a:t>
                </a:r>
                <a:r>
                  <a:t> </a:t>
                </a: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عادة ما ينتهى بالرفض الاجتماعى فى المدرسة </a:t>
                </a:r>
              </a:p>
              <a:p>
                <a:pPr algn="ctr" rtl="0">
                  <a:defRPr sz="4175">
                    <a:solidFill>
                      <a:schemeClr val="accent3">
                        <a:lumOff val="44000"/>
                      </a:schemeClr>
                    </a:solidFill>
                  </a:defRPr>
                </a:pPr>
                <a:r>
                  <a:rPr>
                    <a:latin typeface="+mn-lt"/>
                    <a:ea typeface="+mn-ea"/>
                    <a:cs typeface="+mn-cs"/>
                    <a:sym typeface="Helvetica"/>
                  </a:rPr>
                  <a:t>الشخص البالغ عادة ما ينتهى به الحال للعزلة الاجتماعية 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/>
        </p:nvSpPr>
        <p:spPr>
          <a:xfrm>
            <a:off x="6084168" y="6165303"/>
            <a:ext cx="2895601" cy="325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1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أريج الهويدي</a:t>
            </a:r>
          </a:p>
        </p:txBody>
      </p:sp>
      <p:sp>
        <p:nvSpPr>
          <p:cNvPr id="181" name="Shape 1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rtl="0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التعبير الذاتى </a:t>
            </a:r>
          </a:p>
        </p:txBody>
      </p:sp>
      <p:pic>
        <p:nvPicPr>
          <p:cNvPr id="182" name="image5.jpg" descr="7ff36ef1d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9591" y="1988840"/>
            <a:ext cx="7272809" cy="41044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/>
        </p:nvSpPr>
        <p:spPr>
          <a:xfrm>
            <a:off x="3124200" y="6245225"/>
            <a:ext cx="2895600" cy="325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1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أريج الهويدي</a:t>
            </a:r>
          </a:p>
        </p:txBody>
      </p:sp>
      <p:sp>
        <p:nvSpPr>
          <p:cNvPr id="185" name="Shape 18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spcBef>
                <a:spcPts val="500"/>
              </a:spcBef>
              <a:defRPr sz="2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ان الكاريزما تعتبر احد الجوانب المتصلة بعرض الذات او التعبير الذاتي </a:t>
            </a:r>
          </a:p>
          <a:p>
            <a:pPr rtl="0">
              <a:spcBef>
                <a:spcPts val="500"/>
              </a:spcBef>
              <a:defRPr sz="2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الشخص الذى يتمتع بالقدرة على التعبير الذاتي يمكنه اللعب على اوتار المستمعين حيث يعمل على توضيح مفهوم معين باستخدام المزيج الانفعالى الصحيح الذى يحدث التأثير الاقصى 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rtl="0">
              <a:spcBef>
                <a:spcPts val="500"/>
              </a:spcBef>
              <a:defRPr sz="2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ان القدرة على السيطرة و الاخفاء للتعبيرات الخاصة بالمشاعر تعتبر احيانا مفتاحا للتعبير الذاتي </a:t>
            </a:r>
            <a:r>
              <a:t>,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و الاشخاص الذين يعتبرون مهرة في مثل هذا التحكم يتميزون بالثقة بالذات تقريبا في اي موقف اجتماعي يتطلب منهم حسن التصرف 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rtl="0">
              <a:spcBef>
                <a:spcPts val="500"/>
              </a:spcBef>
              <a:defRPr sz="2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اولئك الذين يوازنون ادائهم بسهولة سوف يبدون طبيعيين فى</a:t>
            </a:r>
            <a:r>
              <a:t>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اى موقف يكون فيه اقل فرق فى الاستجابة اساسيا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/>
        </p:nvSpPr>
        <p:spPr>
          <a:xfrm>
            <a:off x="6084168" y="6165303"/>
            <a:ext cx="2895601" cy="325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1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أريج الهويدي</a:t>
            </a:r>
          </a:p>
        </p:txBody>
      </p:sp>
      <p:sp>
        <p:nvSpPr>
          <p:cNvPr id="188" name="Shape 18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r"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rtl="0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الاهتمام </a:t>
            </a:r>
          </a:p>
        </p:txBody>
      </p:sp>
      <p:sp>
        <p:nvSpPr>
          <p:cNvPr id="189" name="Shape 18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>
                <a:latin typeface="+mn-lt"/>
                <a:ea typeface="+mn-ea"/>
                <a:cs typeface="+mn-cs"/>
                <a:sym typeface="Helvetica"/>
              </a:rPr>
              <a:t>الاهتمام يذهب لأبعد من مجرد التقمص الوجدانى فهو يعنى تقديم العون الفعلى و هذا شىء قد يعجز عنه افراد كثيرون يفتقرون لهذا المكون </a:t>
            </a:r>
          </a:p>
          <a:p>
            <a:pPr rtl="0">
              <a:lnSpc>
                <a:spcPct val="80000"/>
              </a:lnSpc>
              <a:defRPr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ان الاشخاص الذين يتوقفوا لمساعدة الآخرين يظهرون علامة اخرى من علامات الذكاء الاجتماعى ألا و هى الاهتمام 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rtl="0">
              <a:lnSpc>
                <a:spcPct val="80000"/>
              </a:lnSpc>
              <a:defRPr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كلما كنا اكثر تقمصا وجدانيا مع شخص ما </a:t>
            </a:r>
            <a:r>
              <a:t>,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لديه احتياجات و نشعر بالاهتمام تجاهه </a:t>
            </a:r>
            <a:r>
              <a:t>,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كلما كان لدينا دافع اكبر نحو معاونته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>
            <a:off x="3124200" y="6245225"/>
            <a:ext cx="2895600" cy="325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1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أريج الهويدي</a:t>
            </a:r>
          </a:p>
        </p:txBody>
      </p:sp>
      <p:sp>
        <p:nvSpPr>
          <p:cNvPr id="192" name="Shape 1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rtl="0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كيف تعرف الشخص الذي يكذب عليك ؟</a:t>
            </a:r>
          </a:p>
        </p:txBody>
      </p:sp>
      <p:sp>
        <p:nvSpPr>
          <p:cNvPr id="193" name="Shape 1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2325" indent="-322325" defTabSz="859536">
              <a:defRPr sz="3008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قامت الدكتور ليليان جلاسيس، محللة السلوك وخبيرة لغة الجسد التي تعمل في مكتب التحقيقات الفيدرالية بالكشف على مجموعة من الإشارات التي تفضح صاحبها عند محاولته الكذب</a:t>
            </a:r>
            <a:r>
              <a:t>.</a:t>
            </a:r>
          </a:p>
          <a:p>
            <a:pPr marL="322325" indent="-322325" defTabSz="859536">
              <a:defRPr sz="3008"/>
            </a:pPr>
          </a:p>
          <a:p>
            <a:pPr marL="322325" indent="-322325" defTabSz="859536" rtl="0">
              <a:spcBef>
                <a:spcPts val="400"/>
              </a:spcBef>
              <a:defRPr sz="1879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يغيرون موضع رؤوسهم بسرعة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22325" indent="-322325" defTabSz="859536" rtl="0">
              <a:spcBef>
                <a:spcPts val="400"/>
              </a:spcBef>
              <a:defRPr sz="1879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تغير تنفسهم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22325" indent="-322325" defTabSz="859536" rtl="0">
              <a:spcBef>
                <a:spcPts val="400"/>
              </a:spcBef>
              <a:defRPr sz="1879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يبقون في وقفة تخشبية جامدة خالية من الحركة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22325" indent="-322325" defTabSz="859536" rtl="0">
              <a:spcBef>
                <a:spcPts val="400"/>
              </a:spcBef>
              <a:defRPr sz="1879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تكرار الكلمات أو العبارات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22325" indent="-322325" defTabSz="859536" rtl="0">
              <a:spcBef>
                <a:spcPts val="400"/>
              </a:spcBef>
              <a:defRPr sz="1879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بشكل لا ارادي يقومون بتغطية أجزاء الجسم الضعيفة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22325" indent="-322325" defTabSz="859536" rtl="0">
              <a:spcBef>
                <a:spcPts val="400"/>
              </a:spcBef>
              <a:defRPr sz="1879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يميلون إلى الدفاع</a:t>
            </a:r>
            <a:r>
              <a:t> 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عن النفس والهجوم على الغير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22325" indent="-322325" defTabSz="859536" rtl="0">
              <a:spcBef>
                <a:spcPts val="400"/>
              </a:spcBef>
              <a:defRPr sz="1879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اهدار المزيد من الوقت قبل الإجابة على السؤال</a:t>
            </a:r>
          </a:p>
        </p:txBody>
      </p:sp>
      <p:pic>
        <p:nvPicPr>
          <p:cNvPr id="194" name="image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1560" y="3504308"/>
            <a:ext cx="3024336" cy="30243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/>
        </p:nvSpPr>
        <p:spPr>
          <a:xfrm>
            <a:off x="3124200" y="6245225"/>
            <a:ext cx="2895600" cy="325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1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أريج الهويدي</a:t>
            </a:r>
          </a:p>
        </p:txBody>
      </p:sp>
      <p:sp>
        <p:nvSpPr>
          <p:cNvPr id="197" name="Shape 197"/>
          <p:cNvSpPr/>
          <p:nvPr>
            <p:ph type="title" idx="4294967295"/>
          </p:nvPr>
        </p:nvSpPr>
        <p:spPr>
          <a:xfrm>
            <a:off x="683568" y="2564903"/>
            <a:ext cx="7772401" cy="136207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rtl="0">
              <a:defRPr sz="2800"/>
            </a:pPr>
            <a:r>
              <a:t>https://www.youtube.com/watch?v=OXM0_rpEd0U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6084168" y="6165303"/>
            <a:ext cx="2895601" cy="325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1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أريج الهويدي</a:t>
            </a:r>
          </a:p>
        </p:txBody>
      </p:sp>
      <p:pic>
        <p:nvPicPr>
          <p:cNvPr id="117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7500" y="195262"/>
            <a:ext cx="8150225" cy="62785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6248400" y="6165303"/>
            <a:ext cx="2895600" cy="325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1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أريج الهويدي</a:t>
            </a:r>
          </a:p>
        </p:txBody>
      </p:sp>
      <p:sp>
        <p:nvSpPr>
          <p:cNvPr id="120" name="Shape 1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r" defTabSz="822959" rtl="0">
              <a:defRPr sz="3239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كيف يوظف الذكاء الاجتماعى فى الواقع الفعلي ؟</a:t>
            </a:r>
            <a:br>
              <a:rPr>
                <a:latin typeface="+mn-lt"/>
                <a:ea typeface="+mn-ea"/>
                <a:cs typeface="+mn-cs"/>
                <a:sym typeface="Helvetica"/>
              </a:rPr>
            </a:br>
            <a:r>
              <a:rPr>
                <a:latin typeface="+mn-lt"/>
                <a:ea typeface="+mn-ea"/>
                <a:cs typeface="+mn-cs"/>
                <a:sym typeface="Helvetica"/>
              </a:rPr>
              <a:t>الشواهد على الذكاء الاجتماعى </a:t>
            </a:r>
          </a:p>
        </p:txBody>
      </p:sp>
      <p:sp>
        <p:nvSpPr>
          <p:cNvPr id="121" name="Shape 1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>
                <a:latin typeface="+mn-lt"/>
                <a:ea typeface="+mn-ea"/>
                <a:cs typeface="+mn-cs"/>
                <a:sym typeface="Helvetica"/>
              </a:rPr>
              <a:t>الحساسية اللازمة لتهدئة بكاء طفل دارج باستخدام اللمسات الصحيحة المطمئنة و بشكل تلقائي 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/>
            <a:r>
              <a:rPr>
                <a:latin typeface="+mn-lt"/>
                <a:ea typeface="+mn-ea"/>
                <a:cs typeface="+mn-cs"/>
                <a:sym typeface="Helvetica"/>
              </a:rPr>
              <a:t>السياسيون الناجحون 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/>
            <a:r>
              <a:rPr>
                <a:latin typeface="+mn-lt"/>
                <a:ea typeface="+mn-ea"/>
                <a:cs typeface="+mn-cs"/>
                <a:sym typeface="Helvetica"/>
              </a:rPr>
              <a:t> المعلمون الناجحون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6084168" y="6165303"/>
            <a:ext cx="2895601" cy="325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1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أريج الهويدي</a:t>
            </a:r>
          </a:p>
        </p:txBody>
      </p:sp>
      <p:sp>
        <p:nvSpPr>
          <p:cNvPr id="124" name="Shape 124"/>
          <p:cNvSpPr/>
          <p:nvPr>
            <p:ph type="ctrTitle"/>
          </p:nvPr>
        </p:nvSpPr>
        <p:spPr>
          <a:xfrm>
            <a:off x="827584" y="2780927"/>
            <a:ext cx="7630615" cy="2090664"/>
          </a:xfrm>
          <a:prstGeom prst="rect">
            <a:avLst/>
          </a:prstGeom>
        </p:spPr>
        <p:txBody>
          <a:bodyPr/>
          <a:lstStyle/>
          <a:p>
            <a:pPr defTabSz="795527" rtl="0">
              <a:defRPr sz="3393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أكد المختصون أن كل إنسان منا في حاجة </a:t>
            </a:r>
            <a:r>
              <a:t>80%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من الذكاء الوجداني ليصل إلى النجاح وذلك مقابل </a:t>
            </a:r>
            <a:r>
              <a:t>20%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فقط من الذكاء العقلي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6084168" y="6165303"/>
            <a:ext cx="2895601" cy="325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1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أريج الهويدي</a:t>
            </a:r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>
                <a:latin typeface="+mn-lt"/>
                <a:ea typeface="+mn-ea"/>
                <a:cs typeface="+mn-cs"/>
                <a:sym typeface="Helvetica"/>
              </a:rPr>
              <a:t>هناك جدل بين علماء النفس حول اى القدرات الانسانية تعتبر اجتماعية و ايها عاطفى حيث ان الميدانين يختلطان ببعضهما </a:t>
            </a:r>
            <a:r>
              <a:t>,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كما ان هناك تداخل بين الجزء الاجتماعى من المخ و المراكز الوجدانية </a:t>
            </a:r>
            <a:r>
              <a:t>–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فنحن لا نستطيع فصل عاطفة ما عن العلاقات و التفاعلات الاجتماعية </a:t>
            </a:r>
            <a:r>
              <a:t>, </a:t>
            </a:r>
          </a:p>
        </p:txBody>
      </p:sp>
      <p:sp>
        <p:nvSpPr>
          <p:cNvPr id="128" name="Shape 128"/>
          <p:cNvSpPr/>
          <p:nvPr/>
        </p:nvSpPr>
        <p:spPr>
          <a:xfrm>
            <a:off x="1835695" y="626616"/>
            <a:ext cx="4261894" cy="615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200"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rtl="0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تفاعلاتنا تقود عواطفنا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6084168" y="6093295"/>
            <a:ext cx="2895601" cy="325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1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أريج الهويدي</a:t>
            </a:r>
          </a:p>
        </p:txBody>
      </p:sp>
      <p:sp>
        <p:nvSpPr>
          <p:cNvPr id="131" name="Shape 13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>
                <a:latin typeface="+mn-lt"/>
                <a:ea typeface="+mn-ea"/>
                <a:cs typeface="+mn-cs"/>
                <a:sym typeface="Helvetica"/>
              </a:rPr>
              <a:t>االذكاء الاجتماعى يتضمن </a:t>
            </a:r>
            <a:r>
              <a:t>: </a:t>
            </a:r>
          </a:p>
          <a:p>
            <a:pPr/>
            <a:r>
              <a:rPr>
                <a:latin typeface="+mn-lt"/>
                <a:ea typeface="+mn-ea"/>
                <a:cs typeface="+mn-cs"/>
                <a:sym typeface="Helvetica"/>
              </a:rPr>
              <a:t>الوعى الاجتماعي </a:t>
            </a:r>
            <a:r>
              <a:t>(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ما الذى نشعر به تجاه الآخرين </a:t>
            </a:r>
            <a:r>
              <a:t>) </a:t>
            </a:r>
          </a:p>
          <a:p>
            <a:pPr/>
            <a:r>
              <a:rPr>
                <a:latin typeface="+mn-lt"/>
                <a:ea typeface="+mn-ea"/>
                <a:cs typeface="+mn-cs"/>
                <a:sym typeface="Helvetica"/>
              </a:rPr>
              <a:t> التيسيرات الاجتماعية </a:t>
            </a:r>
            <a:r>
              <a:t>(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ما الذى نفعله بهذا الوعي 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6012160" y="6381750"/>
            <a:ext cx="2895601" cy="325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1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أريج الهويدي</a:t>
            </a:r>
          </a:p>
        </p:txBody>
      </p:sp>
      <p:sp>
        <p:nvSpPr>
          <p:cNvPr id="134" name="Shape 134"/>
          <p:cNvSpPr/>
          <p:nvPr>
            <p:ph type="title"/>
          </p:nvPr>
        </p:nvSpPr>
        <p:spPr>
          <a:xfrm>
            <a:off x="457199" y="273049"/>
            <a:ext cx="6779098" cy="851696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rtl="0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التقمص الوجدانى الاولى</a:t>
            </a:r>
          </a:p>
        </p:txBody>
      </p:sp>
      <p:pic>
        <p:nvPicPr>
          <p:cNvPr id="135" name="image3.jpeg" descr="Anxiety-in-children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32040" y="1556791"/>
            <a:ext cx="4042793" cy="4896999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/>
          <p:nvPr>
            <p:ph type="body" idx="1"/>
          </p:nvPr>
        </p:nvSpPr>
        <p:spPr>
          <a:xfrm>
            <a:off x="-1" y="1601415"/>
            <a:ext cx="4788026" cy="5256586"/>
          </a:xfrm>
          <a:prstGeom prst="rect">
            <a:avLst/>
          </a:prstGeom>
        </p:spPr>
        <p:txBody>
          <a:bodyPr/>
          <a:lstStyle/>
          <a:p>
            <a:pPr marL="0" indent="0" defTabSz="905255" rtl="0">
              <a:lnSpc>
                <a:spcPct val="90000"/>
              </a:lnSpc>
              <a:spcBef>
                <a:spcPts val="400"/>
              </a:spcBef>
              <a:buSzTx/>
              <a:buNone/>
              <a:defRPr sz="1979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و يتجلى فى قدرة الفرد على تتبع التعبيرات العرضية التى تظهر على الاشخاص و القدرة على الاحساس بمشاعر الآخرين </a:t>
            </a:r>
            <a:r>
              <a:t>–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هذه القدرة </a:t>
            </a:r>
            <a:r>
              <a:rPr>
                <a:solidFill>
                  <a:srgbClr val="FF0000"/>
                </a:solidFill>
                <a:latin typeface="+mn-lt"/>
                <a:ea typeface="+mn-ea"/>
                <a:cs typeface="+mn-cs"/>
                <a:sym typeface="Helvetica"/>
              </a:rPr>
              <a:t>تعتبر حدسية </a:t>
            </a:r>
            <a:endParaRPr>
              <a:solidFill>
                <a:srgbClr val="FF0000"/>
              </a:solidFill>
            </a:endParaRPr>
          </a:p>
          <a:p>
            <a:pPr marL="0" indent="0" defTabSz="905255" rtl="0">
              <a:lnSpc>
                <a:spcPct val="90000"/>
              </a:lnSpc>
              <a:spcBef>
                <a:spcPts val="400"/>
              </a:spcBef>
              <a:buSzTx/>
              <a:buNone/>
              <a:defRPr sz="1979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و هى تتأثر بالمكونات العصبية التى نمتلكها فنحن دائما ما نرسل اشارات لمن حولنا تفيد عن حالتنا النفسية كما ان هذا يظهر حتى فى حال حاولنا حجبها عن الآخرين</a:t>
            </a:r>
          </a:p>
          <a:p>
            <a:pPr marL="0" indent="0" defTabSz="905255" rtl="0">
              <a:lnSpc>
                <a:spcPct val="90000"/>
              </a:lnSpc>
              <a:spcBef>
                <a:spcPts val="400"/>
              </a:spcBef>
              <a:buSzTx/>
              <a:buNone/>
              <a:defRPr sz="1979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ان اى مقياس لهذه القدرة الاولية على التقمص الوجدانى يجب ان يقيس قدرة الفرد السريعة او التلقائية على قراءة هذه الاشارات غير اللفظية لدى شخص آخر </a:t>
            </a:r>
            <a:r>
              <a:t>(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مثل مقاييس الحساسية الاجتماعية و التى كان فيها على الافراد ان يخمنوا ما الذى يحدث عاطفيا عند رؤية مشهد ما لمدة ثانيتين </a:t>
            </a:r>
            <a:r>
              <a:t>–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ان من يؤدون بشكل جيد على هذا المقياس يتم تقديرهم باعتبارهم اكثر حساسية إجتماعية</a:t>
            </a:r>
            <a:r>
              <a:t> )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هذه القدرة تتحسن بظروف الحياة فالأم تكون افضل من النساء غير المنجبات </a:t>
            </a:r>
            <a:r>
              <a:t>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6084168" y="6381750"/>
            <a:ext cx="2895601" cy="325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1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أريج الهويدي</a:t>
            </a:r>
          </a:p>
        </p:txBody>
      </p:sp>
      <p:sp>
        <p:nvSpPr>
          <p:cNvPr id="139" name="Shape 139"/>
          <p:cNvSpPr/>
          <p:nvPr>
            <p:ph type="title"/>
          </p:nvPr>
        </p:nvSpPr>
        <p:spPr>
          <a:xfrm>
            <a:off x="457199" y="273050"/>
            <a:ext cx="6779098" cy="923701"/>
          </a:xfrm>
          <a:prstGeom prst="rect">
            <a:avLst/>
          </a:prstGeom>
        </p:spPr>
        <p:txBody>
          <a:bodyPr/>
          <a:lstStyle>
            <a:lvl1pPr>
              <a:defRPr sz="44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rtl="0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التناغم</a:t>
            </a:r>
          </a:p>
        </p:txBody>
      </p:sp>
      <p:pic>
        <p:nvPicPr>
          <p:cNvPr id="140" name="image4.jpg" descr="Super1site_V_500_images(342)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11959" y="1700808"/>
            <a:ext cx="4683788" cy="4682481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Shape 141"/>
          <p:cNvSpPr/>
          <p:nvPr>
            <p:ph type="body" sz="half" idx="1"/>
          </p:nvPr>
        </p:nvSpPr>
        <p:spPr>
          <a:xfrm>
            <a:off x="323528" y="1700808"/>
            <a:ext cx="3528392" cy="4691063"/>
          </a:xfrm>
          <a:prstGeom prst="rect">
            <a:avLst/>
          </a:prstGeom>
        </p:spPr>
        <p:txBody>
          <a:bodyPr/>
          <a:lstStyle/>
          <a:p>
            <a:pPr marL="0" indent="0" rtl="0">
              <a:spcBef>
                <a:spcPts val="500"/>
              </a:spcBef>
              <a:buSzTx/>
              <a:buNone/>
              <a:defRPr sz="2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الشخص يظهر فيه كامل الانتباه للشخص الآخر و السعى لفهمه </a:t>
            </a:r>
            <a:r>
              <a:t>,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و هى مهارة تتحسن بالتدريب </a:t>
            </a:r>
            <a:r>
              <a:t>. </a:t>
            </a:r>
          </a:p>
          <a:p>
            <a:pPr marL="0" indent="0" rtl="0">
              <a:spcBef>
                <a:spcPts val="500"/>
              </a:spcBef>
              <a:buSzTx/>
              <a:buNone/>
              <a:defRPr sz="2400"/>
            </a:pPr>
            <a:r>
              <a:t>-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و ان نعى ان ما نقوله سوف يكون مسئولا عما يشعر به الآخرون و يقولونه و يفعلونه و العكس حين لا يكون الشخص متواصلا بشكل جيد فان رسائله لا تتغير لكى تلائم حالة الشخص الآخر بقدر ما تعكس حالته هو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6012160" y="6381750"/>
            <a:ext cx="2895601" cy="325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rtl="0">
              <a:defRPr sz="1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أ</a:t>
            </a:r>
            <a:r>
              <a:t>.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أريج الهويدي</a:t>
            </a:r>
          </a:p>
        </p:txBody>
      </p:sp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rtl="0">
              <a:defRPr/>
            </a:pPr>
            <a:r>
              <a:t> 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ماهي خطوات هذا التناغم ؟</a:t>
            </a:r>
          </a:p>
        </p:txBody>
      </p:sp>
      <p:sp>
        <p:nvSpPr>
          <p:cNvPr id="145" name="Shape 145"/>
          <p:cNvSpPr/>
          <p:nvPr>
            <p:ph type="body" sz="half" idx="1"/>
          </p:nvPr>
        </p:nvSpPr>
        <p:spPr>
          <a:xfrm>
            <a:off x="683568" y="1600200"/>
            <a:ext cx="8003231" cy="2836914"/>
          </a:xfrm>
          <a:prstGeom prst="rect">
            <a:avLst/>
          </a:prstGeom>
        </p:spPr>
        <p:txBody>
          <a:bodyPr/>
          <a:lstStyle/>
          <a:p>
            <a:pPr marL="301752" indent="-301752" defTabSz="804672">
              <a:spcBef>
                <a:spcPts val="600"/>
              </a:spcBef>
              <a:defRPr sz="2816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الابتسام 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01752" indent="-301752" defTabSz="804672">
              <a:spcBef>
                <a:spcPts val="600"/>
              </a:spcBef>
              <a:defRPr sz="2816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الإشارات والإيحاءات التي تقوم بها أثناء تحدثك لتعبر عن فكرة ما 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 marL="301752" indent="-301752" defTabSz="804672">
              <a:spcBef>
                <a:spcPts val="600"/>
              </a:spcBef>
              <a:defRPr sz="2816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تبادل النظرات مع الآخر وإظهار الاهتمام والانتباه أثناء الاستماع اليه </a:t>
            </a:r>
            <a:r>
              <a:t>.</a:t>
            </a:r>
          </a:p>
        </p:txBody>
      </p:sp>
      <p:grpSp>
        <p:nvGrpSpPr>
          <p:cNvPr id="148" name="Group 148"/>
          <p:cNvGrpSpPr/>
          <p:nvPr/>
        </p:nvGrpSpPr>
        <p:grpSpPr>
          <a:xfrm>
            <a:off x="683567" y="4365104"/>
            <a:ext cx="8064898" cy="1800201"/>
            <a:chOff x="0" y="0"/>
            <a:chExt cx="8064896" cy="1800200"/>
          </a:xfrm>
        </p:grpSpPr>
        <p:sp>
          <p:nvSpPr>
            <p:cNvPr id="146" name="Shape 146"/>
            <p:cNvSpPr/>
            <p:nvPr/>
          </p:nvSpPr>
          <p:spPr>
            <a:xfrm>
              <a:off x="-1" y="-1"/>
              <a:ext cx="8064898" cy="1800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565"/>
                  </a:moveTo>
                  <a:lnTo>
                    <a:pt x="10197" y="7565"/>
                  </a:lnTo>
                  <a:lnTo>
                    <a:pt x="10197" y="5400"/>
                  </a:lnTo>
                  <a:lnTo>
                    <a:pt x="9595" y="5400"/>
                  </a:lnTo>
                  <a:lnTo>
                    <a:pt x="10800" y="0"/>
                  </a:lnTo>
                  <a:lnTo>
                    <a:pt x="12005" y="5400"/>
                  </a:lnTo>
                  <a:lnTo>
                    <a:pt x="11403" y="5400"/>
                  </a:lnTo>
                  <a:lnTo>
                    <a:pt x="11403" y="7565"/>
                  </a:lnTo>
                  <a:lnTo>
                    <a:pt x="21600" y="7565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 sz="2400">
                  <a:solidFill>
                    <a:schemeClr val="accent3">
                      <a:lumOff val="44000"/>
                    </a:schemeClr>
                  </a:solidFill>
                  <a:latin typeface="Tahoma"/>
                  <a:ea typeface="Tahoma"/>
                  <a:cs typeface="Tahoma"/>
                  <a:sym typeface="Tahoma"/>
                </a:defRPr>
              </a:pPr>
            </a:p>
          </p:txBody>
        </p:sp>
        <p:sp>
          <p:nvSpPr>
            <p:cNvPr id="147" name="Shape 147"/>
            <p:cNvSpPr/>
            <p:nvPr/>
          </p:nvSpPr>
          <p:spPr>
            <a:xfrm>
              <a:off x="-1" y="801322"/>
              <a:ext cx="8064898" cy="828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>
                  <a:solidFill>
                    <a:schemeClr val="accent3">
                      <a:lumOff val="44000"/>
                    </a:schemeClr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 rtl="0">
                <a:defRPr/>
              </a:pPr>
              <a:r>
                <a:t>إذا عندما تبتسم للأخر وتنظر إليه وتصغي إليه وتشارك في الحديث تكون قد حققت تناغما معه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TC_Abstract_GreenAndWhite_TP01140800">
  <a:themeElements>
    <a:clrScheme name="TC_Abstract_GreenAndWhite_TP01140800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3D598"/>
      </a:accent1>
      <a:accent2>
        <a:srgbClr val="29A744"/>
      </a:accent2>
      <a:accent3>
        <a:srgbClr val="8F8F8F"/>
      </a:accent3>
      <a:accent4>
        <a:srgbClr val="707070"/>
      </a:accent4>
      <a:accent5>
        <a:srgbClr val="C8E7CA"/>
      </a:accent5>
      <a:accent6>
        <a:srgbClr val="24973D"/>
      </a:accent6>
      <a:hlink>
        <a:srgbClr val="0000FF"/>
      </a:hlink>
      <a:folHlink>
        <a:srgbClr val="FF00FF"/>
      </a:folHlink>
    </a:clrScheme>
    <a:fontScheme name="TC_Abstract_GreenAndWhite_TP01140800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C_Abstract_GreenAndWhite_TP011408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C_Abstract_GreenAndWhite_TP01140800">
  <a:themeElements>
    <a:clrScheme name="TC_Abstract_GreenAndWhite_TP01140800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3D598"/>
      </a:accent1>
      <a:accent2>
        <a:srgbClr val="29A744"/>
      </a:accent2>
      <a:accent3>
        <a:srgbClr val="8F8F8F"/>
      </a:accent3>
      <a:accent4>
        <a:srgbClr val="707070"/>
      </a:accent4>
      <a:accent5>
        <a:srgbClr val="C8E7CA"/>
      </a:accent5>
      <a:accent6>
        <a:srgbClr val="24973D"/>
      </a:accent6>
      <a:hlink>
        <a:srgbClr val="0000FF"/>
      </a:hlink>
      <a:folHlink>
        <a:srgbClr val="FF00FF"/>
      </a:folHlink>
    </a:clrScheme>
    <a:fontScheme name="TC_Abstract_GreenAndWhite_TP01140800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C_Abstract_GreenAndWhite_TP011408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