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91" r:id="rId5"/>
    <p:sldId id="290" r:id="rId6"/>
    <p:sldId id="288" r:id="rId7"/>
    <p:sldId id="260" r:id="rId8"/>
    <p:sldId id="261" r:id="rId9"/>
    <p:sldId id="275" r:id="rId10"/>
    <p:sldId id="276" r:id="rId11"/>
    <p:sldId id="264" r:id="rId12"/>
    <p:sldId id="282" r:id="rId13"/>
    <p:sldId id="286" r:id="rId14"/>
    <p:sldId id="287" r:id="rId15"/>
    <p:sldId id="259" r:id="rId16"/>
    <p:sldId id="273" r:id="rId17"/>
    <p:sldId id="292" r:id="rId18"/>
    <p:sldId id="257" r:id="rId19"/>
    <p:sldId id="274" r:id="rId20"/>
    <p:sldId id="280" r:id="rId21"/>
    <p:sldId id="262" r:id="rId22"/>
    <p:sldId id="263" r:id="rId23"/>
    <p:sldId id="281" r:id="rId24"/>
    <p:sldId id="294" r:id="rId25"/>
    <p:sldId id="293" r:id="rId26"/>
    <p:sldId id="295"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CC"/>
    <a:srgbClr val="A51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95915" autoAdjust="0"/>
  </p:normalViewPr>
  <p:slideViewPr>
    <p:cSldViewPr>
      <p:cViewPr>
        <p:scale>
          <a:sx n="50" d="100"/>
          <a:sy n="50" d="100"/>
        </p:scale>
        <p:origin x="-55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7.xml"/><Relationship Id="rId1" Type="http://schemas.openxmlformats.org/officeDocument/2006/relationships/slide" Target="../slides/slide11.xml"/><Relationship Id="rId5" Type="http://schemas.openxmlformats.org/officeDocument/2006/relationships/slide" Target="../slides/slide21.xml"/><Relationship Id="rId4"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24746-5F8F-42A2-A023-28D59B536D63}" type="doc">
      <dgm:prSet loTypeId="urn:microsoft.com/office/officeart/2008/layout/HalfCircleOrganizationChart" loCatId="hierarchy" qsTypeId="urn:microsoft.com/office/officeart/2005/8/quickstyle/simple1" qsCatId="simple" csTypeId="urn:microsoft.com/office/officeart/2005/8/colors/accent5_4" csCatId="accent5" phldr="1"/>
      <dgm:spPr/>
      <dgm:t>
        <a:bodyPr/>
        <a:lstStyle/>
        <a:p>
          <a:endParaRPr lang="en-US"/>
        </a:p>
      </dgm:t>
    </dgm:pt>
    <dgm:pt modelId="{0DDF7266-3E47-4C8C-B212-439BF4E689DA}">
      <dgm:prSet phldrT="[Text]" custT="1"/>
      <dgm:spPr/>
      <dgm:t>
        <a:bodyPr/>
        <a:lstStyle/>
        <a:p>
          <a:r>
            <a:rPr lang="ar-SA" sz="3600" b="1" cap="none" spc="150" dirty="0" smtClean="0">
              <a:ln w="11430"/>
              <a:solidFill>
                <a:schemeClr val="accent5">
                  <a:lumMod val="60000"/>
                  <a:lumOff val="40000"/>
                </a:schemeClr>
              </a:solidFill>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rPr>
            <a:t>الذكاء البشري</a:t>
          </a:r>
          <a:endParaRPr lang="en-US" sz="3600" b="1" cap="none" spc="150" dirty="0">
            <a:ln w="11430"/>
            <a:solidFill>
              <a:schemeClr val="accent5">
                <a:lumMod val="60000"/>
                <a:lumOff val="40000"/>
              </a:schemeClr>
            </a:solidFill>
            <a:effectLst>
              <a:glow rad="101600">
                <a:schemeClr val="accent2">
                  <a:satMod val="175000"/>
                  <a:alpha val="40000"/>
                </a:schemeClr>
              </a:glow>
              <a:outerShdw blurRad="25400" algn="tl" rotWithShape="0">
                <a:srgbClr val="000000">
                  <a:alpha val="43000"/>
                </a:srgbClr>
              </a:outerShdw>
            </a:effectLst>
            <a:ea typeface="Monotype Koufi" pitchFamily="2" charset="-78"/>
            <a:cs typeface="Monotype Koufi" pitchFamily="2" charset="-78"/>
          </a:endParaRPr>
        </a:p>
      </dgm:t>
    </dgm:pt>
    <dgm:pt modelId="{3644208C-B563-4DD0-A5C2-4A1A39C56A6E}" type="parTrans" cxnId="{95897DBD-7599-41EB-9102-B1571AC7E42A}">
      <dgm:prSet/>
      <dgm:spPr/>
      <dgm:t>
        <a:bodyPr/>
        <a:lstStyle/>
        <a:p>
          <a:endParaRPr lang="en-US"/>
        </a:p>
      </dgm:t>
    </dgm:pt>
    <dgm:pt modelId="{4FD5B553-AA59-4C90-A8AB-4C698C5EA39D}" type="sibTrans" cxnId="{95897DBD-7599-41EB-9102-B1571AC7E42A}">
      <dgm:prSet/>
      <dgm:spPr/>
      <dgm:t>
        <a:bodyPr/>
        <a:lstStyle/>
        <a:p>
          <a:endParaRPr lang="en-US"/>
        </a:p>
      </dgm:t>
    </dgm:pt>
    <dgm:pt modelId="{69F7895E-67D0-47D9-8F22-FA256073751F}" type="asst">
      <dgm:prSet phldrT="[Text]"/>
      <dgm:spPr/>
      <dgm:t>
        <a:bodyPr/>
        <a:lstStyle/>
        <a:p>
          <a:r>
            <a:rPr lang="ar-SA" b="1" cap="none" spc="15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rId1" action="ppaction://hlinksldjump"/>
            </a:rPr>
            <a:t>توزيع درجات الذكاء</a:t>
          </a:r>
          <a:endParaRPr lang="en-US" dirty="0"/>
        </a:p>
      </dgm:t>
    </dgm:pt>
    <dgm:pt modelId="{7FCAAA83-3212-4F4C-92E1-D0D462423994}" type="parTrans" cxnId="{B59E4549-AF71-4800-8E81-F3D43D5C4AD0}">
      <dgm:prSet/>
      <dgm:spPr/>
      <dgm:t>
        <a:bodyPr/>
        <a:lstStyle/>
        <a:p>
          <a:endParaRPr lang="en-US"/>
        </a:p>
      </dgm:t>
    </dgm:pt>
    <dgm:pt modelId="{BC3E7B90-EF64-4370-B8E6-FEEAA051E416}" type="sibTrans" cxnId="{B59E4549-AF71-4800-8E81-F3D43D5C4AD0}">
      <dgm:prSet/>
      <dgm:spPr/>
      <dgm:t>
        <a:bodyPr/>
        <a:lstStyle/>
        <a:p>
          <a:endParaRPr lang="en-US"/>
        </a:p>
      </dgm:t>
    </dgm:pt>
    <dgm:pt modelId="{385CDF92-B311-4687-B0F9-ABD05F6777E8}">
      <dgm:prSet phldrT="[Text]"/>
      <dgm:spPr/>
      <dgm:t>
        <a:bodyPr/>
        <a:lstStyle/>
        <a:p>
          <a:r>
            <a:rPr lang="ar-SA" b="1" cap="none" spc="15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rId2" action="ppaction://hlinksldjump"/>
            </a:rPr>
            <a:t>نظرية جاردنر في الذكاء</a:t>
          </a:r>
          <a:endParaRPr lang="en-US" dirty="0"/>
        </a:p>
      </dgm:t>
    </dgm:pt>
    <dgm:pt modelId="{E36FCD36-A3C1-4ED3-BD3F-0F65FF3C897D}" type="parTrans" cxnId="{30EAD67D-2222-4FEC-92FE-1CF1E0F2643C}">
      <dgm:prSet/>
      <dgm:spPr/>
      <dgm:t>
        <a:bodyPr/>
        <a:lstStyle/>
        <a:p>
          <a:endParaRPr lang="en-US"/>
        </a:p>
      </dgm:t>
    </dgm:pt>
    <dgm:pt modelId="{E2955822-9393-4A8E-B5D4-F1A52390BF75}" type="sibTrans" cxnId="{30EAD67D-2222-4FEC-92FE-1CF1E0F2643C}">
      <dgm:prSet/>
      <dgm:spPr/>
      <dgm:t>
        <a:bodyPr/>
        <a:lstStyle/>
        <a:p>
          <a:endParaRPr lang="en-US"/>
        </a:p>
      </dgm:t>
    </dgm:pt>
    <dgm:pt modelId="{F3B0D931-3378-4A2C-B217-10683DE553E1}">
      <dgm:prSet phldrT="[Text]" custT="1"/>
      <dgm:spPr>
        <a:ln>
          <a:solidFill>
            <a:schemeClr val="tx1"/>
          </a:solidFill>
        </a:ln>
      </dgm:spPr>
      <dgm:t>
        <a:bodyPr/>
        <a:lstStyle/>
        <a:p>
          <a:r>
            <a:rPr lang="ar-SA" sz="2400" b="1" cap="none" spc="150" dirty="0" smtClean="0">
              <a:ln w="11430"/>
              <a:solidFill>
                <a:schemeClr val="accent5">
                  <a:lumMod val="60000"/>
                  <a:lumOff val="40000"/>
                </a:schemeClr>
              </a:solidFill>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rId3" action="ppaction://hlinksldjump"/>
            </a:rPr>
            <a:t>الذكاء بين الوراثة و البيئة</a:t>
          </a:r>
          <a:endParaRPr lang="en-US" sz="2400" dirty="0">
            <a:solidFill>
              <a:schemeClr val="accent5">
                <a:lumMod val="60000"/>
                <a:lumOff val="40000"/>
              </a:schemeClr>
            </a:solidFill>
          </a:endParaRPr>
        </a:p>
      </dgm:t>
    </dgm:pt>
    <dgm:pt modelId="{0B73245E-83B5-4DF8-A264-CEA938A20990}" type="parTrans" cxnId="{8482F45A-93D5-40F9-ADB0-5A44770A701B}">
      <dgm:prSet/>
      <dgm:spPr/>
      <dgm:t>
        <a:bodyPr/>
        <a:lstStyle/>
        <a:p>
          <a:endParaRPr lang="en-US"/>
        </a:p>
      </dgm:t>
    </dgm:pt>
    <dgm:pt modelId="{84520613-0BD3-48C1-B467-ED59FF14FA4D}" type="sibTrans" cxnId="{8482F45A-93D5-40F9-ADB0-5A44770A701B}">
      <dgm:prSet/>
      <dgm:spPr/>
      <dgm:t>
        <a:bodyPr/>
        <a:lstStyle/>
        <a:p>
          <a:endParaRPr lang="en-US"/>
        </a:p>
      </dgm:t>
    </dgm:pt>
    <dgm:pt modelId="{BB7BE6FE-87F7-45F7-B2E9-B9595928CFEC}">
      <dgm:prSet phldrT="[Text]"/>
      <dgm:spPr/>
      <dgm:t>
        <a:bodyPr/>
        <a:lstStyle/>
        <a:p>
          <a:r>
            <a:rPr lang="ar-SA" b="1" cap="none" spc="150" dirty="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rId4" action="ppaction://hlinksldjump"/>
            </a:rPr>
            <a:t>تعريف الذكاء </a:t>
          </a:r>
          <a:endParaRPr lang="en-US" dirty="0"/>
        </a:p>
      </dgm:t>
    </dgm:pt>
    <dgm:pt modelId="{3D0B8643-9E2A-40F4-9215-3E8934F72452}" type="parTrans" cxnId="{5CB502C5-B74D-48A8-8C1D-7280CD0823A3}">
      <dgm:prSet/>
      <dgm:spPr/>
      <dgm:t>
        <a:bodyPr/>
        <a:lstStyle/>
        <a:p>
          <a:endParaRPr lang="en-US"/>
        </a:p>
      </dgm:t>
    </dgm:pt>
    <dgm:pt modelId="{BBC664C7-B7DE-4CD9-9800-9C5AC7EF351C}" type="sibTrans" cxnId="{5CB502C5-B74D-48A8-8C1D-7280CD0823A3}">
      <dgm:prSet/>
      <dgm:spPr/>
      <dgm:t>
        <a:bodyPr/>
        <a:lstStyle/>
        <a:p>
          <a:endParaRPr lang="en-US"/>
        </a:p>
      </dgm:t>
    </dgm:pt>
    <dgm:pt modelId="{53F965D2-2397-445B-877F-E9CCEE60B274}">
      <dgm:prSet phldrT="[Text]"/>
      <dgm:spPr/>
      <dgm:t>
        <a:bodyPr/>
        <a:lstStyle/>
        <a:p>
          <a:r>
            <a:rPr lang="ar-SA" b="1" cap="none" spc="15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rId5" action="ppaction://hlinksldjump"/>
            </a:rPr>
            <a:t>الإعاقة العقلية وأسبابها</a:t>
          </a:r>
          <a:endParaRPr lang="en-US" dirty="0"/>
        </a:p>
      </dgm:t>
    </dgm:pt>
    <dgm:pt modelId="{7087A572-E6E0-4D8C-B9C4-0119888932C7}" type="parTrans" cxnId="{3FAB27F4-72A4-4F11-857A-63A37C2DB8D2}">
      <dgm:prSet/>
      <dgm:spPr/>
      <dgm:t>
        <a:bodyPr/>
        <a:lstStyle/>
        <a:p>
          <a:endParaRPr lang="en-US"/>
        </a:p>
      </dgm:t>
    </dgm:pt>
    <dgm:pt modelId="{2074BD22-96DD-4065-8FFD-4224E21B6B09}" type="sibTrans" cxnId="{3FAB27F4-72A4-4F11-857A-63A37C2DB8D2}">
      <dgm:prSet/>
      <dgm:spPr/>
      <dgm:t>
        <a:bodyPr/>
        <a:lstStyle/>
        <a:p>
          <a:endParaRPr lang="en-US"/>
        </a:p>
      </dgm:t>
    </dgm:pt>
    <dgm:pt modelId="{015A60C5-9DBC-4ED9-9C81-172586E76424}" type="pres">
      <dgm:prSet presAssocID="{CB524746-5F8F-42A2-A023-28D59B536D63}" presName="Name0" presStyleCnt="0">
        <dgm:presLayoutVars>
          <dgm:orgChart val="1"/>
          <dgm:chPref val="1"/>
          <dgm:dir/>
          <dgm:animOne val="branch"/>
          <dgm:animLvl val="lvl"/>
          <dgm:resizeHandles/>
        </dgm:presLayoutVars>
      </dgm:prSet>
      <dgm:spPr/>
      <dgm:t>
        <a:bodyPr/>
        <a:lstStyle/>
        <a:p>
          <a:endParaRPr lang="en-US"/>
        </a:p>
      </dgm:t>
    </dgm:pt>
    <dgm:pt modelId="{954EA70E-87C4-4C7C-BF6F-F032EDBC8886}" type="pres">
      <dgm:prSet presAssocID="{0DDF7266-3E47-4C8C-B212-439BF4E689DA}" presName="hierRoot1" presStyleCnt="0">
        <dgm:presLayoutVars>
          <dgm:hierBranch val="hang"/>
        </dgm:presLayoutVars>
      </dgm:prSet>
      <dgm:spPr/>
      <dgm:t>
        <a:bodyPr/>
        <a:lstStyle/>
        <a:p>
          <a:pPr rtl="1"/>
          <a:endParaRPr lang="ar-SA"/>
        </a:p>
      </dgm:t>
    </dgm:pt>
    <dgm:pt modelId="{5FC3A322-2892-456E-8F51-894174C5B65D}" type="pres">
      <dgm:prSet presAssocID="{0DDF7266-3E47-4C8C-B212-439BF4E689DA}" presName="rootComposite1" presStyleCnt="0"/>
      <dgm:spPr/>
      <dgm:t>
        <a:bodyPr/>
        <a:lstStyle/>
        <a:p>
          <a:pPr rtl="1"/>
          <a:endParaRPr lang="ar-SA"/>
        </a:p>
      </dgm:t>
    </dgm:pt>
    <dgm:pt modelId="{A6378E72-CFED-4E19-BD66-C5F409605600}" type="pres">
      <dgm:prSet presAssocID="{0DDF7266-3E47-4C8C-B212-439BF4E689DA}" presName="rootText1" presStyleLbl="alignAcc1" presStyleIdx="0" presStyleCnt="0" custScaleX="140547" custScaleY="75587" custLinFactNeighborX="-2384" custLinFactNeighborY="40835">
        <dgm:presLayoutVars>
          <dgm:chPref val="3"/>
        </dgm:presLayoutVars>
      </dgm:prSet>
      <dgm:spPr/>
      <dgm:t>
        <a:bodyPr/>
        <a:lstStyle/>
        <a:p>
          <a:endParaRPr lang="en-US"/>
        </a:p>
      </dgm:t>
    </dgm:pt>
    <dgm:pt modelId="{00DDB810-7AA2-4D27-A803-072B0FA7142A}" type="pres">
      <dgm:prSet presAssocID="{0DDF7266-3E47-4C8C-B212-439BF4E689DA}" presName="topArc1" presStyleLbl="parChTrans1D1" presStyleIdx="0" presStyleCnt="12"/>
      <dgm:spPr/>
      <dgm:t>
        <a:bodyPr/>
        <a:lstStyle/>
        <a:p>
          <a:pPr rtl="1"/>
          <a:endParaRPr lang="ar-SA"/>
        </a:p>
      </dgm:t>
    </dgm:pt>
    <dgm:pt modelId="{5243128A-C295-4205-946C-E8B12FB8931D}" type="pres">
      <dgm:prSet presAssocID="{0DDF7266-3E47-4C8C-B212-439BF4E689DA}" presName="bottomArc1" presStyleLbl="parChTrans1D1" presStyleIdx="1" presStyleCnt="12"/>
      <dgm:spPr/>
      <dgm:t>
        <a:bodyPr/>
        <a:lstStyle/>
        <a:p>
          <a:pPr rtl="1"/>
          <a:endParaRPr lang="ar-SA"/>
        </a:p>
      </dgm:t>
    </dgm:pt>
    <dgm:pt modelId="{74B9C668-C8C1-457C-9647-C15C8761B4A8}" type="pres">
      <dgm:prSet presAssocID="{0DDF7266-3E47-4C8C-B212-439BF4E689DA}" presName="topConnNode1" presStyleLbl="node1" presStyleIdx="0" presStyleCnt="0"/>
      <dgm:spPr/>
      <dgm:t>
        <a:bodyPr/>
        <a:lstStyle/>
        <a:p>
          <a:endParaRPr lang="en-US"/>
        </a:p>
      </dgm:t>
    </dgm:pt>
    <dgm:pt modelId="{16A0C4CE-794A-4D43-92A5-A398C7397E7C}" type="pres">
      <dgm:prSet presAssocID="{0DDF7266-3E47-4C8C-B212-439BF4E689DA}" presName="hierChild2" presStyleCnt="0"/>
      <dgm:spPr/>
      <dgm:t>
        <a:bodyPr/>
        <a:lstStyle/>
        <a:p>
          <a:pPr rtl="1"/>
          <a:endParaRPr lang="ar-SA"/>
        </a:p>
      </dgm:t>
    </dgm:pt>
    <dgm:pt modelId="{7AC3AD0B-8662-4AE5-80AE-4913ABF0D5E7}" type="pres">
      <dgm:prSet presAssocID="{E36FCD36-A3C1-4ED3-BD3F-0F65FF3C897D}" presName="Name28" presStyleLbl="parChTrans1D2" presStyleIdx="0" presStyleCnt="5"/>
      <dgm:spPr/>
      <dgm:t>
        <a:bodyPr/>
        <a:lstStyle/>
        <a:p>
          <a:endParaRPr lang="en-US"/>
        </a:p>
      </dgm:t>
    </dgm:pt>
    <dgm:pt modelId="{558A360C-4981-4716-A393-638BB4899A81}" type="pres">
      <dgm:prSet presAssocID="{385CDF92-B311-4687-B0F9-ABD05F6777E8}" presName="hierRoot2" presStyleCnt="0">
        <dgm:presLayoutVars>
          <dgm:hierBranch val="hang"/>
        </dgm:presLayoutVars>
      </dgm:prSet>
      <dgm:spPr/>
      <dgm:t>
        <a:bodyPr/>
        <a:lstStyle/>
        <a:p>
          <a:pPr rtl="1"/>
          <a:endParaRPr lang="ar-SA"/>
        </a:p>
      </dgm:t>
    </dgm:pt>
    <dgm:pt modelId="{517DF894-F8E3-4D1E-8209-454118CD3F2F}" type="pres">
      <dgm:prSet presAssocID="{385CDF92-B311-4687-B0F9-ABD05F6777E8}" presName="rootComposite2" presStyleCnt="0"/>
      <dgm:spPr/>
      <dgm:t>
        <a:bodyPr/>
        <a:lstStyle/>
        <a:p>
          <a:pPr rtl="1"/>
          <a:endParaRPr lang="ar-SA"/>
        </a:p>
      </dgm:t>
    </dgm:pt>
    <dgm:pt modelId="{C50F480C-0B5F-4692-9748-E0CC0334136B}" type="pres">
      <dgm:prSet presAssocID="{385CDF92-B311-4687-B0F9-ABD05F6777E8}" presName="rootText2" presStyleLbl="alignAcc1" presStyleIdx="0" presStyleCnt="0" custScaleX="140550" custScaleY="96813" custLinFactX="71233" custLinFactNeighborX="100000" custLinFactNeighborY="17184">
        <dgm:presLayoutVars>
          <dgm:chPref val="3"/>
        </dgm:presLayoutVars>
      </dgm:prSet>
      <dgm:spPr/>
      <dgm:t>
        <a:bodyPr/>
        <a:lstStyle/>
        <a:p>
          <a:endParaRPr lang="en-US"/>
        </a:p>
      </dgm:t>
    </dgm:pt>
    <dgm:pt modelId="{49ED6B79-1544-40EB-9827-DC5C9029E1BB}" type="pres">
      <dgm:prSet presAssocID="{385CDF92-B311-4687-B0F9-ABD05F6777E8}" presName="topArc2" presStyleLbl="parChTrans1D1" presStyleIdx="2" presStyleCnt="12"/>
      <dgm:spPr/>
      <dgm:t>
        <a:bodyPr/>
        <a:lstStyle/>
        <a:p>
          <a:pPr rtl="1"/>
          <a:endParaRPr lang="ar-SA"/>
        </a:p>
      </dgm:t>
    </dgm:pt>
    <dgm:pt modelId="{031D5669-B6D8-4C92-A12D-A5759FFE9C70}" type="pres">
      <dgm:prSet presAssocID="{385CDF92-B311-4687-B0F9-ABD05F6777E8}" presName="bottomArc2" presStyleLbl="parChTrans1D1" presStyleIdx="3" presStyleCnt="12"/>
      <dgm:spPr/>
      <dgm:t>
        <a:bodyPr/>
        <a:lstStyle/>
        <a:p>
          <a:pPr rtl="1"/>
          <a:endParaRPr lang="ar-SA"/>
        </a:p>
      </dgm:t>
    </dgm:pt>
    <dgm:pt modelId="{1BA3402E-53D4-46FA-B9D7-95B1F8B5CB44}" type="pres">
      <dgm:prSet presAssocID="{385CDF92-B311-4687-B0F9-ABD05F6777E8}" presName="topConnNode2" presStyleLbl="node2" presStyleIdx="0" presStyleCnt="0"/>
      <dgm:spPr/>
      <dgm:t>
        <a:bodyPr/>
        <a:lstStyle/>
        <a:p>
          <a:endParaRPr lang="en-US"/>
        </a:p>
      </dgm:t>
    </dgm:pt>
    <dgm:pt modelId="{D0E86334-7509-4DEA-8029-5A60A3898401}" type="pres">
      <dgm:prSet presAssocID="{385CDF92-B311-4687-B0F9-ABD05F6777E8}" presName="hierChild4" presStyleCnt="0"/>
      <dgm:spPr/>
      <dgm:t>
        <a:bodyPr/>
        <a:lstStyle/>
        <a:p>
          <a:pPr rtl="1"/>
          <a:endParaRPr lang="ar-SA"/>
        </a:p>
      </dgm:t>
    </dgm:pt>
    <dgm:pt modelId="{1034A66C-E7FE-482A-ACA4-CAB92C56C8D0}" type="pres">
      <dgm:prSet presAssocID="{385CDF92-B311-4687-B0F9-ABD05F6777E8}" presName="hierChild5" presStyleCnt="0"/>
      <dgm:spPr/>
      <dgm:t>
        <a:bodyPr/>
        <a:lstStyle/>
        <a:p>
          <a:pPr rtl="1"/>
          <a:endParaRPr lang="ar-SA"/>
        </a:p>
      </dgm:t>
    </dgm:pt>
    <dgm:pt modelId="{CC26CA6E-A2C5-47AE-AC4A-A1AC9053290B}" type="pres">
      <dgm:prSet presAssocID="{0B73245E-83B5-4DF8-A264-CEA938A20990}" presName="Name28" presStyleLbl="parChTrans1D2" presStyleIdx="1" presStyleCnt="5"/>
      <dgm:spPr/>
      <dgm:t>
        <a:bodyPr/>
        <a:lstStyle/>
        <a:p>
          <a:endParaRPr lang="en-US"/>
        </a:p>
      </dgm:t>
    </dgm:pt>
    <dgm:pt modelId="{8AD54B3F-71D9-4F70-9EAD-F8A9691A1356}" type="pres">
      <dgm:prSet presAssocID="{F3B0D931-3378-4A2C-B217-10683DE553E1}" presName="hierRoot2" presStyleCnt="0">
        <dgm:presLayoutVars>
          <dgm:hierBranch val="hang"/>
        </dgm:presLayoutVars>
      </dgm:prSet>
      <dgm:spPr/>
      <dgm:t>
        <a:bodyPr/>
        <a:lstStyle/>
        <a:p>
          <a:pPr rtl="1"/>
          <a:endParaRPr lang="ar-SA"/>
        </a:p>
      </dgm:t>
    </dgm:pt>
    <dgm:pt modelId="{7411CAD5-F885-4231-8C56-2B32AB91ACF4}" type="pres">
      <dgm:prSet presAssocID="{F3B0D931-3378-4A2C-B217-10683DE553E1}" presName="rootComposite2" presStyleCnt="0"/>
      <dgm:spPr/>
      <dgm:t>
        <a:bodyPr/>
        <a:lstStyle/>
        <a:p>
          <a:pPr rtl="1"/>
          <a:endParaRPr lang="ar-SA"/>
        </a:p>
      </dgm:t>
    </dgm:pt>
    <dgm:pt modelId="{CF8BE451-7A2E-4EBE-9AEB-0FA39E9C1353}" type="pres">
      <dgm:prSet presAssocID="{F3B0D931-3378-4A2C-B217-10683DE553E1}" presName="rootText2" presStyleLbl="alignAcc1" presStyleIdx="0" presStyleCnt="0" custScaleX="136505" custScaleY="99439" custLinFactX="-66452" custLinFactNeighborX="-100000" custLinFactNeighborY="67525">
        <dgm:presLayoutVars>
          <dgm:chPref val="3"/>
        </dgm:presLayoutVars>
      </dgm:prSet>
      <dgm:spPr/>
      <dgm:t>
        <a:bodyPr/>
        <a:lstStyle/>
        <a:p>
          <a:endParaRPr lang="en-US"/>
        </a:p>
      </dgm:t>
    </dgm:pt>
    <dgm:pt modelId="{84012FFD-FFAD-4FFC-AFE3-2AFFCBBF0E85}" type="pres">
      <dgm:prSet presAssocID="{F3B0D931-3378-4A2C-B217-10683DE553E1}" presName="topArc2" presStyleLbl="parChTrans1D1" presStyleIdx="4" presStyleCnt="12"/>
      <dgm:spPr/>
      <dgm:t>
        <a:bodyPr/>
        <a:lstStyle/>
        <a:p>
          <a:pPr rtl="1"/>
          <a:endParaRPr lang="ar-SA"/>
        </a:p>
      </dgm:t>
    </dgm:pt>
    <dgm:pt modelId="{98FCAEAA-9875-4FD4-9DB0-98186490BC0C}" type="pres">
      <dgm:prSet presAssocID="{F3B0D931-3378-4A2C-B217-10683DE553E1}" presName="bottomArc2" presStyleLbl="parChTrans1D1" presStyleIdx="5" presStyleCnt="12"/>
      <dgm:spPr/>
      <dgm:t>
        <a:bodyPr/>
        <a:lstStyle/>
        <a:p>
          <a:pPr rtl="1"/>
          <a:endParaRPr lang="ar-SA"/>
        </a:p>
      </dgm:t>
    </dgm:pt>
    <dgm:pt modelId="{79FCD0BE-E3CC-45BD-A028-ADAD70B02C53}" type="pres">
      <dgm:prSet presAssocID="{F3B0D931-3378-4A2C-B217-10683DE553E1}" presName="topConnNode2" presStyleLbl="node2" presStyleIdx="0" presStyleCnt="0"/>
      <dgm:spPr/>
      <dgm:t>
        <a:bodyPr/>
        <a:lstStyle/>
        <a:p>
          <a:endParaRPr lang="en-US"/>
        </a:p>
      </dgm:t>
    </dgm:pt>
    <dgm:pt modelId="{E1485C65-701F-4ECF-A8C1-6FC7E0CCB759}" type="pres">
      <dgm:prSet presAssocID="{F3B0D931-3378-4A2C-B217-10683DE553E1}" presName="hierChild4" presStyleCnt="0"/>
      <dgm:spPr/>
      <dgm:t>
        <a:bodyPr/>
        <a:lstStyle/>
        <a:p>
          <a:pPr rtl="1"/>
          <a:endParaRPr lang="ar-SA"/>
        </a:p>
      </dgm:t>
    </dgm:pt>
    <dgm:pt modelId="{ED41C3DE-1D04-40F1-8502-4A7651308187}" type="pres">
      <dgm:prSet presAssocID="{F3B0D931-3378-4A2C-B217-10683DE553E1}" presName="hierChild5" presStyleCnt="0"/>
      <dgm:spPr/>
      <dgm:t>
        <a:bodyPr/>
        <a:lstStyle/>
        <a:p>
          <a:pPr rtl="1"/>
          <a:endParaRPr lang="ar-SA"/>
        </a:p>
      </dgm:t>
    </dgm:pt>
    <dgm:pt modelId="{B2860A95-3E38-4FD7-B7EB-30F408D0D95C}" type="pres">
      <dgm:prSet presAssocID="{3D0B8643-9E2A-40F4-9215-3E8934F72452}" presName="Name28" presStyleLbl="parChTrans1D2" presStyleIdx="2" presStyleCnt="5"/>
      <dgm:spPr/>
      <dgm:t>
        <a:bodyPr/>
        <a:lstStyle/>
        <a:p>
          <a:endParaRPr lang="en-US"/>
        </a:p>
      </dgm:t>
    </dgm:pt>
    <dgm:pt modelId="{5545036C-6E11-4D9C-8D8B-838566FB366F}" type="pres">
      <dgm:prSet presAssocID="{BB7BE6FE-87F7-45F7-B2E9-B9595928CFEC}" presName="hierRoot2" presStyleCnt="0">
        <dgm:presLayoutVars>
          <dgm:hierBranch val="hang"/>
        </dgm:presLayoutVars>
      </dgm:prSet>
      <dgm:spPr/>
      <dgm:t>
        <a:bodyPr/>
        <a:lstStyle/>
        <a:p>
          <a:pPr rtl="1"/>
          <a:endParaRPr lang="ar-SA"/>
        </a:p>
      </dgm:t>
    </dgm:pt>
    <dgm:pt modelId="{4FFC19E7-F483-413D-AA8C-73F0ABFC710A}" type="pres">
      <dgm:prSet presAssocID="{BB7BE6FE-87F7-45F7-B2E9-B9595928CFEC}" presName="rootComposite2" presStyleCnt="0"/>
      <dgm:spPr/>
      <dgm:t>
        <a:bodyPr/>
        <a:lstStyle/>
        <a:p>
          <a:pPr rtl="1"/>
          <a:endParaRPr lang="ar-SA"/>
        </a:p>
      </dgm:t>
    </dgm:pt>
    <dgm:pt modelId="{CC251817-7DC1-407C-A0C6-B379AF98DFE2}" type="pres">
      <dgm:prSet presAssocID="{BB7BE6FE-87F7-45F7-B2E9-B9595928CFEC}" presName="rootText2" presStyleLbl="alignAcc1" presStyleIdx="0" presStyleCnt="0" custLinFactX="81371" custLinFactY="-200000" custLinFactNeighborX="100000" custLinFactNeighborY="-223996">
        <dgm:presLayoutVars>
          <dgm:chPref val="3"/>
        </dgm:presLayoutVars>
      </dgm:prSet>
      <dgm:spPr/>
      <dgm:t>
        <a:bodyPr/>
        <a:lstStyle/>
        <a:p>
          <a:endParaRPr lang="en-US"/>
        </a:p>
      </dgm:t>
    </dgm:pt>
    <dgm:pt modelId="{1DD944E1-90C0-42A0-9E2B-6250A5D335D1}" type="pres">
      <dgm:prSet presAssocID="{BB7BE6FE-87F7-45F7-B2E9-B9595928CFEC}" presName="topArc2" presStyleLbl="parChTrans1D1" presStyleIdx="6" presStyleCnt="12"/>
      <dgm:spPr/>
      <dgm:t>
        <a:bodyPr/>
        <a:lstStyle/>
        <a:p>
          <a:pPr rtl="1"/>
          <a:endParaRPr lang="ar-SA"/>
        </a:p>
      </dgm:t>
    </dgm:pt>
    <dgm:pt modelId="{1AD6564D-F46B-44BB-8757-EA310B60FB5F}" type="pres">
      <dgm:prSet presAssocID="{BB7BE6FE-87F7-45F7-B2E9-B9595928CFEC}" presName="bottomArc2" presStyleLbl="parChTrans1D1" presStyleIdx="7" presStyleCnt="12"/>
      <dgm:spPr/>
      <dgm:t>
        <a:bodyPr/>
        <a:lstStyle/>
        <a:p>
          <a:pPr rtl="1"/>
          <a:endParaRPr lang="ar-SA"/>
        </a:p>
      </dgm:t>
    </dgm:pt>
    <dgm:pt modelId="{A8020728-CB1E-4077-8D2F-8DF0981D76B1}" type="pres">
      <dgm:prSet presAssocID="{BB7BE6FE-87F7-45F7-B2E9-B9595928CFEC}" presName="topConnNode2" presStyleLbl="node2" presStyleIdx="0" presStyleCnt="0"/>
      <dgm:spPr/>
      <dgm:t>
        <a:bodyPr/>
        <a:lstStyle/>
        <a:p>
          <a:endParaRPr lang="en-US"/>
        </a:p>
      </dgm:t>
    </dgm:pt>
    <dgm:pt modelId="{6E4D08F7-C447-481D-9508-E1226B94CE27}" type="pres">
      <dgm:prSet presAssocID="{BB7BE6FE-87F7-45F7-B2E9-B9595928CFEC}" presName="hierChild4" presStyleCnt="0"/>
      <dgm:spPr/>
      <dgm:t>
        <a:bodyPr/>
        <a:lstStyle/>
        <a:p>
          <a:pPr rtl="1"/>
          <a:endParaRPr lang="ar-SA"/>
        </a:p>
      </dgm:t>
    </dgm:pt>
    <dgm:pt modelId="{4D802176-8A9B-4B3C-BE00-918B0C874C37}" type="pres">
      <dgm:prSet presAssocID="{BB7BE6FE-87F7-45F7-B2E9-B9595928CFEC}" presName="hierChild5" presStyleCnt="0"/>
      <dgm:spPr/>
      <dgm:t>
        <a:bodyPr/>
        <a:lstStyle/>
        <a:p>
          <a:pPr rtl="1"/>
          <a:endParaRPr lang="ar-SA"/>
        </a:p>
      </dgm:t>
    </dgm:pt>
    <dgm:pt modelId="{618518EB-1C85-4B0F-8321-0938379757C1}" type="pres">
      <dgm:prSet presAssocID="{7087A572-E6E0-4D8C-B9C4-0119888932C7}" presName="Name28" presStyleLbl="parChTrans1D2" presStyleIdx="3" presStyleCnt="5"/>
      <dgm:spPr/>
      <dgm:t>
        <a:bodyPr/>
        <a:lstStyle/>
        <a:p>
          <a:endParaRPr lang="en-US"/>
        </a:p>
      </dgm:t>
    </dgm:pt>
    <dgm:pt modelId="{F586649A-5400-4827-89FA-DDD37769AAA4}" type="pres">
      <dgm:prSet presAssocID="{53F965D2-2397-445B-877F-E9CCEE60B274}" presName="hierRoot2" presStyleCnt="0">
        <dgm:presLayoutVars>
          <dgm:hierBranch val="init"/>
        </dgm:presLayoutVars>
      </dgm:prSet>
      <dgm:spPr/>
      <dgm:t>
        <a:bodyPr/>
        <a:lstStyle/>
        <a:p>
          <a:pPr rtl="1"/>
          <a:endParaRPr lang="ar-SA"/>
        </a:p>
      </dgm:t>
    </dgm:pt>
    <dgm:pt modelId="{6BCA6657-15FC-4452-9A89-F1BDFC605750}" type="pres">
      <dgm:prSet presAssocID="{53F965D2-2397-445B-877F-E9CCEE60B274}" presName="rootComposite2" presStyleCnt="0"/>
      <dgm:spPr/>
      <dgm:t>
        <a:bodyPr/>
        <a:lstStyle/>
        <a:p>
          <a:pPr rtl="1"/>
          <a:endParaRPr lang="ar-SA"/>
        </a:p>
      </dgm:t>
    </dgm:pt>
    <dgm:pt modelId="{AD49D6DD-EF2A-45E7-8C11-0ED9250C6EE2}" type="pres">
      <dgm:prSet presAssocID="{53F965D2-2397-445B-877F-E9CCEE60B274}" presName="rootText2" presStyleLbl="alignAcc1" presStyleIdx="0" presStyleCnt="0" custLinFactNeighborX="-34792" custLinFactNeighborY="-40001">
        <dgm:presLayoutVars>
          <dgm:chPref val="3"/>
        </dgm:presLayoutVars>
      </dgm:prSet>
      <dgm:spPr/>
      <dgm:t>
        <a:bodyPr/>
        <a:lstStyle/>
        <a:p>
          <a:endParaRPr lang="en-US"/>
        </a:p>
      </dgm:t>
    </dgm:pt>
    <dgm:pt modelId="{487147D4-E60E-446A-A53D-E66908F32363}" type="pres">
      <dgm:prSet presAssocID="{53F965D2-2397-445B-877F-E9CCEE60B274}" presName="topArc2" presStyleLbl="parChTrans1D1" presStyleIdx="8" presStyleCnt="12"/>
      <dgm:spPr/>
      <dgm:t>
        <a:bodyPr/>
        <a:lstStyle/>
        <a:p>
          <a:pPr rtl="1"/>
          <a:endParaRPr lang="ar-SA"/>
        </a:p>
      </dgm:t>
    </dgm:pt>
    <dgm:pt modelId="{5A46BC99-5BF7-49B9-B460-A91DD2FB3B1A}" type="pres">
      <dgm:prSet presAssocID="{53F965D2-2397-445B-877F-E9CCEE60B274}" presName="bottomArc2" presStyleLbl="parChTrans1D1" presStyleIdx="9" presStyleCnt="12"/>
      <dgm:spPr/>
      <dgm:t>
        <a:bodyPr/>
        <a:lstStyle/>
        <a:p>
          <a:pPr rtl="1"/>
          <a:endParaRPr lang="ar-SA"/>
        </a:p>
      </dgm:t>
    </dgm:pt>
    <dgm:pt modelId="{0EAB8156-A9EF-4D06-9B69-F3FAC1A82678}" type="pres">
      <dgm:prSet presAssocID="{53F965D2-2397-445B-877F-E9CCEE60B274}" presName="topConnNode2" presStyleLbl="node2" presStyleIdx="0" presStyleCnt="0"/>
      <dgm:spPr/>
      <dgm:t>
        <a:bodyPr/>
        <a:lstStyle/>
        <a:p>
          <a:endParaRPr lang="en-US"/>
        </a:p>
      </dgm:t>
    </dgm:pt>
    <dgm:pt modelId="{8BBA2902-F222-4F30-8E7C-016C4EF7FA91}" type="pres">
      <dgm:prSet presAssocID="{53F965D2-2397-445B-877F-E9CCEE60B274}" presName="hierChild4" presStyleCnt="0"/>
      <dgm:spPr/>
      <dgm:t>
        <a:bodyPr/>
        <a:lstStyle/>
        <a:p>
          <a:pPr rtl="1"/>
          <a:endParaRPr lang="ar-SA"/>
        </a:p>
      </dgm:t>
    </dgm:pt>
    <dgm:pt modelId="{5BC80DC2-107E-4F64-BFB1-BF65972F67F2}" type="pres">
      <dgm:prSet presAssocID="{53F965D2-2397-445B-877F-E9CCEE60B274}" presName="hierChild5" presStyleCnt="0"/>
      <dgm:spPr/>
      <dgm:t>
        <a:bodyPr/>
        <a:lstStyle/>
        <a:p>
          <a:pPr rtl="1"/>
          <a:endParaRPr lang="ar-SA"/>
        </a:p>
      </dgm:t>
    </dgm:pt>
    <dgm:pt modelId="{91E094D0-A617-461B-8CC6-302B839F5F05}" type="pres">
      <dgm:prSet presAssocID="{0DDF7266-3E47-4C8C-B212-439BF4E689DA}" presName="hierChild3" presStyleCnt="0"/>
      <dgm:spPr/>
      <dgm:t>
        <a:bodyPr/>
        <a:lstStyle/>
        <a:p>
          <a:pPr rtl="1"/>
          <a:endParaRPr lang="ar-SA"/>
        </a:p>
      </dgm:t>
    </dgm:pt>
    <dgm:pt modelId="{55637031-ACA8-47DE-B504-96E3F0775341}" type="pres">
      <dgm:prSet presAssocID="{7FCAAA83-3212-4F4C-92E1-D0D462423994}" presName="Name101" presStyleLbl="parChTrans1D2" presStyleIdx="4" presStyleCnt="5"/>
      <dgm:spPr/>
      <dgm:t>
        <a:bodyPr/>
        <a:lstStyle/>
        <a:p>
          <a:endParaRPr lang="en-US"/>
        </a:p>
      </dgm:t>
    </dgm:pt>
    <dgm:pt modelId="{23044187-4B80-43AC-BAAD-17FAB30E889B}" type="pres">
      <dgm:prSet presAssocID="{69F7895E-67D0-47D9-8F22-FA256073751F}" presName="hierRoot3" presStyleCnt="0">
        <dgm:presLayoutVars>
          <dgm:hierBranch val="hang"/>
        </dgm:presLayoutVars>
      </dgm:prSet>
      <dgm:spPr/>
      <dgm:t>
        <a:bodyPr/>
        <a:lstStyle/>
        <a:p>
          <a:pPr rtl="1"/>
          <a:endParaRPr lang="ar-SA"/>
        </a:p>
      </dgm:t>
    </dgm:pt>
    <dgm:pt modelId="{942795FF-FFAA-46A5-8949-C88252C06F3E}" type="pres">
      <dgm:prSet presAssocID="{69F7895E-67D0-47D9-8F22-FA256073751F}" presName="rootComposite3" presStyleCnt="0"/>
      <dgm:spPr/>
      <dgm:t>
        <a:bodyPr/>
        <a:lstStyle/>
        <a:p>
          <a:pPr rtl="1"/>
          <a:endParaRPr lang="ar-SA"/>
        </a:p>
      </dgm:t>
    </dgm:pt>
    <dgm:pt modelId="{3FA45E84-EE48-478C-9E6F-88BF96F9BCF7}" type="pres">
      <dgm:prSet presAssocID="{69F7895E-67D0-47D9-8F22-FA256073751F}" presName="rootText3" presStyleLbl="alignAcc1" presStyleIdx="0" presStyleCnt="0" custLinFactNeighborX="-23017" custLinFactNeighborY="53370">
        <dgm:presLayoutVars>
          <dgm:chPref val="3"/>
        </dgm:presLayoutVars>
      </dgm:prSet>
      <dgm:spPr/>
      <dgm:t>
        <a:bodyPr/>
        <a:lstStyle/>
        <a:p>
          <a:endParaRPr lang="en-US"/>
        </a:p>
      </dgm:t>
    </dgm:pt>
    <dgm:pt modelId="{E046803D-2382-44FD-BE4A-FAA6A8AEAEE6}" type="pres">
      <dgm:prSet presAssocID="{69F7895E-67D0-47D9-8F22-FA256073751F}" presName="topArc3" presStyleLbl="parChTrans1D1" presStyleIdx="10" presStyleCnt="12"/>
      <dgm:spPr/>
      <dgm:t>
        <a:bodyPr/>
        <a:lstStyle/>
        <a:p>
          <a:pPr rtl="1"/>
          <a:endParaRPr lang="ar-SA"/>
        </a:p>
      </dgm:t>
    </dgm:pt>
    <dgm:pt modelId="{DFB1E178-CDCF-46E9-A098-5B8764789F48}" type="pres">
      <dgm:prSet presAssocID="{69F7895E-67D0-47D9-8F22-FA256073751F}" presName="bottomArc3" presStyleLbl="parChTrans1D1" presStyleIdx="11" presStyleCnt="12"/>
      <dgm:spPr/>
      <dgm:t>
        <a:bodyPr/>
        <a:lstStyle/>
        <a:p>
          <a:pPr rtl="1"/>
          <a:endParaRPr lang="ar-SA"/>
        </a:p>
      </dgm:t>
    </dgm:pt>
    <dgm:pt modelId="{500F7EBD-C243-4E30-8249-A804F80B2867}" type="pres">
      <dgm:prSet presAssocID="{69F7895E-67D0-47D9-8F22-FA256073751F}" presName="topConnNode3" presStyleLbl="asst1" presStyleIdx="0" presStyleCnt="0"/>
      <dgm:spPr/>
      <dgm:t>
        <a:bodyPr/>
        <a:lstStyle/>
        <a:p>
          <a:endParaRPr lang="en-US"/>
        </a:p>
      </dgm:t>
    </dgm:pt>
    <dgm:pt modelId="{2FEFE466-3FBA-40EB-8AF4-0E94DF2D7E67}" type="pres">
      <dgm:prSet presAssocID="{69F7895E-67D0-47D9-8F22-FA256073751F}" presName="hierChild6" presStyleCnt="0"/>
      <dgm:spPr/>
      <dgm:t>
        <a:bodyPr/>
        <a:lstStyle/>
        <a:p>
          <a:pPr rtl="1"/>
          <a:endParaRPr lang="ar-SA"/>
        </a:p>
      </dgm:t>
    </dgm:pt>
    <dgm:pt modelId="{E5EDC0DE-5B92-4383-90EE-F648E66BC59E}" type="pres">
      <dgm:prSet presAssocID="{69F7895E-67D0-47D9-8F22-FA256073751F}" presName="hierChild7" presStyleCnt="0"/>
      <dgm:spPr/>
      <dgm:t>
        <a:bodyPr/>
        <a:lstStyle/>
        <a:p>
          <a:pPr rtl="1"/>
          <a:endParaRPr lang="ar-SA"/>
        </a:p>
      </dgm:t>
    </dgm:pt>
  </dgm:ptLst>
  <dgm:cxnLst>
    <dgm:cxn modelId="{37A61171-407F-42C5-9EAD-101B663E1CEB}" type="presOf" srcId="{BB7BE6FE-87F7-45F7-B2E9-B9595928CFEC}" destId="{CC251817-7DC1-407C-A0C6-B379AF98DFE2}" srcOrd="0" destOrd="0" presId="urn:microsoft.com/office/officeart/2008/layout/HalfCircleOrganizationChart"/>
    <dgm:cxn modelId="{DD51F908-E6FC-4172-9804-92932C3BF987}" type="presOf" srcId="{E36FCD36-A3C1-4ED3-BD3F-0F65FF3C897D}" destId="{7AC3AD0B-8662-4AE5-80AE-4913ABF0D5E7}" srcOrd="0" destOrd="0" presId="urn:microsoft.com/office/officeart/2008/layout/HalfCircleOrganizationChart"/>
    <dgm:cxn modelId="{8482F45A-93D5-40F9-ADB0-5A44770A701B}" srcId="{0DDF7266-3E47-4C8C-B212-439BF4E689DA}" destId="{F3B0D931-3378-4A2C-B217-10683DE553E1}" srcOrd="2" destOrd="0" parTransId="{0B73245E-83B5-4DF8-A264-CEA938A20990}" sibTransId="{84520613-0BD3-48C1-B467-ED59FF14FA4D}"/>
    <dgm:cxn modelId="{8FB6A934-739F-45EB-A2CB-74B4675FDBE6}" type="presOf" srcId="{0DDF7266-3E47-4C8C-B212-439BF4E689DA}" destId="{A6378E72-CFED-4E19-BD66-C5F409605600}" srcOrd="0" destOrd="0" presId="urn:microsoft.com/office/officeart/2008/layout/HalfCircleOrganizationChart"/>
    <dgm:cxn modelId="{F9C4A7CB-BAFA-46A9-9C0F-7916E5A46338}" type="presOf" srcId="{3D0B8643-9E2A-40F4-9215-3E8934F72452}" destId="{B2860A95-3E38-4FD7-B7EB-30F408D0D95C}" srcOrd="0" destOrd="0" presId="urn:microsoft.com/office/officeart/2008/layout/HalfCircleOrganizationChart"/>
    <dgm:cxn modelId="{77A4BCB3-4DAB-4E42-8A6A-1991CDF4E57B}" type="presOf" srcId="{69F7895E-67D0-47D9-8F22-FA256073751F}" destId="{500F7EBD-C243-4E30-8249-A804F80B2867}" srcOrd="1" destOrd="0" presId="urn:microsoft.com/office/officeart/2008/layout/HalfCircleOrganizationChart"/>
    <dgm:cxn modelId="{2800AFD8-DC55-4902-8C62-1D1D01A80E1B}" type="presOf" srcId="{53F965D2-2397-445B-877F-E9CCEE60B274}" destId="{AD49D6DD-EF2A-45E7-8C11-0ED9250C6EE2}" srcOrd="0" destOrd="0" presId="urn:microsoft.com/office/officeart/2008/layout/HalfCircleOrganizationChart"/>
    <dgm:cxn modelId="{CAB30159-1266-4F18-99F1-1A2FA6938C9C}" type="presOf" srcId="{7FCAAA83-3212-4F4C-92E1-D0D462423994}" destId="{55637031-ACA8-47DE-B504-96E3F0775341}" srcOrd="0" destOrd="0" presId="urn:microsoft.com/office/officeart/2008/layout/HalfCircleOrganizationChart"/>
    <dgm:cxn modelId="{3AFE6815-C380-4345-8709-786C6D5AB139}" type="presOf" srcId="{0B73245E-83B5-4DF8-A264-CEA938A20990}" destId="{CC26CA6E-A2C5-47AE-AC4A-A1AC9053290B}" srcOrd="0" destOrd="0" presId="urn:microsoft.com/office/officeart/2008/layout/HalfCircleOrganizationChart"/>
    <dgm:cxn modelId="{99ED2FBE-5E00-4B3B-90C0-FA4948EC4595}" type="presOf" srcId="{CB524746-5F8F-42A2-A023-28D59B536D63}" destId="{015A60C5-9DBC-4ED9-9C81-172586E76424}" srcOrd="0" destOrd="0" presId="urn:microsoft.com/office/officeart/2008/layout/HalfCircleOrganizationChart"/>
    <dgm:cxn modelId="{B66ABBB0-5146-470B-B21B-D3199001E0CF}" type="presOf" srcId="{53F965D2-2397-445B-877F-E9CCEE60B274}" destId="{0EAB8156-A9EF-4D06-9B69-F3FAC1A82678}" srcOrd="1" destOrd="0" presId="urn:microsoft.com/office/officeart/2008/layout/HalfCircleOrganizationChart"/>
    <dgm:cxn modelId="{195B2A2E-8883-4B94-8A68-B01E4709D8FD}" type="presOf" srcId="{F3B0D931-3378-4A2C-B217-10683DE553E1}" destId="{CF8BE451-7A2E-4EBE-9AEB-0FA39E9C1353}" srcOrd="0" destOrd="0" presId="urn:microsoft.com/office/officeart/2008/layout/HalfCircleOrganizationChart"/>
    <dgm:cxn modelId="{5CB502C5-B74D-48A8-8C1D-7280CD0823A3}" srcId="{0DDF7266-3E47-4C8C-B212-439BF4E689DA}" destId="{BB7BE6FE-87F7-45F7-B2E9-B9595928CFEC}" srcOrd="3" destOrd="0" parTransId="{3D0B8643-9E2A-40F4-9215-3E8934F72452}" sibTransId="{BBC664C7-B7DE-4CD9-9800-9C5AC7EF351C}"/>
    <dgm:cxn modelId="{1B1BE523-2B4A-4401-9DA3-6D4186DC7660}" type="presOf" srcId="{F3B0D931-3378-4A2C-B217-10683DE553E1}" destId="{79FCD0BE-E3CC-45BD-A028-ADAD70B02C53}" srcOrd="1" destOrd="0" presId="urn:microsoft.com/office/officeart/2008/layout/HalfCircleOrganizationChart"/>
    <dgm:cxn modelId="{3FAB27F4-72A4-4F11-857A-63A37C2DB8D2}" srcId="{0DDF7266-3E47-4C8C-B212-439BF4E689DA}" destId="{53F965D2-2397-445B-877F-E9CCEE60B274}" srcOrd="4" destOrd="0" parTransId="{7087A572-E6E0-4D8C-B9C4-0119888932C7}" sibTransId="{2074BD22-96DD-4065-8FFD-4224E21B6B09}"/>
    <dgm:cxn modelId="{30EAD67D-2222-4FEC-92FE-1CF1E0F2643C}" srcId="{0DDF7266-3E47-4C8C-B212-439BF4E689DA}" destId="{385CDF92-B311-4687-B0F9-ABD05F6777E8}" srcOrd="1" destOrd="0" parTransId="{E36FCD36-A3C1-4ED3-BD3F-0F65FF3C897D}" sibTransId="{E2955822-9393-4A8E-B5D4-F1A52390BF75}"/>
    <dgm:cxn modelId="{0A2FF033-919D-487D-A68C-F9546CC7B04C}" type="presOf" srcId="{69F7895E-67D0-47D9-8F22-FA256073751F}" destId="{3FA45E84-EE48-478C-9E6F-88BF96F9BCF7}" srcOrd="0" destOrd="0" presId="urn:microsoft.com/office/officeart/2008/layout/HalfCircleOrganizationChart"/>
    <dgm:cxn modelId="{A19E3FD2-D70D-476C-9523-71FCDE4D0FF0}" type="presOf" srcId="{0DDF7266-3E47-4C8C-B212-439BF4E689DA}" destId="{74B9C668-C8C1-457C-9647-C15C8761B4A8}" srcOrd="1" destOrd="0" presId="urn:microsoft.com/office/officeart/2008/layout/HalfCircleOrganizationChart"/>
    <dgm:cxn modelId="{95897DBD-7599-41EB-9102-B1571AC7E42A}" srcId="{CB524746-5F8F-42A2-A023-28D59B536D63}" destId="{0DDF7266-3E47-4C8C-B212-439BF4E689DA}" srcOrd="0" destOrd="0" parTransId="{3644208C-B563-4DD0-A5C2-4A1A39C56A6E}" sibTransId="{4FD5B553-AA59-4C90-A8AB-4C698C5EA39D}"/>
    <dgm:cxn modelId="{B4A00642-637A-4E8F-BC90-6B14C9906D13}" type="presOf" srcId="{BB7BE6FE-87F7-45F7-B2E9-B9595928CFEC}" destId="{A8020728-CB1E-4077-8D2F-8DF0981D76B1}" srcOrd="1" destOrd="0" presId="urn:microsoft.com/office/officeart/2008/layout/HalfCircleOrganizationChart"/>
    <dgm:cxn modelId="{4AC583F1-D315-459E-9837-D89006A355CA}" type="presOf" srcId="{385CDF92-B311-4687-B0F9-ABD05F6777E8}" destId="{C50F480C-0B5F-4692-9748-E0CC0334136B}" srcOrd="0" destOrd="0" presId="urn:microsoft.com/office/officeart/2008/layout/HalfCircleOrganizationChart"/>
    <dgm:cxn modelId="{45E19976-99BD-4C3A-B97B-7F4427B51909}" type="presOf" srcId="{7087A572-E6E0-4D8C-B9C4-0119888932C7}" destId="{618518EB-1C85-4B0F-8321-0938379757C1}" srcOrd="0" destOrd="0" presId="urn:microsoft.com/office/officeart/2008/layout/HalfCircleOrganizationChart"/>
    <dgm:cxn modelId="{E4FDACB9-BCEC-4173-93F3-FA2C98994B57}" type="presOf" srcId="{385CDF92-B311-4687-B0F9-ABD05F6777E8}" destId="{1BA3402E-53D4-46FA-B9D7-95B1F8B5CB44}" srcOrd="1" destOrd="0" presId="urn:microsoft.com/office/officeart/2008/layout/HalfCircleOrganizationChart"/>
    <dgm:cxn modelId="{B59E4549-AF71-4800-8E81-F3D43D5C4AD0}" srcId="{0DDF7266-3E47-4C8C-B212-439BF4E689DA}" destId="{69F7895E-67D0-47D9-8F22-FA256073751F}" srcOrd="0" destOrd="0" parTransId="{7FCAAA83-3212-4F4C-92E1-D0D462423994}" sibTransId="{BC3E7B90-EF64-4370-B8E6-FEEAA051E416}"/>
    <dgm:cxn modelId="{693D1770-0087-4FD6-B646-A0AB2048E98C}" type="presParOf" srcId="{015A60C5-9DBC-4ED9-9C81-172586E76424}" destId="{954EA70E-87C4-4C7C-BF6F-F032EDBC8886}" srcOrd="0" destOrd="0" presId="urn:microsoft.com/office/officeart/2008/layout/HalfCircleOrganizationChart"/>
    <dgm:cxn modelId="{27ADBFCD-81DF-4EDC-9B77-C07585B1A599}" type="presParOf" srcId="{954EA70E-87C4-4C7C-BF6F-F032EDBC8886}" destId="{5FC3A322-2892-456E-8F51-894174C5B65D}" srcOrd="0" destOrd="0" presId="urn:microsoft.com/office/officeart/2008/layout/HalfCircleOrganizationChart"/>
    <dgm:cxn modelId="{6731875C-56B9-4253-A9C4-88818C94D11B}" type="presParOf" srcId="{5FC3A322-2892-456E-8F51-894174C5B65D}" destId="{A6378E72-CFED-4E19-BD66-C5F409605600}" srcOrd="0" destOrd="0" presId="urn:microsoft.com/office/officeart/2008/layout/HalfCircleOrganizationChart"/>
    <dgm:cxn modelId="{8B6F55C2-45A0-4DA6-A4D1-FBEC10AB51B4}" type="presParOf" srcId="{5FC3A322-2892-456E-8F51-894174C5B65D}" destId="{00DDB810-7AA2-4D27-A803-072B0FA7142A}" srcOrd="1" destOrd="0" presId="urn:microsoft.com/office/officeart/2008/layout/HalfCircleOrganizationChart"/>
    <dgm:cxn modelId="{C19A61FA-5566-4EE9-8D59-5CA7F1F8B58F}" type="presParOf" srcId="{5FC3A322-2892-456E-8F51-894174C5B65D}" destId="{5243128A-C295-4205-946C-E8B12FB8931D}" srcOrd="2" destOrd="0" presId="urn:microsoft.com/office/officeart/2008/layout/HalfCircleOrganizationChart"/>
    <dgm:cxn modelId="{DA0778AB-B92D-41B5-9CC6-0BA13E79AA36}" type="presParOf" srcId="{5FC3A322-2892-456E-8F51-894174C5B65D}" destId="{74B9C668-C8C1-457C-9647-C15C8761B4A8}" srcOrd="3" destOrd="0" presId="urn:microsoft.com/office/officeart/2008/layout/HalfCircleOrganizationChart"/>
    <dgm:cxn modelId="{4929FCF1-3A49-4F10-9A0A-079B2D6786B5}" type="presParOf" srcId="{954EA70E-87C4-4C7C-BF6F-F032EDBC8886}" destId="{16A0C4CE-794A-4D43-92A5-A398C7397E7C}" srcOrd="1" destOrd="0" presId="urn:microsoft.com/office/officeart/2008/layout/HalfCircleOrganizationChart"/>
    <dgm:cxn modelId="{0C04BCF3-C9B7-428A-BF85-F18C73E122AB}" type="presParOf" srcId="{16A0C4CE-794A-4D43-92A5-A398C7397E7C}" destId="{7AC3AD0B-8662-4AE5-80AE-4913ABF0D5E7}" srcOrd="0" destOrd="0" presId="urn:microsoft.com/office/officeart/2008/layout/HalfCircleOrganizationChart"/>
    <dgm:cxn modelId="{72E968A1-E76D-48E4-A0D3-EE3CC375E235}" type="presParOf" srcId="{16A0C4CE-794A-4D43-92A5-A398C7397E7C}" destId="{558A360C-4981-4716-A393-638BB4899A81}" srcOrd="1" destOrd="0" presId="urn:microsoft.com/office/officeart/2008/layout/HalfCircleOrganizationChart"/>
    <dgm:cxn modelId="{D75BBAB2-81D8-4CED-A281-A7FB3F40A932}" type="presParOf" srcId="{558A360C-4981-4716-A393-638BB4899A81}" destId="{517DF894-F8E3-4D1E-8209-454118CD3F2F}" srcOrd="0" destOrd="0" presId="urn:microsoft.com/office/officeart/2008/layout/HalfCircleOrganizationChart"/>
    <dgm:cxn modelId="{892FEB4E-FACD-473C-9181-2582F9CDD2E6}" type="presParOf" srcId="{517DF894-F8E3-4D1E-8209-454118CD3F2F}" destId="{C50F480C-0B5F-4692-9748-E0CC0334136B}" srcOrd="0" destOrd="0" presId="urn:microsoft.com/office/officeart/2008/layout/HalfCircleOrganizationChart"/>
    <dgm:cxn modelId="{A0666F28-8F32-430A-9836-1214FE435AEB}" type="presParOf" srcId="{517DF894-F8E3-4D1E-8209-454118CD3F2F}" destId="{49ED6B79-1544-40EB-9827-DC5C9029E1BB}" srcOrd="1" destOrd="0" presId="urn:microsoft.com/office/officeart/2008/layout/HalfCircleOrganizationChart"/>
    <dgm:cxn modelId="{54C7FA03-2A87-4F5E-A4D9-CD44835A126F}" type="presParOf" srcId="{517DF894-F8E3-4D1E-8209-454118CD3F2F}" destId="{031D5669-B6D8-4C92-A12D-A5759FFE9C70}" srcOrd="2" destOrd="0" presId="urn:microsoft.com/office/officeart/2008/layout/HalfCircleOrganizationChart"/>
    <dgm:cxn modelId="{66C8722A-6191-4422-8FAA-989F22097C87}" type="presParOf" srcId="{517DF894-F8E3-4D1E-8209-454118CD3F2F}" destId="{1BA3402E-53D4-46FA-B9D7-95B1F8B5CB44}" srcOrd="3" destOrd="0" presId="urn:microsoft.com/office/officeart/2008/layout/HalfCircleOrganizationChart"/>
    <dgm:cxn modelId="{B4BEE126-E02B-4B39-A090-103FE8676C6B}" type="presParOf" srcId="{558A360C-4981-4716-A393-638BB4899A81}" destId="{D0E86334-7509-4DEA-8029-5A60A3898401}" srcOrd="1" destOrd="0" presId="urn:microsoft.com/office/officeart/2008/layout/HalfCircleOrganizationChart"/>
    <dgm:cxn modelId="{872F355A-042B-40E1-9662-320AB8F80A62}" type="presParOf" srcId="{558A360C-4981-4716-A393-638BB4899A81}" destId="{1034A66C-E7FE-482A-ACA4-CAB92C56C8D0}" srcOrd="2" destOrd="0" presId="urn:microsoft.com/office/officeart/2008/layout/HalfCircleOrganizationChart"/>
    <dgm:cxn modelId="{9FD71CFE-F1A0-4670-8AE1-1E9982763A94}" type="presParOf" srcId="{16A0C4CE-794A-4D43-92A5-A398C7397E7C}" destId="{CC26CA6E-A2C5-47AE-AC4A-A1AC9053290B}" srcOrd="2" destOrd="0" presId="urn:microsoft.com/office/officeart/2008/layout/HalfCircleOrganizationChart"/>
    <dgm:cxn modelId="{0D0544C2-DCE0-4CB4-AB32-6F7E700053A3}" type="presParOf" srcId="{16A0C4CE-794A-4D43-92A5-A398C7397E7C}" destId="{8AD54B3F-71D9-4F70-9EAD-F8A9691A1356}" srcOrd="3" destOrd="0" presId="urn:microsoft.com/office/officeart/2008/layout/HalfCircleOrganizationChart"/>
    <dgm:cxn modelId="{034405E2-ADC5-41E6-A5EF-AF746A9CB2F7}" type="presParOf" srcId="{8AD54B3F-71D9-4F70-9EAD-F8A9691A1356}" destId="{7411CAD5-F885-4231-8C56-2B32AB91ACF4}" srcOrd="0" destOrd="0" presId="urn:microsoft.com/office/officeart/2008/layout/HalfCircleOrganizationChart"/>
    <dgm:cxn modelId="{5F008E7A-73C6-40AB-94AF-FD7908E8BB00}" type="presParOf" srcId="{7411CAD5-F885-4231-8C56-2B32AB91ACF4}" destId="{CF8BE451-7A2E-4EBE-9AEB-0FA39E9C1353}" srcOrd="0" destOrd="0" presId="urn:microsoft.com/office/officeart/2008/layout/HalfCircleOrganizationChart"/>
    <dgm:cxn modelId="{2370A34A-7BBE-4A71-95DF-2689DCCD2BEB}" type="presParOf" srcId="{7411CAD5-F885-4231-8C56-2B32AB91ACF4}" destId="{84012FFD-FFAD-4FFC-AFE3-2AFFCBBF0E85}" srcOrd="1" destOrd="0" presId="urn:microsoft.com/office/officeart/2008/layout/HalfCircleOrganizationChart"/>
    <dgm:cxn modelId="{0A552384-8603-4BA5-8E27-52B4AF569DFD}" type="presParOf" srcId="{7411CAD5-F885-4231-8C56-2B32AB91ACF4}" destId="{98FCAEAA-9875-4FD4-9DB0-98186490BC0C}" srcOrd="2" destOrd="0" presId="urn:microsoft.com/office/officeart/2008/layout/HalfCircleOrganizationChart"/>
    <dgm:cxn modelId="{E06C7494-5D84-4ECD-A96D-DE303369411B}" type="presParOf" srcId="{7411CAD5-F885-4231-8C56-2B32AB91ACF4}" destId="{79FCD0BE-E3CC-45BD-A028-ADAD70B02C53}" srcOrd="3" destOrd="0" presId="urn:microsoft.com/office/officeart/2008/layout/HalfCircleOrganizationChart"/>
    <dgm:cxn modelId="{057A9529-CBBC-4A0A-886E-77FA9AD3A988}" type="presParOf" srcId="{8AD54B3F-71D9-4F70-9EAD-F8A9691A1356}" destId="{E1485C65-701F-4ECF-A8C1-6FC7E0CCB759}" srcOrd="1" destOrd="0" presId="urn:microsoft.com/office/officeart/2008/layout/HalfCircleOrganizationChart"/>
    <dgm:cxn modelId="{D3C88C8C-6BD3-4369-8909-5AB44E2939EF}" type="presParOf" srcId="{8AD54B3F-71D9-4F70-9EAD-F8A9691A1356}" destId="{ED41C3DE-1D04-40F1-8502-4A7651308187}" srcOrd="2" destOrd="0" presId="urn:microsoft.com/office/officeart/2008/layout/HalfCircleOrganizationChart"/>
    <dgm:cxn modelId="{F0851CD5-963C-4BBE-9D06-B01B891627D7}" type="presParOf" srcId="{16A0C4CE-794A-4D43-92A5-A398C7397E7C}" destId="{B2860A95-3E38-4FD7-B7EB-30F408D0D95C}" srcOrd="4" destOrd="0" presId="urn:microsoft.com/office/officeart/2008/layout/HalfCircleOrganizationChart"/>
    <dgm:cxn modelId="{EA5F0F4C-B477-480B-A6C9-D45F5879AB66}" type="presParOf" srcId="{16A0C4CE-794A-4D43-92A5-A398C7397E7C}" destId="{5545036C-6E11-4D9C-8D8B-838566FB366F}" srcOrd="5" destOrd="0" presId="urn:microsoft.com/office/officeart/2008/layout/HalfCircleOrganizationChart"/>
    <dgm:cxn modelId="{0CB3F0E2-9C2C-470C-A177-944D5E5C47AB}" type="presParOf" srcId="{5545036C-6E11-4D9C-8D8B-838566FB366F}" destId="{4FFC19E7-F483-413D-AA8C-73F0ABFC710A}" srcOrd="0" destOrd="0" presId="urn:microsoft.com/office/officeart/2008/layout/HalfCircleOrganizationChart"/>
    <dgm:cxn modelId="{48A64E16-BF9A-4AB6-AD08-8EC46E47DA02}" type="presParOf" srcId="{4FFC19E7-F483-413D-AA8C-73F0ABFC710A}" destId="{CC251817-7DC1-407C-A0C6-B379AF98DFE2}" srcOrd="0" destOrd="0" presId="urn:microsoft.com/office/officeart/2008/layout/HalfCircleOrganizationChart"/>
    <dgm:cxn modelId="{86AA3163-F4D3-40B3-A7CF-6E87BDF79ED2}" type="presParOf" srcId="{4FFC19E7-F483-413D-AA8C-73F0ABFC710A}" destId="{1DD944E1-90C0-42A0-9E2B-6250A5D335D1}" srcOrd="1" destOrd="0" presId="urn:microsoft.com/office/officeart/2008/layout/HalfCircleOrganizationChart"/>
    <dgm:cxn modelId="{36AE3399-B04D-42E3-91AC-781141E47EDD}" type="presParOf" srcId="{4FFC19E7-F483-413D-AA8C-73F0ABFC710A}" destId="{1AD6564D-F46B-44BB-8757-EA310B60FB5F}" srcOrd="2" destOrd="0" presId="urn:microsoft.com/office/officeart/2008/layout/HalfCircleOrganizationChart"/>
    <dgm:cxn modelId="{DC3BAD14-AEA3-475E-B04D-FDDA5407B1EF}" type="presParOf" srcId="{4FFC19E7-F483-413D-AA8C-73F0ABFC710A}" destId="{A8020728-CB1E-4077-8D2F-8DF0981D76B1}" srcOrd="3" destOrd="0" presId="urn:microsoft.com/office/officeart/2008/layout/HalfCircleOrganizationChart"/>
    <dgm:cxn modelId="{43557597-F627-436E-9B9E-6BEA5D94D313}" type="presParOf" srcId="{5545036C-6E11-4D9C-8D8B-838566FB366F}" destId="{6E4D08F7-C447-481D-9508-E1226B94CE27}" srcOrd="1" destOrd="0" presId="urn:microsoft.com/office/officeart/2008/layout/HalfCircleOrganizationChart"/>
    <dgm:cxn modelId="{AEC527DB-8E90-4F0A-BDFA-7680A560BAFD}" type="presParOf" srcId="{5545036C-6E11-4D9C-8D8B-838566FB366F}" destId="{4D802176-8A9B-4B3C-BE00-918B0C874C37}" srcOrd="2" destOrd="0" presId="urn:microsoft.com/office/officeart/2008/layout/HalfCircleOrganizationChart"/>
    <dgm:cxn modelId="{EEF96319-433C-407F-A742-5AF5B36D71EB}" type="presParOf" srcId="{16A0C4CE-794A-4D43-92A5-A398C7397E7C}" destId="{618518EB-1C85-4B0F-8321-0938379757C1}" srcOrd="6" destOrd="0" presId="urn:microsoft.com/office/officeart/2008/layout/HalfCircleOrganizationChart"/>
    <dgm:cxn modelId="{8D001F0D-8FC1-452E-B1B8-DA7950D4B125}" type="presParOf" srcId="{16A0C4CE-794A-4D43-92A5-A398C7397E7C}" destId="{F586649A-5400-4827-89FA-DDD37769AAA4}" srcOrd="7" destOrd="0" presId="urn:microsoft.com/office/officeart/2008/layout/HalfCircleOrganizationChart"/>
    <dgm:cxn modelId="{64874B99-2BF9-4E6D-966E-D185DA59F47A}" type="presParOf" srcId="{F586649A-5400-4827-89FA-DDD37769AAA4}" destId="{6BCA6657-15FC-4452-9A89-F1BDFC605750}" srcOrd="0" destOrd="0" presId="urn:microsoft.com/office/officeart/2008/layout/HalfCircleOrganizationChart"/>
    <dgm:cxn modelId="{87BA5998-CFE8-426B-A342-39E681021B31}" type="presParOf" srcId="{6BCA6657-15FC-4452-9A89-F1BDFC605750}" destId="{AD49D6DD-EF2A-45E7-8C11-0ED9250C6EE2}" srcOrd="0" destOrd="0" presId="urn:microsoft.com/office/officeart/2008/layout/HalfCircleOrganizationChart"/>
    <dgm:cxn modelId="{2483FB79-B943-4A17-8459-5DCB472B3033}" type="presParOf" srcId="{6BCA6657-15FC-4452-9A89-F1BDFC605750}" destId="{487147D4-E60E-446A-A53D-E66908F32363}" srcOrd="1" destOrd="0" presId="urn:microsoft.com/office/officeart/2008/layout/HalfCircleOrganizationChart"/>
    <dgm:cxn modelId="{AA603AF9-8A51-4568-8635-0CDE2DF58519}" type="presParOf" srcId="{6BCA6657-15FC-4452-9A89-F1BDFC605750}" destId="{5A46BC99-5BF7-49B9-B460-A91DD2FB3B1A}" srcOrd="2" destOrd="0" presId="urn:microsoft.com/office/officeart/2008/layout/HalfCircleOrganizationChart"/>
    <dgm:cxn modelId="{5A748C7B-D083-4892-8BC2-EAD7EE334383}" type="presParOf" srcId="{6BCA6657-15FC-4452-9A89-F1BDFC605750}" destId="{0EAB8156-A9EF-4D06-9B69-F3FAC1A82678}" srcOrd="3" destOrd="0" presId="urn:microsoft.com/office/officeart/2008/layout/HalfCircleOrganizationChart"/>
    <dgm:cxn modelId="{E52D0577-7462-4999-9609-CFAF6FB0A11F}" type="presParOf" srcId="{F586649A-5400-4827-89FA-DDD37769AAA4}" destId="{8BBA2902-F222-4F30-8E7C-016C4EF7FA91}" srcOrd="1" destOrd="0" presId="urn:microsoft.com/office/officeart/2008/layout/HalfCircleOrganizationChart"/>
    <dgm:cxn modelId="{E406EE4F-EE07-4474-9A62-B7FF5C09110A}" type="presParOf" srcId="{F586649A-5400-4827-89FA-DDD37769AAA4}" destId="{5BC80DC2-107E-4F64-BFB1-BF65972F67F2}" srcOrd="2" destOrd="0" presId="urn:microsoft.com/office/officeart/2008/layout/HalfCircleOrganizationChart"/>
    <dgm:cxn modelId="{CCFF11E1-4E7A-482D-A766-B10236078FEF}" type="presParOf" srcId="{954EA70E-87C4-4C7C-BF6F-F032EDBC8886}" destId="{91E094D0-A617-461B-8CC6-302B839F5F05}" srcOrd="2" destOrd="0" presId="urn:microsoft.com/office/officeart/2008/layout/HalfCircleOrganizationChart"/>
    <dgm:cxn modelId="{A576C117-D04F-4D19-AC9D-E90313E9E3DC}" type="presParOf" srcId="{91E094D0-A617-461B-8CC6-302B839F5F05}" destId="{55637031-ACA8-47DE-B504-96E3F0775341}" srcOrd="0" destOrd="0" presId="urn:microsoft.com/office/officeart/2008/layout/HalfCircleOrganizationChart"/>
    <dgm:cxn modelId="{E270CF7D-94BF-46D1-90CC-378ED3AFFC46}" type="presParOf" srcId="{91E094D0-A617-461B-8CC6-302B839F5F05}" destId="{23044187-4B80-43AC-BAAD-17FAB30E889B}" srcOrd="1" destOrd="0" presId="urn:microsoft.com/office/officeart/2008/layout/HalfCircleOrganizationChart"/>
    <dgm:cxn modelId="{D41E6623-4E23-4BA7-B98A-70F48FEB0D39}" type="presParOf" srcId="{23044187-4B80-43AC-BAAD-17FAB30E889B}" destId="{942795FF-FFAA-46A5-8949-C88252C06F3E}" srcOrd="0" destOrd="0" presId="urn:microsoft.com/office/officeart/2008/layout/HalfCircleOrganizationChart"/>
    <dgm:cxn modelId="{FF7F1C29-146A-42C0-B6BF-59CEC70AC039}" type="presParOf" srcId="{942795FF-FFAA-46A5-8949-C88252C06F3E}" destId="{3FA45E84-EE48-478C-9E6F-88BF96F9BCF7}" srcOrd="0" destOrd="0" presId="urn:microsoft.com/office/officeart/2008/layout/HalfCircleOrganizationChart"/>
    <dgm:cxn modelId="{33CFA859-D9C8-4399-82E6-51A7AF31B099}" type="presParOf" srcId="{942795FF-FFAA-46A5-8949-C88252C06F3E}" destId="{E046803D-2382-44FD-BE4A-FAA6A8AEAEE6}" srcOrd="1" destOrd="0" presId="urn:microsoft.com/office/officeart/2008/layout/HalfCircleOrganizationChart"/>
    <dgm:cxn modelId="{EB93B3D7-31ED-48C8-B3FE-3F1B364366C6}" type="presParOf" srcId="{942795FF-FFAA-46A5-8949-C88252C06F3E}" destId="{DFB1E178-CDCF-46E9-A098-5B8764789F48}" srcOrd="2" destOrd="0" presId="urn:microsoft.com/office/officeart/2008/layout/HalfCircleOrganizationChart"/>
    <dgm:cxn modelId="{0099D66A-9037-4A8A-8757-D5AA8BD30B79}" type="presParOf" srcId="{942795FF-FFAA-46A5-8949-C88252C06F3E}" destId="{500F7EBD-C243-4E30-8249-A804F80B2867}" srcOrd="3" destOrd="0" presId="urn:microsoft.com/office/officeart/2008/layout/HalfCircleOrganizationChart"/>
    <dgm:cxn modelId="{62A4F429-0CD2-4D35-A2E8-F4D31CB4DA42}" type="presParOf" srcId="{23044187-4B80-43AC-BAAD-17FAB30E889B}" destId="{2FEFE466-3FBA-40EB-8AF4-0E94DF2D7E67}" srcOrd="1" destOrd="0" presId="urn:microsoft.com/office/officeart/2008/layout/HalfCircleOrganizationChart"/>
    <dgm:cxn modelId="{7BFE77CC-7231-4378-A490-F6D35256B4D1}" type="presParOf" srcId="{23044187-4B80-43AC-BAAD-17FAB30E889B}" destId="{E5EDC0DE-5B92-4383-90EE-F648E66BC59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7031-ACA8-47DE-B504-96E3F0775341}">
      <dsp:nvSpPr>
        <dsp:cNvPr id="0" name=""/>
        <dsp:cNvSpPr/>
      </dsp:nvSpPr>
      <dsp:spPr>
        <a:xfrm>
          <a:off x="2923989" y="1473302"/>
          <a:ext cx="1638477" cy="896891"/>
        </a:xfrm>
        <a:custGeom>
          <a:avLst/>
          <a:gdLst/>
          <a:ahLst/>
          <a:cxnLst/>
          <a:rect l="0" t="0" r="0" b="0"/>
          <a:pathLst>
            <a:path>
              <a:moveTo>
                <a:pt x="1638477" y="0"/>
              </a:moveTo>
              <a:lnTo>
                <a:pt x="1638477" y="896891"/>
              </a:lnTo>
              <a:lnTo>
                <a:pt x="0" y="896891"/>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518EB-1C85-4B0F-8321-0938379757C1}">
      <dsp:nvSpPr>
        <dsp:cNvPr id="0" name=""/>
        <dsp:cNvSpPr/>
      </dsp:nvSpPr>
      <dsp:spPr>
        <a:xfrm>
          <a:off x="4562467" y="1473302"/>
          <a:ext cx="239760" cy="3849219"/>
        </a:xfrm>
        <a:custGeom>
          <a:avLst/>
          <a:gdLst/>
          <a:ahLst/>
          <a:cxnLst/>
          <a:rect l="0" t="0" r="0" b="0"/>
          <a:pathLst>
            <a:path>
              <a:moveTo>
                <a:pt x="0" y="0"/>
              </a:moveTo>
              <a:lnTo>
                <a:pt x="0" y="3849219"/>
              </a:lnTo>
              <a:lnTo>
                <a:pt x="239760" y="3849219"/>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60A95-3E38-4FD7-B7EB-30F408D0D95C}">
      <dsp:nvSpPr>
        <dsp:cNvPr id="0" name=""/>
        <dsp:cNvSpPr/>
      </dsp:nvSpPr>
      <dsp:spPr>
        <a:xfrm>
          <a:off x="4562467" y="1473302"/>
          <a:ext cx="1679931" cy="608857"/>
        </a:xfrm>
        <a:custGeom>
          <a:avLst/>
          <a:gdLst/>
          <a:ahLst/>
          <a:cxnLst/>
          <a:rect l="0" t="0" r="0" b="0"/>
          <a:pathLst>
            <a:path>
              <a:moveTo>
                <a:pt x="0" y="0"/>
              </a:moveTo>
              <a:lnTo>
                <a:pt x="0" y="608857"/>
              </a:lnTo>
              <a:lnTo>
                <a:pt x="1679931" y="60885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6CA6E-A2C5-47AE-AC4A-A1AC9053290B}">
      <dsp:nvSpPr>
        <dsp:cNvPr id="0" name=""/>
        <dsp:cNvSpPr/>
      </dsp:nvSpPr>
      <dsp:spPr>
        <a:xfrm>
          <a:off x="2996599" y="1473302"/>
          <a:ext cx="1565867" cy="2887312"/>
        </a:xfrm>
        <a:custGeom>
          <a:avLst/>
          <a:gdLst/>
          <a:ahLst/>
          <a:cxnLst/>
          <a:rect l="0" t="0" r="0" b="0"/>
          <a:pathLst>
            <a:path>
              <a:moveTo>
                <a:pt x="1565867" y="0"/>
              </a:moveTo>
              <a:lnTo>
                <a:pt x="1565867" y="2887312"/>
              </a:lnTo>
              <a:lnTo>
                <a:pt x="0" y="288731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3AD0B-8662-4AE5-80AE-4913ABF0D5E7}">
      <dsp:nvSpPr>
        <dsp:cNvPr id="0" name=""/>
        <dsp:cNvSpPr/>
      </dsp:nvSpPr>
      <dsp:spPr>
        <a:xfrm>
          <a:off x="4562467" y="1473302"/>
          <a:ext cx="1744077" cy="2456274"/>
        </a:xfrm>
        <a:custGeom>
          <a:avLst/>
          <a:gdLst/>
          <a:ahLst/>
          <a:cxnLst/>
          <a:rect l="0" t="0" r="0" b="0"/>
          <a:pathLst>
            <a:path>
              <a:moveTo>
                <a:pt x="0" y="0"/>
              </a:moveTo>
              <a:lnTo>
                <a:pt x="0" y="2456274"/>
              </a:lnTo>
              <a:lnTo>
                <a:pt x="1744077" y="2456274"/>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DDB810-7AA2-4D27-A803-072B0FA7142A}">
      <dsp:nvSpPr>
        <dsp:cNvPr id="0" name=""/>
        <dsp:cNvSpPr/>
      </dsp:nvSpPr>
      <dsp:spPr>
        <a:xfrm>
          <a:off x="3635893" y="476669"/>
          <a:ext cx="1853146" cy="996632"/>
        </a:xfrm>
        <a:prstGeom prst="arc">
          <a:avLst>
            <a:gd name="adj1" fmla="val 13200000"/>
            <a:gd name="adj2" fmla="val 192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3128A-C295-4205-946C-E8B12FB8931D}">
      <dsp:nvSpPr>
        <dsp:cNvPr id="0" name=""/>
        <dsp:cNvSpPr/>
      </dsp:nvSpPr>
      <dsp:spPr>
        <a:xfrm>
          <a:off x="3635893" y="476669"/>
          <a:ext cx="1853146" cy="996632"/>
        </a:xfrm>
        <a:prstGeom prst="arc">
          <a:avLst>
            <a:gd name="adj1" fmla="val 2400000"/>
            <a:gd name="adj2" fmla="val 84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78E72-CFED-4E19-BD66-C5F409605600}">
      <dsp:nvSpPr>
        <dsp:cNvPr id="0" name=""/>
        <dsp:cNvSpPr/>
      </dsp:nvSpPr>
      <dsp:spPr>
        <a:xfrm>
          <a:off x="2709320" y="656063"/>
          <a:ext cx="3706292" cy="6378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SA" sz="3600" b="1" kern="1200" cap="none" spc="150" dirty="0" smtClean="0">
              <a:ln w="11430"/>
              <a:solidFill>
                <a:schemeClr val="accent5">
                  <a:lumMod val="60000"/>
                  <a:lumOff val="40000"/>
                </a:schemeClr>
              </a:solidFill>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rPr>
            <a:t>الذكاء البشري</a:t>
          </a:r>
          <a:endParaRPr lang="en-US" sz="3600" b="1" kern="1200" cap="none" spc="150" dirty="0">
            <a:ln w="11430"/>
            <a:solidFill>
              <a:schemeClr val="accent5">
                <a:lumMod val="60000"/>
                <a:lumOff val="40000"/>
              </a:schemeClr>
            </a:solidFill>
            <a:effectLst>
              <a:glow rad="101600">
                <a:schemeClr val="accent2">
                  <a:satMod val="175000"/>
                  <a:alpha val="40000"/>
                </a:schemeClr>
              </a:glow>
              <a:outerShdw blurRad="25400" algn="tl" rotWithShape="0">
                <a:srgbClr val="000000">
                  <a:alpha val="43000"/>
                </a:srgbClr>
              </a:outerShdw>
            </a:effectLst>
            <a:ea typeface="Monotype Koufi" pitchFamily="2" charset="-78"/>
            <a:cs typeface="Monotype Koufi" pitchFamily="2" charset="-78"/>
          </a:endParaRPr>
        </a:p>
      </dsp:txBody>
      <dsp:txXfrm>
        <a:off x="2709320" y="656063"/>
        <a:ext cx="3706292" cy="637845"/>
      </dsp:txXfrm>
    </dsp:sp>
    <dsp:sp modelId="{49ED6B79-1544-40EB-9827-DC5C9029E1BB}">
      <dsp:nvSpPr>
        <dsp:cNvPr id="0" name=""/>
        <dsp:cNvSpPr/>
      </dsp:nvSpPr>
      <dsp:spPr>
        <a:xfrm>
          <a:off x="6084162" y="3717035"/>
          <a:ext cx="1853185" cy="1276502"/>
        </a:xfrm>
        <a:prstGeom prst="arc">
          <a:avLst>
            <a:gd name="adj1" fmla="val 13200000"/>
            <a:gd name="adj2" fmla="val 192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D5669-B6D8-4C92-A12D-A5759FFE9C70}">
      <dsp:nvSpPr>
        <dsp:cNvPr id="0" name=""/>
        <dsp:cNvSpPr/>
      </dsp:nvSpPr>
      <dsp:spPr>
        <a:xfrm>
          <a:off x="6084162" y="3717035"/>
          <a:ext cx="1853185" cy="1276502"/>
        </a:xfrm>
        <a:prstGeom prst="arc">
          <a:avLst>
            <a:gd name="adj1" fmla="val 2400000"/>
            <a:gd name="adj2" fmla="val 84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F480C-0B5F-4692-9748-E0CC0334136B}">
      <dsp:nvSpPr>
        <dsp:cNvPr id="0" name=""/>
        <dsp:cNvSpPr/>
      </dsp:nvSpPr>
      <dsp:spPr>
        <a:xfrm>
          <a:off x="5157569" y="3946805"/>
          <a:ext cx="3706371" cy="8169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cap="none" spc="15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 action="ppaction://hlinksldjump"/>
            </a:rPr>
            <a:t>نظرية جاردنر في الذكاء</a:t>
          </a:r>
          <a:endParaRPr lang="en-US" sz="2100" kern="1200" dirty="0"/>
        </a:p>
      </dsp:txBody>
      <dsp:txXfrm>
        <a:off x="5157569" y="3946805"/>
        <a:ext cx="3706371" cy="816961"/>
      </dsp:txXfrm>
    </dsp:sp>
    <dsp:sp modelId="{84012FFD-FFAD-4FFC-AFE3-2AFFCBBF0E85}">
      <dsp:nvSpPr>
        <dsp:cNvPr id="0" name=""/>
        <dsp:cNvSpPr/>
      </dsp:nvSpPr>
      <dsp:spPr>
        <a:xfrm>
          <a:off x="1412730" y="4127644"/>
          <a:ext cx="1799851" cy="1311127"/>
        </a:xfrm>
        <a:prstGeom prst="arc">
          <a:avLst>
            <a:gd name="adj1" fmla="val 13200000"/>
            <a:gd name="adj2" fmla="val 192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FCAEAA-9875-4FD4-9DB0-98186490BC0C}">
      <dsp:nvSpPr>
        <dsp:cNvPr id="0" name=""/>
        <dsp:cNvSpPr/>
      </dsp:nvSpPr>
      <dsp:spPr>
        <a:xfrm>
          <a:off x="1412730" y="4127644"/>
          <a:ext cx="1799851" cy="1311127"/>
        </a:xfrm>
        <a:prstGeom prst="arc">
          <a:avLst>
            <a:gd name="adj1" fmla="val 2400000"/>
            <a:gd name="adj2" fmla="val 84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8BE451-7A2E-4EBE-9AEB-0FA39E9C1353}">
      <dsp:nvSpPr>
        <dsp:cNvPr id="0" name=""/>
        <dsp:cNvSpPr/>
      </dsp:nvSpPr>
      <dsp:spPr>
        <a:xfrm>
          <a:off x="512804" y="4363647"/>
          <a:ext cx="3599702" cy="8391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b="1" kern="1200" cap="none" spc="150" dirty="0" smtClean="0">
              <a:ln w="11430"/>
              <a:solidFill>
                <a:schemeClr val="accent5">
                  <a:lumMod val="60000"/>
                  <a:lumOff val="40000"/>
                </a:schemeClr>
              </a:solidFill>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 action="ppaction://hlinksldjump"/>
            </a:rPr>
            <a:t>الذكاء بين الوراثة و البيئة</a:t>
          </a:r>
          <a:endParaRPr lang="en-US" sz="2400" kern="1200" dirty="0">
            <a:solidFill>
              <a:schemeClr val="accent5">
                <a:lumMod val="60000"/>
                <a:lumOff val="40000"/>
              </a:schemeClr>
            </a:solidFill>
          </a:endParaRPr>
        </a:p>
      </dsp:txBody>
      <dsp:txXfrm>
        <a:off x="512804" y="4363647"/>
        <a:ext cx="3599702" cy="839121"/>
      </dsp:txXfrm>
    </dsp:sp>
    <dsp:sp modelId="{1DD944E1-90C0-42A0-9E2B-6250A5D335D1}">
      <dsp:nvSpPr>
        <dsp:cNvPr id="0" name=""/>
        <dsp:cNvSpPr/>
      </dsp:nvSpPr>
      <dsp:spPr>
        <a:xfrm>
          <a:off x="6084175" y="1844824"/>
          <a:ext cx="1318524" cy="1318524"/>
        </a:xfrm>
        <a:prstGeom prst="arc">
          <a:avLst>
            <a:gd name="adj1" fmla="val 13200000"/>
            <a:gd name="adj2" fmla="val 192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6564D-F46B-44BB-8757-EA310B60FB5F}">
      <dsp:nvSpPr>
        <dsp:cNvPr id="0" name=""/>
        <dsp:cNvSpPr/>
      </dsp:nvSpPr>
      <dsp:spPr>
        <a:xfrm>
          <a:off x="6084175" y="1844824"/>
          <a:ext cx="1318524" cy="1318524"/>
        </a:xfrm>
        <a:prstGeom prst="arc">
          <a:avLst>
            <a:gd name="adj1" fmla="val 2400000"/>
            <a:gd name="adj2" fmla="val 84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51817-7DC1-407C-A0C6-B379AF98DFE2}">
      <dsp:nvSpPr>
        <dsp:cNvPr id="0" name=""/>
        <dsp:cNvSpPr/>
      </dsp:nvSpPr>
      <dsp:spPr>
        <a:xfrm>
          <a:off x="5424913" y="2082159"/>
          <a:ext cx="2637048" cy="8438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cap="none" spc="150" dirty="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 action="ppaction://hlinksldjump"/>
            </a:rPr>
            <a:t>تعريف الذكاء </a:t>
          </a:r>
          <a:endParaRPr lang="en-US" sz="2100" kern="1200" dirty="0"/>
        </a:p>
      </dsp:txBody>
      <dsp:txXfrm>
        <a:off x="5424913" y="2082159"/>
        <a:ext cx="2637048" cy="843855"/>
      </dsp:txXfrm>
    </dsp:sp>
    <dsp:sp modelId="{487147D4-E60E-446A-A53D-E66908F32363}">
      <dsp:nvSpPr>
        <dsp:cNvPr id="0" name=""/>
        <dsp:cNvSpPr/>
      </dsp:nvSpPr>
      <dsp:spPr>
        <a:xfrm>
          <a:off x="4644004" y="5085187"/>
          <a:ext cx="1318524" cy="1318524"/>
        </a:xfrm>
        <a:prstGeom prst="arc">
          <a:avLst>
            <a:gd name="adj1" fmla="val 13200000"/>
            <a:gd name="adj2" fmla="val 192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6BC99-5BF7-49B9-B460-A91DD2FB3B1A}">
      <dsp:nvSpPr>
        <dsp:cNvPr id="0" name=""/>
        <dsp:cNvSpPr/>
      </dsp:nvSpPr>
      <dsp:spPr>
        <a:xfrm>
          <a:off x="4644004" y="5085187"/>
          <a:ext cx="1318524" cy="1318524"/>
        </a:xfrm>
        <a:prstGeom prst="arc">
          <a:avLst>
            <a:gd name="adj1" fmla="val 2400000"/>
            <a:gd name="adj2" fmla="val 84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9D6DD-EF2A-45E7-8C11-0ED9250C6EE2}">
      <dsp:nvSpPr>
        <dsp:cNvPr id="0" name=""/>
        <dsp:cNvSpPr/>
      </dsp:nvSpPr>
      <dsp:spPr>
        <a:xfrm>
          <a:off x="3984742" y="5322522"/>
          <a:ext cx="2637048" cy="8438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cap="none" spc="15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 action="ppaction://hlinksldjump"/>
            </a:rPr>
            <a:t>الإعاقة العقلية وأسبابها</a:t>
          </a:r>
          <a:endParaRPr lang="en-US" sz="2100" kern="1200" dirty="0"/>
        </a:p>
      </dsp:txBody>
      <dsp:txXfrm>
        <a:off x="3984742" y="5322522"/>
        <a:ext cx="2637048" cy="843855"/>
      </dsp:txXfrm>
    </dsp:sp>
    <dsp:sp modelId="{E046803D-2382-44FD-BE4A-FAA6A8AEAEE6}">
      <dsp:nvSpPr>
        <dsp:cNvPr id="0" name=""/>
        <dsp:cNvSpPr/>
      </dsp:nvSpPr>
      <dsp:spPr>
        <a:xfrm>
          <a:off x="1763688" y="2132859"/>
          <a:ext cx="1318524" cy="1318524"/>
        </a:xfrm>
        <a:prstGeom prst="arc">
          <a:avLst>
            <a:gd name="adj1" fmla="val 13200000"/>
            <a:gd name="adj2" fmla="val 192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1E178-CDCF-46E9-A098-5B8764789F48}">
      <dsp:nvSpPr>
        <dsp:cNvPr id="0" name=""/>
        <dsp:cNvSpPr/>
      </dsp:nvSpPr>
      <dsp:spPr>
        <a:xfrm>
          <a:off x="1763688" y="2132859"/>
          <a:ext cx="1318524" cy="1318524"/>
        </a:xfrm>
        <a:prstGeom prst="arc">
          <a:avLst>
            <a:gd name="adj1" fmla="val 2400000"/>
            <a:gd name="adj2" fmla="val 840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45E84-EE48-478C-9E6F-88BF96F9BCF7}">
      <dsp:nvSpPr>
        <dsp:cNvPr id="0" name=""/>
        <dsp:cNvSpPr/>
      </dsp:nvSpPr>
      <dsp:spPr>
        <a:xfrm>
          <a:off x="1104426" y="2370193"/>
          <a:ext cx="2637048" cy="8438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cap="none" spc="150" smtClean="0">
              <a:ln w="11430"/>
              <a:effectLst>
                <a:glow rad="101600">
                  <a:schemeClr val="accent2">
                    <a:satMod val="175000"/>
                    <a:alpha val="40000"/>
                  </a:schemeClr>
                </a:glow>
                <a:outerShdw blurRad="25400" algn="tl" rotWithShape="0">
                  <a:srgbClr val="000000">
                    <a:alpha val="43000"/>
                  </a:srgbClr>
                </a:outerShdw>
              </a:effectLst>
              <a:latin typeface="Monotype Koufi" pitchFamily="2" charset="-78"/>
              <a:ea typeface="Monotype Koufi" pitchFamily="2" charset="-78"/>
              <a:cs typeface="Monotype Koufi" pitchFamily="2" charset="-78"/>
              <a:hlinkClick xmlns:r="http://schemas.openxmlformats.org/officeDocument/2006/relationships" r:id="" action="ppaction://hlinksldjump"/>
            </a:rPr>
            <a:t>توزيع درجات الذكاء</a:t>
          </a:r>
          <a:endParaRPr lang="en-US" sz="2100" kern="1200" dirty="0"/>
        </a:p>
      </dsp:txBody>
      <dsp:txXfrm>
        <a:off x="1104426" y="2370193"/>
        <a:ext cx="2637048" cy="84385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A4A9B-CC73-4D77-8B24-29F0583CA12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117083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A4A9B-CC73-4D77-8B24-29F0583CA12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95341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A4A9B-CC73-4D77-8B24-29F0583CA12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354944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A4A9B-CC73-4D77-8B24-29F0583CA12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220309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A4A9B-CC73-4D77-8B24-29F0583CA12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364216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EA4A9B-CC73-4D77-8B24-29F0583CA12E}"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419572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EA4A9B-CC73-4D77-8B24-29F0583CA12E}" type="datetimeFigureOut">
              <a:rPr lang="en-US" smtClean="0"/>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286402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A4A9B-CC73-4D77-8B24-29F0583CA12E}" type="datetimeFigureOut">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390421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A4A9B-CC73-4D77-8B24-29F0583CA12E}" type="datetimeFigureOut">
              <a:rPr lang="en-US" smtClean="0"/>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399727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A4A9B-CC73-4D77-8B24-29F0583CA12E}"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30005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A4A9B-CC73-4D77-8B24-29F0583CA12E}"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1E86-8F2B-4F43-A40B-AA44E575C4EB}" type="slidenum">
              <a:rPr lang="en-US" smtClean="0"/>
              <a:t>‹#›</a:t>
            </a:fld>
            <a:endParaRPr lang="en-US"/>
          </a:p>
        </p:txBody>
      </p:sp>
    </p:spTree>
    <p:extLst>
      <p:ext uri="{BB962C8B-B14F-4D97-AF65-F5344CB8AC3E}">
        <p14:creationId xmlns:p14="http://schemas.microsoft.com/office/powerpoint/2010/main" val="334065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A4A9B-CC73-4D77-8B24-29F0583CA12E}" type="datetimeFigureOut">
              <a:rPr lang="en-US" smtClean="0"/>
              <a:t>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F1E86-8F2B-4F43-A40B-AA44E575C4EB}" type="slidenum">
              <a:rPr lang="en-US" smtClean="0"/>
              <a:t>‹#›</a:t>
            </a:fld>
            <a:endParaRPr lang="en-US"/>
          </a:p>
        </p:txBody>
      </p:sp>
    </p:spTree>
    <p:extLst>
      <p:ext uri="{BB962C8B-B14F-4D97-AF65-F5344CB8AC3E}">
        <p14:creationId xmlns:p14="http://schemas.microsoft.com/office/powerpoint/2010/main" val="40578660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 y="0"/>
            <a:ext cx="9052606" cy="6858000"/>
          </a:xfrm>
          <a:prstGeom prst="rect">
            <a:avLst/>
          </a:prstGeom>
        </p:spPr>
      </p:pic>
      <p:sp>
        <p:nvSpPr>
          <p:cNvPr id="2" name="Rectangle 1"/>
          <p:cNvSpPr/>
          <p:nvPr/>
        </p:nvSpPr>
        <p:spPr>
          <a:xfrm>
            <a:off x="1331640" y="2875002"/>
            <a:ext cx="6696744" cy="1323439"/>
          </a:xfrm>
          <a:prstGeom prst="rect">
            <a:avLst/>
          </a:prstGeom>
          <a:noFill/>
        </p:spPr>
        <p:txBody>
          <a:bodyPr wrap="square" lIns="91440" tIns="45720" rIns="91440" bIns="45720">
            <a:spAutoFit/>
          </a:bodyPr>
          <a:lstStyle/>
          <a:p>
            <a:pPr algn="ctr"/>
            <a:r>
              <a:rPr lang="ar-SA"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1">
                      <a:satMod val="175000"/>
                      <a:alpha val="40000"/>
                    </a:schemeClr>
                  </a:glow>
                  <a:outerShdw blurRad="55000" dist="50800" dir="5400000" algn="tl">
                    <a:srgbClr val="000000">
                      <a:alpha val="33000"/>
                    </a:srgbClr>
                  </a:outerShdw>
                </a:effectLst>
                <a:latin typeface="Monotype Koufi" pitchFamily="2" charset="-78"/>
                <a:ea typeface="Monotype Koufi" pitchFamily="2" charset="-78"/>
                <a:cs typeface="Simple Outline Pat" pitchFamily="2" charset="-78"/>
              </a:rPr>
              <a:t>الذكاء البشري</a:t>
            </a:r>
            <a:endParaRPr lang="en-U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1">
                    <a:satMod val="175000"/>
                    <a:alpha val="40000"/>
                  </a:schemeClr>
                </a:glow>
                <a:outerShdw blurRad="55000" dist="50800" dir="5400000" algn="tl">
                  <a:srgbClr val="000000">
                    <a:alpha val="33000"/>
                  </a:srgbClr>
                </a:outerShdw>
              </a:effectLst>
              <a:ea typeface="Monotype Koufi" pitchFamily="2" charset="-78"/>
              <a:cs typeface="Simple Outline Pat" pitchFamily="2" charset="-78"/>
            </a:endParaRPr>
          </a:p>
        </p:txBody>
      </p:sp>
    </p:spTree>
    <p:extLst>
      <p:ext uri="{BB962C8B-B14F-4D97-AF65-F5344CB8AC3E}">
        <p14:creationId xmlns:p14="http://schemas.microsoft.com/office/powerpoint/2010/main" val="1788806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p:cNvSpPr>
          <p:nvPr>
            <p:ph type="body" idx="1"/>
          </p:nvPr>
        </p:nvSpPr>
        <p:spPr>
          <a:xfrm>
            <a:off x="29344" y="166938"/>
            <a:ext cx="8856984" cy="6691062"/>
          </a:xfrm>
          <a:prstGeom prst="rect">
            <a:avLst/>
          </a:prstGeom>
          <a:noFill/>
        </p:spPr>
        <p:txBody>
          <a:bodyPr wrap="square" lIns="91440" tIns="45720" rIns="91440" bIns="45720">
            <a:spAutoFit/>
          </a:bodyPr>
          <a:lstStyle/>
          <a:p>
            <a:pPr algn="r" rtl="1"/>
            <a:r>
              <a:rPr lang="ar-SA" sz="3200" dirty="0"/>
              <a:t> </a:t>
            </a:r>
            <a:endParaRPr lang="en-US" sz="3200" dirty="0"/>
          </a:p>
          <a:p>
            <a:pPr lvl="0" algn="ctr" rtl="1"/>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الذكاء المنطق الرياضي:</a:t>
            </a:r>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algn="ctr" rtl="1"/>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يتمثل في القدرة على الاستدلال الرياضي و معالجة العلاقات الرياضية المنطقية و إتقان المهمات الرياضية العددية, و مثل هذه القدرة تتوفر لدى المختصين بالرياضيات و </a:t>
            </a:r>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الفيزياء </a:t>
            </a:r>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و المواد </a:t>
            </a:r>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العلمية </a:t>
            </a:r>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الأخرى</a:t>
            </a:r>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a:t>
            </a:r>
            <a:endPar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algn="ctr" rtl="1"/>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الذكاء المكاني :</a:t>
            </a:r>
          </a:p>
          <a:p>
            <a:pPr algn="ctr" rtl="1"/>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وهو القدرة على ادراك المكان والموقع والشكل والفراغ  وتوجد لدى المهندسين المعماريين والنحاتين والفنانين</a:t>
            </a:r>
            <a:endPar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algn="ctr" rtl="1"/>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الذكاء الحركي الجسمي:</a:t>
            </a:r>
          </a:p>
          <a:p>
            <a:pPr algn="ctr" rtl="1"/>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القدرة على السيطرة  على الحركات الجسمية والمهارات الدقيقة مثل اللاعبين والحرفيين والجراحين والراقصين </a:t>
            </a:r>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lvl="0" algn="ctr" rtl="1"/>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p:txBody>
      </p:sp>
    </p:spTree>
    <p:extLst>
      <p:ext uri="{BB962C8B-B14F-4D97-AF65-F5344CB8AC3E}">
        <p14:creationId xmlns:p14="http://schemas.microsoft.com/office/powerpoint/2010/main" val="19816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alpha val="0"/>
                </a:srgbClr>
              </a:clrFrom>
              <a:clrTo>
                <a:srgbClr val="000000">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backgroundRemoval t="0" b="96000" l="2250" r="98750"/>
                    </a14:imgEffect>
                    <a14:imgEffect>
                      <a14:artisticPhotocopy/>
                    </a14:imgEffect>
                    <a14:imgEffect>
                      <a14:colorTemperature colorTemp="112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96197" y="1340768"/>
            <a:ext cx="6551605" cy="4961992"/>
          </a:xfrm>
          <a:prstGeom prst="rect">
            <a:avLst/>
          </a:prstGeom>
        </p:spPr>
      </p:pic>
      <p:sp>
        <p:nvSpPr>
          <p:cNvPr id="5" name="Rectangle 4"/>
          <p:cNvSpPr/>
          <p:nvPr/>
        </p:nvSpPr>
        <p:spPr>
          <a:xfrm>
            <a:off x="251520" y="260648"/>
            <a:ext cx="8640960" cy="6336704"/>
          </a:xfrm>
          <a:prstGeom prst="rect">
            <a:avLst/>
          </a:prstGeom>
          <a:noFill/>
          <a:ln>
            <a:solidFill>
              <a:srgbClr val="A51D95"/>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7544" y="1874728"/>
            <a:ext cx="8136904" cy="2677656"/>
          </a:xfrm>
          <a:prstGeom prst="rect">
            <a:avLst/>
          </a:prstGeom>
          <a:noFill/>
        </p:spPr>
        <p:txBody>
          <a:bodyPr wrap="square" lIns="91440" tIns="45720" rIns="91440" bIns="45720">
            <a:spAutoFit/>
          </a:bodyPr>
          <a:lstStyle/>
          <a:p>
            <a:pPr algn="r" rtl="1"/>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يتوزع الذكاء </a:t>
            </a:r>
            <a:r>
              <a:rPr lang="ar-SA" sz="2800" dirty="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توزيعاً طبيعياً وهو ما يسمى </a:t>
            </a:r>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بالتوزيع</a:t>
            </a:r>
          </a:p>
          <a:p>
            <a:pPr algn="r" rtl="1"/>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الاعتدالي أو </a:t>
            </a:r>
            <a:r>
              <a:rPr lang="ar-SA" sz="2800" dirty="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الجرسي </a:t>
            </a:r>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a:t>
            </a:r>
          </a:p>
          <a:p>
            <a:pPr algn="r" rtl="1"/>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فعند </a:t>
            </a:r>
            <a:r>
              <a:rPr lang="ar-SA" sz="2800" dirty="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تطبيق اختبار ستانفورد- بينيه على أفراد مجتمع ما، فإنه يتوقع أن يقع ذكاء 50% منهم فوق المتوسط ، في حين تقع درجات ذكاء النصف الآخر منهم تحت هذا المتوسط </a:t>
            </a:r>
            <a:endPar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endParaRPr>
          </a:p>
          <a:p>
            <a:pPr algn="r" rtl="1"/>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كما </a:t>
            </a:r>
            <a:r>
              <a:rPr lang="ar-SA" sz="2800" dirty="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هو موضح في الشكل أدناه </a:t>
            </a:r>
            <a:r>
              <a:rPr lang="ar-SA" sz="2800" dirty="0" smtClean="0">
                <a:ln w="18415" cmpd="sng">
                  <a:solidFill>
                    <a:srgbClr val="C00000"/>
                  </a:solidFill>
                  <a:prstDash val="solid"/>
                </a:ln>
                <a:solidFill>
                  <a:srgbClr val="FFFF00"/>
                </a:solidFill>
                <a:latin typeface="Monotype Koufi" pitchFamily="2" charset="-78"/>
                <a:ea typeface="Monotype Koufi" pitchFamily="2" charset="-78"/>
                <a:cs typeface="Monotype Koufi" pitchFamily="2" charset="-78"/>
              </a:rPr>
              <a:t>.</a:t>
            </a:r>
            <a:endParaRPr lang="en-US" sz="2800" dirty="0">
              <a:ln w="18415" cmpd="sng">
                <a:solidFill>
                  <a:srgbClr val="C00000"/>
                </a:solidFill>
                <a:prstDash val="solid"/>
              </a:ln>
              <a:solidFill>
                <a:srgbClr val="FFFF00"/>
              </a:solidFill>
              <a:ea typeface="Monotype Koufi" pitchFamily="2" charset="-78"/>
              <a:cs typeface="Monotype Koufi" pitchFamily="2" charset="-78"/>
            </a:endParaRPr>
          </a:p>
        </p:txBody>
      </p:sp>
      <p:pic>
        <p:nvPicPr>
          <p:cNvPr id="8" name="Picture 7"/>
          <p:cNvPicPr/>
          <p:nvPr/>
        </p:nvPicPr>
        <p:blipFill>
          <a:blip r:embed="rId4">
            <a:extLst>
              <a:ext uri="{BEBA8EAE-BF5A-486C-A8C5-ECC9F3942E4B}">
                <a14:imgProps xmlns:a14="http://schemas.microsoft.com/office/drawing/2010/main">
                  <a14:imgLayer r:embed="rId5">
                    <a14:imgEffect>
                      <a14:backgroundRemoval t="498" b="89055" l="2703" r="100000"/>
                    </a14:imgEffect>
                  </a14:imgLayer>
                </a14:imgProps>
              </a:ext>
              <a:ext uri="{28A0092B-C50C-407E-A947-70E740481C1C}">
                <a14:useLocalDpi xmlns:a14="http://schemas.microsoft.com/office/drawing/2010/main" val="0"/>
              </a:ext>
            </a:extLst>
          </a:blip>
          <a:stretch>
            <a:fillRect/>
          </a:stretch>
        </p:blipFill>
        <p:spPr>
          <a:xfrm>
            <a:off x="-786478" y="4077072"/>
            <a:ext cx="6922342" cy="3531800"/>
          </a:xfrm>
          <a:prstGeom prst="rect">
            <a:avLst/>
          </a:prstGeom>
          <a:noFill/>
          <a:ln>
            <a:noFill/>
          </a:ln>
          <a:effectLst>
            <a:glow rad="228600">
              <a:schemeClr val="accent4">
                <a:satMod val="175000"/>
                <a:alpha val="40000"/>
              </a:schemeClr>
            </a:glow>
          </a:effectLst>
        </p:spPr>
      </p:pic>
      <p:sp>
        <p:nvSpPr>
          <p:cNvPr id="9" name="Rectangle 8"/>
          <p:cNvSpPr/>
          <p:nvPr/>
        </p:nvSpPr>
        <p:spPr>
          <a:xfrm>
            <a:off x="1359685" y="371272"/>
            <a:ext cx="6424629" cy="1938992"/>
          </a:xfrm>
          <a:prstGeom prst="rect">
            <a:avLst/>
          </a:prstGeom>
          <a:noFill/>
        </p:spPr>
        <p:txBody>
          <a:bodyPr wrap="square" lIns="91440" tIns="45720" rIns="91440" bIns="45720">
            <a:spAutoFit/>
          </a:bodyPr>
          <a:lstStyle/>
          <a:p>
            <a:pPr algn="ctr"/>
            <a:r>
              <a:rPr lang="ar-SA"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PT Simple Bold Ruled" pitchFamily="2" charset="-78"/>
              </a:rPr>
              <a:t>فئات الأفراد حسب توزيع درجات ذكائهم</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PT Simple Bold Ruled" pitchFamily="2" charset="-78"/>
            </a:endParaRPr>
          </a:p>
          <a:p>
            <a:pPr algn="ct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PT Simple Bold Ruled" pitchFamily="2" charset="-78"/>
            </a:endParaRPr>
          </a:p>
        </p:txBody>
      </p:sp>
    </p:spTree>
    <p:extLst>
      <p:ext uri="{BB962C8B-B14F-4D97-AF65-F5344CB8AC3E}">
        <p14:creationId xmlns:p14="http://schemas.microsoft.com/office/powerpoint/2010/main" val="39346546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6"/>
          <p:cNvSpPr>
            <a:spLocks noGrp="1"/>
          </p:cNvSpPr>
          <p:nvPr>
            <p:ph type="title"/>
          </p:nvPr>
        </p:nvSpPr>
        <p:spPr>
          <a:xfrm>
            <a:off x="611560" y="1916832"/>
            <a:ext cx="7772400" cy="3970318"/>
          </a:xfrm>
          <a:prstGeom prst="rect">
            <a:avLst/>
          </a:prstGeom>
          <a:noFill/>
        </p:spPr>
        <p:txBody>
          <a:bodyPr wrap="square" lIns="91440" tIns="45720" rIns="91440" bIns="45720">
            <a:spAutoFit/>
          </a:bodyPr>
          <a:lstStyle/>
          <a:p>
            <a:pPr lvl="0" algn="ctr" rtl="1"/>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فئة الموهوبين عقليا: قدرات عقلية فائقة استقرار عاطفي وعدم اهتمام بالتعليم الاكاديمي  </a:t>
            </a:r>
            <a:b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br>
            <a:r>
              <a:rPr lang="ar-SA" sz="2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
            </a:r>
            <a:br>
              <a:rPr lang="ar-SA" sz="2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b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
            </a:r>
            <a:b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br>
            <a:r>
              <a:rPr lang="ar-SA" sz="2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فئة الأذكياء : يؤدون المهمات الاكاديمية وغير الاكاديمية بنجاح ومجهود أقل </a:t>
            </a:r>
            <a:br>
              <a:rPr lang="ar-SA" sz="2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br>
            <a:r>
              <a:rPr lang="ar-SA" sz="2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فئة ما فوق المتوسط: </a:t>
            </a:r>
            <a:br>
              <a:rPr lang="ar-SA" sz="2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br>
            <a:r>
              <a:rPr lang="ar-SA" sz="2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 </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endParaRPr>
          </a:p>
        </p:txBody>
      </p:sp>
      <p:sp>
        <p:nvSpPr>
          <p:cNvPr id="7" name="Rectangle 5"/>
          <p:cNvSpPr>
            <a:spLocks noGrp="1"/>
          </p:cNvSpPr>
          <p:nvPr>
            <p:ph type="body" idx="1"/>
          </p:nvPr>
        </p:nvSpPr>
        <p:spPr>
          <a:xfrm>
            <a:off x="755650" y="1052513"/>
            <a:ext cx="7772400" cy="1500187"/>
          </a:xfrm>
          <a:prstGeom prst="rect">
            <a:avLst/>
          </a:prstGeom>
          <a:noFill/>
        </p:spPr>
        <p:txBody>
          <a:bodyPr wrap="none" lIns="91440" tIns="45720" rIns="91440" bIns="45720">
            <a:spAutoFit/>
          </a:bodyPr>
          <a:lstStyle/>
          <a:p>
            <a:pPr algn="ctr"/>
            <a:r>
              <a:rPr lang="ar-SA" sz="5400" dirty="0">
                <a:ln w="19050">
                  <a:solidFill>
                    <a:srgbClr val="00B050"/>
                  </a:solidFill>
                  <a:prstDash val="solid"/>
                </a:ln>
                <a:solidFill>
                  <a:srgbClr val="92D050"/>
                </a:solidFill>
                <a:effectLst>
                  <a:glow rad="228600">
                    <a:schemeClr val="accent4">
                      <a:satMod val="175000"/>
                      <a:alpha val="40000"/>
                    </a:schemeClr>
                  </a:glow>
                </a:effectLst>
                <a:cs typeface="Simple Outline Pat" pitchFamily="2" charset="-78"/>
              </a:rPr>
              <a:t>توزيع درجات الذكاء :</a:t>
            </a:r>
            <a:endParaRPr lang="en-US" sz="5400" dirty="0">
              <a:ln w="19050">
                <a:solidFill>
                  <a:srgbClr val="00B050"/>
                </a:solidFill>
                <a:prstDash val="solid"/>
              </a:ln>
              <a:solidFill>
                <a:srgbClr val="92D050"/>
              </a:solidFill>
              <a:effectLst>
                <a:glow rad="228600">
                  <a:schemeClr val="accent4">
                    <a:satMod val="175000"/>
                    <a:alpha val="40000"/>
                  </a:schemeClr>
                </a:glow>
              </a:effectLst>
              <a:cs typeface="Simple Outline Pat" pitchFamily="2" charset="-78"/>
            </a:endParaRPr>
          </a:p>
          <a:p>
            <a:pPr algn="ctr"/>
            <a:endParaRPr lang="en-US" sz="5400" b="1" cap="none" spc="0" dirty="0">
              <a:ln w="19050">
                <a:solidFill>
                  <a:srgbClr val="00B050"/>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645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p:cNvSpPr>
          <p:nvPr>
            <p:ph type="title"/>
          </p:nvPr>
        </p:nvSpPr>
        <p:spPr>
          <a:xfrm>
            <a:off x="683568" y="2996952"/>
            <a:ext cx="7772400" cy="1362075"/>
          </a:xfrm>
          <a:prstGeom prst="rect">
            <a:avLst/>
          </a:prstGeom>
          <a:noFill/>
        </p:spPr>
        <p:txBody>
          <a:bodyPr wrap="square" lIns="91440" tIns="45720" rIns="91440" bIns="45720">
            <a:spAutoFit/>
          </a:bodyPr>
          <a:lstStyle/>
          <a:p>
            <a:pPr algn="ctr" rtl="1"/>
            <a:r>
              <a:rPr lang="ar-SA"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فئة المتوسط: وتشمل الأفراد الذين تبلغ درجات ذكائهم بين 90- 109 وتشمل هذه الفئة غالبية الأفراد في المجتمع ويمتازون بقدراتهم العقلية العادية.</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endParaRPr>
          </a:p>
        </p:txBody>
      </p:sp>
      <p:sp>
        <p:nvSpPr>
          <p:cNvPr id="5" name="Rectangle 12"/>
          <p:cNvSpPr>
            <a:spLocks noGrp="1"/>
          </p:cNvSpPr>
          <p:nvPr>
            <p:ph type="body" idx="1"/>
          </p:nvPr>
        </p:nvSpPr>
        <p:spPr>
          <a:xfrm>
            <a:off x="755650" y="1125538"/>
            <a:ext cx="7772400" cy="1498600"/>
          </a:xfrm>
          <a:prstGeom prst="rect">
            <a:avLst/>
          </a:prstGeom>
          <a:noFill/>
        </p:spPr>
        <p:txBody>
          <a:bodyPr wrap="square" lIns="91440" tIns="45720" rIns="91440" bIns="45720">
            <a:spAutoFit/>
          </a:bodyPr>
          <a:lstStyle/>
          <a:p>
            <a:pPr algn="ctr" rtl="1"/>
            <a:r>
              <a:rPr lang="ar-SA"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فئة ما فوق المتوسط: </a:t>
            </a: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 وهؤلاء </a:t>
            </a:r>
            <a:r>
              <a:rPr lang="ar-SA"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rPr>
              <a:t>يستطيعون أداء المهمات المختلفة بسهولة ويسر.</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624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4"/>
                                        </p:tgtEl>
                                      </p:cBhvr>
                                    </p:animEffect>
                                    <p:anim calcmode="lin" valueType="num">
                                      <p:cBhvr>
                                        <p:cTn id="25" dur="1000"/>
                                        <p:tgtEl>
                                          <p:spTgt spid="4"/>
                                        </p:tgtEl>
                                        <p:attrNameLst>
                                          <p:attrName>ppt_x</p:attrName>
                                        </p:attrNameLst>
                                      </p:cBhvr>
                                      <p:tavLst>
                                        <p:tav tm="0">
                                          <p:val>
                                            <p:strVal val="ppt_x"/>
                                          </p:val>
                                        </p:tav>
                                        <p:tav tm="100000">
                                          <p:val>
                                            <p:strVal val="ppt_x"/>
                                          </p:val>
                                        </p:tav>
                                      </p:tavLst>
                                    </p:anim>
                                    <p:anim calcmode="lin" valueType="num">
                                      <p:cBhvr>
                                        <p:cTn id="26" dur="1000"/>
                                        <p:tgtEl>
                                          <p:spTgt spid="4"/>
                                        </p:tgtEl>
                                        <p:attrNameLst>
                                          <p:attrName>ppt_y</p:attrName>
                                        </p:attrNameLst>
                                      </p:cBhvr>
                                      <p:tavLst>
                                        <p:tav tm="0">
                                          <p:val>
                                            <p:strVal val="ppt_y"/>
                                          </p:val>
                                        </p:tav>
                                        <p:tav tm="100000">
                                          <p:val>
                                            <p:strVal val="ppt_y+.1"/>
                                          </p:val>
                                        </p:tav>
                                      </p:tavLst>
                                    </p:anim>
                                    <p:set>
                                      <p:cBhvr>
                                        <p:cTn id="27" dur="1" fill="hold">
                                          <p:stCondLst>
                                            <p:cond delay="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5"/>
                                        </p:tgtEl>
                                      </p:cBhvr>
                                    </p:animEffect>
                                    <p:anim calcmode="lin" valueType="num">
                                      <p:cBhvr>
                                        <p:cTn id="50" dur="1000"/>
                                        <p:tgtEl>
                                          <p:spTgt spid="5"/>
                                        </p:tgtEl>
                                        <p:attrNameLst>
                                          <p:attrName>ppt_x</p:attrName>
                                        </p:attrNameLst>
                                      </p:cBhvr>
                                      <p:tavLst>
                                        <p:tav tm="0">
                                          <p:val>
                                            <p:strVal val="ppt_x"/>
                                          </p:val>
                                        </p:tav>
                                        <p:tav tm="100000">
                                          <p:val>
                                            <p:strVal val="ppt_x"/>
                                          </p:val>
                                        </p:tav>
                                      </p:tavLst>
                                    </p:anim>
                                    <p:anim calcmode="lin" valueType="num">
                                      <p:cBhvr>
                                        <p:cTn id="51" dur="1000"/>
                                        <p:tgtEl>
                                          <p:spTgt spid="5"/>
                                        </p:tgtEl>
                                        <p:attrNameLst>
                                          <p:attrName>ppt_y</p:attrName>
                                        </p:attrNameLst>
                                      </p:cBhvr>
                                      <p:tavLst>
                                        <p:tav tm="0">
                                          <p:val>
                                            <p:strVal val="ppt_y"/>
                                          </p:val>
                                        </p:tav>
                                        <p:tav tm="100000">
                                          <p:val>
                                            <p:strVal val="ppt_y+.1"/>
                                          </p:val>
                                        </p:tav>
                                      </p:tavLst>
                                    </p:anim>
                                    <p:set>
                                      <p:cBhvr>
                                        <p:cTn id="5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564904"/>
            <a:ext cx="7772400" cy="1362075"/>
          </a:xfrm>
        </p:spPr>
        <p:txBody>
          <a:bodyPr>
            <a:normAutofit fontScale="90000"/>
          </a:bodyPr>
          <a:lstStyle/>
          <a:p>
            <a:r>
              <a:rPr lang="ar-SA" dirty="0" smtClean="0"/>
              <a:t>فئة الضعف العقلي : ويحتاج هؤلاء إلى برامج تعليميه خاصة وقد يستطيعون النجاح في بعض المهمات البسيطة والمهارات </a:t>
            </a:r>
            <a:r>
              <a:rPr lang="ar-SA" dirty="0" err="1" smtClean="0"/>
              <a:t>الاكاديمة</a:t>
            </a:r>
            <a:r>
              <a:rPr lang="ar-SA" dirty="0" smtClean="0"/>
              <a:t> </a:t>
            </a:r>
            <a:br>
              <a:rPr lang="ar-SA" dirty="0" smtClean="0"/>
            </a:br>
            <a:r>
              <a:rPr lang="ar-SA" dirty="0"/>
              <a:t/>
            </a:r>
            <a:br>
              <a:rPr lang="ar-SA" dirty="0"/>
            </a:br>
            <a:r>
              <a:rPr lang="ar-SA" dirty="0" smtClean="0"/>
              <a:t>فئة التخلف العقلي: وهؤلاء يحتاجون إلى مساعدة الأخرين في تدبير شؤون حياتهم </a:t>
            </a:r>
            <a:endParaRPr lang="ar-SA" dirty="0"/>
          </a:p>
        </p:txBody>
      </p:sp>
      <p:sp>
        <p:nvSpPr>
          <p:cNvPr id="3" name="عنصر نائب للنص 2"/>
          <p:cNvSpPr>
            <a:spLocks noGrp="1"/>
          </p:cNvSpPr>
          <p:nvPr>
            <p:ph type="body" idx="1"/>
          </p:nvPr>
        </p:nvSpPr>
        <p:spPr>
          <a:xfrm>
            <a:off x="755576" y="836712"/>
            <a:ext cx="7772400" cy="1500187"/>
          </a:xfrm>
        </p:spPr>
        <p:txBody>
          <a:bodyPr>
            <a:noAutofit/>
          </a:bodyPr>
          <a:lstStyle/>
          <a:p>
            <a:pPr algn="ctr"/>
            <a:r>
              <a:rPr lang="ar-SA" sz="3600" b="1" dirty="0" smtClean="0"/>
              <a:t>فئة ما دون المتوسط : هؤلاء يستطيعون النجاح في المهمات الأكاديمية إلا انهم يواجهون بعض الصعوبات </a:t>
            </a:r>
            <a:endParaRPr lang="ar-SA" sz="3600" b="1" dirty="0"/>
          </a:p>
        </p:txBody>
      </p:sp>
    </p:spTree>
    <p:extLst>
      <p:ext uri="{BB962C8B-B14F-4D97-AF65-F5344CB8AC3E}">
        <p14:creationId xmlns:p14="http://schemas.microsoft.com/office/powerpoint/2010/main" val="3652848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49" y="4702814"/>
            <a:ext cx="2238018" cy="1678514"/>
          </a:xfrm>
        </p:spPr>
      </p:pic>
      <p:sp>
        <p:nvSpPr>
          <p:cNvPr id="2" name="Rectangle 1"/>
          <p:cNvSpPr/>
          <p:nvPr/>
        </p:nvSpPr>
        <p:spPr>
          <a:xfrm>
            <a:off x="251520" y="260648"/>
            <a:ext cx="8640960" cy="6336704"/>
          </a:xfrm>
          <a:prstGeom prst="rect">
            <a:avLst/>
          </a:prstGeom>
          <a:noFill/>
          <a:ln>
            <a:solidFill>
              <a:srgbClr val="A51D95"/>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53985" y="548680"/>
            <a:ext cx="7297190" cy="923330"/>
          </a:xfrm>
          <a:prstGeom prst="rect">
            <a:avLst/>
          </a:prstGeom>
          <a:noFill/>
        </p:spPr>
        <p:txBody>
          <a:bodyPr wrap="none" lIns="91440" tIns="45720" rIns="91440" bIns="45720">
            <a:spAutoFit/>
          </a:bodyPr>
          <a:lstStyle/>
          <a:p>
            <a:pPr algn="ctr"/>
            <a:r>
              <a:rPr lang="ar-SA" sz="5400" b="1" cap="all" spc="0" dirty="0" smtClean="0">
                <a:ln w="9000" cmpd="sng">
                  <a:solidFill>
                    <a:srgbClr val="A51D95"/>
                  </a:solidFill>
                  <a:prstDash val="solid"/>
                </a:ln>
                <a:gradFill flip="none" rotWithShape="1">
                  <a:gsLst>
                    <a:gs pos="0">
                      <a:srgbClr val="A51D95">
                        <a:shade val="30000"/>
                        <a:satMod val="115000"/>
                      </a:srgbClr>
                    </a:gs>
                    <a:gs pos="50000">
                      <a:srgbClr val="A51D95">
                        <a:shade val="67500"/>
                        <a:satMod val="115000"/>
                      </a:srgbClr>
                    </a:gs>
                    <a:gs pos="100000">
                      <a:srgbClr val="A51D95">
                        <a:shade val="100000"/>
                        <a:satMod val="115000"/>
                      </a:srgbClr>
                    </a:gs>
                  </a:gsLst>
                  <a:lin ang="18900000" scaled="1"/>
                  <a:tileRect/>
                </a:gradFill>
                <a:effectLst>
                  <a:glow rad="139700">
                    <a:schemeClr val="accent4">
                      <a:satMod val="175000"/>
                      <a:alpha val="40000"/>
                    </a:schemeClr>
                  </a:glow>
                  <a:reflection blurRad="12700" stA="28000" endPos="45000" dist="1000" dir="5400000" sy="-100000" algn="bl" rotWithShape="0"/>
                </a:effectLst>
                <a:latin typeface="Monotype Koufi" pitchFamily="2" charset="-78"/>
                <a:ea typeface="Monotype Koufi" pitchFamily="2" charset="-78"/>
                <a:cs typeface="Monotype Koufi" pitchFamily="2" charset="-78"/>
              </a:rPr>
              <a:t>الذكاء بين الوراثة و البيئة : </a:t>
            </a:r>
            <a:endParaRPr lang="en-US" sz="5400" b="1" cap="all" spc="0" dirty="0">
              <a:ln w="9000" cmpd="sng">
                <a:solidFill>
                  <a:srgbClr val="A51D95"/>
                </a:solidFill>
                <a:prstDash val="solid"/>
              </a:ln>
              <a:gradFill flip="none" rotWithShape="1">
                <a:gsLst>
                  <a:gs pos="0">
                    <a:srgbClr val="A51D95">
                      <a:shade val="30000"/>
                      <a:satMod val="115000"/>
                    </a:srgbClr>
                  </a:gs>
                  <a:gs pos="50000">
                    <a:srgbClr val="A51D95">
                      <a:shade val="67500"/>
                      <a:satMod val="115000"/>
                    </a:srgbClr>
                  </a:gs>
                  <a:gs pos="100000">
                    <a:srgbClr val="A51D95">
                      <a:shade val="100000"/>
                      <a:satMod val="115000"/>
                    </a:srgbClr>
                  </a:gs>
                </a:gsLst>
                <a:lin ang="18900000" scaled="1"/>
                <a:tileRect/>
              </a:gradFill>
              <a:effectLst>
                <a:glow rad="139700">
                  <a:schemeClr val="accent4">
                    <a:satMod val="175000"/>
                    <a:alpha val="40000"/>
                  </a:schemeClr>
                </a:glow>
                <a:reflection blurRad="12700" stA="28000" endPos="45000" dist="1000" dir="5400000" sy="-100000" algn="bl" rotWithShape="0"/>
              </a:effectLst>
              <a:ea typeface="Monotype Koufi" pitchFamily="2" charset="-78"/>
              <a:cs typeface="Monotype Koufi" pitchFamily="2" charset="-78"/>
            </a:endParaRPr>
          </a:p>
        </p:txBody>
      </p:sp>
      <p:sp>
        <p:nvSpPr>
          <p:cNvPr id="5" name="Rectangle 4"/>
          <p:cNvSpPr/>
          <p:nvPr/>
        </p:nvSpPr>
        <p:spPr>
          <a:xfrm>
            <a:off x="1309523" y="1659285"/>
            <a:ext cx="7319535" cy="3539430"/>
          </a:xfrm>
          <a:prstGeom prst="rect">
            <a:avLst/>
          </a:prstGeom>
          <a:noFill/>
        </p:spPr>
        <p:txBody>
          <a:bodyPr wrap="square" lIns="91440" tIns="45720" rIns="91440" bIns="45720">
            <a:spAutoFit/>
          </a:bodyPr>
          <a:lstStyle/>
          <a:p>
            <a:pPr algn="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لم  تشهد ظاهرة نفسية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جدلاً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بين المختصين بالدراسات النفسية كالذي شهده موضوع الذكاء فهناك العديد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من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علماء النفس يعتبرون الذكاء قدرة كامنة ذات أصل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تكويني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تتحد في ضوء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المورثات الجينية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وأن الذكاء سمة تلازم  الفرد طوال حياته وتعتبر من الصفات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الثابتة</a:t>
            </a:r>
          </a:p>
          <a:p>
            <a:pPr algn="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 نسبياً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في شخصية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الفرد. </a:t>
            </a:r>
            <a:endParaRPr lang="en-US" sz="3200" dirty="0">
              <a:ln w="19050">
                <a:solidFill>
                  <a:srgbClr val="A51D95"/>
                </a:solidFill>
                <a:prstDash val="solid"/>
              </a:ln>
              <a:solidFill>
                <a:schemeClr val="accent3">
                  <a:lumMod val="60000"/>
                  <a:lumOff val="40000"/>
                </a:schemeClr>
              </a:solidFill>
              <a:ea typeface="Monotype Koufi" pitchFamily="2" charset="-78"/>
              <a:cs typeface="Monotype Koufi" pitchFamily="2" charset="-78"/>
            </a:endParaRPr>
          </a:p>
        </p:txBody>
      </p:sp>
    </p:spTree>
    <p:extLst>
      <p:ext uri="{BB962C8B-B14F-4D97-AF65-F5344CB8AC3E}">
        <p14:creationId xmlns:p14="http://schemas.microsoft.com/office/powerpoint/2010/main" val="3423459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500" fill="hold"/>
                                        <p:tgtEl>
                                          <p:spTgt spid="5"/>
                                        </p:tgtEl>
                                        <p:attrNameLst>
                                          <p:attrName>ppt_x</p:attrName>
                                        </p:attrNameLst>
                                      </p:cBhvr>
                                      <p:tavLst>
                                        <p:tav tm="0">
                                          <p:val>
                                            <p:strVal val="#ppt_x"/>
                                          </p:val>
                                        </p:tav>
                                        <p:tav tm="100000">
                                          <p:val>
                                            <p:strVal val="#ppt_x"/>
                                          </p:val>
                                        </p:tav>
                                      </p:tavLst>
                                    </p:anim>
                                    <p:anim calcmode="lin" valueType="num">
                                      <p:cBhvr additive="base">
                                        <p:cTn id="17"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1000"/>
                                        <p:tgtEl>
                                          <p:spTgt spid="5"/>
                                        </p:tgtEl>
                                        <p:attrNameLst>
                                          <p:attrName>ppt_x</p:attrName>
                                        </p:attrNameLst>
                                      </p:cBhvr>
                                      <p:tavLst>
                                        <p:tav tm="0">
                                          <p:val>
                                            <p:strVal val="ppt_x"/>
                                          </p:val>
                                        </p:tav>
                                        <p:tav tm="100000">
                                          <p:val>
                                            <p:strVal val="ppt_x"/>
                                          </p:val>
                                        </p:tav>
                                      </p:tavLst>
                                    </p:anim>
                                    <p:anim calcmode="lin" valueType="num">
                                      <p:cBhvr additive="base">
                                        <p:cTn id="22" dur="1000"/>
                                        <p:tgtEl>
                                          <p:spTgt spid="5"/>
                                        </p:tgtEl>
                                        <p:attrNameLst>
                                          <p:attrName>ppt_y</p:attrName>
                                        </p:attrNameLst>
                                      </p:cBhvr>
                                      <p:tavLst>
                                        <p:tav tm="0">
                                          <p:val>
                                            <p:strVal val="ppt_y"/>
                                          </p:val>
                                        </p:tav>
                                        <p:tav tm="100000">
                                          <p:val>
                                            <p:strVal val="1+ppt_h/2"/>
                                          </p:val>
                                        </p:tav>
                                      </p:tavLst>
                                    </p:anim>
                                    <p:set>
                                      <p:cBhvr>
                                        <p:cTn id="2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title"/>
          </p:nvPr>
        </p:nvSpPr>
        <p:spPr>
          <a:xfrm>
            <a:off x="0" y="764704"/>
            <a:ext cx="8928992" cy="6001643"/>
          </a:xfrm>
          <a:prstGeom prst="rect">
            <a:avLst/>
          </a:prstGeom>
          <a:noFill/>
        </p:spPr>
        <p:txBody>
          <a:bodyPr wrap="square" lIns="91440" tIns="45720" rIns="91440" bIns="45720">
            <a:spAutoFit/>
          </a:bodyPr>
          <a:lstStyle/>
          <a:p>
            <a:pPr algn="r" rtl="1"/>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ومن البراهين التي أظهرت أن الذكاء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موروث</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a:t>
            </a:r>
            <a:endParaRPr lang="en-US"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endParaRPr>
          </a:p>
          <a:p>
            <a:pPr marL="342900" indent="-342900" algn="r" rtl="1">
              <a:buBlip>
                <a:blip r:embed="rId2"/>
              </a:buBlip>
            </a:pP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أثبت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جالتون  أن  أبناء الأذكياء يكونون أذكياء مثلهم ، من خلال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دراسته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عينة من القضاه ورجال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السياسة.</a:t>
            </a:r>
          </a:p>
          <a:p>
            <a:pPr marL="342900" indent="-342900" algn="r" rtl="1">
              <a:buBlip>
                <a:blip r:embed="rId2"/>
              </a:buBlip>
            </a:pP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قام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تيرمان بدراسة على أكثر من ألف طفل موهوب ومثلهم غير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موهوبين،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ووصل إلى  نتائج تدعم نتائج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جالتون.</a:t>
            </a:r>
          </a:p>
          <a:p>
            <a:pPr marL="342900" indent="-342900" algn="r" rtl="1">
              <a:buBlip>
                <a:blip r:embed="rId2"/>
              </a:buBlip>
            </a:pP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يرتفع معامل الإرتباط كلما ارتبطت العلاقة بين الأخوة, بين التوائم يقدر المعامل بـ 0.9 و بين الأخوة بـ 0.6 , و بين الغرباء بـ صفر مما يؤكد دور الوراثة.</a:t>
            </a:r>
            <a:endParaRPr lang="en-US"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endParaRPr>
          </a:p>
          <a:p>
            <a:pPr marL="342900" indent="-342900" algn="r" rtl="1">
              <a:buBlip>
                <a:blip r:embed="rId2"/>
              </a:buBlip>
            </a:pP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أشارت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نتائج الدراسات إلى أن  الاطفال اللقطاء اللذين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تمت</a:t>
            </a:r>
          </a:p>
          <a:p>
            <a:pPr algn="r" rtl="1"/>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      رعايتهم </a:t>
            </a:r>
            <a:r>
              <a:rPr lang="ar-SA" sz="32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في بيئه واحدة لايتشابهون في قدرات </a:t>
            </a: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الذكاء.</a:t>
            </a:r>
          </a:p>
          <a:p>
            <a:pPr marL="342900" indent="-342900" algn="r" rtl="1">
              <a:buBlip>
                <a:blip r:embed="rId2"/>
              </a:buBlip>
            </a:pPr>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الأطفال ذوي الذكاء المنخفض لا يمكن رفع معدل</a:t>
            </a:r>
          </a:p>
          <a:p>
            <a:pPr algn="r" rtl="1"/>
            <a:r>
              <a:rPr lang="ar-SA" sz="32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       ذكائهم و ذلك لسبب وراثي</a:t>
            </a:r>
            <a:r>
              <a:rPr lang="ar-SA" sz="2400" dirty="0" smtClean="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rPr>
              <a:t>.</a:t>
            </a:r>
            <a:endParaRPr lang="en-US" sz="2400" dirty="0">
              <a:ln w="19050">
                <a:solidFill>
                  <a:srgbClr val="A51D95"/>
                </a:solidFill>
                <a:prstDash val="solid"/>
              </a:ln>
              <a:solidFill>
                <a:schemeClr val="accent3">
                  <a:lumMod val="60000"/>
                  <a:lumOff val="40000"/>
                </a:schemeClr>
              </a:solidFill>
              <a:latin typeface="Monotype Koufi" pitchFamily="2" charset="-78"/>
              <a:ea typeface="Monotype Koufi" pitchFamily="2" charset="-78"/>
              <a:cs typeface="Monotype Koufi" pitchFamily="2" charset="-78"/>
            </a:endParaRPr>
          </a:p>
        </p:txBody>
      </p:sp>
      <p:sp>
        <p:nvSpPr>
          <p:cNvPr id="2" name="عنصر نائب للنص 1"/>
          <p:cNvSpPr>
            <a:spLocks noGrp="1"/>
          </p:cNvSpPr>
          <p:nvPr>
            <p:ph type="body" idx="1"/>
          </p:nvPr>
        </p:nvSpPr>
        <p:spPr>
          <a:xfrm>
            <a:off x="1115616" y="188640"/>
            <a:ext cx="7772400" cy="3714204"/>
          </a:xfrm>
        </p:spPr>
        <p:txBody>
          <a:bodyPr/>
          <a:lstStyle/>
          <a:p>
            <a:endParaRPr lang="ar-SA" dirty="0"/>
          </a:p>
        </p:txBody>
      </p:sp>
    </p:spTree>
    <p:extLst>
      <p:ext uri="{BB962C8B-B14F-4D97-AF65-F5344CB8AC3E}">
        <p14:creationId xmlns:p14="http://schemas.microsoft.com/office/powerpoint/2010/main" val="40865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1000"/>
                                        <p:tgtEl>
                                          <p:spTgt spid="7"/>
                                        </p:tgtEl>
                                        <p:attrNameLst>
                                          <p:attrName>ppt_x</p:attrName>
                                        </p:attrNameLst>
                                      </p:cBhvr>
                                      <p:tavLst>
                                        <p:tav tm="0">
                                          <p:val>
                                            <p:strVal val="ppt_x"/>
                                          </p:val>
                                        </p:tav>
                                        <p:tav tm="100000">
                                          <p:val>
                                            <p:strVal val="ppt_x"/>
                                          </p:val>
                                        </p:tav>
                                      </p:tavLst>
                                    </p:anim>
                                    <p:anim calcmode="lin" valueType="num">
                                      <p:cBhvr additive="base">
                                        <p:cTn id="13" dur="1000"/>
                                        <p:tgtEl>
                                          <p:spTgt spid="7"/>
                                        </p:tgtEl>
                                        <p:attrNameLst>
                                          <p:attrName>ppt_y</p:attrName>
                                        </p:attrNameLst>
                                      </p:cBhvr>
                                      <p:tavLst>
                                        <p:tav tm="0">
                                          <p:val>
                                            <p:strVal val="ppt_y"/>
                                          </p:val>
                                        </p:tav>
                                        <p:tav tm="100000">
                                          <p:val>
                                            <p:strVal val="1+ppt_h/2"/>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Rectangle 7"/>
          <p:cNvSpPr>
            <a:spLocks noGrp="1"/>
          </p:cNvSpPr>
          <p:nvPr>
            <p:ph type="body" idx="1"/>
          </p:nvPr>
        </p:nvSpPr>
        <p:spPr>
          <a:prstGeom prst="rect">
            <a:avLst/>
          </a:prstGeom>
          <a:noFill/>
        </p:spPr>
        <p:txBody>
          <a:bodyPr wrap="square" lIns="91440" tIns="45720" rIns="91440" bIns="45720">
            <a:spAutoFit/>
          </a:bodyPr>
          <a:lstStyle/>
          <a:p>
            <a:pPr algn="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اتفق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جنسن </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وغيره على اعتبار أن 80% من الذكاء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يعود </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الى عوامل وراثية, و أن 20% يحدد بالعوامل البيئية. </a:t>
            </a:r>
          </a:p>
          <a:p>
            <a:pPr algn="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وينظر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هؤلاء  الى الذكاء </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على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أ</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نه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سمة  شخصية </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وأن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البرامج التعليمية المختلفة تسهم فقط في </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تنمية </a:t>
            </a:r>
            <a:r>
              <a:rPr lang="ar-SA" sz="3200" dirty="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قدرات الذكاء </a:t>
            </a:r>
            <a:r>
              <a:rPr lang="ar-SA" sz="3200" dirty="0" smtClean="0">
                <a:ln>
                  <a:solidFill>
                    <a:srgbClr val="A51D95"/>
                  </a:solidFill>
                </a:ln>
                <a:solidFill>
                  <a:schemeClr val="accent3">
                    <a:lumMod val="60000"/>
                    <a:lumOff val="40000"/>
                  </a:schemeClr>
                </a:solidFill>
                <a:latin typeface="Monotype Koufi" pitchFamily="2" charset="-78"/>
                <a:ea typeface="Monotype Koufi" pitchFamily="2" charset="-78"/>
                <a:cs typeface="Monotype Koufi" pitchFamily="2" charset="-78"/>
              </a:rPr>
              <a:t>لدى الأفراد.</a:t>
            </a:r>
            <a:endParaRPr lang="en-US" sz="3200" b="1" cap="none" spc="0" dirty="0">
              <a:ln>
                <a:solidFill>
                  <a:srgbClr val="A51D95"/>
                </a:solidFill>
              </a:ln>
              <a:solidFill>
                <a:schemeClr val="accent3">
                  <a:lumMod val="60000"/>
                  <a:lumOff val="40000"/>
                </a:schemeClr>
              </a:solidFill>
              <a:effectLst>
                <a:outerShdw blurRad="50000" dist="50800" dir="7500000" algn="tl">
                  <a:srgbClr val="000000">
                    <a:shade val="5000"/>
                    <a:alpha val="35000"/>
                  </a:srgbClr>
                </a:outerShdw>
              </a:effectLst>
              <a:ea typeface="Monotype Koufi" pitchFamily="2" charset="-78"/>
              <a:cs typeface="Monotype Koufi" pitchFamily="2" charset="-78"/>
            </a:endParaRPr>
          </a:p>
        </p:txBody>
      </p:sp>
    </p:spTree>
    <p:extLst>
      <p:ext uri="{BB962C8B-B14F-4D97-AF65-F5344CB8AC3E}">
        <p14:creationId xmlns:p14="http://schemas.microsoft.com/office/powerpoint/2010/main" val="21001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0" y="4222935"/>
            <a:ext cx="2433456" cy="2433456"/>
          </a:xfrm>
          <a:prstGeom prst="rect">
            <a:avLst/>
          </a:prstGeom>
          <a:ln>
            <a:noFill/>
          </a:ln>
          <a:effectLst>
            <a:softEdge rad="112500"/>
          </a:effectLst>
        </p:spPr>
      </p:pic>
      <p:sp>
        <p:nvSpPr>
          <p:cNvPr id="5" name="Rectangle 4"/>
          <p:cNvSpPr/>
          <p:nvPr/>
        </p:nvSpPr>
        <p:spPr>
          <a:xfrm>
            <a:off x="1475656" y="404664"/>
            <a:ext cx="7297190" cy="923330"/>
          </a:xfrm>
          <a:prstGeom prst="rect">
            <a:avLst/>
          </a:prstGeom>
          <a:noFill/>
        </p:spPr>
        <p:txBody>
          <a:bodyPr wrap="none" lIns="91440" tIns="45720" rIns="91440" bIns="45720">
            <a:spAutoFit/>
          </a:bodyPr>
          <a:lstStyle/>
          <a:p>
            <a:pPr algn="ctr"/>
            <a:r>
              <a:rPr lang="ar-SA" sz="5400" b="1" cap="all" spc="0" dirty="0" smtClean="0">
                <a:ln w="9000" cmpd="sng">
                  <a:solidFill>
                    <a:schemeClr val="tx1">
                      <a:lumMod val="50000"/>
                    </a:schemeClr>
                  </a:solidFill>
                  <a:prstDash val="solid"/>
                </a:ln>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effectLst>
                  <a:glow rad="101600">
                    <a:schemeClr val="tx1">
                      <a:lumMod val="75000"/>
                      <a:alpha val="40000"/>
                    </a:schemeClr>
                  </a:glow>
                  <a:reflection blurRad="12700" stA="28000" endPos="45000" dist="1000" dir="5400000" sy="-100000" algn="bl" rotWithShape="0"/>
                </a:effectLst>
                <a:latin typeface="Monotype Koufi" pitchFamily="2" charset="-78"/>
                <a:ea typeface="Monotype Koufi" pitchFamily="2" charset="-78"/>
                <a:cs typeface="Monotype Koufi" pitchFamily="2" charset="-78"/>
              </a:rPr>
              <a:t>الذكاء بين الوراثة و البيئة : </a:t>
            </a:r>
            <a:endParaRPr lang="en-US" sz="5400" b="1" cap="all" spc="0" dirty="0">
              <a:ln w="9000" cmpd="sng">
                <a:solidFill>
                  <a:schemeClr val="tx1">
                    <a:lumMod val="50000"/>
                  </a:schemeClr>
                </a:solidFill>
                <a:prstDash val="solid"/>
              </a:ln>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effectLst>
                <a:glow rad="101600">
                  <a:schemeClr val="tx1">
                    <a:lumMod val="75000"/>
                    <a:alpha val="40000"/>
                  </a:schemeClr>
                </a:glow>
                <a:reflection blurRad="12700" stA="28000" endPos="45000" dist="1000" dir="5400000" sy="-100000" algn="bl" rotWithShape="0"/>
              </a:effectLst>
              <a:ea typeface="Monotype Koufi" pitchFamily="2" charset="-78"/>
              <a:cs typeface="Monotype Koufi" pitchFamily="2" charset="-78"/>
            </a:endParaRPr>
          </a:p>
        </p:txBody>
      </p:sp>
      <p:sp>
        <p:nvSpPr>
          <p:cNvPr id="3" name="Rectangle 2"/>
          <p:cNvSpPr/>
          <p:nvPr/>
        </p:nvSpPr>
        <p:spPr>
          <a:xfrm>
            <a:off x="179512" y="188640"/>
            <a:ext cx="8593334" cy="648072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7625" y="1327994"/>
            <a:ext cx="7273092" cy="5016758"/>
          </a:xfrm>
          <a:prstGeom prst="rect">
            <a:avLst/>
          </a:prstGeom>
          <a:noFill/>
        </p:spPr>
        <p:txBody>
          <a:bodyPr wrap="square" lIns="91440" tIns="45720" rIns="91440" bIns="45720">
            <a:spAutoFit/>
          </a:bodyPr>
          <a:lstStyle/>
          <a:p>
            <a:pPr algn="r" rtl="1"/>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يرى  أصحاب الإتجاه  البيئي أن العوامل البيئية لها دور كبير في تحديد قدرات الذكاء .</a:t>
            </a:r>
          </a:p>
          <a:p>
            <a:pPr algn="r" rtl="1"/>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 تم تأكيد ذلك عن طريق دراستهم للتوائم المتماثلة و الغير المتماثلة الذين تمت نشأتهم في بيئات متشابهة أو مختلفة إلى وجود فروق جلية في الذكاء ترجع إلى إختلاف البيئات التي ينشأ فيها الفرد.</a:t>
            </a:r>
          </a:p>
          <a:p>
            <a:pPr algn="r" rtl="1"/>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كما أن ترتيب الفرد في الأسرة يؤثر </a:t>
            </a:r>
          </a:p>
          <a:p>
            <a:pPr algn="r" rtl="1"/>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على ذكاءه, الأخوة الأكبر سناً هم الأذكى  </a:t>
            </a:r>
          </a:p>
          <a:p>
            <a:pPr algn="r" rtl="1"/>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بين بقية الأخوة.</a:t>
            </a:r>
            <a:endParaRPr lang="en-US"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24642132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p:cNvSpPr>
          <p:nvPr>
            <p:ph type="body" idx="1"/>
          </p:nvPr>
        </p:nvSpPr>
        <p:spPr>
          <a:xfrm>
            <a:off x="251520" y="836712"/>
            <a:ext cx="8568952" cy="5829288"/>
          </a:xfrm>
          <a:prstGeom prst="rect">
            <a:avLst/>
          </a:prstGeom>
          <a:noFill/>
        </p:spPr>
        <p:txBody>
          <a:bodyPr wrap="square" lIns="91440" tIns="45720" rIns="91440" bIns="45720">
            <a:spAutoFit/>
          </a:bodyPr>
          <a:lstStyle/>
          <a:p>
            <a:pPr algn="r" rtl="1"/>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وأظهرت نتائج دراسات أخرى أن الخبرات التي تقدمها الأسرة تساهم </a:t>
            </a:r>
            <a:r>
              <a:rPr lang="ar-SA" sz="3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إلى </a:t>
            </a:r>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حد كبير في تطوير قدرات الذكاء لدى الأفراد</a:t>
            </a:r>
            <a:r>
              <a:rPr lang="en-US"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 </a:t>
            </a:r>
            <a:r>
              <a:rPr lang="en-US" sz="3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a:t>
            </a:r>
            <a:r>
              <a:rPr lang="ar-SA" sz="3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 كما أن الأفراد </a:t>
            </a:r>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الذين ينشأون في البيئات </a:t>
            </a:r>
            <a:r>
              <a:rPr lang="ar-SA" sz="3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الثرية ثقافياً واقتصاديا ًواجتماعياً هم </a:t>
            </a:r>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أكثر </a:t>
            </a:r>
            <a:r>
              <a:rPr lang="ar-SA" sz="3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ذكاءً </a:t>
            </a:r>
            <a:r>
              <a:rPr lang="ar-SA"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من غيرهم ممن ينشأون في البيئات الفقيرة</a:t>
            </a:r>
            <a:r>
              <a:rPr lang="en-US"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a:t>
            </a:r>
          </a:p>
          <a:p>
            <a:pPr algn="ctr" rtl="1"/>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ولكن النظرة الحديثة للذكاء ترى </a:t>
            </a:r>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على أنه </a:t>
            </a:r>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مزيج من العوامل الوراثية </a:t>
            </a:r>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والبيئية ، اذ </a:t>
            </a:r>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تعمل الوراثة على تحديد السقف </a:t>
            </a:r>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الأعلى للذكاء  الذي </a:t>
            </a:r>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يمكن للفرد أن يصله </a:t>
            </a:r>
            <a:endPar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endParaRPr>
          </a:p>
          <a:p>
            <a:pPr algn="ctr" rtl="1"/>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والعوامل البيئية </a:t>
            </a:r>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في وصول الفرد </a:t>
            </a:r>
            <a:endPar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endParaRPr>
          </a:p>
          <a:p>
            <a:pPr algn="ctr" rtl="1"/>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إلى </a:t>
            </a:r>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هذا </a:t>
            </a:r>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السقف</a:t>
            </a:r>
            <a:r>
              <a:rPr lang="ar-SA"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 </a:t>
            </a:r>
            <a:r>
              <a:rPr lang="ar-SA" sz="320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rPr>
              <a:t>أو عدمه.</a:t>
            </a:r>
            <a:endParaRPr lang="en-US" sz="320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Koufi" pitchFamily="2" charset="-78"/>
              <a:ea typeface="Monotype Koufi" pitchFamily="2" charset="-78"/>
              <a:cs typeface="Monotype Koufi" pitchFamily="2" charset="-78"/>
            </a:endParaRPr>
          </a:p>
          <a:p>
            <a:pPr rtl="1"/>
            <a:r>
              <a:rPr lang="en-US" sz="2800" dirty="0"/>
              <a:t>  </a:t>
            </a:r>
          </a:p>
        </p:txBody>
      </p:sp>
    </p:spTree>
    <p:extLst>
      <p:ext uri="{BB962C8B-B14F-4D97-AF65-F5344CB8AC3E}">
        <p14:creationId xmlns:p14="http://schemas.microsoft.com/office/powerpoint/2010/main" val="13409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80720"/>
          </a:xfrm>
          <a:prstGeom prst="rect">
            <a:avLst/>
          </a:prstGeom>
          <a:noFill/>
          <a:ln>
            <a:solidFill>
              <a:srgbClr val="FFFF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2204864"/>
            <a:ext cx="8208912" cy="3785652"/>
          </a:xfrm>
          <a:prstGeom prst="rect">
            <a:avLst/>
          </a:prstGeom>
          <a:noFill/>
        </p:spPr>
        <p:txBody>
          <a:bodyPr wrap="square" lIns="91440" tIns="45720" rIns="91440" bIns="45720">
            <a:spAutoFit/>
          </a:bodyPr>
          <a:lstStyle/>
          <a:p>
            <a:pPr algn="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إ</a:t>
            </a: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ن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الدماغ </a:t>
            </a: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الإنساني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الذي يمثل </a:t>
            </a: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الجزء</a:t>
            </a:r>
          </a:p>
          <a:p>
            <a:pPr algn="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 الأساسي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في الجهاز العصبي المركزي هو في غاية التعقيد من حيث </a:t>
            </a: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التركيب,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و يعمل</a:t>
            </a:r>
            <a:r>
              <a:rPr lang="ar-SA" sz="4000" dirty="0">
                <a:effectLst>
                  <a:glow rad="139700">
                    <a:schemeClr val="accent3">
                      <a:satMod val="175000"/>
                      <a:alpha val="40000"/>
                    </a:schemeClr>
                  </a:glow>
                </a:effectLst>
                <a:cs typeface="Akhbar MT" pitchFamily="2" charset="-78"/>
              </a:rPr>
              <a:t>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في غاية الدقة و الكفاءة.</a:t>
            </a:r>
            <a:endParaRPr lang="en-US"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endParaRPr>
          </a:p>
          <a:p>
            <a:pPr algn="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فالتفوق الانساني على باقي المخلوقات تم باستخدام التفكير و الذكاء و </a:t>
            </a: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الإبتكار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فتجاوز ما سواه من الكائنات الحية </a:t>
            </a:r>
            <a:r>
              <a:rPr lang="ar-SA" sz="4000" b="1" spc="50" dirty="0" smtClean="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الأخرى </a:t>
            </a:r>
            <a:r>
              <a:rPr lang="ar-SA"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rPr>
              <a:t>.</a:t>
            </a:r>
            <a:endParaRPr lang="en-US" sz="4000" b="1" spc="50" dirty="0">
              <a:ln w="12700" cmpd="sng">
                <a:solidFill>
                  <a:srgbClr val="FFFF00"/>
                </a:solidFill>
                <a:prstDash val="solid"/>
              </a:ln>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139700">
                  <a:schemeClr val="accent3">
                    <a:satMod val="175000"/>
                    <a:alpha val="40000"/>
                  </a:schemeClr>
                </a:glow>
              </a:effectLst>
              <a:cs typeface="Akhbar MT" pitchFamily="2" charset="-78"/>
            </a:endParaRPr>
          </a:p>
        </p:txBody>
      </p:sp>
      <p:sp>
        <p:nvSpPr>
          <p:cNvPr id="6" name="Rectangle 5"/>
          <p:cNvSpPr/>
          <p:nvPr/>
        </p:nvSpPr>
        <p:spPr>
          <a:xfrm>
            <a:off x="4793279" y="627422"/>
            <a:ext cx="3608681" cy="1200329"/>
          </a:xfrm>
          <a:prstGeom prst="rect">
            <a:avLst/>
          </a:prstGeom>
          <a:noFill/>
        </p:spPr>
        <p:txBody>
          <a:bodyPr wrap="none" lIns="91440" tIns="45720" rIns="91440" bIns="45720">
            <a:spAutoFit/>
          </a:bodyPr>
          <a:lstStyle/>
          <a:p>
            <a:pPr algn="ctr"/>
            <a:r>
              <a:rPr lang="ar-SA" sz="7200" b="1" cap="none" spc="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cs typeface="Akhbar MT" pitchFamily="2" charset="-78"/>
              </a:rPr>
              <a:t>الذكاء البشري</a:t>
            </a:r>
            <a:endParaRPr lang="en-US" sz="7200" b="1" cap="none" spc="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cs typeface="Akhbar MT"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2232248" cy="2232248"/>
          </a:xfrm>
          <a:prstGeom prst="rect">
            <a:avLst/>
          </a:prstGeom>
        </p:spPr>
      </p:pic>
    </p:spTree>
    <p:extLst>
      <p:ext uri="{BB962C8B-B14F-4D97-AF65-F5344CB8AC3E}">
        <p14:creationId xmlns:p14="http://schemas.microsoft.com/office/powerpoint/2010/main" val="2784172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p:cNvSpPr>
          <p:nvPr>
            <p:ph type="body" idx="1"/>
          </p:nvPr>
        </p:nvSpPr>
        <p:spPr>
          <a:xfrm>
            <a:off x="755576" y="475484"/>
            <a:ext cx="7772400" cy="553382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r" rtl="1"/>
            <a:r>
              <a:rPr lang="ar-SA" sz="4000" b="1" u="sng" spc="150" dirty="0">
                <a:ln w="11430"/>
                <a:solidFill>
                  <a:srgbClr val="FF0000"/>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الإعاقة العقلية</a:t>
            </a:r>
            <a:r>
              <a:rPr lang="ar-SA" sz="3200" b="1" u="sng" spc="150" dirty="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a:t>
            </a:r>
            <a:endParaRPr lang="en-US" sz="3200" b="1" spc="150" dirty="0">
              <a:ln w="11430"/>
              <a:solidFill>
                <a:srgbClr val="F8F8F8"/>
              </a:solidFill>
              <a:effectLst>
                <a:outerShdw blurRad="25400" algn="tl" rotWithShape="0">
                  <a:srgbClr val="000000">
                    <a:alpha val="43000"/>
                  </a:srgbClr>
                </a:outerShdw>
              </a:effectLst>
              <a:ea typeface="Monotype Koufi" pitchFamily="2" charset="-78"/>
              <a:cs typeface="Monotype Koufi" pitchFamily="2" charset="-78"/>
            </a:endParaRPr>
          </a:p>
          <a:p>
            <a:pPr algn="r" rtl="1"/>
            <a:r>
              <a:rPr lang="ar-SA" sz="3200" b="1" spc="150" dirty="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تعد الإعاقة العقلية من الظواهر الطبيعية التي لا يكاد يخلو منها أي مجتمع من المجتمعات، و قد شغلت العديد من المختصين في شتى المجالات كالمجالات الطبية و النفسية و الإجتماعية و التربوية لما لها </a:t>
            </a:r>
            <a:endParaRPr lang="ar-SA" sz="3200" b="1" spc="150" dirty="0" smtClean="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endParaRPr>
          </a:p>
          <a:p>
            <a:pPr algn="r" rtl="1"/>
            <a:r>
              <a:rPr lang="ar-SA" sz="3200" b="1" spc="150" dirty="0" smtClean="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من </a:t>
            </a:r>
            <a:r>
              <a:rPr lang="ar-SA" sz="3200" b="1" spc="150" dirty="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أثر مباشر تمس به الأفراد </a:t>
            </a:r>
            <a:r>
              <a:rPr lang="ar-SA" sz="3200" b="1" spc="150" dirty="0" smtClean="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و</a:t>
            </a:r>
          </a:p>
          <a:p>
            <a:pPr algn="r" rtl="1"/>
            <a:r>
              <a:rPr lang="ar-SA" sz="3200" b="1" spc="150" dirty="0" smtClean="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 </a:t>
            </a:r>
            <a:r>
              <a:rPr lang="ar-SA" sz="3200" b="1" spc="150" dirty="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المجتمعات، و قد تنوعت </a:t>
            </a:r>
            <a:r>
              <a:rPr lang="ar-SA" sz="3200" b="1" spc="150" dirty="0" smtClean="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تعريفاتها إلا أن أكثر تعريف يتم الاجماع عليه هو :</a:t>
            </a:r>
            <a:endParaRPr lang="ar-SA" sz="3200" b="1" spc="150" dirty="0" smtClean="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endParaRPr>
          </a:p>
          <a:p>
            <a:pPr algn="ctr"/>
            <a:endParaRPr lang="en-US" sz="32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92999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075" r="5343"/>
          <a:stretch/>
        </p:blipFill>
        <p:spPr>
          <a:xfrm>
            <a:off x="351305" y="4123953"/>
            <a:ext cx="2495509" cy="2262157"/>
          </a:xfrm>
        </p:spPr>
      </p:pic>
      <p:sp>
        <p:nvSpPr>
          <p:cNvPr id="5" name="Rectangle 4"/>
          <p:cNvSpPr/>
          <p:nvPr/>
        </p:nvSpPr>
        <p:spPr>
          <a:xfrm>
            <a:off x="251520" y="260648"/>
            <a:ext cx="8640960" cy="6336704"/>
          </a:xfrm>
          <a:prstGeom prst="rect">
            <a:avLst/>
          </a:prstGeom>
          <a:noFill/>
          <a:ln/>
          <a:effectLst>
            <a:glow rad="101600">
              <a:schemeClr val="accent3">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p:cNvSpPr/>
          <p:nvPr/>
        </p:nvSpPr>
        <p:spPr>
          <a:xfrm>
            <a:off x="1763688" y="1355713"/>
            <a:ext cx="6915988" cy="452431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r" rtl="1"/>
            <a:r>
              <a:rPr lang="ar-SA" sz="3600" b="1" spc="150" dirty="0">
                <a:ln w="11430"/>
                <a:solidFill>
                  <a:srgbClr val="FF0000"/>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تعريف الجمعية الأمريكية للتخلف العقلي: </a:t>
            </a:r>
            <a:r>
              <a:rPr lang="ar-SA" sz="3600" b="1" spc="150" dirty="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rPr>
              <a:t>هي خلل في مستوى الأداء الوظيفي العقلي الذي يقل عن متوسط الذكاء العام بانحرافين معياريين، بحيث يترتب عليه خلل واضح في السلوك التكييفي، و يظهر هذا في مراحل العمر النمائية منئ الولادة و حتى سن الثانية عشرة</a:t>
            </a:r>
            <a:endParaRPr lang="en-US" sz="3600" b="1" spc="150" dirty="0">
              <a:ln w="11430"/>
              <a:solidFill>
                <a:srgbClr val="F8F8F8"/>
              </a:solidFill>
              <a:effectLst>
                <a:outerShdw blurRad="25400" algn="tl" rotWithShape="0">
                  <a:srgbClr val="000000">
                    <a:alpha val="43000"/>
                  </a:srgbClr>
                </a:outerShdw>
              </a:effectLst>
              <a:latin typeface="Monotype Koufi" pitchFamily="2" charset="-78"/>
              <a:ea typeface="Monotype Koufi" pitchFamily="2" charset="-78"/>
              <a:cs typeface="Monotype Koufi" pitchFamily="2" charset="-78"/>
            </a:endParaRPr>
          </a:p>
        </p:txBody>
      </p:sp>
      <p:sp>
        <p:nvSpPr>
          <p:cNvPr id="6" name="عنوان 5"/>
          <p:cNvSpPr>
            <a:spLocks noGrp="1"/>
          </p:cNvSpPr>
          <p:nvPr>
            <p:ph type="title"/>
          </p:nvPr>
        </p:nvSpPr>
        <p:spPr/>
        <p:txBody>
          <a:bodyPr/>
          <a:lstStyle/>
          <a:p>
            <a:endParaRPr lang="ar-SA"/>
          </a:p>
        </p:txBody>
      </p:sp>
    </p:spTree>
    <p:extLst>
      <p:ext uri="{BB962C8B-B14F-4D97-AF65-F5344CB8AC3E}">
        <p14:creationId xmlns:p14="http://schemas.microsoft.com/office/powerpoint/2010/main" val="1338881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3716"/>
          <a:stretch/>
        </p:blipFill>
        <p:spPr>
          <a:xfrm>
            <a:off x="5220072" y="4249222"/>
            <a:ext cx="3923927" cy="2492145"/>
          </a:xfrm>
        </p:spPr>
      </p:pic>
      <p:sp>
        <p:nvSpPr>
          <p:cNvPr id="3" name="Rectangle 2"/>
          <p:cNvSpPr/>
          <p:nvPr/>
        </p:nvSpPr>
        <p:spPr>
          <a:xfrm>
            <a:off x="3131840" y="332656"/>
            <a:ext cx="5751896" cy="923330"/>
          </a:xfrm>
          <a:prstGeom prst="rect">
            <a:avLst/>
          </a:prstGeom>
          <a:noFill/>
        </p:spPr>
        <p:txBody>
          <a:bodyPr wrap="none" lIns="91440" tIns="45720" rIns="91440" bIns="45720">
            <a:spAutoFit/>
          </a:bodyPr>
          <a:lstStyle/>
          <a:p>
            <a:pPr rtl="1"/>
            <a:r>
              <a:rPr lang="ar-SA" sz="5400" b="1" dirty="0">
                <a:ln w="12700">
                  <a:solidFill>
                    <a:schemeClr val="accent2"/>
                  </a:solidFill>
                  <a:prstDash val="solid"/>
                </a:ln>
                <a:solidFill>
                  <a:schemeClr val="accent1">
                    <a:lumMod val="60000"/>
                    <a:lumOff val="40000"/>
                  </a:schemeClr>
                </a:solidFill>
                <a:effectLst>
                  <a:glow rad="101600">
                    <a:schemeClr val="accent2">
                      <a:satMod val="175000"/>
                      <a:alpha val="40000"/>
                    </a:schemeClr>
                  </a:glow>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rPr>
              <a:t>أسباب الإعاقة العقلية:</a:t>
            </a:r>
            <a:endParaRPr lang="en-US" sz="5400" b="1" dirty="0">
              <a:ln w="12700">
                <a:solidFill>
                  <a:schemeClr val="accent2"/>
                </a:solidFill>
                <a:prstDash val="solid"/>
              </a:ln>
              <a:solidFill>
                <a:schemeClr val="accent1">
                  <a:lumMod val="60000"/>
                  <a:lumOff val="40000"/>
                </a:schemeClr>
              </a:solidFill>
              <a:effectLst>
                <a:glow rad="101600">
                  <a:schemeClr val="accent2">
                    <a:satMod val="175000"/>
                    <a:alpha val="40000"/>
                  </a:schemeClr>
                </a:glow>
                <a:outerShdw blurRad="41275" dist="20320" dir="1800000" algn="tl" rotWithShape="0">
                  <a:srgbClr val="000000">
                    <a:alpha val="40000"/>
                  </a:srgbClr>
                </a:outerShdw>
              </a:effectLst>
              <a:ea typeface="Monotype Koufi" pitchFamily="2" charset="-78"/>
              <a:cs typeface="Monotype Koufi" pitchFamily="2" charset="-78"/>
            </a:endParaRPr>
          </a:p>
        </p:txBody>
      </p:sp>
      <p:sp>
        <p:nvSpPr>
          <p:cNvPr id="5" name="Rectangle 4"/>
          <p:cNvSpPr/>
          <p:nvPr/>
        </p:nvSpPr>
        <p:spPr>
          <a:xfrm>
            <a:off x="107504" y="108540"/>
            <a:ext cx="8928992" cy="6632828"/>
          </a:xfrm>
          <a:prstGeom prst="rect">
            <a:avLst/>
          </a:prstGeom>
          <a:no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738792" y="1255986"/>
            <a:ext cx="3943707" cy="584775"/>
          </a:xfrm>
          <a:prstGeom prst="rect">
            <a:avLst/>
          </a:prstGeom>
          <a:noFill/>
        </p:spPr>
        <p:txBody>
          <a:bodyPr wrap="none" lIns="91440" tIns="45720" rIns="91440" bIns="45720">
            <a:spAutoFit/>
          </a:bodyPr>
          <a:lstStyle/>
          <a:p>
            <a:pPr algn="ctr"/>
            <a:r>
              <a:rPr lang="ar-SA" sz="3200" dirty="0">
                <a:ln w="18000">
                  <a:solidFill>
                    <a:schemeClr val="bg1">
                      <a:lumMod val="95000"/>
                      <a:lumOff val="5000"/>
                    </a:schemeClr>
                  </a:solidFill>
                  <a:prstDash val="solid"/>
                  <a:miter lim="800000"/>
                </a:ln>
                <a:solidFill>
                  <a:srgbClr val="C00000"/>
                </a:solidFill>
                <a:latin typeface="Monotype Koufi" pitchFamily="2" charset="-78"/>
                <a:ea typeface="Monotype Koufi" pitchFamily="2" charset="-78"/>
                <a:cs typeface="Monotype Koufi" pitchFamily="2" charset="-78"/>
              </a:rPr>
              <a:t>أولاً: أسباب ما قبل الولادة: </a:t>
            </a:r>
            <a:endParaRPr lang="en-US" sz="3200" dirty="0">
              <a:ln w="18000">
                <a:solidFill>
                  <a:schemeClr val="bg1">
                    <a:lumMod val="95000"/>
                    <a:lumOff val="5000"/>
                  </a:schemeClr>
                </a:solidFill>
                <a:prstDash val="solid"/>
                <a:miter lim="800000"/>
              </a:ln>
              <a:solidFill>
                <a:srgbClr val="C00000"/>
              </a:solidFill>
              <a:ea typeface="Monotype Koufi" pitchFamily="2" charset="-78"/>
              <a:cs typeface="Monotype Koufi" pitchFamily="2" charset="-78"/>
            </a:endParaRPr>
          </a:p>
        </p:txBody>
      </p:sp>
      <p:sp>
        <p:nvSpPr>
          <p:cNvPr id="6" name="Rectangle 5"/>
          <p:cNvSpPr/>
          <p:nvPr/>
        </p:nvSpPr>
        <p:spPr>
          <a:xfrm>
            <a:off x="126132" y="1840761"/>
            <a:ext cx="6616351" cy="3046988"/>
          </a:xfrm>
          <a:prstGeom prst="rect">
            <a:avLst/>
          </a:prstGeom>
          <a:noFill/>
        </p:spPr>
        <p:txBody>
          <a:bodyPr wrap="square" lIns="91440" tIns="45720" rIns="91440" bIns="45720">
            <a:spAutoFit/>
          </a:bodyPr>
          <a:lstStyle/>
          <a:p>
            <a:pPr algn="r" rtl="1"/>
            <a:r>
              <a:rPr lang="ar-SA" sz="3200" dirty="0">
                <a:ln w="18000">
                  <a:solidFill>
                    <a:schemeClr val="bg1"/>
                  </a:solidFill>
                  <a:prstDash val="solid"/>
                  <a:miter lim="800000"/>
                </a:ln>
                <a:solidFill>
                  <a:srgbClr val="FFC000"/>
                </a:solidFill>
                <a:latin typeface="Monotype Koufi" pitchFamily="2" charset="-78"/>
                <a:ea typeface="Monotype Koufi" pitchFamily="2" charset="-78"/>
                <a:cs typeface="Monotype Koufi" pitchFamily="2" charset="-78"/>
              </a:rPr>
              <a:t>و تضم العوامل الآتية:</a:t>
            </a:r>
            <a:endParaRPr lang="en-US" sz="3200" dirty="0">
              <a:ln w="18000">
                <a:solidFill>
                  <a:schemeClr val="bg1"/>
                </a:solidFill>
                <a:prstDash val="solid"/>
                <a:miter lim="800000"/>
              </a:ln>
              <a:solidFill>
                <a:srgbClr val="FFC000"/>
              </a:solidFill>
              <a:ea typeface="Monotype Koufi" pitchFamily="2" charset="-78"/>
              <a:cs typeface="Monotype Koufi" pitchFamily="2" charset="-78"/>
            </a:endParaRPr>
          </a:p>
          <a:p>
            <a:pPr algn="r" rtl="1"/>
            <a:r>
              <a:rPr lang="ar-SA" sz="3200" dirty="0">
                <a:ln w="18000">
                  <a:solidFill>
                    <a:schemeClr val="bg1"/>
                  </a:solidFill>
                  <a:prstDash val="solid"/>
                  <a:miter lim="800000"/>
                </a:ln>
                <a:solidFill>
                  <a:srgbClr val="FFC000"/>
                </a:solidFill>
                <a:latin typeface="Monotype Koufi" pitchFamily="2" charset="-78"/>
                <a:ea typeface="Monotype Koufi" pitchFamily="2" charset="-78"/>
                <a:cs typeface="Monotype Koufi" pitchFamily="2" charset="-78"/>
              </a:rPr>
              <a:t>-العوامل الجينية: و تتمثل في انتقال الجينات المتنحية </a:t>
            </a:r>
            <a:r>
              <a:rPr lang="ar-SA" sz="3200" dirty="0" smtClean="0">
                <a:ln w="18000">
                  <a:solidFill>
                    <a:schemeClr val="bg1"/>
                  </a:solidFill>
                  <a:prstDash val="solid"/>
                  <a:miter lim="800000"/>
                </a:ln>
                <a:solidFill>
                  <a:srgbClr val="FFC000"/>
                </a:solidFill>
                <a:latin typeface="Monotype Koufi" pitchFamily="2" charset="-78"/>
                <a:ea typeface="Monotype Koufi" pitchFamily="2" charset="-78"/>
                <a:cs typeface="Monotype Koufi" pitchFamily="2" charset="-78"/>
              </a:rPr>
              <a:t>من </a:t>
            </a:r>
            <a:r>
              <a:rPr lang="ar-SA" sz="3200" dirty="0">
                <a:ln w="18000">
                  <a:solidFill>
                    <a:schemeClr val="bg1"/>
                  </a:solidFill>
                  <a:prstDash val="solid"/>
                  <a:miter lim="800000"/>
                </a:ln>
                <a:solidFill>
                  <a:srgbClr val="FFC000"/>
                </a:solidFill>
                <a:latin typeface="Monotype Koufi" pitchFamily="2" charset="-78"/>
                <a:ea typeface="Monotype Koufi" pitchFamily="2" charset="-78"/>
                <a:cs typeface="Monotype Koufi" pitchFamily="2" charset="-78"/>
              </a:rPr>
              <a:t>الآباء إلى الأبناء أو بسبب خلل في تركيب الجينات و انقسامها.</a:t>
            </a:r>
            <a:endParaRPr lang="en-US" sz="3200" dirty="0">
              <a:ln w="18000">
                <a:solidFill>
                  <a:schemeClr val="bg1"/>
                </a:solidFill>
                <a:prstDash val="solid"/>
                <a:miter lim="800000"/>
              </a:ln>
              <a:solidFill>
                <a:srgbClr val="FFC000"/>
              </a:solidFill>
              <a:ea typeface="Monotype Koufi" pitchFamily="2" charset="-78"/>
              <a:cs typeface="Monotype Koufi" pitchFamily="2" charset="-78"/>
            </a:endParaRPr>
          </a:p>
          <a:p>
            <a:pPr algn="r" rtl="1"/>
            <a:r>
              <a:rPr lang="ar-SA" sz="3200" dirty="0">
                <a:ln w="18000">
                  <a:solidFill>
                    <a:schemeClr val="bg1"/>
                  </a:solidFill>
                  <a:prstDash val="solid"/>
                  <a:miter lim="800000"/>
                </a:ln>
                <a:solidFill>
                  <a:srgbClr val="FFC000"/>
                </a:solidFill>
                <a:latin typeface="Monotype Koufi" pitchFamily="2" charset="-78"/>
                <a:ea typeface="Monotype Koufi" pitchFamily="2" charset="-78"/>
                <a:cs typeface="Monotype Koufi" pitchFamily="2" charset="-78"/>
              </a:rPr>
              <a:t>-العوامل غير الجينية: تتمثل في العوامل البيئية التي تؤثر على الجنين </a:t>
            </a:r>
            <a:endParaRPr lang="ar-SA" sz="3200" dirty="0" smtClean="0">
              <a:ln w="18000">
                <a:solidFill>
                  <a:schemeClr val="bg1"/>
                </a:solidFill>
                <a:prstDash val="solid"/>
                <a:miter lim="800000"/>
              </a:ln>
              <a:solidFill>
                <a:srgbClr val="FFC000"/>
              </a:solidFill>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32118920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p:cNvSpPr>
          <p:nvPr>
            <p:ph type="title"/>
          </p:nvPr>
        </p:nvSpPr>
        <p:spPr>
          <a:xfrm>
            <a:off x="611560" y="1988840"/>
            <a:ext cx="7772400" cy="1754326"/>
          </a:xfrm>
          <a:prstGeom prst="rect">
            <a:avLst/>
          </a:prstGeom>
          <a:noFill/>
        </p:spPr>
        <p:txBody>
          <a:bodyPr wrap="square" lIns="91440" tIns="45720" rIns="91440" bIns="45720">
            <a:spAutoFit/>
          </a:bodyPr>
          <a:lstStyle/>
          <a:p>
            <a:pPr algn="r" rtl="1"/>
            <a:r>
              <a:rPr lang="ar-SA" sz="2800" dirty="0">
                <a:ln w="18000">
                  <a:solidFill>
                    <a:schemeClr val="tx2">
                      <a:lumMod val="50000"/>
                    </a:schemeClr>
                  </a:solidFill>
                  <a:prstDash val="solid"/>
                  <a:miter lim="800000"/>
                </a:ln>
                <a:solidFill>
                  <a:schemeClr val="accent1">
                    <a:lumMod val="60000"/>
                    <a:lumOff val="40000"/>
                  </a:schemeClr>
                </a:solidFill>
                <a:latin typeface="Monotype Koufi" pitchFamily="2" charset="-78"/>
                <a:ea typeface="Monotype Koufi" pitchFamily="2" charset="-78"/>
                <a:cs typeface="Monotype Koufi" pitchFamily="2" charset="-78"/>
              </a:rPr>
              <a:t>مثل نقص الأوكسجين الوارد إلى الجنين، أو زيادة نسبة الهرمون المنشط للولادة، أو الصدمات التي قد تؤدي إلى تلف خلايا دماغ الجنين.</a:t>
            </a:r>
            <a:endParaRPr lang="en-US" sz="2800" dirty="0">
              <a:ln w="18000">
                <a:solidFill>
                  <a:schemeClr val="tx2">
                    <a:lumMod val="50000"/>
                  </a:schemeClr>
                </a:solidFill>
                <a:prstDash val="solid"/>
                <a:miter lim="800000"/>
              </a:ln>
              <a:solidFill>
                <a:schemeClr val="accent1">
                  <a:lumMod val="60000"/>
                  <a:lumOff val="40000"/>
                </a:schemeClr>
              </a:solidFill>
              <a:latin typeface="Monotype Koufi" pitchFamily="2" charset="-78"/>
              <a:ea typeface="Monotype Koufi" pitchFamily="2" charset="-78"/>
              <a:cs typeface="Monotype Koufi" pitchFamily="2" charset="-78"/>
            </a:endParaRPr>
          </a:p>
          <a:p>
            <a:pPr algn="r" rtl="1"/>
            <a:endParaRPr lang="ar-SA" sz="2400" dirty="0" smtClean="0">
              <a:ln w="18000">
                <a:solidFill>
                  <a:srgbClr val="FF0000"/>
                </a:solidFill>
                <a:prstDash val="solid"/>
                <a:miter lim="800000"/>
              </a:ln>
              <a:solidFill>
                <a:srgbClr val="FFC000"/>
              </a:solidFill>
              <a:latin typeface="Monotype Koufi" pitchFamily="2" charset="-78"/>
              <a:ea typeface="Monotype Koufi" pitchFamily="2" charset="-78"/>
              <a:cs typeface="Monotype Koufi" pitchFamily="2" charset="-78"/>
            </a:endParaRPr>
          </a:p>
        </p:txBody>
      </p:sp>
      <p:sp>
        <p:nvSpPr>
          <p:cNvPr id="7" name="Rectangle 6"/>
          <p:cNvSpPr>
            <a:spLocks noGrp="1"/>
          </p:cNvSpPr>
          <p:nvPr>
            <p:ph type="body" idx="1"/>
          </p:nvPr>
        </p:nvSpPr>
        <p:spPr>
          <a:xfrm>
            <a:off x="755576" y="332656"/>
            <a:ext cx="7772400" cy="1500187"/>
          </a:xfrm>
          <a:prstGeom prst="rect">
            <a:avLst/>
          </a:prstGeom>
          <a:noFill/>
        </p:spPr>
        <p:txBody>
          <a:bodyPr wrap="none" lIns="91440" tIns="45720" rIns="91440" bIns="45720">
            <a:spAutoFit/>
          </a:bodyPr>
          <a:lstStyle/>
          <a:p>
            <a:pPr algn="ctr"/>
            <a:r>
              <a:rPr lang="ar-SA" sz="3200" dirty="0" smtClean="0">
                <a:ln w="18000">
                  <a:solidFill>
                    <a:schemeClr val="bg1">
                      <a:lumMod val="95000"/>
                      <a:lumOff val="5000"/>
                    </a:schemeClr>
                  </a:solidFill>
                  <a:prstDash val="solid"/>
                  <a:miter lim="800000"/>
                </a:ln>
                <a:solidFill>
                  <a:srgbClr val="C00000"/>
                </a:solidFill>
                <a:latin typeface="Monotype Koufi" pitchFamily="2" charset="-78"/>
                <a:ea typeface="Monotype Koufi" pitchFamily="2" charset="-78"/>
                <a:cs typeface="Monotype Koufi" pitchFamily="2" charset="-78"/>
              </a:rPr>
              <a:t>ثانياً: </a:t>
            </a:r>
            <a:r>
              <a:rPr lang="ar-SA" sz="3200" dirty="0">
                <a:ln w="18000">
                  <a:solidFill>
                    <a:schemeClr val="bg1">
                      <a:lumMod val="95000"/>
                      <a:lumOff val="5000"/>
                    </a:schemeClr>
                  </a:solidFill>
                  <a:prstDash val="solid"/>
                  <a:miter lim="800000"/>
                </a:ln>
                <a:solidFill>
                  <a:srgbClr val="C00000"/>
                </a:solidFill>
                <a:latin typeface="Monotype Koufi" pitchFamily="2" charset="-78"/>
                <a:ea typeface="Monotype Koufi" pitchFamily="2" charset="-78"/>
                <a:cs typeface="Monotype Koufi" pitchFamily="2" charset="-78"/>
              </a:rPr>
              <a:t>أسباب </a:t>
            </a:r>
            <a:r>
              <a:rPr lang="ar-SA" sz="3200" dirty="0" smtClean="0">
                <a:ln w="18000">
                  <a:solidFill>
                    <a:schemeClr val="bg1">
                      <a:lumMod val="95000"/>
                      <a:lumOff val="5000"/>
                    </a:schemeClr>
                  </a:solidFill>
                  <a:prstDash val="solid"/>
                  <a:miter lim="800000"/>
                </a:ln>
                <a:solidFill>
                  <a:srgbClr val="C00000"/>
                </a:solidFill>
                <a:latin typeface="Monotype Koufi" pitchFamily="2" charset="-78"/>
                <a:ea typeface="Monotype Koufi" pitchFamily="2" charset="-78"/>
                <a:cs typeface="Monotype Koufi" pitchFamily="2" charset="-78"/>
              </a:rPr>
              <a:t>أثناء الولادة</a:t>
            </a:r>
            <a:r>
              <a:rPr lang="ar-SA" sz="3200" dirty="0">
                <a:ln w="18000">
                  <a:solidFill>
                    <a:schemeClr val="bg1">
                      <a:lumMod val="95000"/>
                      <a:lumOff val="5000"/>
                    </a:schemeClr>
                  </a:solidFill>
                  <a:prstDash val="solid"/>
                  <a:miter lim="800000"/>
                </a:ln>
                <a:solidFill>
                  <a:srgbClr val="C00000"/>
                </a:solidFill>
                <a:latin typeface="Monotype Koufi" pitchFamily="2" charset="-78"/>
                <a:ea typeface="Monotype Koufi" pitchFamily="2" charset="-78"/>
                <a:cs typeface="Monotype Koufi" pitchFamily="2" charset="-78"/>
              </a:rPr>
              <a:t>: </a:t>
            </a:r>
            <a:endParaRPr lang="en-US" sz="3200" dirty="0">
              <a:ln w="18000">
                <a:solidFill>
                  <a:schemeClr val="bg1">
                    <a:lumMod val="95000"/>
                    <a:lumOff val="5000"/>
                  </a:schemeClr>
                </a:solidFill>
                <a:prstDash val="solid"/>
                <a:miter lim="800000"/>
              </a:ln>
              <a:solidFill>
                <a:srgbClr val="C00000"/>
              </a:solidFill>
              <a:ea typeface="Monotype Koufi" pitchFamily="2" charset="-78"/>
              <a:cs typeface="Monotype Koufi" pitchFamily="2" charset="-78"/>
            </a:endParaRPr>
          </a:p>
        </p:txBody>
      </p:sp>
      <p:sp>
        <p:nvSpPr>
          <p:cNvPr id="4" name="Rectangle 10"/>
          <p:cNvSpPr/>
          <p:nvPr/>
        </p:nvSpPr>
        <p:spPr>
          <a:xfrm>
            <a:off x="899592" y="4581128"/>
            <a:ext cx="6616351" cy="1569660"/>
          </a:xfrm>
          <a:prstGeom prst="rect">
            <a:avLst/>
          </a:prstGeom>
          <a:noFill/>
        </p:spPr>
        <p:txBody>
          <a:bodyPr wrap="square" lIns="91440" tIns="45720" rIns="91440" bIns="45720">
            <a:spAutoFit/>
          </a:bodyPr>
          <a:lstStyle/>
          <a:p>
            <a:pPr algn="r" rtl="1"/>
            <a:r>
              <a:rPr lang="ar-SA" sz="2400" dirty="0">
                <a:ln w="18000">
                  <a:solidFill>
                    <a:schemeClr val="tx2">
                      <a:lumMod val="50000"/>
                    </a:schemeClr>
                  </a:solidFill>
                  <a:prstDash val="solid"/>
                  <a:miter lim="800000"/>
                </a:ln>
                <a:solidFill>
                  <a:srgbClr val="FFC000"/>
                </a:solidFill>
                <a:latin typeface="Monotype Koufi" pitchFamily="2" charset="-78"/>
                <a:ea typeface="Monotype Koufi" pitchFamily="2" charset="-78"/>
                <a:cs typeface="Monotype Koufi" pitchFamily="2" charset="-78"/>
              </a:rPr>
              <a:t>مثل سوء التغذية، و التعرض إلى الجوادث و الصدمات، و الإصابة ببعض الأمراض كالسحايا و الحصية، أو ارتفاع في درجة حرارة الجسم، أو التسمم الناتج عن تعاطي بعض الأدوية.</a:t>
            </a:r>
            <a:endParaRPr lang="en-US" sz="2400" dirty="0">
              <a:ln w="18000">
                <a:solidFill>
                  <a:schemeClr val="tx2">
                    <a:lumMod val="50000"/>
                  </a:schemeClr>
                </a:solidFill>
                <a:prstDash val="solid"/>
                <a:miter lim="800000"/>
              </a:ln>
              <a:solidFill>
                <a:srgbClr val="FFC000"/>
              </a:solidFill>
              <a:latin typeface="Monotype Koufi" pitchFamily="2" charset="-78"/>
              <a:ea typeface="Monotype Koufi" pitchFamily="2" charset="-78"/>
              <a:cs typeface="Monotype Koufi" pitchFamily="2" charset="-78"/>
            </a:endParaRPr>
          </a:p>
          <a:p>
            <a:pPr algn="r" rtl="1"/>
            <a:endParaRPr lang="ar-SA" sz="2400" dirty="0" smtClean="0">
              <a:ln w="18000">
                <a:solidFill>
                  <a:srgbClr val="FF0000"/>
                </a:solidFill>
                <a:prstDash val="solid"/>
                <a:miter lim="800000"/>
              </a:ln>
              <a:solidFill>
                <a:srgbClr val="FFC000"/>
              </a:solidFill>
              <a:latin typeface="Monotype Koufi" pitchFamily="2" charset="-78"/>
              <a:ea typeface="Monotype Koufi" pitchFamily="2" charset="-78"/>
              <a:cs typeface="Monotype Koufi" pitchFamily="2" charset="-78"/>
            </a:endParaRPr>
          </a:p>
        </p:txBody>
      </p:sp>
      <p:sp>
        <p:nvSpPr>
          <p:cNvPr id="5" name="Rectangle 9"/>
          <p:cNvSpPr/>
          <p:nvPr/>
        </p:nvSpPr>
        <p:spPr>
          <a:xfrm>
            <a:off x="2699792" y="3633917"/>
            <a:ext cx="4248279" cy="584775"/>
          </a:xfrm>
          <a:prstGeom prst="rect">
            <a:avLst/>
          </a:prstGeom>
          <a:noFill/>
        </p:spPr>
        <p:txBody>
          <a:bodyPr wrap="none" lIns="91440" tIns="45720" rIns="91440" bIns="45720">
            <a:spAutoFit/>
          </a:bodyPr>
          <a:lstStyle/>
          <a:p>
            <a:pPr algn="ctr"/>
            <a:r>
              <a:rPr lang="ar-SA" sz="3200" dirty="0" smtClean="0">
                <a:ln w="18000">
                  <a:solidFill>
                    <a:schemeClr val="bg1">
                      <a:lumMod val="95000"/>
                      <a:lumOff val="5000"/>
                    </a:schemeClr>
                  </a:solidFill>
                  <a:prstDash val="solid"/>
                  <a:miter lim="800000"/>
                </a:ln>
                <a:solidFill>
                  <a:srgbClr val="C00000"/>
                </a:solidFill>
                <a:latin typeface="Monotype Koufi" pitchFamily="2" charset="-78"/>
                <a:ea typeface="Monotype Koufi" pitchFamily="2" charset="-78"/>
                <a:cs typeface="Monotype Koufi" pitchFamily="2" charset="-78"/>
              </a:rPr>
              <a:t>ثالثاً : أسباب ما بعد الولادة: </a:t>
            </a:r>
            <a:endParaRPr lang="en-US" sz="3200" dirty="0">
              <a:ln w="18000">
                <a:solidFill>
                  <a:schemeClr val="bg1">
                    <a:lumMod val="95000"/>
                    <a:lumOff val="5000"/>
                  </a:schemeClr>
                </a:solidFill>
                <a:prstDash val="solid"/>
                <a:miter lim="800000"/>
              </a:ln>
              <a:solidFill>
                <a:srgbClr val="C00000"/>
              </a:solidFill>
              <a:ea typeface="Monotype Koufi" pitchFamily="2" charset="-78"/>
              <a:cs typeface="Monotype Koufi" pitchFamily="2" charset="-78"/>
            </a:endParaRPr>
          </a:p>
        </p:txBody>
      </p:sp>
    </p:spTree>
    <p:extLst>
      <p:ext uri="{BB962C8B-B14F-4D97-AF65-F5344CB8AC3E}">
        <p14:creationId xmlns:p14="http://schemas.microsoft.com/office/powerpoint/2010/main" val="18735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4" grpId="0"/>
      <p:bldP spid="4" grpId="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عنصر نائب للنص 2"/>
          <p:cNvSpPr txBox="1">
            <a:spLocks/>
          </p:cNvSpPr>
          <p:nvPr/>
        </p:nvSpPr>
        <p:spPr>
          <a:xfrm>
            <a:off x="683568" y="145976"/>
            <a:ext cx="7772400" cy="72008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ar-SA" sz="4400" b="1" smtClean="0">
                <a:solidFill>
                  <a:schemeClr val="accent1">
                    <a:lumMod val="60000"/>
                    <a:lumOff val="40000"/>
                  </a:schemeClr>
                </a:solidFill>
              </a:rPr>
              <a:t>لنلعب لعبة </a:t>
            </a:r>
            <a:endParaRPr lang="ar-SA" sz="4400" b="1" dirty="0">
              <a:solidFill>
                <a:schemeClr val="accent1">
                  <a:lumMod val="60000"/>
                  <a:lumOff val="40000"/>
                </a:schemeClr>
              </a:solidFill>
            </a:endParaRPr>
          </a:p>
        </p:txBody>
      </p:sp>
    </p:spTree>
    <p:extLst>
      <p:ext uri="{BB962C8B-B14F-4D97-AF65-F5344CB8AC3E}">
        <p14:creationId xmlns:p14="http://schemas.microsoft.com/office/powerpoint/2010/main" val="4021016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60648"/>
            <a:ext cx="7056784" cy="6597352"/>
          </a:xfrm>
          <a:prstGeom prst="rect">
            <a:avLst/>
          </a:prstGeom>
        </p:spPr>
      </p:pic>
      <p:sp>
        <p:nvSpPr>
          <p:cNvPr id="5" name="عنصر نائب للنص 4"/>
          <p:cNvSpPr>
            <a:spLocks noGrp="1"/>
          </p:cNvSpPr>
          <p:nvPr>
            <p:ph type="body" idx="1"/>
          </p:nvPr>
        </p:nvSpPr>
        <p:spPr/>
        <p:txBody>
          <a:bodyPr/>
          <a:lstStyle/>
          <a:p>
            <a:endParaRPr lang="ar-SA"/>
          </a:p>
        </p:txBody>
      </p:sp>
    </p:spTree>
    <p:extLst>
      <p:ext uri="{BB962C8B-B14F-4D97-AF65-F5344CB8AC3E}">
        <p14:creationId xmlns:p14="http://schemas.microsoft.com/office/powerpoint/2010/main" val="321735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txBody>
          <a:bodyPr/>
          <a:lstStyle/>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2656"/>
            <a:ext cx="7920880" cy="6336703"/>
          </a:xfrm>
          <a:prstGeom prst="rect">
            <a:avLst/>
          </a:prstGeom>
        </p:spPr>
      </p:pic>
    </p:spTree>
    <p:extLst>
      <p:ext uri="{BB962C8B-B14F-4D97-AF65-F5344CB8AC3E}">
        <p14:creationId xmlns:p14="http://schemas.microsoft.com/office/powerpoint/2010/main" val="209982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32848" cy="5904656"/>
          </a:xfrm>
          <a:prstGeom prst="rect">
            <a:avLst/>
          </a:prstGeom>
        </p:spPr>
      </p:pic>
    </p:spTree>
    <p:extLst>
      <p:ext uri="{BB962C8B-B14F-4D97-AF65-F5344CB8AC3E}">
        <p14:creationId xmlns:p14="http://schemas.microsoft.com/office/powerpoint/2010/main" val="153235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41396692"/>
              </p:ext>
            </p:extLst>
          </p:nvPr>
        </p:nvGraphicFramePr>
        <p:xfrm>
          <a:off x="0" y="0"/>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1419225" cy="1419225"/>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438775"/>
            <a:ext cx="1419225" cy="1419225"/>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477" y="-1"/>
            <a:ext cx="1419225" cy="1419225"/>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4775" y="5438775"/>
            <a:ext cx="1419225" cy="1419225"/>
          </a:xfrm>
          <a:prstGeom prst="rect">
            <a:avLst/>
          </a:prstGeom>
        </p:spPr>
      </p:pic>
    </p:spTree>
    <p:extLst>
      <p:ext uri="{BB962C8B-B14F-4D97-AF65-F5344CB8AC3E}">
        <p14:creationId xmlns:p14="http://schemas.microsoft.com/office/powerpoint/2010/main" val="14564932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51520" y="1700808"/>
            <a:ext cx="8640960" cy="1362075"/>
          </a:xfrm>
        </p:spPr>
        <p:txBody>
          <a:bodyPr>
            <a:normAutofit fontScale="90000"/>
          </a:bodyPr>
          <a:lstStyle/>
          <a:p>
            <a:pPr algn="ctr"/>
            <a:r>
              <a:rPr lang="ar-SA" dirty="0" smtClean="0"/>
              <a:t>إن الاهتمام بموضوع الذكاء ليس حديث عهد، فقد اهتم به الفلاسفة القدماء ..</a:t>
            </a:r>
            <a:br>
              <a:rPr lang="ar-SA" dirty="0" smtClean="0"/>
            </a:br>
            <a:r>
              <a:rPr lang="ar-SA" dirty="0" smtClean="0"/>
              <a:t>فقد كان يرى أرسطو أن الذكاء يختلف بين الاشخاص تبعا لاختلاف بيئاتهم .في حين أن أفلاطون يرى أن الذكاء يرجع إلى عوامل فطرية تمكن الفرد من القدرة على التعلم </a:t>
            </a:r>
            <a:r>
              <a:rPr lang="en-US" dirty="0" smtClean="0"/>
              <a:t> </a:t>
            </a:r>
            <a:r>
              <a:rPr lang="ar-SA" dirty="0" smtClean="0"/>
              <a:t>واكتساب الخبرات .. </a:t>
            </a:r>
            <a:br>
              <a:rPr lang="ar-SA" dirty="0" smtClean="0"/>
            </a:br>
            <a:r>
              <a:rPr lang="ar-SA" dirty="0" smtClean="0"/>
              <a:t>وحديثا يعد موضوع الذكاء من المواضيع الحيوية وبالرغم من اتفاق علماء النفس على حيويته إلا أنهم يختلفون حول طبيعته وتعريفه </a:t>
            </a:r>
            <a:endParaRPr lang="ar-SA" dirty="0"/>
          </a:p>
        </p:txBody>
      </p:sp>
      <p:sp>
        <p:nvSpPr>
          <p:cNvPr id="5" name="عنصر نائب للنص 4"/>
          <p:cNvSpPr>
            <a:spLocks noGrp="1"/>
          </p:cNvSpPr>
          <p:nvPr>
            <p:ph type="body" idx="1"/>
          </p:nvPr>
        </p:nvSpPr>
        <p:spPr>
          <a:xfrm>
            <a:off x="683568" y="332656"/>
            <a:ext cx="7772400" cy="1080120"/>
          </a:xfrm>
        </p:spPr>
        <p:txBody>
          <a:bodyPr>
            <a:normAutofit/>
          </a:bodyPr>
          <a:lstStyle/>
          <a:p>
            <a:pPr algn="ctr"/>
            <a:r>
              <a:rPr lang="ar-SA" sz="4800" dirty="0" smtClean="0">
                <a:solidFill>
                  <a:schemeClr val="accent5">
                    <a:lumMod val="60000"/>
                    <a:lumOff val="40000"/>
                  </a:schemeClr>
                </a:solidFill>
              </a:rPr>
              <a:t>تعريف الذكاء وطبيعته: </a:t>
            </a:r>
            <a:endParaRPr lang="ar-SA" sz="4800" dirty="0">
              <a:solidFill>
                <a:schemeClr val="accent5">
                  <a:lumMod val="60000"/>
                  <a:lumOff val="40000"/>
                </a:schemeClr>
              </a:solidFill>
            </a:endParaRPr>
          </a:p>
        </p:txBody>
      </p:sp>
    </p:spTree>
    <p:extLst>
      <p:ext uri="{BB962C8B-B14F-4D97-AF65-F5344CB8AC3E}">
        <p14:creationId xmlns:p14="http://schemas.microsoft.com/office/powerpoint/2010/main" val="166202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Grp="1"/>
          </p:cNvSpPr>
          <p:nvPr>
            <p:ph type="title"/>
          </p:nvPr>
        </p:nvSpPr>
        <p:spPr>
          <a:xfrm>
            <a:off x="323528" y="404664"/>
            <a:ext cx="8568952" cy="1754326"/>
          </a:xfrm>
          <a:prstGeom prst="rect">
            <a:avLst/>
          </a:prstGeom>
          <a:noFill/>
        </p:spPr>
        <p:txBody>
          <a:bodyPr wrap="square" lIns="91440" tIns="45720" rIns="91440" bIns="45720">
            <a:spAutoFit/>
          </a:bodyPr>
          <a:lstStyle/>
          <a:p>
            <a:pPr algn="ctr"/>
            <a:r>
              <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و مهما يكن من </a:t>
            </a:r>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أمر فإن </a:t>
            </a:r>
            <a:r>
              <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معظم تعريفات الذكاء تجمع على وجود القدرات التالية في الذكاء :</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endParaRPr>
          </a:p>
        </p:txBody>
      </p:sp>
      <p:sp>
        <p:nvSpPr>
          <p:cNvPr id="4" name="Rectangle 15"/>
          <p:cNvSpPr txBox="1">
            <a:spLocks/>
          </p:cNvSpPr>
          <p:nvPr/>
        </p:nvSpPr>
        <p:spPr>
          <a:xfrm>
            <a:off x="683568" y="2594536"/>
            <a:ext cx="7920880" cy="1938992"/>
          </a:xfrm>
          <a:prstGeom prst="rect">
            <a:avLst/>
          </a:prstGeom>
          <a:noFill/>
          <a:ln>
            <a:noFill/>
          </a:ln>
        </p:spPr>
        <p:txBody>
          <a:bodyPr vert="horz" wrap="square" lIns="91440" tIns="45720" rIns="91440" bIns="45720" rtlCol="0" anchor="b">
            <a:sp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rtl="1"/>
            <a:r>
              <a:rPr lang="ar-SA" sz="4000" b="1" dirty="0"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 - القدرة على التعلم و اكتساب الخبرات و المعارف الحسية و المجردة، و الاستفادة من التعلم السابق في التعلم اللاحق.</a:t>
            </a:r>
            <a:endParaRPr lang="en-US" sz="4000" b="1"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endParaRPr>
          </a:p>
        </p:txBody>
      </p:sp>
      <p:sp>
        <p:nvSpPr>
          <p:cNvPr id="2" name="عنصر نائب للنص 1"/>
          <p:cNvSpPr>
            <a:spLocks noGrp="1"/>
          </p:cNvSpPr>
          <p:nvPr>
            <p:ph type="body" idx="1"/>
          </p:nvPr>
        </p:nvSpPr>
        <p:spPr/>
        <p:txBody>
          <a:bodyPr/>
          <a:lstStyle/>
          <a:p>
            <a:endParaRPr lang="ar-SA"/>
          </a:p>
        </p:txBody>
      </p:sp>
      <p:sp>
        <p:nvSpPr>
          <p:cNvPr id="8" name="Rectangle 16"/>
          <p:cNvSpPr txBox="1">
            <a:spLocks/>
          </p:cNvSpPr>
          <p:nvPr/>
        </p:nvSpPr>
        <p:spPr>
          <a:xfrm>
            <a:off x="683568" y="4869160"/>
            <a:ext cx="7772400" cy="1938992"/>
          </a:xfrm>
          <a:prstGeom prst="rect">
            <a:avLst/>
          </a:prstGeom>
          <a:noFill/>
          <a:ln>
            <a:noFill/>
          </a:ln>
        </p:spPr>
        <p:txBody>
          <a:bodyPr vert="horz" wrap="square" lIns="91440" tIns="45720" rIns="91440" bIns="45720" rtlCol="0" anchor="t">
            <a:sp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rtl="1"/>
            <a:r>
              <a:rPr lang="ar-SA" dirty="0"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 القدرة على حل المشكلات المألوفة و غير المألوفة من خلال توظيف المعارف و الخبرات لمعالجة المواقف المختلفة التي </a:t>
            </a:r>
            <a:r>
              <a:rPr lang="ar-SA" dirty="0" err="1"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يواجهها</a:t>
            </a:r>
            <a:r>
              <a:rPr lang="ar-SA" dirty="0"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 الافراد.</a:t>
            </a:r>
            <a:endParaRPr lang="en-US"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endParaRPr>
          </a:p>
        </p:txBody>
      </p:sp>
    </p:spTree>
    <p:extLst>
      <p:ext uri="{BB962C8B-B14F-4D97-AF65-F5344CB8AC3E}">
        <p14:creationId xmlns:p14="http://schemas.microsoft.com/office/powerpoint/2010/main" val="35626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p:cNvSpPr>
          <p:nvPr>
            <p:ph type="body" idx="1"/>
          </p:nvPr>
        </p:nvSpPr>
        <p:spPr>
          <a:xfrm>
            <a:off x="611560" y="646450"/>
            <a:ext cx="7772400" cy="2554545"/>
          </a:xfrm>
          <a:prstGeom prst="rect">
            <a:avLst/>
          </a:prstGeom>
          <a:noFill/>
          <a:ln>
            <a:noFill/>
          </a:ln>
        </p:spPr>
        <p:txBody>
          <a:bodyPr wrap="square" lIns="91440" tIns="45720" rIns="91440" bIns="45720">
            <a:spAutoFit/>
          </a:bodyPr>
          <a:lstStyle/>
          <a:p>
            <a:pPr algn="ctr" rtl="1"/>
            <a:r>
              <a:rPr lang="ar-SA" sz="4000" b="1" dirty="0"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  </a:t>
            </a:r>
            <a:r>
              <a:rPr lang="ar-SA" sz="4000" b="1"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القدرة على التكيف مع الاوضاع و المواقف المادية و الاجتماعية المختلفة من خلال الاستجابة بطريقة فعالة لتلك المواقف ، اضافة الى القدرة على تشكيل العلاقات الاجتماعية المستمرة.</a:t>
            </a:r>
            <a:endParaRPr lang="en-US" sz="4000" b="1"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endParaRPr>
          </a:p>
        </p:txBody>
      </p:sp>
      <p:sp>
        <p:nvSpPr>
          <p:cNvPr id="7" name="Rectangle 19"/>
          <p:cNvSpPr>
            <a:spLocks noGrp="1"/>
          </p:cNvSpPr>
          <p:nvPr>
            <p:ph type="title"/>
          </p:nvPr>
        </p:nvSpPr>
        <p:spPr>
          <a:xfrm>
            <a:off x="755650" y="3860800"/>
            <a:ext cx="7772400" cy="1362075"/>
          </a:xfrm>
          <a:prstGeom prst="rect">
            <a:avLst/>
          </a:prstGeom>
          <a:noFill/>
          <a:ln>
            <a:noFill/>
          </a:ln>
        </p:spPr>
        <p:txBody>
          <a:bodyPr wrap="square" lIns="91440" tIns="45720" rIns="91440" bIns="45720">
            <a:spAutoFit/>
          </a:bodyPr>
          <a:lstStyle/>
          <a:p>
            <a:pPr algn="ctr" rtl="1"/>
            <a:r>
              <a:rPr lang="ar-SA" sz="4000" b="1"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 </a:t>
            </a:r>
            <a:r>
              <a:rPr lang="ar-SA" sz="4000" b="1" dirty="0"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 القدرة </a:t>
            </a:r>
            <a:r>
              <a:rPr lang="ar-SA" sz="4000" b="1"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على التفكير المجرد من خلال استخدام الرموز و المفاهيم و المبادئ المجردة التي ليس لها تمثيل مادي محسوس في </a:t>
            </a:r>
            <a:r>
              <a:rPr lang="ar-SA" sz="4000" b="1" dirty="0" smtClean="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rPr>
              <a:t>الواقع. </a:t>
            </a:r>
            <a:endParaRPr lang="en-US" sz="4000" b="1" dirty="0">
              <a:ln w="18000">
                <a:solidFill>
                  <a:srgbClr val="A51D95"/>
                </a:solidFill>
                <a:prstDash val="solid"/>
                <a:miter lim="800000"/>
              </a:ln>
              <a:solidFill>
                <a:schemeClr val="tx1">
                  <a:lumMod val="95000"/>
                </a:schemeClr>
              </a:solidFill>
              <a:effectLst>
                <a:glow rad="63500">
                  <a:srgbClr val="FF33CC">
                    <a:alpha val="40000"/>
                  </a:srgbClr>
                </a:glow>
                <a:outerShdw blurRad="25500" dist="23000" dir="7020000" algn="tl">
                  <a:srgbClr val="000000">
                    <a:alpha val="50000"/>
                  </a:srgbClr>
                </a:outerShdw>
              </a:effectLst>
              <a:cs typeface="Akhbar MT" pitchFamily="2" charset="-78"/>
            </a:endParaRPr>
          </a:p>
        </p:txBody>
      </p:sp>
    </p:spTree>
    <p:extLst>
      <p:ext uri="{BB962C8B-B14F-4D97-AF65-F5344CB8AC3E}">
        <p14:creationId xmlns:p14="http://schemas.microsoft.com/office/powerpoint/2010/main" val="23107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572" y="4459932"/>
            <a:ext cx="2209428" cy="2209428"/>
          </a:xfrm>
        </p:spPr>
      </p:pic>
      <p:sp>
        <p:nvSpPr>
          <p:cNvPr id="3" name="Rectangle 2"/>
          <p:cNvSpPr/>
          <p:nvPr/>
        </p:nvSpPr>
        <p:spPr>
          <a:xfrm>
            <a:off x="251520" y="260648"/>
            <a:ext cx="8712968" cy="6408712"/>
          </a:xfrm>
          <a:prstGeom prst="rect">
            <a:avLst/>
          </a:prstGeom>
          <a:noFill/>
          <a:ln>
            <a:solidFill>
              <a:srgbClr val="FFC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8671" y="399457"/>
            <a:ext cx="5845329" cy="830997"/>
          </a:xfrm>
          <a:prstGeom prst="rect">
            <a:avLst/>
          </a:prstGeom>
          <a:noFill/>
        </p:spPr>
        <p:txBody>
          <a:bodyPr wrap="square" lIns="91440" tIns="45720" rIns="91440" bIns="45720">
            <a:spAutoFit/>
          </a:bodyPr>
          <a:lstStyle/>
          <a:p>
            <a:pPr algn="ctr"/>
            <a:r>
              <a:rPr lang="ar-SA" sz="4800" b="1" cap="none" spc="50" dirty="0" smtClean="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cs typeface="AL-Mohanad Bold" pitchFamily="2" charset="-78"/>
              </a:rPr>
              <a:t>نظرية جاردنر في الذكاء:</a:t>
            </a:r>
            <a:endParaRPr lang="en-US" sz="4800" b="1" cap="none" spc="50" dirty="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cs typeface="AL-Mohanad Bold" pitchFamily="2" charset="-78"/>
            </a:endParaRPr>
          </a:p>
        </p:txBody>
      </p:sp>
      <p:sp>
        <p:nvSpPr>
          <p:cNvPr id="6" name="Rectangle 5"/>
          <p:cNvSpPr/>
          <p:nvPr/>
        </p:nvSpPr>
        <p:spPr>
          <a:xfrm>
            <a:off x="593102" y="1171414"/>
            <a:ext cx="7848872" cy="5509200"/>
          </a:xfrm>
          <a:prstGeom prst="rect">
            <a:avLst/>
          </a:prstGeom>
          <a:noFill/>
        </p:spPr>
        <p:txBody>
          <a:bodyPr wrap="square" lIns="91440" tIns="45720" rIns="91440" bIns="45720">
            <a:spAutoFit/>
          </a:bodyPr>
          <a:lstStyle/>
          <a:p>
            <a:pPr marL="457200" lvl="0" indent="-457200" algn="r" rtl="1">
              <a:buFont typeface="Arial" pitchFamily="34" charset="0"/>
              <a:buChar cha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نظرية الذكاء المتعدد.</a:t>
            </a:r>
          </a:p>
          <a:p>
            <a:pPr lvl="0" algn="r" rtl="1"/>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يرى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جاردنر أن الذكاء بنية معقدة تتألف من عدد كبير من القدرات المنفصلة و المستقلة نسبيا عن بعضها البعض, بحيث تشكل كل قدرة منها نوعا خاصا من الذكاء تختص به منطقة معينة من الدماغ</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a:t>
            </a:r>
          </a:p>
          <a:p>
            <a:pPr lvl="0" algn="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كما يرى جاردنر أن التفوق في قدرة معينة لا يعني التفوق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في </a:t>
            </a:r>
          </a:p>
          <a:p>
            <a:pPr lvl="0" algn="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القدرات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العقلية الأخرى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a:t>
            </a:r>
          </a:p>
          <a:p>
            <a:pPr algn="r" rtl="1"/>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لقد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جاءت نظرية جاردنر نتيجة لملاحظاته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للعديد</a:t>
            </a:r>
          </a:p>
          <a:p>
            <a:pPr algn="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من الأفراد الذين يتمتعون بقدرات عقلية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خارقة</a:t>
            </a:r>
          </a:p>
          <a:p>
            <a:pPr algn="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لكنهم لا يحصلون على درجات مرتفعة على </a:t>
            </a:r>
            <a:endPar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endParaRPr>
          </a:p>
          <a:p>
            <a:pPr algn="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                 اختبارات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الذكاء</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endParaRPr>
          </a:p>
        </p:txBody>
      </p:sp>
    </p:spTree>
    <p:extLst>
      <p:ext uri="{BB962C8B-B14F-4D97-AF65-F5344CB8AC3E}">
        <p14:creationId xmlns:p14="http://schemas.microsoft.com/office/powerpoint/2010/main" val="10556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83522" y="1287872"/>
            <a:ext cx="8248963" cy="5246933"/>
          </a:xfrm>
        </p:spPr>
      </p:pic>
      <p:sp>
        <p:nvSpPr>
          <p:cNvPr id="5" name="Rectangle 4"/>
          <p:cNvSpPr/>
          <p:nvPr/>
        </p:nvSpPr>
        <p:spPr>
          <a:xfrm>
            <a:off x="-6085184" y="1916832"/>
            <a:ext cx="5904656" cy="253916"/>
          </a:xfrm>
          <a:prstGeom prst="rect">
            <a:avLst/>
          </a:prstGeom>
          <a:noFill/>
        </p:spPr>
        <p:txBody>
          <a:bodyPr wrap="square" lIns="91440" tIns="45720" rIns="91440" bIns="45720">
            <a:spAutoFit/>
          </a:bodyPr>
          <a:lstStyle/>
          <a:p>
            <a:pPr lvl="0" algn="r" rtl="1"/>
            <a:r>
              <a:rPr lang="ar-SA" sz="1050" dirty="0" smtClean="0"/>
              <a:t>.</a:t>
            </a:r>
            <a:endParaRPr lang="en-US" sz="1050" dirty="0"/>
          </a:p>
        </p:txBody>
      </p:sp>
      <p:sp>
        <p:nvSpPr>
          <p:cNvPr id="3" name="Rectangle 2"/>
          <p:cNvSpPr/>
          <p:nvPr/>
        </p:nvSpPr>
        <p:spPr>
          <a:xfrm>
            <a:off x="1631369" y="476672"/>
            <a:ext cx="6080066"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32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L-Mohanad Bold" pitchFamily="2" charset="-78"/>
              </a:rPr>
              <a:t>استطاع جاردنر تصنيف سبعة أنواع من الذكاء تتمثل في :</a:t>
            </a:r>
            <a:endParaRPr lang="en-US" sz="32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L-Mohanad Bold" pitchFamily="2" charset="-78"/>
            </a:endParaRPr>
          </a:p>
          <a:p>
            <a:pPr algn="ctr"/>
            <a:endParaRPr lang="en-US" sz="32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L-Mohanad Bold" pitchFamily="2" charset="-78"/>
            </a:endParaRPr>
          </a:p>
        </p:txBody>
      </p:sp>
      <p:sp>
        <p:nvSpPr>
          <p:cNvPr id="7" name="Rectangle 6"/>
          <p:cNvSpPr/>
          <p:nvPr/>
        </p:nvSpPr>
        <p:spPr>
          <a:xfrm>
            <a:off x="107504" y="108540"/>
            <a:ext cx="8856984" cy="6560819"/>
          </a:xfrm>
          <a:prstGeom prst="rect">
            <a:avLst/>
          </a:prstGeom>
          <a:noFill/>
          <a:ln>
            <a:solidFill>
              <a:srgbClr val="FFC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7584" y="1789403"/>
            <a:ext cx="7272808" cy="2062103"/>
          </a:xfrm>
          <a:prstGeom prst="rect">
            <a:avLst/>
          </a:prstGeom>
          <a:noFill/>
          <a:ln>
            <a:solidFill>
              <a:schemeClr val="bg2">
                <a:lumMod val="40000"/>
                <a:lumOff val="60000"/>
              </a:schemeClr>
            </a:solidFill>
          </a:ln>
        </p:spPr>
        <p:txBody>
          <a:bodyPr wrap="square" lIns="91440" tIns="45720" rIns="91440" bIns="45720">
            <a:spAutoFit/>
          </a:bodyPr>
          <a:lstStyle/>
          <a:p>
            <a:pPr lvl="0" algn="r" rtl="1"/>
            <a:r>
              <a:rPr lang="ar-SA" sz="3200" dirty="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rPr>
              <a:t>الذكاء اللغوي :</a:t>
            </a:r>
            <a:endParaRPr lang="en-US" sz="3200" dirty="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endParaRPr>
          </a:p>
          <a:p>
            <a:pPr algn="ctr" rtl="1"/>
            <a:r>
              <a:rPr lang="ar-SA" sz="3200" dirty="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rPr>
              <a:t>يتمثل في حساسية الأفراد للأصوات و المقاطع و المفردات و المعاني اللغوية, و مثل هذا الذكاء يوجد لدى الأدباء و الشعراء و </a:t>
            </a:r>
            <a:r>
              <a:rPr lang="ar-SA" sz="3200" dirty="0" smtClean="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rPr>
              <a:t>الإعلاميين</a:t>
            </a:r>
          </a:p>
          <a:p>
            <a:pPr algn="ctr" rtl="1"/>
            <a:r>
              <a:rPr lang="ar-SA" sz="3200" dirty="0" smtClean="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rPr>
              <a:t> </a:t>
            </a:r>
            <a:r>
              <a:rPr lang="ar-SA" sz="3200" dirty="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rPr>
              <a:t>و المطربين.</a:t>
            </a:r>
            <a:endParaRPr lang="en-US" sz="3200" dirty="0">
              <a:ln w="18415" cmpd="sng">
                <a:solidFill>
                  <a:schemeClr val="bg2">
                    <a:lumMod val="60000"/>
                    <a:lumOff val="40000"/>
                  </a:schemeClr>
                </a:solidFill>
                <a:prstDash val="solid"/>
              </a:ln>
              <a:solidFill>
                <a:schemeClr val="accent4">
                  <a:lumMod val="60000"/>
                  <a:lumOff val="40000"/>
                </a:schemeClr>
              </a:solidFill>
              <a:effectLst>
                <a:glow rad="228600">
                  <a:schemeClr val="accent6">
                    <a:satMod val="175000"/>
                    <a:alpha val="40000"/>
                  </a:schemeClr>
                </a:glow>
              </a:effectLst>
              <a:cs typeface="AL-Mohanad Bold" pitchFamily="2" charset="-78"/>
            </a:endParaRPr>
          </a:p>
        </p:txBody>
      </p:sp>
      <p:sp>
        <p:nvSpPr>
          <p:cNvPr id="15" name="Rectangle 14"/>
          <p:cNvSpPr/>
          <p:nvPr/>
        </p:nvSpPr>
        <p:spPr>
          <a:xfrm>
            <a:off x="611560" y="4307525"/>
            <a:ext cx="7272808" cy="1569660"/>
          </a:xfrm>
          <a:prstGeom prst="rect">
            <a:avLst/>
          </a:prstGeom>
        </p:spPr>
        <p:txBody>
          <a:bodyPr wrap="square">
            <a:spAutoFit/>
          </a:bodyPr>
          <a:lstStyle/>
          <a:p>
            <a:pPr lvl="0" algn="r" rtl="1"/>
            <a:r>
              <a:rPr lang="ar-SA" sz="3200" dirty="0">
                <a:ln w="18415" cmpd="sng">
                  <a:solidFill>
                    <a:srgbClr val="FFFF00"/>
                  </a:solidFill>
                  <a:prstDash val="solid"/>
                </a:ln>
                <a:solidFill>
                  <a:srgbClr val="FFFFFF"/>
                </a:solidFill>
                <a:effectLst>
                  <a:glow rad="228600">
                    <a:schemeClr val="accent6">
                      <a:satMod val="175000"/>
                      <a:alpha val="40000"/>
                    </a:schemeClr>
                  </a:glow>
                </a:effectLst>
                <a:cs typeface="AL-Mohanad Bold" pitchFamily="2" charset="-78"/>
              </a:rPr>
              <a:t>الذكاء الشخصي :</a:t>
            </a:r>
            <a:endParaRPr lang="en-US" sz="3200" dirty="0">
              <a:ln w="18415" cmpd="sng">
                <a:solidFill>
                  <a:srgbClr val="FFFF00"/>
                </a:solidFill>
                <a:prstDash val="solid"/>
              </a:ln>
              <a:solidFill>
                <a:srgbClr val="FFFFFF"/>
              </a:solidFill>
              <a:effectLst>
                <a:glow rad="228600">
                  <a:schemeClr val="accent6">
                    <a:satMod val="175000"/>
                    <a:alpha val="40000"/>
                  </a:schemeClr>
                </a:glow>
              </a:effectLst>
              <a:cs typeface="AL-Mohanad Bold" pitchFamily="2" charset="-78"/>
            </a:endParaRPr>
          </a:p>
          <a:p>
            <a:pPr algn="r" rtl="1"/>
            <a:r>
              <a:rPr lang="ar-SA" sz="3200" dirty="0">
                <a:ln w="18415" cmpd="sng">
                  <a:solidFill>
                    <a:srgbClr val="FFFF00"/>
                  </a:solidFill>
                  <a:prstDash val="solid"/>
                </a:ln>
                <a:solidFill>
                  <a:srgbClr val="FFFFFF"/>
                </a:solidFill>
                <a:effectLst>
                  <a:glow rad="228600">
                    <a:schemeClr val="accent6">
                      <a:satMod val="175000"/>
                      <a:alpha val="40000"/>
                    </a:schemeClr>
                  </a:glow>
                </a:effectLst>
                <a:cs typeface="AL-Mohanad Bold" pitchFamily="2" charset="-78"/>
              </a:rPr>
              <a:t>يتمثل في القدرة على التعرف على المشاعر الذاتية و تحديد إمكانيات الذات و نقاط الضعف و القوة </a:t>
            </a:r>
            <a:r>
              <a:rPr lang="ar-SA" sz="3200" dirty="0" smtClean="0">
                <a:ln w="18415" cmpd="sng">
                  <a:solidFill>
                    <a:srgbClr val="FFFF00"/>
                  </a:solidFill>
                  <a:prstDash val="solid"/>
                </a:ln>
                <a:solidFill>
                  <a:srgbClr val="FFFFFF"/>
                </a:solidFill>
                <a:effectLst>
                  <a:glow rad="228600">
                    <a:schemeClr val="accent6">
                      <a:satMod val="175000"/>
                      <a:alpha val="40000"/>
                    </a:schemeClr>
                  </a:glow>
                </a:effectLst>
                <a:cs typeface="AL-Mohanad Bold" pitchFamily="2" charset="-78"/>
              </a:rPr>
              <a:t>فيها.</a:t>
            </a:r>
            <a:endParaRPr lang="en-US" sz="3200" dirty="0">
              <a:ln w="18415" cmpd="sng">
                <a:solidFill>
                  <a:srgbClr val="FFFF00"/>
                </a:solidFill>
                <a:prstDash val="solid"/>
              </a:ln>
              <a:solidFill>
                <a:srgbClr val="FFFFFF"/>
              </a:solidFill>
              <a:effectLst>
                <a:glow rad="228600">
                  <a:schemeClr val="accent6">
                    <a:satMod val="175000"/>
                    <a:alpha val="40000"/>
                  </a:schemeClr>
                </a:glow>
              </a:effectLst>
              <a:cs typeface="AL-Mohanad Bold" pitchFamily="2" charset="-78"/>
            </a:endParaRPr>
          </a:p>
        </p:txBody>
      </p:sp>
    </p:spTree>
    <p:extLst>
      <p:ext uri="{BB962C8B-B14F-4D97-AF65-F5344CB8AC3E}">
        <p14:creationId xmlns:p14="http://schemas.microsoft.com/office/powerpoint/2010/main" val="1060478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p:cNvSpPr>
          <p:nvPr>
            <p:ph type="body" idx="1"/>
          </p:nvPr>
        </p:nvSpPr>
        <p:spPr>
          <a:xfrm>
            <a:off x="755576" y="1412776"/>
            <a:ext cx="7772400" cy="1500187"/>
          </a:xfrm>
          <a:prstGeom prst="rect">
            <a:avLst/>
          </a:prstGeom>
          <a:noFill/>
        </p:spPr>
        <p:txBody>
          <a:bodyPr wrap="square" lIns="91440" tIns="45720" rIns="91440" bIns="45720">
            <a:spAutoFit/>
          </a:bodyPr>
          <a:lstStyle/>
          <a:p>
            <a:pPr lvl="0" algn="ctr" rtl="1"/>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الذكاء الاجتماعي :</a:t>
            </a:r>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algn="ctr" rtl="1"/>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يتمثل في القدرة على فهم الآخرين و الاستجابة بشكل لائق و لبق مع الأفراد ذوي الأمزجة و الدوافع المختلفة و القدرة على تشكيل العلاقات الاجتماعية و تكوين الصداقات إضافة إلى القدرة على التعرف على رغبات الآخرين, و مثل هذه القدرة توجد لدى المعالجين النفسيين و الإعلام و رجال الدين.</a:t>
            </a:r>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p:txBody>
      </p:sp>
      <p:sp>
        <p:nvSpPr>
          <p:cNvPr id="7" name="Rectangle 12"/>
          <p:cNvSpPr>
            <a:spLocks noGrp="1"/>
          </p:cNvSpPr>
          <p:nvPr>
            <p:ph type="title"/>
          </p:nvPr>
        </p:nvSpPr>
        <p:spPr>
          <a:xfrm>
            <a:off x="684213" y="3573463"/>
            <a:ext cx="7772400" cy="1362075"/>
          </a:xfrm>
          <a:prstGeom prst="rect">
            <a:avLst/>
          </a:prstGeom>
          <a:noFill/>
        </p:spPr>
        <p:txBody>
          <a:bodyPr wrap="square" lIns="91440" tIns="45720" rIns="91440" bIns="45720">
            <a:spAutoFit/>
          </a:bodyPr>
          <a:lstStyle/>
          <a:p>
            <a:pPr lvl="0" algn="r" rtl="1"/>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 الذكاء الموسيقي:</a:t>
            </a:r>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algn="r" rtl="1"/>
            <a:r>
              <a:rPr lang="ar-SA"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يتمثل في </a:t>
            </a:r>
            <a:r>
              <a:rPr lang="ar-SA"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rPr>
              <a:t>القدرة على إنتاج و ابتكار الإيقاعات و النغمات الموسيقية و التذوق و الاستمتاع بالمقطوعات الموسيقية, و مثل هذه القدرة تتوفر لدى العازفين و الملحنين و المطربين.</a:t>
            </a:r>
            <a:endParaRPr lang="en-US" sz="3200" dirty="0" smtClean="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a:p>
            <a:pPr algn="r" rtl="1"/>
            <a:endParaRPr lang="en-US" sz="3200" dirty="0">
              <a:ln w="18415" cmpd="sng">
                <a:solidFill>
                  <a:srgbClr val="FFFFFF"/>
                </a:solidFill>
                <a:prstDash val="solid"/>
              </a:ln>
              <a:solidFill>
                <a:srgbClr val="FFFFFF"/>
              </a:solidFill>
              <a:effectLst>
                <a:glow rad="228600">
                  <a:schemeClr val="accent6">
                    <a:satMod val="175000"/>
                    <a:alpha val="40000"/>
                  </a:schemeClr>
                </a:glow>
              </a:effectLst>
              <a:cs typeface="AL-Mohanad Bold" pitchFamily="2" charset="-78"/>
            </a:endParaRPr>
          </a:p>
        </p:txBody>
      </p:sp>
    </p:spTree>
    <p:extLst>
      <p:ext uri="{BB962C8B-B14F-4D97-AF65-F5344CB8AC3E}">
        <p14:creationId xmlns:p14="http://schemas.microsoft.com/office/powerpoint/2010/main" val="178390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7"/>
                                        </p:tgtEl>
                                        <p:attrNameLst>
                                          <p:attrName>ppt_x</p:attrName>
                                        </p:attrNameLst>
                                      </p:cBhvr>
                                      <p:tavLst>
                                        <p:tav tm="0">
                                          <p:val>
                                            <p:strVal val="ppt_x"/>
                                          </p:val>
                                        </p:tav>
                                        <p:tav tm="100000">
                                          <p:val>
                                            <p:strVal val="ppt_x"/>
                                          </p:val>
                                        </p:tav>
                                      </p:tavLst>
                                    </p:anim>
                                    <p:anim calcmode="lin" valueType="num">
                                      <p:cBhvr additive="base">
                                        <p:cTn id="49" dur="500"/>
                                        <p:tgtEl>
                                          <p:spTgt spid="7"/>
                                        </p:tgtEl>
                                        <p:attrNameLst>
                                          <p:attrName>ppt_y</p:attrName>
                                        </p:attrNameLst>
                                      </p:cBhvr>
                                      <p:tavLst>
                                        <p:tav tm="0">
                                          <p:val>
                                            <p:strVal val="ppt_y"/>
                                          </p:val>
                                        </p:tav>
                                        <p:tav tm="100000">
                                          <p:val>
                                            <p:strVal val="1+ppt_h/2"/>
                                          </p:val>
                                        </p:tav>
                                      </p:tavLst>
                                    </p:anim>
                                    <p:set>
                                      <p:cBhvr>
                                        <p:cTn id="5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1152</Words>
  <Application>Microsoft Office PowerPoint</Application>
  <PresentationFormat>عرض على الشاشة (3:4)‏</PresentationFormat>
  <Paragraphs>95</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عرض تقديمي في PowerPoint</vt:lpstr>
      <vt:lpstr>عرض تقديمي في PowerPoint</vt:lpstr>
      <vt:lpstr>عرض تقديمي في PowerPoint</vt:lpstr>
      <vt:lpstr>إن الاهتمام بموضوع الذكاء ليس حديث عهد، فقد اهتم به الفلاسفة القدماء .. فقد كان يرى أرسطو أن الذكاء يختلف بين الاشخاص تبعا لاختلاف بيئاتهم .في حين أن أفلاطون يرى أن الذكاء يرجع إلى عوامل فطرية تمكن الفرد من القدرة على التعلم  واكتساب الخبرات ..  وحديثا يعد موضوع الذكاء من المواضيع الحيوية وبالرغم من اتفاق علماء النفس على حيويته إلا أنهم يختلفون حول طبيعته وتعريفه </vt:lpstr>
      <vt:lpstr>و مهما يكن من أمر فإن معظم تعريفات الذكاء تجمع على وجود القدرات التالية في الذكاء :</vt:lpstr>
      <vt:lpstr> - القدرة على التفكير المجرد من خلال استخدام الرموز و المفاهيم و المبادئ المجردة التي ليس لها تمثيل مادي محسوس في الواقع. </vt:lpstr>
      <vt:lpstr>عرض تقديمي في PowerPoint</vt:lpstr>
      <vt:lpstr>عرض تقديمي في PowerPoint</vt:lpstr>
      <vt:lpstr> الذكاء الموسيقي: يتمثل في القدرة على إنتاج و ابتكار الإيقاعات و النغمات الموسيقية و التذوق و الاستمتاع بالمقطوعات الموسيقية, و مثل هذه القدرة تتوفر لدى العازفين و الملحنين و المطربين. </vt:lpstr>
      <vt:lpstr>عرض تقديمي في PowerPoint</vt:lpstr>
      <vt:lpstr>عرض تقديمي في PowerPoint</vt:lpstr>
      <vt:lpstr>فئة الموهوبين عقليا: قدرات عقلية فائقة استقرار عاطفي وعدم اهتمام بالتعليم الاكاديمي     فئة الأذكياء : يؤدون المهمات الاكاديمية وغير الاكاديمية بنجاح ومجهود أقل  فئة ما فوق المتوسط:   </vt:lpstr>
      <vt:lpstr>فئة المتوسط: وتشمل الأفراد الذين تبلغ درجات ذكائهم بين 90- 109 وتشمل هذه الفئة غالبية الأفراد في المجتمع ويمتازون بقدراتهم العقلية العادية.</vt:lpstr>
      <vt:lpstr>فئة الضعف العقلي : ويحتاج هؤلاء إلى برامج تعليميه خاصة وقد يستطيعون النجاح في بعض المهمات البسيطة والمهارات الاكاديمة   فئة التخلف العقلي: وهؤلاء يحتاجون إلى مساعدة الأخرين في تدبير شؤون حياتهم </vt:lpstr>
      <vt:lpstr>عرض تقديمي في PowerPoint</vt:lpstr>
      <vt:lpstr>ومن البراهين التي أظهرت أن الذكاء موروث: أثبت جالتون  أن  أبناء الأذكياء يكونون أذكياء مثلهم ، من خلال دراسته عينة من القضاه ورجال السياسة. قام تيرمان بدراسة على أكثر من ألف طفل موهوب ومثلهم غير موهوبين، ووصل إلى  نتائج تدعم نتائج جالتون. يرتفع معامل الإرتباط كلما ارتبطت العلاقة بين الأخوة, بين التوائم يقدر المعامل بـ 0.9 و بين الأخوة بـ 0.6 , و بين الغرباء بـ صفر مما يؤكد دور الوراثة. أشارت نتائج الدراسات إلى أن  الاطفال اللقطاء اللذين  تمت       رعايتهم في بيئه واحدة لايتشابهون في قدرات الذكاء. الأطفال ذوي الذكاء المنخفض لا يمكن رفع معدل        ذكائهم و ذلك لسبب وراثي.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مثل نقص الأوكسجين الوارد إلى الجنين، أو زيادة نسبة الهرمون المنشط للولادة، أو الصدمات التي قد تؤدي إلى تلف خلايا دماغ الجنين. </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dc:creator>
  <cp:lastModifiedBy>A-M-Z</cp:lastModifiedBy>
  <cp:revision>59</cp:revision>
  <dcterms:created xsi:type="dcterms:W3CDTF">2012-10-18T17:14:53Z</dcterms:created>
  <dcterms:modified xsi:type="dcterms:W3CDTF">2013-04-10T04:55:30Z</dcterms:modified>
</cp:coreProperties>
</file>