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67" r:id="rId3"/>
    <p:sldId id="280" r:id="rId4"/>
    <p:sldId id="268" r:id="rId5"/>
    <p:sldId id="277" r:id="rId6"/>
    <p:sldId id="270" r:id="rId7"/>
    <p:sldId id="279" r:id="rId8"/>
    <p:sldId id="283" r:id="rId9"/>
    <p:sldId id="271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42" d="100"/>
          <a:sy n="42" d="100"/>
        </p:scale>
        <p:origin x="-1242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B74CE1-CC41-481E-8C80-1B4D5BEE057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3D3BBE0E-879E-4274-9198-FBAD45C4B04D}">
      <dgm:prSet phldrT="[نص]" custT="1"/>
      <dgm:spPr/>
      <dgm:t>
        <a:bodyPr/>
        <a:lstStyle/>
        <a:p>
          <a:pPr rtl="1"/>
          <a:r>
            <a:rPr lang="ar-SA" sz="2000" b="1" dirty="0"/>
            <a:t>الذكاء</a:t>
          </a:r>
        </a:p>
      </dgm:t>
    </dgm:pt>
    <dgm:pt modelId="{51BF220B-F745-4A2F-865B-27D6F655D55E}" type="parTrans" cxnId="{6860BC06-4CA5-492B-9F8C-194F75E1084A}">
      <dgm:prSet/>
      <dgm:spPr/>
      <dgm:t>
        <a:bodyPr/>
        <a:lstStyle/>
        <a:p>
          <a:pPr rtl="1"/>
          <a:endParaRPr lang="ar-SA"/>
        </a:p>
      </dgm:t>
    </dgm:pt>
    <dgm:pt modelId="{02CF550A-D6FE-44AC-BA45-4F4F73ECC91C}" type="sibTrans" cxnId="{6860BC06-4CA5-492B-9F8C-194F75E1084A}">
      <dgm:prSet/>
      <dgm:spPr/>
      <dgm:t>
        <a:bodyPr/>
        <a:lstStyle/>
        <a:p>
          <a:pPr rtl="1"/>
          <a:endParaRPr lang="ar-SA"/>
        </a:p>
      </dgm:t>
    </dgm:pt>
    <dgm:pt modelId="{9A685281-C4EE-48CB-B1A5-73C17815CA2B}">
      <dgm:prSet phldrT="[نص]" custT="1"/>
      <dgm:spPr/>
      <dgm:t>
        <a:bodyPr/>
        <a:lstStyle/>
        <a:p>
          <a:pPr rtl="1"/>
          <a:r>
            <a:rPr lang="ar-SA" sz="1800" b="1" dirty="0"/>
            <a:t>عامل خاص (ن)</a:t>
          </a:r>
        </a:p>
      </dgm:t>
    </dgm:pt>
    <dgm:pt modelId="{E810875B-D973-4AA8-A70D-F1FEC891A1F7}" type="parTrans" cxnId="{511FDD74-DCBC-4BFB-89F0-31B4ADDD1D8D}">
      <dgm:prSet/>
      <dgm:spPr/>
      <dgm:t>
        <a:bodyPr/>
        <a:lstStyle/>
        <a:p>
          <a:pPr rtl="1"/>
          <a:endParaRPr lang="ar-SA"/>
        </a:p>
      </dgm:t>
    </dgm:pt>
    <dgm:pt modelId="{06D59DAC-1392-41E8-9835-FFFD07FD9BEC}" type="sibTrans" cxnId="{511FDD74-DCBC-4BFB-89F0-31B4ADDD1D8D}">
      <dgm:prSet/>
      <dgm:spPr/>
      <dgm:t>
        <a:bodyPr/>
        <a:lstStyle/>
        <a:p>
          <a:pPr rtl="1"/>
          <a:endParaRPr lang="ar-SA"/>
        </a:p>
      </dgm:t>
    </dgm:pt>
    <dgm:pt modelId="{3EC0AC86-2265-46C8-9D83-FE56B4DAC92E}">
      <dgm:prSet phldrT="[نص]" custT="1"/>
      <dgm:spPr/>
      <dgm:t>
        <a:bodyPr/>
        <a:lstStyle/>
        <a:p>
          <a:pPr rtl="1"/>
          <a:r>
            <a:rPr lang="ar-SA" sz="1800" b="1" dirty="0"/>
            <a:t>عامل عام</a:t>
          </a:r>
        </a:p>
        <a:p>
          <a:pPr rtl="1"/>
          <a:r>
            <a:rPr lang="ar-SA" sz="1800" b="1" dirty="0"/>
            <a:t>(ع)</a:t>
          </a:r>
        </a:p>
      </dgm:t>
    </dgm:pt>
    <dgm:pt modelId="{D93D695F-3F43-489D-AC9F-7496DE96F993}" type="parTrans" cxnId="{49183762-A230-48B2-80A2-5B6C6E0FF72D}">
      <dgm:prSet/>
      <dgm:spPr/>
      <dgm:t>
        <a:bodyPr/>
        <a:lstStyle/>
        <a:p>
          <a:pPr rtl="1"/>
          <a:endParaRPr lang="ar-SA"/>
        </a:p>
      </dgm:t>
    </dgm:pt>
    <dgm:pt modelId="{B1EE9DC3-3AF9-4AB1-AB03-DA47724C9613}" type="sibTrans" cxnId="{49183762-A230-48B2-80A2-5B6C6E0FF72D}">
      <dgm:prSet/>
      <dgm:spPr/>
      <dgm:t>
        <a:bodyPr/>
        <a:lstStyle/>
        <a:p>
          <a:pPr rtl="1"/>
          <a:endParaRPr lang="ar-SA"/>
        </a:p>
      </dgm:t>
    </dgm:pt>
    <dgm:pt modelId="{A26AE569-DDE6-4860-995D-D8695F1766ED}" type="pres">
      <dgm:prSet presAssocID="{0DB74CE1-CC41-481E-8C80-1B4D5BEE057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3F35B3E-757E-4950-BF2B-ABADE2346024}" type="pres">
      <dgm:prSet presAssocID="{3D3BBE0E-879E-4274-9198-FBAD45C4B04D}" presName="hierRoot1" presStyleCnt="0"/>
      <dgm:spPr/>
    </dgm:pt>
    <dgm:pt modelId="{C43BBBD7-8392-4A8E-B748-1A4215FB0011}" type="pres">
      <dgm:prSet presAssocID="{3D3BBE0E-879E-4274-9198-FBAD45C4B04D}" presName="composite" presStyleCnt="0"/>
      <dgm:spPr/>
    </dgm:pt>
    <dgm:pt modelId="{DD29DD67-DE8F-49A0-9D9E-7261CE9439AD}" type="pres">
      <dgm:prSet presAssocID="{3D3BBE0E-879E-4274-9198-FBAD45C4B04D}" presName="background" presStyleLbl="node0" presStyleIdx="0" presStyleCnt="1"/>
      <dgm:spPr/>
    </dgm:pt>
    <dgm:pt modelId="{5EFC0BF2-F63D-4D6A-84F0-F5CCA1F9C559}" type="pres">
      <dgm:prSet presAssocID="{3D3BBE0E-879E-4274-9198-FBAD45C4B04D}" presName="text" presStyleLbl="fgAcc0" presStyleIdx="0" presStyleCnt="1" custScaleX="152435" custScaleY="4497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377B75B-6D74-4BAF-97EA-D3E5BFB8BBFD}" type="pres">
      <dgm:prSet presAssocID="{3D3BBE0E-879E-4274-9198-FBAD45C4B04D}" presName="hierChild2" presStyleCnt="0"/>
      <dgm:spPr/>
    </dgm:pt>
    <dgm:pt modelId="{35F36BB2-E31D-4E6E-BA70-F28FB09CA720}" type="pres">
      <dgm:prSet presAssocID="{E810875B-D973-4AA8-A70D-F1FEC891A1F7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F5888490-D8FA-46DE-8C6B-A1FA97FCCD60}" type="pres">
      <dgm:prSet presAssocID="{9A685281-C4EE-48CB-B1A5-73C17815CA2B}" presName="hierRoot2" presStyleCnt="0"/>
      <dgm:spPr/>
    </dgm:pt>
    <dgm:pt modelId="{EE9C4B5E-76AD-4DFB-8611-0400DEF7D01B}" type="pres">
      <dgm:prSet presAssocID="{9A685281-C4EE-48CB-B1A5-73C17815CA2B}" presName="composite2" presStyleCnt="0"/>
      <dgm:spPr/>
    </dgm:pt>
    <dgm:pt modelId="{21FA33D0-015D-4945-B0C9-FDF990AD905F}" type="pres">
      <dgm:prSet presAssocID="{9A685281-C4EE-48CB-B1A5-73C17815CA2B}" presName="background2" presStyleLbl="node2" presStyleIdx="0" presStyleCnt="2"/>
      <dgm:spPr/>
    </dgm:pt>
    <dgm:pt modelId="{97B968AA-3C5A-4DEC-9CDD-9BA0994FD097}" type="pres">
      <dgm:prSet presAssocID="{9A685281-C4EE-48CB-B1A5-73C17815CA2B}" presName="text2" presStyleLbl="fgAcc2" presStyleIdx="0" presStyleCnt="2" custScaleX="88999" custScaleY="48818" custLinFactNeighborX="-6137" custLinFactNeighborY="-1349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8CB41E8-FC1A-4684-A18D-686A7B097505}" type="pres">
      <dgm:prSet presAssocID="{9A685281-C4EE-48CB-B1A5-73C17815CA2B}" presName="hierChild3" presStyleCnt="0"/>
      <dgm:spPr/>
    </dgm:pt>
    <dgm:pt modelId="{74ABADF3-443B-4839-A9ED-BAC8F330F3A7}" type="pres">
      <dgm:prSet presAssocID="{D93D695F-3F43-489D-AC9F-7496DE96F993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29186F63-52F7-433B-9940-6A98035A122E}" type="pres">
      <dgm:prSet presAssocID="{3EC0AC86-2265-46C8-9D83-FE56B4DAC92E}" presName="hierRoot2" presStyleCnt="0"/>
      <dgm:spPr/>
    </dgm:pt>
    <dgm:pt modelId="{9AB5CF49-4532-4C3B-A46D-F2EC20DA84EF}" type="pres">
      <dgm:prSet presAssocID="{3EC0AC86-2265-46C8-9D83-FE56B4DAC92E}" presName="composite2" presStyleCnt="0"/>
      <dgm:spPr/>
    </dgm:pt>
    <dgm:pt modelId="{7C2477C7-7912-4D32-B164-29C085CF1A64}" type="pres">
      <dgm:prSet presAssocID="{3EC0AC86-2265-46C8-9D83-FE56B4DAC92E}" presName="background2" presStyleLbl="node2" presStyleIdx="1" presStyleCnt="2"/>
      <dgm:spPr/>
    </dgm:pt>
    <dgm:pt modelId="{A1059DC3-4E37-45AB-8119-442A4B797BBC}" type="pres">
      <dgm:prSet presAssocID="{3EC0AC86-2265-46C8-9D83-FE56B4DAC92E}" presName="text2" presStyleLbl="fgAcc2" presStyleIdx="1" presStyleCnt="2" custScaleX="88595" custScaleY="3659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223D3D8-16CA-4B0C-B6F5-DD04AAA38C84}" type="pres">
      <dgm:prSet presAssocID="{3EC0AC86-2265-46C8-9D83-FE56B4DAC92E}" presName="hierChild3" presStyleCnt="0"/>
      <dgm:spPr/>
    </dgm:pt>
  </dgm:ptLst>
  <dgm:cxnLst>
    <dgm:cxn modelId="{C4E48DFA-5FB6-4748-8844-5D012E2798E1}" type="presOf" srcId="{3D3BBE0E-879E-4274-9198-FBAD45C4B04D}" destId="{5EFC0BF2-F63D-4D6A-84F0-F5CCA1F9C559}" srcOrd="0" destOrd="0" presId="urn:microsoft.com/office/officeart/2005/8/layout/hierarchy1"/>
    <dgm:cxn modelId="{66455ACD-45B7-4A62-ADA2-F6632C0BEE75}" type="presOf" srcId="{9A685281-C4EE-48CB-B1A5-73C17815CA2B}" destId="{97B968AA-3C5A-4DEC-9CDD-9BA0994FD097}" srcOrd="0" destOrd="0" presId="urn:microsoft.com/office/officeart/2005/8/layout/hierarchy1"/>
    <dgm:cxn modelId="{511FDD74-DCBC-4BFB-89F0-31B4ADDD1D8D}" srcId="{3D3BBE0E-879E-4274-9198-FBAD45C4B04D}" destId="{9A685281-C4EE-48CB-B1A5-73C17815CA2B}" srcOrd="0" destOrd="0" parTransId="{E810875B-D973-4AA8-A70D-F1FEC891A1F7}" sibTransId="{06D59DAC-1392-41E8-9835-FFFD07FD9BEC}"/>
    <dgm:cxn modelId="{7B0A843F-34AB-4D2C-828E-AA6458DF3F5A}" type="presOf" srcId="{D93D695F-3F43-489D-AC9F-7496DE96F993}" destId="{74ABADF3-443B-4839-A9ED-BAC8F330F3A7}" srcOrd="0" destOrd="0" presId="urn:microsoft.com/office/officeart/2005/8/layout/hierarchy1"/>
    <dgm:cxn modelId="{49183762-A230-48B2-80A2-5B6C6E0FF72D}" srcId="{3D3BBE0E-879E-4274-9198-FBAD45C4B04D}" destId="{3EC0AC86-2265-46C8-9D83-FE56B4DAC92E}" srcOrd="1" destOrd="0" parTransId="{D93D695F-3F43-489D-AC9F-7496DE96F993}" sibTransId="{B1EE9DC3-3AF9-4AB1-AB03-DA47724C9613}"/>
    <dgm:cxn modelId="{F6E8A464-5811-4204-BD06-BDF0FAC40D2E}" type="presOf" srcId="{3EC0AC86-2265-46C8-9D83-FE56B4DAC92E}" destId="{A1059DC3-4E37-45AB-8119-442A4B797BBC}" srcOrd="0" destOrd="0" presId="urn:microsoft.com/office/officeart/2005/8/layout/hierarchy1"/>
    <dgm:cxn modelId="{B2F391AA-29D6-4B58-AAEE-475F77366A54}" type="presOf" srcId="{E810875B-D973-4AA8-A70D-F1FEC891A1F7}" destId="{35F36BB2-E31D-4E6E-BA70-F28FB09CA720}" srcOrd="0" destOrd="0" presId="urn:microsoft.com/office/officeart/2005/8/layout/hierarchy1"/>
    <dgm:cxn modelId="{8B0B6CF8-5171-424C-B694-992A3725CF0C}" type="presOf" srcId="{0DB74CE1-CC41-481E-8C80-1B4D5BEE0571}" destId="{A26AE569-DDE6-4860-995D-D8695F1766ED}" srcOrd="0" destOrd="0" presId="urn:microsoft.com/office/officeart/2005/8/layout/hierarchy1"/>
    <dgm:cxn modelId="{6860BC06-4CA5-492B-9F8C-194F75E1084A}" srcId="{0DB74CE1-CC41-481E-8C80-1B4D5BEE0571}" destId="{3D3BBE0E-879E-4274-9198-FBAD45C4B04D}" srcOrd="0" destOrd="0" parTransId="{51BF220B-F745-4A2F-865B-27D6F655D55E}" sibTransId="{02CF550A-D6FE-44AC-BA45-4F4F73ECC91C}"/>
    <dgm:cxn modelId="{173215C8-C857-4661-ADBB-B21E83951FA0}" type="presParOf" srcId="{A26AE569-DDE6-4860-995D-D8695F1766ED}" destId="{03F35B3E-757E-4950-BF2B-ABADE2346024}" srcOrd="0" destOrd="0" presId="urn:microsoft.com/office/officeart/2005/8/layout/hierarchy1"/>
    <dgm:cxn modelId="{0D31F01B-2C83-41BE-A5E2-B8971E2CDCA0}" type="presParOf" srcId="{03F35B3E-757E-4950-BF2B-ABADE2346024}" destId="{C43BBBD7-8392-4A8E-B748-1A4215FB0011}" srcOrd="0" destOrd="0" presId="urn:microsoft.com/office/officeart/2005/8/layout/hierarchy1"/>
    <dgm:cxn modelId="{82B2D078-D2A5-4ED2-B489-44CF5A9A0170}" type="presParOf" srcId="{C43BBBD7-8392-4A8E-B748-1A4215FB0011}" destId="{DD29DD67-DE8F-49A0-9D9E-7261CE9439AD}" srcOrd="0" destOrd="0" presId="urn:microsoft.com/office/officeart/2005/8/layout/hierarchy1"/>
    <dgm:cxn modelId="{2083BB16-F905-4DF6-97F7-48ED8662E99B}" type="presParOf" srcId="{C43BBBD7-8392-4A8E-B748-1A4215FB0011}" destId="{5EFC0BF2-F63D-4D6A-84F0-F5CCA1F9C559}" srcOrd="1" destOrd="0" presId="urn:microsoft.com/office/officeart/2005/8/layout/hierarchy1"/>
    <dgm:cxn modelId="{B2ACC611-C5C1-45A9-81DB-ACCCA39B74BC}" type="presParOf" srcId="{03F35B3E-757E-4950-BF2B-ABADE2346024}" destId="{5377B75B-6D74-4BAF-97EA-D3E5BFB8BBFD}" srcOrd="1" destOrd="0" presId="urn:microsoft.com/office/officeart/2005/8/layout/hierarchy1"/>
    <dgm:cxn modelId="{E609D0B0-686B-46EE-888D-7B908494AC3E}" type="presParOf" srcId="{5377B75B-6D74-4BAF-97EA-D3E5BFB8BBFD}" destId="{35F36BB2-E31D-4E6E-BA70-F28FB09CA720}" srcOrd="0" destOrd="0" presId="urn:microsoft.com/office/officeart/2005/8/layout/hierarchy1"/>
    <dgm:cxn modelId="{7C34021F-BD9D-49AE-89E0-1EFDC5106D88}" type="presParOf" srcId="{5377B75B-6D74-4BAF-97EA-D3E5BFB8BBFD}" destId="{F5888490-D8FA-46DE-8C6B-A1FA97FCCD60}" srcOrd="1" destOrd="0" presId="urn:microsoft.com/office/officeart/2005/8/layout/hierarchy1"/>
    <dgm:cxn modelId="{E737E339-1899-4F8E-AEB1-0EDE589F2B65}" type="presParOf" srcId="{F5888490-D8FA-46DE-8C6B-A1FA97FCCD60}" destId="{EE9C4B5E-76AD-4DFB-8611-0400DEF7D01B}" srcOrd="0" destOrd="0" presId="urn:microsoft.com/office/officeart/2005/8/layout/hierarchy1"/>
    <dgm:cxn modelId="{6DCE7C72-0265-4422-BDA3-997638EBBA17}" type="presParOf" srcId="{EE9C4B5E-76AD-4DFB-8611-0400DEF7D01B}" destId="{21FA33D0-015D-4945-B0C9-FDF990AD905F}" srcOrd="0" destOrd="0" presId="urn:microsoft.com/office/officeart/2005/8/layout/hierarchy1"/>
    <dgm:cxn modelId="{9E47F737-14FF-4F91-881C-5A921F4B15E6}" type="presParOf" srcId="{EE9C4B5E-76AD-4DFB-8611-0400DEF7D01B}" destId="{97B968AA-3C5A-4DEC-9CDD-9BA0994FD097}" srcOrd="1" destOrd="0" presId="urn:microsoft.com/office/officeart/2005/8/layout/hierarchy1"/>
    <dgm:cxn modelId="{7FE80B28-374E-46D4-9CED-3CE12562A132}" type="presParOf" srcId="{F5888490-D8FA-46DE-8C6B-A1FA97FCCD60}" destId="{08CB41E8-FC1A-4684-A18D-686A7B097505}" srcOrd="1" destOrd="0" presId="urn:microsoft.com/office/officeart/2005/8/layout/hierarchy1"/>
    <dgm:cxn modelId="{3DE6F1F1-9840-4C49-9A56-A9A514F9FB35}" type="presParOf" srcId="{5377B75B-6D74-4BAF-97EA-D3E5BFB8BBFD}" destId="{74ABADF3-443B-4839-A9ED-BAC8F330F3A7}" srcOrd="2" destOrd="0" presId="urn:microsoft.com/office/officeart/2005/8/layout/hierarchy1"/>
    <dgm:cxn modelId="{11CB6F9D-12CD-48BE-9878-5EE41E50EAA8}" type="presParOf" srcId="{5377B75B-6D74-4BAF-97EA-D3E5BFB8BBFD}" destId="{29186F63-52F7-433B-9940-6A98035A122E}" srcOrd="3" destOrd="0" presId="urn:microsoft.com/office/officeart/2005/8/layout/hierarchy1"/>
    <dgm:cxn modelId="{F6C7711E-BA99-46DF-A6BA-5B1CC76380C0}" type="presParOf" srcId="{29186F63-52F7-433B-9940-6A98035A122E}" destId="{9AB5CF49-4532-4C3B-A46D-F2EC20DA84EF}" srcOrd="0" destOrd="0" presId="urn:microsoft.com/office/officeart/2005/8/layout/hierarchy1"/>
    <dgm:cxn modelId="{6905433E-73BB-42CF-BF18-A2C6013D40CB}" type="presParOf" srcId="{9AB5CF49-4532-4C3B-A46D-F2EC20DA84EF}" destId="{7C2477C7-7912-4D32-B164-29C085CF1A64}" srcOrd="0" destOrd="0" presId="urn:microsoft.com/office/officeart/2005/8/layout/hierarchy1"/>
    <dgm:cxn modelId="{17FE02EC-1D71-4C27-B970-79493DEF133B}" type="presParOf" srcId="{9AB5CF49-4532-4C3B-A46D-F2EC20DA84EF}" destId="{A1059DC3-4E37-45AB-8119-442A4B797BBC}" srcOrd="1" destOrd="0" presId="urn:microsoft.com/office/officeart/2005/8/layout/hierarchy1"/>
    <dgm:cxn modelId="{F85FCC79-DC0F-408B-B0DE-D9D15EFE7DF0}" type="presParOf" srcId="{29186F63-52F7-433B-9940-6A98035A122E}" destId="{5223D3D8-16CA-4B0C-B6F5-DD04AAA38C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4F88DD-F12B-4942-8033-BE5C40A83EE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B9E863-F44F-4519-9E3D-86C27360A25C}">
      <dgm:prSet phldrT="[Text]"/>
      <dgm:spPr>
        <a:noFill/>
        <a:ln>
          <a:solidFill>
            <a:schemeClr val="accent2"/>
          </a:solidFill>
        </a:ln>
      </dgm:spPr>
      <dgm:t>
        <a:bodyPr/>
        <a:lstStyle/>
        <a:p>
          <a:r>
            <a:rPr lang="ar-SA" dirty="0">
              <a:solidFill>
                <a:srgbClr val="FF0000"/>
              </a:solidFill>
            </a:rPr>
            <a:t>أ</a:t>
          </a:r>
          <a:endParaRPr lang="en-US" dirty="0">
            <a:solidFill>
              <a:srgbClr val="FF0000"/>
            </a:solidFill>
          </a:endParaRPr>
        </a:p>
      </dgm:t>
    </dgm:pt>
    <dgm:pt modelId="{8901BC33-3F69-4395-BDC2-1E4C38FE6378}" type="parTrans" cxnId="{0BAF6438-B05E-4FBB-A3E8-8FB934B7E74C}">
      <dgm:prSet/>
      <dgm:spPr/>
      <dgm:t>
        <a:bodyPr/>
        <a:lstStyle/>
        <a:p>
          <a:endParaRPr lang="en-US"/>
        </a:p>
      </dgm:t>
    </dgm:pt>
    <dgm:pt modelId="{A4CEE29A-0225-4A6C-91C9-7E11B579FF10}" type="sibTrans" cxnId="{0BAF6438-B05E-4FBB-A3E8-8FB934B7E74C}">
      <dgm:prSet/>
      <dgm:spPr/>
      <dgm:t>
        <a:bodyPr/>
        <a:lstStyle/>
        <a:p>
          <a:endParaRPr lang="en-US"/>
        </a:p>
      </dgm:t>
    </dgm:pt>
    <dgm:pt modelId="{7175DBC8-FE96-4CD5-8C63-D23168007BD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SA" dirty="0">
              <a:solidFill>
                <a:srgbClr val="FF0000"/>
              </a:solidFill>
            </a:rPr>
            <a:t>ج</a:t>
          </a:r>
          <a:endParaRPr lang="en-US" dirty="0">
            <a:solidFill>
              <a:srgbClr val="FF0000"/>
            </a:solidFill>
          </a:endParaRPr>
        </a:p>
      </dgm:t>
    </dgm:pt>
    <dgm:pt modelId="{6037F54F-7FFE-480C-A6D7-61F62E8CD5AC}" type="parTrans" cxnId="{A6CB8902-1236-4238-B2FF-1CA568591D08}">
      <dgm:prSet/>
      <dgm:spPr/>
      <dgm:t>
        <a:bodyPr/>
        <a:lstStyle/>
        <a:p>
          <a:endParaRPr lang="en-US"/>
        </a:p>
      </dgm:t>
    </dgm:pt>
    <dgm:pt modelId="{435E7439-BD51-4733-97AD-55CB4B2E3BD9}" type="sibTrans" cxnId="{A6CB8902-1236-4238-B2FF-1CA568591D08}">
      <dgm:prSet/>
      <dgm:spPr/>
      <dgm:t>
        <a:bodyPr/>
        <a:lstStyle/>
        <a:p>
          <a:endParaRPr lang="en-US"/>
        </a:p>
      </dgm:t>
    </dgm:pt>
    <dgm:pt modelId="{E3B34172-DBCE-40BF-BD8B-49BB2AC6014B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SA" dirty="0">
              <a:solidFill>
                <a:srgbClr val="FF0000"/>
              </a:solidFill>
            </a:rPr>
            <a:t>د</a:t>
          </a:r>
          <a:endParaRPr lang="en-US" dirty="0">
            <a:solidFill>
              <a:srgbClr val="FF0000"/>
            </a:solidFill>
          </a:endParaRPr>
        </a:p>
      </dgm:t>
    </dgm:pt>
    <dgm:pt modelId="{8087A61F-4895-4404-9BA4-846101881CE1}" type="parTrans" cxnId="{B794CCF6-0B18-4D36-BB4E-B1A956AB210A}">
      <dgm:prSet/>
      <dgm:spPr/>
      <dgm:t>
        <a:bodyPr/>
        <a:lstStyle/>
        <a:p>
          <a:endParaRPr lang="en-US"/>
        </a:p>
      </dgm:t>
    </dgm:pt>
    <dgm:pt modelId="{57E80D62-6091-4447-BF21-A6D2B344B346}" type="sibTrans" cxnId="{B794CCF6-0B18-4D36-BB4E-B1A956AB210A}">
      <dgm:prSet/>
      <dgm:spPr/>
      <dgm:t>
        <a:bodyPr/>
        <a:lstStyle/>
        <a:p>
          <a:endParaRPr lang="en-US"/>
        </a:p>
      </dgm:t>
    </dgm:pt>
    <dgm:pt modelId="{DAC937A9-31F2-40CC-B551-0DA63EF1F98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SA" dirty="0">
              <a:solidFill>
                <a:srgbClr val="FF0000"/>
              </a:solidFill>
            </a:rPr>
            <a:t>ب</a:t>
          </a:r>
          <a:endParaRPr lang="en-US" dirty="0">
            <a:solidFill>
              <a:srgbClr val="FF0000"/>
            </a:solidFill>
          </a:endParaRPr>
        </a:p>
      </dgm:t>
    </dgm:pt>
    <dgm:pt modelId="{34C689C5-8420-4DE6-98CD-1E9EFBFE6EF8}" type="parTrans" cxnId="{5C555EA7-AC48-4893-B49A-1CA3E515F672}">
      <dgm:prSet/>
      <dgm:spPr/>
      <dgm:t>
        <a:bodyPr/>
        <a:lstStyle/>
        <a:p>
          <a:endParaRPr lang="en-US"/>
        </a:p>
      </dgm:t>
    </dgm:pt>
    <dgm:pt modelId="{2C999F60-DB69-4E11-9C41-B4360742838D}" type="sibTrans" cxnId="{5C555EA7-AC48-4893-B49A-1CA3E515F672}">
      <dgm:prSet/>
      <dgm:spPr/>
      <dgm:t>
        <a:bodyPr/>
        <a:lstStyle/>
        <a:p>
          <a:endParaRPr lang="en-US"/>
        </a:p>
      </dgm:t>
    </dgm:pt>
    <dgm:pt modelId="{204F68F1-9B50-4EAA-8978-20A879862191}" type="pres">
      <dgm:prSet presAssocID="{C84F88DD-F12B-4942-8033-BE5C40A83E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1B0DEBC-CD9F-45C2-811D-2C6195DFE8B3}" type="pres">
      <dgm:prSet presAssocID="{C84F88DD-F12B-4942-8033-BE5C40A83EE5}" presName="cycle" presStyleCnt="0"/>
      <dgm:spPr/>
    </dgm:pt>
    <dgm:pt modelId="{AC09A7F2-2784-4E23-A687-309FC030D781}" type="pres">
      <dgm:prSet presAssocID="{9DB9E863-F44F-4519-9E3D-86C27360A25C}" presName="nodeFirstNode" presStyleLbl="node1" presStyleIdx="0" presStyleCnt="4" custScaleX="5503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09378E-8026-4EF5-B0D6-5B707836FBA1}" type="pres">
      <dgm:prSet presAssocID="{A4CEE29A-0225-4A6C-91C9-7E11B579FF10}" presName="sibTransFirstNode" presStyleLbl="bgShp" presStyleIdx="0" presStyleCnt="1" custLinFactNeighborX="-7291" custLinFactNeighborY="-1260"/>
      <dgm:spPr/>
      <dgm:t>
        <a:bodyPr/>
        <a:lstStyle/>
        <a:p>
          <a:pPr rtl="1"/>
          <a:endParaRPr lang="ar-SA"/>
        </a:p>
      </dgm:t>
    </dgm:pt>
    <dgm:pt modelId="{DF46FC3B-1AD8-41D2-A8A4-78BD4B7FE6B9}" type="pres">
      <dgm:prSet presAssocID="{7175DBC8-FE96-4CD5-8C63-D23168007BD0}" presName="nodeFollowingNodes" presStyleLbl="node1" presStyleIdx="1" presStyleCnt="4" custScaleX="39640" custRadScaleRad="111216" custRadScaleInc="-312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4A82BC6-20A5-452D-9C69-49FCE99B9809}" type="pres">
      <dgm:prSet presAssocID="{E3B34172-DBCE-40BF-BD8B-49BB2AC6014B}" presName="nodeFollowingNodes" presStyleLbl="node1" presStyleIdx="2" presStyleCnt="4" custScaleX="61136" custScaleY="12355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E702CA7-3B07-4AB4-8EDE-BE3D4B9D24CD}" type="pres">
      <dgm:prSet presAssocID="{DAC937A9-31F2-40CC-B551-0DA63EF1F983}" presName="nodeFollowingNodes" presStyleLbl="node1" presStyleIdx="3" presStyleCnt="4" custScaleX="63828" custRadScaleRad="138332" custRadScaleInc="25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794CCF6-0B18-4D36-BB4E-B1A956AB210A}" srcId="{C84F88DD-F12B-4942-8033-BE5C40A83EE5}" destId="{E3B34172-DBCE-40BF-BD8B-49BB2AC6014B}" srcOrd="2" destOrd="0" parTransId="{8087A61F-4895-4404-9BA4-846101881CE1}" sibTransId="{57E80D62-6091-4447-BF21-A6D2B344B346}"/>
    <dgm:cxn modelId="{0BAF6438-B05E-4FBB-A3E8-8FB934B7E74C}" srcId="{C84F88DD-F12B-4942-8033-BE5C40A83EE5}" destId="{9DB9E863-F44F-4519-9E3D-86C27360A25C}" srcOrd="0" destOrd="0" parTransId="{8901BC33-3F69-4395-BDC2-1E4C38FE6378}" sibTransId="{A4CEE29A-0225-4A6C-91C9-7E11B579FF10}"/>
    <dgm:cxn modelId="{50CDBA0C-AD0A-440A-B76A-4E97D70F3054}" type="presOf" srcId="{DAC937A9-31F2-40CC-B551-0DA63EF1F983}" destId="{7E702CA7-3B07-4AB4-8EDE-BE3D4B9D24CD}" srcOrd="0" destOrd="0" presId="urn:microsoft.com/office/officeart/2005/8/layout/cycle3"/>
    <dgm:cxn modelId="{5C555EA7-AC48-4893-B49A-1CA3E515F672}" srcId="{C84F88DD-F12B-4942-8033-BE5C40A83EE5}" destId="{DAC937A9-31F2-40CC-B551-0DA63EF1F983}" srcOrd="3" destOrd="0" parTransId="{34C689C5-8420-4DE6-98CD-1E9EFBFE6EF8}" sibTransId="{2C999F60-DB69-4E11-9C41-B4360742838D}"/>
    <dgm:cxn modelId="{F9083761-9C79-40AD-9BB2-ED37D870DB9C}" type="presOf" srcId="{E3B34172-DBCE-40BF-BD8B-49BB2AC6014B}" destId="{94A82BC6-20A5-452D-9C69-49FCE99B9809}" srcOrd="0" destOrd="0" presId="urn:microsoft.com/office/officeart/2005/8/layout/cycle3"/>
    <dgm:cxn modelId="{18F84593-D74A-4B22-9D2F-9CF74391A75C}" type="presOf" srcId="{7175DBC8-FE96-4CD5-8C63-D23168007BD0}" destId="{DF46FC3B-1AD8-41D2-A8A4-78BD4B7FE6B9}" srcOrd="0" destOrd="0" presId="urn:microsoft.com/office/officeart/2005/8/layout/cycle3"/>
    <dgm:cxn modelId="{5A9DB3AF-6BB3-49D5-A81F-B8CA5DEA59A1}" type="presOf" srcId="{A4CEE29A-0225-4A6C-91C9-7E11B579FF10}" destId="{FF09378E-8026-4EF5-B0D6-5B707836FBA1}" srcOrd="0" destOrd="0" presId="urn:microsoft.com/office/officeart/2005/8/layout/cycle3"/>
    <dgm:cxn modelId="{C0498C80-E2F8-4952-B3C2-48A137A397CC}" type="presOf" srcId="{C84F88DD-F12B-4942-8033-BE5C40A83EE5}" destId="{204F68F1-9B50-4EAA-8978-20A879862191}" srcOrd="0" destOrd="0" presId="urn:microsoft.com/office/officeart/2005/8/layout/cycle3"/>
    <dgm:cxn modelId="{6B379B5C-6D88-49A9-8A48-C5A6AA199AF5}" type="presOf" srcId="{9DB9E863-F44F-4519-9E3D-86C27360A25C}" destId="{AC09A7F2-2784-4E23-A687-309FC030D781}" srcOrd="0" destOrd="0" presId="urn:microsoft.com/office/officeart/2005/8/layout/cycle3"/>
    <dgm:cxn modelId="{A6CB8902-1236-4238-B2FF-1CA568591D08}" srcId="{C84F88DD-F12B-4942-8033-BE5C40A83EE5}" destId="{7175DBC8-FE96-4CD5-8C63-D23168007BD0}" srcOrd="1" destOrd="0" parTransId="{6037F54F-7FFE-480C-A6D7-61F62E8CD5AC}" sibTransId="{435E7439-BD51-4733-97AD-55CB4B2E3BD9}"/>
    <dgm:cxn modelId="{4B5FFB68-AC6C-4354-BDE8-EDEBBEF402DB}" type="presParOf" srcId="{204F68F1-9B50-4EAA-8978-20A879862191}" destId="{F1B0DEBC-CD9F-45C2-811D-2C6195DFE8B3}" srcOrd="0" destOrd="0" presId="urn:microsoft.com/office/officeart/2005/8/layout/cycle3"/>
    <dgm:cxn modelId="{850EDBF3-CC15-410A-B3A7-480D61958C58}" type="presParOf" srcId="{F1B0DEBC-CD9F-45C2-811D-2C6195DFE8B3}" destId="{AC09A7F2-2784-4E23-A687-309FC030D781}" srcOrd="0" destOrd="0" presId="urn:microsoft.com/office/officeart/2005/8/layout/cycle3"/>
    <dgm:cxn modelId="{657B311B-80BA-43CA-9CA2-46573A13C90A}" type="presParOf" srcId="{F1B0DEBC-CD9F-45C2-811D-2C6195DFE8B3}" destId="{FF09378E-8026-4EF5-B0D6-5B707836FBA1}" srcOrd="1" destOrd="0" presId="urn:microsoft.com/office/officeart/2005/8/layout/cycle3"/>
    <dgm:cxn modelId="{859C4EA9-EC84-46E2-BB93-A1D45B8E1DBD}" type="presParOf" srcId="{F1B0DEBC-CD9F-45C2-811D-2C6195DFE8B3}" destId="{DF46FC3B-1AD8-41D2-A8A4-78BD4B7FE6B9}" srcOrd="2" destOrd="0" presId="urn:microsoft.com/office/officeart/2005/8/layout/cycle3"/>
    <dgm:cxn modelId="{64C66548-FD01-44AB-8B6E-ACDB234AEDC6}" type="presParOf" srcId="{F1B0DEBC-CD9F-45C2-811D-2C6195DFE8B3}" destId="{94A82BC6-20A5-452D-9C69-49FCE99B9809}" srcOrd="3" destOrd="0" presId="urn:microsoft.com/office/officeart/2005/8/layout/cycle3"/>
    <dgm:cxn modelId="{54D1A865-31F4-41AD-8629-D95E43378FFB}" type="presParOf" srcId="{F1B0DEBC-CD9F-45C2-811D-2C6195DFE8B3}" destId="{7E702CA7-3B07-4AB4-8EDE-BE3D4B9D24CD}" srcOrd="4" destOrd="0" presId="urn:microsoft.com/office/officeart/2005/8/layout/cycle3"/>
  </dgm:cxnLst>
  <dgm:bg>
    <a:solidFill>
      <a:schemeClr val="accent3">
        <a:lumMod val="20000"/>
        <a:lumOff val="80000"/>
        <a:alpha val="33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BADF3-443B-4839-A9ED-BAC8F330F3A7}">
      <dsp:nvSpPr>
        <dsp:cNvPr id="0" name=""/>
        <dsp:cNvSpPr/>
      </dsp:nvSpPr>
      <dsp:spPr>
        <a:xfrm>
          <a:off x="3836639" y="843839"/>
          <a:ext cx="1640512" cy="857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673"/>
              </a:lnTo>
              <a:lnTo>
                <a:pt x="1640512" y="584673"/>
              </a:lnTo>
              <a:lnTo>
                <a:pt x="1640512" y="85795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36BB2-E31D-4E6E-BA70-F28FB09CA720}">
      <dsp:nvSpPr>
        <dsp:cNvPr id="0" name=""/>
        <dsp:cNvSpPr/>
      </dsp:nvSpPr>
      <dsp:spPr>
        <a:xfrm>
          <a:off x="2021044" y="843839"/>
          <a:ext cx="1815594" cy="605237"/>
        </a:xfrm>
        <a:custGeom>
          <a:avLst/>
          <a:gdLst/>
          <a:ahLst/>
          <a:cxnLst/>
          <a:rect l="0" t="0" r="0" b="0"/>
          <a:pathLst>
            <a:path>
              <a:moveTo>
                <a:pt x="1815594" y="0"/>
              </a:moveTo>
              <a:lnTo>
                <a:pt x="1815594" y="331953"/>
              </a:lnTo>
              <a:lnTo>
                <a:pt x="0" y="331953"/>
              </a:lnTo>
              <a:lnTo>
                <a:pt x="0" y="6052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9DD67-DE8F-49A0-9D9E-7261CE9439AD}">
      <dsp:nvSpPr>
        <dsp:cNvPr id="0" name=""/>
        <dsp:cNvSpPr/>
      </dsp:nvSpPr>
      <dsp:spPr>
        <a:xfrm>
          <a:off x="1588223" y="1289"/>
          <a:ext cx="4496830" cy="842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C0BF2-F63D-4D6A-84F0-F5CCA1F9C559}">
      <dsp:nvSpPr>
        <dsp:cNvPr id="0" name=""/>
        <dsp:cNvSpPr/>
      </dsp:nvSpPr>
      <dsp:spPr>
        <a:xfrm>
          <a:off x="1916001" y="312677"/>
          <a:ext cx="4496830" cy="842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/>
            <a:t>الذكاء</a:t>
          </a:r>
        </a:p>
      </dsp:txBody>
      <dsp:txXfrm>
        <a:off x="1940678" y="337354"/>
        <a:ext cx="4447476" cy="793196"/>
      </dsp:txXfrm>
    </dsp:sp>
    <dsp:sp modelId="{21FA33D0-015D-4945-B0C9-FDF990AD905F}">
      <dsp:nvSpPr>
        <dsp:cNvPr id="0" name=""/>
        <dsp:cNvSpPr/>
      </dsp:nvSpPr>
      <dsp:spPr>
        <a:xfrm>
          <a:off x="708309" y="1449077"/>
          <a:ext cx="2625469" cy="9144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968AA-3C5A-4DEC-9CDD-9BA0994FD097}">
      <dsp:nvSpPr>
        <dsp:cNvPr id="0" name=""/>
        <dsp:cNvSpPr/>
      </dsp:nvSpPr>
      <dsp:spPr>
        <a:xfrm>
          <a:off x="1036087" y="1760465"/>
          <a:ext cx="2625469" cy="914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/>
            <a:t>عامل خاص (ن)</a:t>
          </a:r>
        </a:p>
      </dsp:txBody>
      <dsp:txXfrm>
        <a:off x="1062871" y="1787249"/>
        <a:ext cx="2571901" cy="860914"/>
      </dsp:txXfrm>
    </dsp:sp>
    <dsp:sp modelId="{7C2477C7-7912-4D32-B164-29C085CF1A64}">
      <dsp:nvSpPr>
        <dsp:cNvPr id="0" name=""/>
        <dsp:cNvSpPr/>
      </dsp:nvSpPr>
      <dsp:spPr>
        <a:xfrm>
          <a:off x="4170375" y="1701797"/>
          <a:ext cx="2613551" cy="6854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59DC3-4E37-45AB-8119-442A4B797BBC}">
      <dsp:nvSpPr>
        <dsp:cNvPr id="0" name=""/>
        <dsp:cNvSpPr/>
      </dsp:nvSpPr>
      <dsp:spPr>
        <a:xfrm>
          <a:off x="4498153" y="2013185"/>
          <a:ext cx="2613551" cy="6854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/>
            <a:t>عامل عام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/>
            <a:t>(ع)</a:t>
          </a:r>
        </a:p>
      </dsp:txBody>
      <dsp:txXfrm>
        <a:off x="4518230" y="2033262"/>
        <a:ext cx="2573397" cy="6453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9378E-8026-4EF5-B0D6-5B707836FBA1}">
      <dsp:nvSpPr>
        <dsp:cNvPr id="0" name=""/>
        <dsp:cNvSpPr/>
      </dsp:nvSpPr>
      <dsp:spPr>
        <a:xfrm>
          <a:off x="974561" y="164506"/>
          <a:ext cx="3654726" cy="3654726"/>
        </a:xfrm>
        <a:prstGeom prst="circularArrow">
          <a:avLst>
            <a:gd name="adj1" fmla="val 4668"/>
            <a:gd name="adj2" fmla="val 272909"/>
            <a:gd name="adj3" fmla="val 14432302"/>
            <a:gd name="adj4" fmla="val 17031413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9A7F2-2784-4E23-A687-309FC030D781}">
      <dsp:nvSpPr>
        <dsp:cNvPr id="0" name=""/>
        <dsp:cNvSpPr/>
      </dsp:nvSpPr>
      <dsp:spPr>
        <a:xfrm>
          <a:off x="2430250" y="-67231"/>
          <a:ext cx="1276280" cy="1159538"/>
        </a:xfrm>
        <a:prstGeom prst="roundRect">
          <a:avLst/>
        </a:pr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>
              <a:solidFill>
                <a:srgbClr val="FF0000"/>
              </a:solidFill>
            </a:rPr>
            <a:t>أ</a:t>
          </a:r>
          <a:endParaRPr lang="en-US" sz="4500" kern="1200" dirty="0">
            <a:solidFill>
              <a:srgbClr val="FF0000"/>
            </a:solidFill>
          </a:endParaRPr>
        </a:p>
      </dsp:txBody>
      <dsp:txXfrm>
        <a:off x="2486854" y="-10627"/>
        <a:ext cx="1163072" cy="1046330"/>
      </dsp:txXfrm>
    </dsp:sp>
    <dsp:sp modelId="{DF46FC3B-1AD8-41D2-A8A4-78BD4B7FE6B9}">
      <dsp:nvSpPr>
        <dsp:cNvPr id="0" name=""/>
        <dsp:cNvSpPr/>
      </dsp:nvSpPr>
      <dsp:spPr>
        <a:xfrm>
          <a:off x="4067098" y="1187704"/>
          <a:ext cx="919281" cy="1159538"/>
        </a:xfrm>
        <a:prstGeom prst="round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>
              <a:solidFill>
                <a:srgbClr val="FF0000"/>
              </a:solidFill>
            </a:rPr>
            <a:t>ج</a:t>
          </a:r>
          <a:endParaRPr lang="en-US" sz="4500" kern="1200" dirty="0">
            <a:solidFill>
              <a:srgbClr val="FF0000"/>
            </a:solidFill>
          </a:endParaRPr>
        </a:p>
      </dsp:txBody>
      <dsp:txXfrm>
        <a:off x="4111974" y="1232580"/>
        <a:ext cx="829529" cy="1069786"/>
      </dsp:txXfrm>
    </dsp:sp>
    <dsp:sp modelId="{94A82BC6-20A5-452D-9C69-49FCE99B9809}">
      <dsp:nvSpPr>
        <dsp:cNvPr id="0" name=""/>
        <dsp:cNvSpPr/>
      </dsp:nvSpPr>
      <dsp:spPr>
        <a:xfrm>
          <a:off x="2359495" y="2420789"/>
          <a:ext cx="1417790" cy="1432655"/>
        </a:xfrm>
        <a:prstGeom prst="round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>
              <a:solidFill>
                <a:srgbClr val="FF0000"/>
              </a:solidFill>
            </a:rPr>
            <a:t>د</a:t>
          </a:r>
          <a:endParaRPr lang="en-US" sz="4400" kern="1200" dirty="0">
            <a:solidFill>
              <a:srgbClr val="FF0000"/>
            </a:solidFill>
          </a:endParaRPr>
        </a:p>
      </dsp:txBody>
      <dsp:txXfrm>
        <a:off x="2428706" y="2490000"/>
        <a:ext cx="1279368" cy="1294233"/>
      </dsp:txXfrm>
    </dsp:sp>
    <dsp:sp modelId="{7E702CA7-3B07-4AB4-8EDE-BE3D4B9D24CD}">
      <dsp:nvSpPr>
        <dsp:cNvPr id="0" name=""/>
        <dsp:cNvSpPr/>
      </dsp:nvSpPr>
      <dsp:spPr>
        <a:xfrm>
          <a:off x="513869" y="1187718"/>
          <a:ext cx="1480220" cy="1159538"/>
        </a:xfrm>
        <a:prstGeom prst="round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>
              <a:solidFill>
                <a:srgbClr val="FF0000"/>
              </a:solidFill>
            </a:rPr>
            <a:t>ب</a:t>
          </a:r>
          <a:endParaRPr lang="en-US" sz="4400" kern="1200" dirty="0">
            <a:solidFill>
              <a:srgbClr val="FF0000"/>
            </a:solidFill>
          </a:endParaRPr>
        </a:p>
      </dsp:txBody>
      <dsp:txXfrm>
        <a:off x="570473" y="1244322"/>
        <a:ext cx="1367012" cy="1046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DC9-AF31-4968-B5AB-F187AEB0A7E7}" type="datetimeFigureOut">
              <a:rPr lang="ar-SA" smtClean="0"/>
              <a:pPr/>
              <a:t>27/01/40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F5F2-B283-4D80-AF33-6DCAC97015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DC9-AF31-4968-B5AB-F187AEB0A7E7}" type="datetimeFigureOut">
              <a:rPr lang="ar-SA" smtClean="0"/>
              <a:pPr/>
              <a:t>27/01/40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F5F2-B283-4D80-AF33-6DCAC97015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DC9-AF31-4968-B5AB-F187AEB0A7E7}" type="datetimeFigureOut">
              <a:rPr lang="ar-SA" smtClean="0"/>
              <a:pPr/>
              <a:t>27/01/40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F5F2-B283-4D80-AF33-6DCAC97015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DC9-AF31-4968-B5AB-F187AEB0A7E7}" type="datetimeFigureOut">
              <a:rPr lang="ar-SA" smtClean="0"/>
              <a:pPr/>
              <a:t>27/01/40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F5F2-B283-4D80-AF33-6DCAC97015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DC9-AF31-4968-B5AB-F187AEB0A7E7}" type="datetimeFigureOut">
              <a:rPr lang="ar-SA" smtClean="0"/>
              <a:pPr/>
              <a:t>27/01/40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F5F2-B283-4D80-AF33-6DCAC97015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DC9-AF31-4968-B5AB-F187AEB0A7E7}" type="datetimeFigureOut">
              <a:rPr lang="ar-SA" smtClean="0"/>
              <a:pPr/>
              <a:t>27/01/40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F5F2-B283-4D80-AF33-6DCAC97015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DC9-AF31-4968-B5AB-F187AEB0A7E7}" type="datetimeFigureOut">
              <a:rPr lang="ar-SA" smtClean="0"/>
              <a:pPr/>
              <a:t>27/01/40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F5F2-B283-4D80-AF33-6DCAC97015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DC9-AF31-4968-B5AB-F187AEB0A7E7}" type="datetimeFigureOut">
              <a:rPr lang="ar-SA" smtClean="0"/>
              <a:pPr/>
              <a:t>27/01/40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F5F2-B283-4D80-AF33-6DCAC97015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DC9-AF31-4968-B5AB-F187AEB0A7E7}" type="datetimeFigureOut">
              <a:rPr lang="ar-SA" smtClean="0"/>
              <a:pPr/>
              <a:t>27/01/40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F5F2-B283-4D80-AF33-6DCAC97015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DC9-AF31-4968-B5AB-F187AEB0A7E7}" type="datetimeFigureOut">
              <a:rPr lang="ar-SA" smtClean="0"/>
              <a:pPr/>
              <a:t>27/01/40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F5F2-B283-4D80-AF33-6DCAC97015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DC9-AF31-4968-B5AB-F187AEB0A7E7}" type="datetimeFigureOut">
              <a:rPr lang="ar-SA" smtClean="0"/>
              <a:pPr/>
              <a:t>27/01/40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F5F2-B283-4D80-AF33-6DCAC97015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BDC9-AF31-4968-B5AB-F187AEB0A7E7}" type="datetimeFigureOut">
              <a:rPr lang="ar-SA" smtClean="0"/>
              <a:pPr/>
              <a:t>27/01/40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EF5F2-B283-4D80-AF33-6DCAC970156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2"/>
                </a:solidFill>
              </a:rPr>
              <a:t>النظريات العاملية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 </a:t>
            </a:r>
            <a:r>
              <a:rPr lang="ar-SA" dirty="0">
                <a:solidFill>
                  <a:srgbClr val="FF0000"/>
                </a:solidFill>
              </a:rPr>
              <a:t>هل تقيس الاختبارات العقلية شيئاً واحداً ؟ </a:t>
            </a:r>
          </a:p>
          <a:p>
            <a:r>
              <a:rPr lang="ar-SA" dirty="0"/>
              <a:t> </a:t>
            </a:r>
            <a:r>
              <a:rPr lang="ar-SA" dirty="0">
                <a:solidFill>
                  <a:srgbClr val="C00000"/>
                </a:solidFill>
              </a:rPr>
              <a:t>أم أنها تقيس نواحي مختلفة من نشاط الإنسان؟؟</a:t>
            </a:r>
          </a:p>
          <a:p>
            <a:r>
              <a:rPr lang="ar-SA" dirty="0">
                <a:solidFill>
                  <a:srgbClr val="C00000"/>
                </a:solidFill>
              </a:rPr>
              <a:t> وما هي طبيعة </a:t>
            </a:r>
            <a:r>
              <a:rPr lang="ar-SA" dirty="0" smtClean="0">
                <a:solidFill>
                  <a:srgbClr val="C00000"/>
                </a:solidFill>
              </a:rPr>
              <a:t>النشاط </a:t>
            </a:r>
            <a:r>
              <a:rPr lang="ar-SA" dirty="0" err="1" smtClean="0">
                <a:solidFill>
                  <a:srgbClr val="C00000"/>
                </a:solidFill>
              </a:rPr>
              <a:t>العقلي؟؟؟</a:t>
            </a:r>
            <a:endParaRPr lang="ar-SA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SA" dirty="0">
                <a:solidFill>
                  <a:schemeClr val="accent1"/>
                </a:solidFill>
              </a:rPr>
              <a:t>للإجابة على هذه التساؤلات، لجأ أصحاب المنهج الإحصائي إلى استخدام الأساليب الإحصائية في تحليل </a:t>
            </a:r>
            <a:r>
              <a:rPr lang="ar-SA" dirty="0" smtClean="0">
                <a:solidFill>
                  <a:schemeClr val="accent1"/>
                </a:solidFill>
              </a:rPr>
              <a:t>نتائج تلك </a:t>
            </a:r>
            <a:r>
              <a:rPr lang="ar-SA" dirty="0">
                <a:solidFill>
                  <a:schemeClr val="accent1"/>
                </a:solidFill>
              </a:rPr>
              <a:t>الاختبارات </a:t>
            </a:r>
          </a:p>
          <a:p>
            <a:pPr>
              <a:buNone/>
            </a:pPr>
            <a:r>
              <a:rPr lang="ar-SA" dirty="0" smtClean="0">
                <a:solidFill>
                  <a:schemeClr val="accent1"/>
                </a:solidFill>
              </a:rPr>
              <a:t>حيث تم الاعتماد على منهج </a:t>
            </a:r>
            <a:r>
              <a:rPr lang="ar-SA" dirty="0">
                <a:solidFill>
                  <a:schemeClr val="accent1"/>
                </a:solidFill>
              </a:rPr>
              <a:t>التحليل العاملي.</a:t>
            </a:r>
          </a:p>
          <a:p>
            <a:pPr>
              <a:buNone/>
            </a:pPr>
            <a:endParaRPr lang="ar-SA" dirty="0"/>
          </a:p>
        </p:txBody>
      </p:sp>
      <p:pic>
        <p:nvPicPr>
          <p:cNvPr id="4" name="صورة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7" y="4500555"/>
            <a:ext cx="1785950" cy="1785950"/>
          </a:xfrm>
          <a:prstGeom prst="rect">
            <a:avLst/>
          </a:prstGeom>
        </p:spPr>
      </p:pic>
      <p:pic>
        <p:nvPicPr>
          <p:cNvPr id="5" name="صورة 4" descr="m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785794"/>
            <a:ext cx="173355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>نظرية العاملين ( سبيرمان)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28800"/>
            <a:ext cx="8676456" cy="485740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ar-SA" sz="2400" dirty="0">
                <a:solidFill>
                  <a:srgbClr val="00B050"/>
                </a:solidFill>
              </a:rPr>
              <a:t>تعتبر أولى النظريات العاملية التي تعتمد على المنهج التحليلي الاحصائي.</a:t>
            </a:r>
          </a:p>
          <a:p>
            <a:pPr algn="just">
              <a:lnSpc>
                <a:spcPct val="90000"/>
              </a:lnSpc>
            </a:pPr>
            <a:r>
              <a:rPr lang="ar-SA" sz="2400" dirty="0">
                <a:solidFill>
                  <a:schemeClr val="accent5"/>
                </a:solidFill>
              </a:rPr>
              <a:t>و يعتبر تشارلز سبيرمان مؤسس نظرية العاملين والتي تحوي أول تحليل إحصائي للذكاء.</a:t>
            </a:r>
          </a:p>
          <a:p>
            <a:pPr algn="just">
              <a:lnSpc>
                <a:spcPct val="90000"/>
              </a:lnSpc>
            </a:pPr>
            <a:r>
              <a:rPr lang="ar-SA" sz="2400" dirty="0">
                <a:solidFill>
                  <a:srgbClr val="7030A0"/>
                </a:solidFill>
              </a:rPr>
              <a:t> انتقد </a:t>
            </a:r>
            <a:r>
              <a:rPr lang="ar-SA" sz="2400" dirty="0" err="1">
                <a:solidFill>
                  <a:srgbClr val="7030A0"/>
                </a:solidFill>
              </a:rPr>
              <a:t>سبيرمان</a:t>
            </a:r>
            <a:r>
              <a:rPr lang="ar-SA" sz="2400" dirty="0">
                <a:solidFill>
                  <a:srgbClr val="7030A0"/>
                </a:solidFill>
              </a:rPr>
              <a:t> الدراسات التي أجريت في القرن التاسع عشر.</a:t>
            </a:r>
          </a:p>
          <a:p>
            <a:pPr>
              <a:buNone/>
            </a:pPr>
            <a:endParaRPr lang="ar-SA" dirty="0"/>
          </a:p>
        </p:txBody>
      </p:sp>
      <p:pic>
        <p:nvPicPr>
          <p:cNvPr id="4" name="صورة 3" descr="سبيرمان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501008"/>
            <a:ext cx="3157522" cy="27336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12ADA41-823B-4177-AC6A-448DAA091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>الفرض الأساس للنظرية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059ED84F-0523-450B-8A17-E07B1B32A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SA" dirty="0"/>
              <a:t> </a:t>
            </a:r>
            <a:r>
              <a:rPr lang="ar-SA" sz="3000" dirty="0"/>
              <a:t>افترض أن جميع أساليب النشاط العقلي المعرفي لدى الانسان تشترك فيما بينها في عامل عام واحد (ع) بينما تختلف عن بعضها في نواحي خاصة أو نوعية (ن).</a:t>
            </a:r>
          </a:p>
          <a:p>
            <a:pPr algn="just"/>
            <a:r>
              <a:rPr lang="ar-SA" sz="3000" dirty="0"/>
              <a:t>كان هدف </a:t>
            </a:r>
            <a:r>
              <a:rPr lang="ar-SA" sz="3000" dirty="0" err="1"/>
              <a:t>سبيرمان</a:t>
            </a:r>
            <a:r>
              <a:rPr lang="ar-SA" sz="3000" dirty="0"/>
              <a:t> بتقديمه هذا </a:t>
            </a:r>
            <a:r>
              <a:rPr lang="ar-SA" sz="3000" dirty="0" smtClean="0"/>
              <a:t>الفرض، </a:t>
            </a:r>
            <a:r>
              <a:rPr lang="ar-SA" sz="3000" dirty="0"/>
              <a:t>تفسير ما تكشف عنه نتائج الاختبارات العقلية من وجود ارتباط جزئي موجب  بينها، فقد وجد </a:t>
            </a:r>
            <a:r>
              <a:rPr lang="ar-SA" sz="3000" dirty="0" err="1"/>
              <a:t>سبيرمان</a:t>
            </a:r>
            <a:r>
              <a:rPr lang="ar-SA" sz="3000" dirty="0"/>
              <a:t> أن الاختبارات العقلية مهما تختلف في محتواها ترتبط فيما بينها ارتباطا موجبا، وقد فسر هذا الارتباط بالعامل العام ويتميز كل اختبار عن غيره بعامل نوعي. </a:t>
            </a:r>
          </a:p>
          <a:p>
            <a:pPr algn="just"/>
            <a:r>
              <a:rPr lang="ar-SA" sz="3000" dirty="0"/>
              <a:t>يرى أن الأفراد والأسر تختلف في القدرات </a:t>
            </a:r>
            <a:r>
              <a:rPr lang="ar-SA" sz="3000" dirty="0" smtClean="0"/>
              <a:t>العقلية، </a:t>
            </a:r>
            <a:r>
              <a:rPr lang="ar-SA" sz="3000" dirty="0"/>
              <a:t>وأن هذا الاختلاف ينتقل عبر الأجيال من خلال الجينات الوراثية.</a:t>
            </a:r>
          </a:p>
          <a:p>
            <a:endParaRPr lang="ar-SA" sz="3000" dirty="0"/>
          </a:p>
          <a:p>
            <a:endParaRPr lang="ar-SA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4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544729"/>
              </p:ext>
            </p:extLst>
          </p:nvPr>
        </p:nvGraphicFramePr>
        <p:xfrm>
          <a:off x="500034" y="571480"/>
          <a:ext cx="8001056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928662" y="3714752"/>
            <a:ext cx="7358114" cy="857256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1">
              <a:lnSpc>
                <a:spcPct val="90000"/>
              </a:lnSpc>
            </a:pPr>
            <a:r>
              <a:rPr lang="ar-SA" sz="2400" b="1" dirty="0">
                <a:solidFill>
                  <a:srgbClr val="002060"/>
                </a:solidFill>
              </a:rPr>
              <a:t>العامل العام (ع): </a:t>
            </a:r>
            <a:r>
              <a:rPr lang="ar-SA" sz="2400" dirty="0">
                <a:solidFill>
                  <a:schemeClr val="tx1"/>
                </a:solidFill>
              </a:rPr>
              <a:t>عنصر عام يشترك في جميع القدرات العقلية المعرفية (عام في جميع الأنشطة العقلية)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000100" y="4786322"/>
            <a:ext cx="7358114" cy="857256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1">
              <a:lnSpc>
                <a:spcPct val="90000"/>
              </a:lnSpc>
            </a:pPr>
            <a:r>
              <a:rPr lang="ar-SA" sz="2400" b="1" dirty="0">
                <a:solidFill>
                  <a:srgbClr val="002060"/>
                </a:solidFill>
              </a:rPr>
              <a:t>العامل </a:t>
            </a:r>
            <a:r>
              <a:rPr lang="ar-SA" sz="2400" b="1" dirty="0" err="1" smtClean="0">
                <a:solidFill>
                  <a:srgbClr val="002060"/>
                </a:solidFill>
              </a:rPr>
              <a:t>الخاص </a:t>
            </a:r>
            <a:r>
              <a:rPr lang="ar-SA" sz="2400" b="1" dirty="0" smtClean="0">
                <a:solidFill>
                  <a:srgbClr val="002060"/>
                </a:solidFill>
              </a:rPr>
              <a:t>(</a:t>
            </a:r>
            <a:r>
              <a:rPr lang="ar-SA" sz="2400" b="1" dirty="0">
                <a:solidFill>
                  <a:srgbClr val="002060"/>
                </a:solidFill>
              </a:rPr>
              <a:t>ن): </a:t>
            </a:r>
            <a:r>
              <a:rPr lang="ar-SA" sz="2400" dirty="0">
                <a:solidFill>
                  <a:schemeClr val="tx1"/>
                </a:solidFill>
              </a:rPr>
              <a:t>يرتبط بمظهر واحد من مظاهر النشاط العقلي.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000100" y="5786454"/>
            <a:ext cx="7358114" cy="857256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90000"/>
              </a:lnSpc>
            </a:pPr>
            <a:r>
              <a:rPr lang="ar-SA" sz="2400" b="1" dirty="0">
                <a:solidFill>
                  <a:schemeClr val="accent2"/>
                </a:solidFill>
              </a:rPr>
              <a:t>يختلف ذكاء الأفراد بناء على اختلاف العامل </a:t>
            </a:r>
            <a:r>
              <a:rPr lang="ar-SA" sz="2400" b="1" dirty="0" smtClean="0">
                <a:solidFill>
                  <a:schemeClr val="accent2"/>
                </a:solidFill>
              </a:rPr>
              <a:t>العام، </a:t>
            </a:r>
            <a:r>
              <a:rPr lang="ar-SA" sz="2400" b="1" dirty="0">
                <a:solidFill>
                  <a:schemeClr val="accent2"/>
                </a:solidFill>
              </a:rPr>
              <a:t>لأنه العامل الأساسي في تحديد القدرة </a:t>
            </a:r>
            <a:r>
              <a:rPr lang="ar-SA" sz="2400" b="1" dirty="0" err="1">
                <a:solidFill>
                  <a:schemeClr val="accent2"/>
                </a:solidFill>
              </a:rPr>
              <a:t>الذكائية</a:t>
            </a:r>
            <a:r>
              <a:rPr lang="ar-SA" sz="2400" b="1" dirty="0">
                <a:solidFill>
                  <a:schemeClr val="accent2"/>
                </a:solidFill>
              </a:rPr>
              <a:t> للأفراد.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5"/>
          <p:cNvGraphicFramePr/>
          <p:nvPr>
            <p:extLst>
              <p:ext uri="{D42A27DB-BD31-4B8C-83A1-F6EECF244321}">
                <p14:modId xmlns:p14="http://schemas.microsoft.com/office/powerpoint/2010/main" val="2577822050"/>
              </p:ext>
            </p:extLst>
          </p:nvPr>
        </p:nvGraphicFramePr>
        <p:xfrm>
          <a:off x="1524000" y="571480"/>
          <a:ext cx="5856312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4786322"/>
            <a:ext cx="7901014" cy="1339841"/>
          </a:xfrm>
        </p:spPr>
        <p:txBody>
          <a:bodyPr>
            <a:normAutofit fontScale="77500" lnSpcReduction="20000"/>
          </a:bodyPr>
          <a:lstStyle/>
          <a:p>
            <a:pPr algn="just" rtl="1" eaLnBrk="1" hangingPunct="1"/>
            <a:r>
              <a:rPr lang="ar-SA" dirty="0">
                <a:ea typeface="Majalla UI"/>
              </a:rPr>
              <a:t>تمثل الدائرة </a:t>
            </a:r>
            <a:r>
              <a:rPr lang="ar-SA" b="1" u="sng" dirty="0">
                <a:solidFill>
                  <a:srgbClr val="FF0000"/>
                </a:solidFill>
                <a:ea typeface="Majalla UI"/>
              </a:rPr>
              <a:t>العامل العام </a:t>
            </a:r>
            <a:r>
              <a:rPr lang="ar-SA" dirty="0">
                <a:ea typeface="Majalla UI"/>
              </a:rPr>
              <a:t>ويفترض أن يدخل في جميع مظاهر النشاط العقلي المعرفي.</a:t>
            </a:r>
          </a:p>
          <a:p>
            <a:pPr algn="just" rtl="1" eaLnBrk="1" hangingPunct="1"/>
            <a:r>
              <a:rPr lang="ar-SA" dirty="0">
                <a:ea typeface="Majalla UI"/>
              </a:rPr>
              <a:t>والأشكال المستطيلة تمثل </a:t>
            </a:r>
            <a:r>
              <a:rPr lang="ar-SA" u="sng" dirty="0">
                <a:solidFill>
                  <a:srgbClr val="FF0000"/>
                </a:solidFill>
                <a:ea typeface="Majalla UI"/>
              </a:rPr>
              <a:t>العامل الخاص </a:t>
            </a:r>
            <a:r>
              <a:rPr lang="ar-SA" dirty="0">
                <a:ea typeface="Majalla UI"/>
              </a:rPr>
              <a:t>وهو ما يميز أي نشاط عن غيره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C00000"/>
                </a:solidFill>
              </a:rPr>
              <a:t>طبيعة العامل العام (ع)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2400" dirty="0"/>
              <a:t>ينكر سبيرمان فائدة المفاهيم الوصفية التي تحاول تفسير العامل العام عندما نعرفه بأنه القدرة على التكيف أو الارادة أو القدرة على الانتباه، ويرى أنها مفاهيم تنقصها الدقة العلمية والموضوعية.</a:t>
            </a:r>
          </a:p>
          <a:p>
            <a:pPr algn="just"/>
            <a:r>
              <a:rPr lang="ar-SA" sz="2400" dirty="0"/>
              <a:t>فسر سبيرمان العامل العام كأهم مظهر للنشاط العقلي </a:t>
            </a:r>
            <a:r>
              <a:rPr lang="ar-SA" sz="2400" b="1" dirty="0">
                <a:solidFill>
                  <a:srgbClr val="00B050"/>
                </a:solidFill>
              </a:rPr>
              <a:t>بمفهوم الطاقة العقلية (الكهربائية)</a:t>
            </a:r>
          </a:p>
          <a:p>
            <a:pPr algn="just"/>
            <a:r>
              <a:rPr lang="ar-SA" sz="2400" dirty="0"/>
              <a:t>شبه الطاقة العقلية (العامل العام) بالطاقة الكهربائية التي تضئ المصابيح والأجهزة، وكل جهاز أو آله شبهها بالعامل الخاص لتمايزها واختلافها عن بعضها.</a:t>
            </a:r>
          </a:p>
          <a:p>
            <a:pPr algn="just"/>
            <a:r>
              <a:rPr lang="ar-SA" sz="2400" dirty="0"/>
              <a:t>  ماهي علاقة مستوى العاملين العام والخاص بالإنجازات ؟؟</a:t>
            </a:r>
          </a:p>
          <a:p>
            <a:pPr algn="just"/>
            <a:r>
              <a:rPr lang="ar-SA" sz="2400" dirty="0"/>
              <a:t> ماهي علاقة مستوى العاملين بالمهن ؟؟</a:t>
            </a:r>
          </a:p>
          <a:p>
            <a:pPr>
              <a:buNone/>
            </a:pPr>
            <a:endParaRPr lang="ar-SA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 txBox="1">
            <a:spLocks/>
          </p:cNvSpPr>
          <p:nvPr/>
        </p:nvSpPr>
        <p:spPr>
          <a:xfrm>
            <a:off x="457200" y="1052737"/>
            <a:ext cx="8229600" cy="52718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ar-S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كما اعتقد سبيرمان أن مقدار العامل العام لدى الفرد </a:t>
            </a:r>
            <a:r>
              <a:rPr kumimoji="0" lang="ar-SA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ثابت، </a:t>
            </a: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بصرف النظر عن نوع العمل الذي يستخدمه، وبسبب طبيعته كطاقة عقلية لا يتأثر بالتعليم أو التدريب أو البيئة و لا يمكن زيادة كميته بأية اساليب تربوية.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العوامل النوعية الخاصة: </a:t>
            </a:r>
            <a:r>
              <a:rPr kumimoji="0" lang="ar-SA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تتأثر بشكل كبير بالأساليب التربوية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المستخدمة، </a:t>
            </a: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وان دور البيئة فيها كبير وملموس.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ar-S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يختلف ذكاء الأفراد بناء على اختلاف العامل 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العام، </a:t>
            </a:r>
            <a:r>
              <a:rPr kumimoji="0" lang="ar-S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لأنه العامل الأساسي في تحديد القدرة </a:t>
            </a:r>
            <a:r>
              <a:rPr kumimoji="0" lang="ar-SA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الذكائية</a:t>
            </a:r>
            <a:r>
              <a:rPr kumimoji="0" lang="ar-S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ajalla UI"/>
                <a:cs typeface="+mn-cs"/>
              </a:rPr>
              <a:t> للأفراد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5B57322F-5900-40F6-BDF3-7DEECC7BD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/>
              <a:t>يرى </a:t>
            </a:r>
            <a:r>
              <a:rPr lang="ar-SA" dirty="0" err="1"/>
              <a:t>سبيرمان</a:t>
            </a:r>
            <a:r>
              <a:rPr lang="ar-SA" dirty="0"/>
              <a:t> أن الاختبارات التي تتطلب وعي وجهد عقلي مركز تتشبع بدرجة عالية على العامل العام.</a:t>
            </a:r>
          </a:p>
          <a:p>
            <a:pPr algn="just">
              <a:buNone/>
            </a:pPr>
            <a:endParaRPr lang="ar-SA" dirty="0"/>
          </a:p>
          <a:p>
            <a:pPr algn="just"/>
            <a:r>
              <a:rPr lang="ar-SA" dirty="0"/>
              <a:t>اختبار </a:t>
            </a:r>
            <a:r>
              <a:rPr lang="ar-SA" dirty="0" err="1"/>
              <a:t>رافن</a:t>
            </a:r>
            <a:r>
              <a:rPr lang="ar-SA" dirty="0"/>
              <a:t> – متاهات </a:t>
            </a:r>
            <a:r>
              <a:rPr lang="ar-SA" dirty="0" err="1"/>
              <a:t>بورتيوس</a:t>
            </a:r>
            <a:r>
              <a:rPr lang="ar-SA" dirty="0"/>
              <a:t>- </a:t>
            </a:r>
            <a:r>
              <a:rPr lang="ar-SA" dirty="0" err="1"/>
              <a:t>وكسلر</a:t>
            </a:r>
            <a:r>
              <a:rPr lang="ar-SA" dirty="0"/>
              <a:t> للأطفال والبالغين </a:t>
            </a:r>
          </a:p>
          <a:p>
            <a:pPr algn="just"/>
            <a:r>
              <a:rPr lang="ar-SA" dirty="0"/>
              <a:t>تمثل نظرية </a:t>
            </a:r>
            <a:r>
              <a:rPr lang="ar-SA" dirty="0" err="1"/>
              <a:t>سبيرمان</a:t>
            </a:r>
            <a:r>
              <a:rPr lang="ar-SA" dirty="0"/>
              <a:t> حيث أنها تقيس في مجملها الذكاء العام.</a:t>
            </a:r>
          </a:p>
        </p:txBody>
      </p:sp>
    </p:spTree>
    <p:extLst>
      <p:ext uri="{BB962C8B-B14F-4D97-AF65-F5344CB8AC3E}">
        <p14:creationId xmlns:p14="http://schemas.microsoft.com/office/powerpoint/2010/main" val="366743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C00000"/>
                </a:solidFill>
              </a:rPr>
              <a:t>تعقيب على نظرية سبيرمان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75252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ar-SA" dirty="0"/>
              <a:t>أن عدد الاختبارات التي استخدمها في تكوين نظريته كان قليلا جدا وبسيطة فهي لا تعكس تنوع النشاط العقلي المعرفي وبالتالي لا يمكن  أن تكشف إلا على عامل عام واحد.</a:t>
            </a:r>
          </a:p>
          <a:p>
            <a:pPr algn="just">
              <a:buFont typeface="Wingdings" pitchFamily="2" charset="2"/>
              <a:buChar char="Ø"/>
            </a:pPr>
            <a:r>
              <a:rPr lang="ar-SA" dirty="0"/>
              <a:t>كان حجم العينات التي اعتمدها لبحوثه صغير جدا.</a:t>
            </a:r>
          </a:p>
          <a:p>
            <a:pPr algn="just">
              <a:buFont typeface="Wingdings" pitchFamily="2" charset="2"/>
              <a:buChar char="Ø"/>
            </a:pPr>
            <a:r>
              <a:rPr lang="ar-SA" dirty="0"/>
              <a:t>سن أفراد العينة كان صغيرا </a:t>
            </a:r>
            <a:r>
              <a:rPr lang="ar-SA" dirty="0" smtClean="0"/>
              <a:t>جدا، </a:t>
            </a:r>
            <a:r>
              <a:rPr lang="ar-SA" dirty="0"/>
              <a:t>إذ كانوا أطفالا لم يصلوا بعد إلى مرحلة </a:t>
            </a:r>
            <a:r>
              <a:rPr lang="ar-SA" dirty="0" smtClean="0"/>
              <a:t>المراهقة، </a:t>
            </a:r>
            <a:r>
              <a:rPr lang="ar-SA" dirty="0"/>
              <a:t>ومن المعروف أن القدرات العقلية تتمايز بشكل واضح في مرحلة المراهقة ولذلك كان من الطبيعي أن يظهر عامل واحد فقط.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576</Words>
  <Application>Microsoft Office PowerPoint</Application>
  <PresentationFormat>عرض على الشاشة (3:4)‏</PresentationFormat>
  <Paragraphs>45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النظريات العاملية</vt:lpstr>
      <vt:lpstr>نظرية العاملين ( سبيرمان)</vt:lpstr>
      <vt:lpstr>الفرض الأساس للنظرية</vt:lpstr>
      <vt:lpstr>عرض تقديمي في PowerPoint</vt:lpstr>
      <vt:lpstr>عرض تقديمي في PowerPoint</vt:lpstr>
      <vt:lpstr>طبيعة العامل العام (ع)</vt:lpstr>
      <vt:lpstr>عرض تقديمي في PowerPoint</vt:lpstr>
      <vt:lpstr>عرض تقديمي في PowerPoint</vt:lpstr>
      <vt:lpstr>تعقيب على نظرية سبيرمان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مرحبا</dc:creator>
  <cp:lastModifiedBy>majdah</cp:lastModifiedBy>
  <cp:revision>31</cp:revision>
  <dcterms:created xsi:type="dcterms:W3CDTF">2015-02-16T15:41:08Z</dcterms:created>
  <dcterms:modified xsi:type="dcterms:W3CDTF">2018-10-07T07:13:03Z</dcterms:modified>
</cp:coreProperties>
</file>