
<file path=[Content_Types].xml><?xml version="1.0" encoding="utf-8"?>
<Types xmlns="http://schemas.openxmlformats.org/package/2006/content-types">
  <Default Extension="png" ContentType="image/png"/>
  <Default Extension="bmp" ContentType="image/bmp"/>
  <Default Extension="jpeg" ContentType="image/jpeg"/>
  <Default Extension="wmf" ContentType="image/x-wmf"/>
  <Default Extension="emf" ContentType="image/x-e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37"/>
  </p:notesMasterIdLst>
  <p:sldIdLst>
    <p:sldId id="278" r:id="rId2"/>
    <p:sldId id="280" r:id="rId3"/>
    <p:sldId id="281" r:id="rId4"/>
    <p:sldId id="282" r:id="rId5"/>
    <p:sldId id="283" r:id="rId6"/>
    <p:sldId id="284" r:id="rId7"/>
    <p:sldId id="287" r:id="rId8"/>
    <p:sldId id="285" r:id="rId9"/>
    <p:sldId id="288" r:id="rId10"/>
    <p:sldId id="286" r:id="rId11"/>
    <p:sldId id="289" r:id="rId12"/>
    <p:sldId id="290" r:id="rId13"/>
    <p:sldId id="291" r:id="rId14"/>
    <p:sldId id="279" r:id="rId15"/>
    <p:sldId id="257" r:id="rId16"/>
    <p:sldId id="258" r:id="rId17"/>
    <p:sldId id="259" r:id="rId18"/>
    <p:sldId id="260" r:id="rId19"/>
    <p:sldId id="261" r:id="rId20"/>
    <p:sldId id="262" r:id="rId21"/>
    <p:sldId id="263" r:id="rId22"/>
    <p:sldId id="264" r:id="rId23"/>
    <p:sldId id="265" r:id="rId24"/>
    <p:sldId id="266" r:id="rId25"/>
    <p:sldId id="267" r:id="rId26"/>
    <p:sldId id="268" r:id="rId27"/>
    <p:sldId id="269" r:id="rId28"/>
    <p:sldId id="270" r:id="rId29"/>
    <p:sldId id="271" r:id="rId30"/>
    <p:sldId id="272" r:id="rId31"/>
    <p:sldId id="273" r:id="rId32"/>
    <p:sldId id="274" r:id="rId33"/>
    <p:sldId id="275" r:id="rId34"/>
    <p:sldId id="276" r:id="rId35"/>
    <p:sldId id="277" r:id="rId3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76" d="100"/>
          <a:sy n="76" d="100"/>
        </p:scale>
        <p:origin x="-33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FC25C5F-ECFD-42B5-985A-E28EA281F2B8}"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ar-SA"/>
        </a:p>
      </dgm:t>
    </dgm:pt>
    <dgm:pt modelId="{8A025A4C-30C0-40A7-8F4D-B29253BF05E0}">
      <dgm:prSet phldrT="[نص]">
        <dgm:style>
          <a:lnRef idx="1">
            <a:schemeClr val="dk1"/>
          </a:lnRef>
          <a:fillRef idx="2">
            <a:schemeClr val="dk1"/>
          </a:fillRef>
          <a:effectRef idx="1">
            <a:schemeClr val="dk1"/>
          </a:effectRef>
          <a:fontRef idx="minor">
            <a:schemeClr val="dk1"/>
          </a:fontRef>
        </dgm:style>
      </dgm:prSet>
      <dgm:spPr/>
      <dgm:t>
        <a:bodyPr/>
        <a:lstStyle/>
        <a:p>
          <a:pPr rtl="1"/>
          <a:r>
            <a:rPr lang="ar-SA" dirty="0" smtClean="0">
              <a:solidFill>
                <a:schemeClr val="tx1"/>
              </a:solidFill>
            </a:rPr>
            <a:t>اهمال تام: المدرسة السلوكية(مثير           استجابة</a:t>
          </a:r>
          <a:endParaRPr lang="ar-SA" dirty="0">
            <a:solidFill>
              <a:schemeClr val="tx1"/>
            </a:solidFill>
          </a:endParaRPr>
        </a:p>
      </dgm:t>
    </dgm:pt>
    <dgm:pt modelId="{E0761C03-7B61-4E62-82A7-0D91CBE76705}" type="parTrans" cxnId="{ECF3DAD2-34E5-432F-8919-05018CDD8544}">
      <dgm:prSet/>
      <dgm:spPr/>
      <dgm:t>
        <a:bodyPr/>
        <a:lstStyle/>
        <a:p>
          <a:pPr rtl="1"/>
          <a:endParaRPr lang="ar-SA"/>
        </a:p>
      </dgm:t>
    </dgm:pt>
    <dgm:pt modelId="{ACE574B4-54AA-45C2-BBAF-74115E115428}" type="sibTrans" cxnId="{ECF3DAD2-34E5-432F-8919-05018CDD8544}">
      <dgm:prSet/>
      <dgm:spPr/>
      <dgm:t>
        <a:bodyPr/>
        <a:lstStyle/>
        <a:p>
          <a:pPr rtl="1"/>
          <a:endParaRPr lang="ar-SA"/>
        </a:p>
      </dgm:t>
    </dgm:pt>
    <dgm:pt modelId="{B5F0842D-5D98-4CCF-9E5E-FB9D4EA27205}">
      <dgm:prSet phldrT="[نص]" phldr="1"/>
      <dgm:spPr/>
      <dgm:t>
        <a:bodyPr/>
        <a:lstStyle/>
        <a:p>
          <a:pPr rtl="1"/>
          <a:endParaRPr lang="ar-SA"/>
        </a:p>
      </dgm:t>
    </dgm:pt>
    <dgm:pt modelId="{11A0FCCC-8AEE-4870-ACAD-C21E2D386816}" type="parTrans" cxnId="{BE1E119F-F791-4659-BDA8-6F7E13584C67}">
      <dgm:prSet/>
      <dgm:spPr/>
      <dgm:t>
        <a:bodyPr/>
        <a:lstStyle/>
        <a:p>
          <a:pPr rtl="1"/>
          <a:endParaRPr lang="ar-SA"/>
        </a:p>
      </dgm:t>
    </dgm:pt>
    <dgm:pt modelId="{F97A5DDB-96F4-45CD-88C2-7E6B8D8D2EFB}" type="sibTrans" cxnId="{BE1E119F-F791-4659-BDA8-6F7E13584C67}">
      <dgm:prSet/>
      <dgm:spPr/>
      <dgm:t>
        <a:bodyPr/>
        <a:lstStyle/>
        <a:p>
          <a:pPr rtl="1"/>
          <a:endParaRPr lang="ar-SA"/>
        </a:p>
      </dgm:t>
    </dgm:pt>
    <dgm:pt modelId="{F98FBC70-4562-4819-B18B-E804144920F2}">
      <dgm:prSet phldrT="[نص]">
        <dgm:style>
          <a:lnRef idx="1">
            <a:schemeClr val="dk1"/>
          </a:lnRef>
          <a:fillRef idx="2">
            <a:schemeClr val="dk1"/>
          </a:fillRef>
          <a:effectRef idx="1">
            <a:schemeClr val="dk1"/>
          </a:effectRef>
          <a:fontRef idx="minor">
            <a:schemeClr val="dk1"/>
          </a:fontRef>
        </dgm:style>
      </dgm:prSet>
      <dgm:spPr/>
      <dgm:t>
        <a:bodyPr/>
        <a:lstStyle/>
        <a:p>
          <a:pPr rtl="1"/>
          <a:r>
            <a:rPr lang="ar-SA" dirty="0" smtClean="0">
              <a:solidFill>
                <a:schemeClr val="tx1"/>
              </a:solidFill>
            </a:rPr>
            <a:t>غموض وذلك لارتباطه بمفاهيم فلسفية(الألم واللذة, الغرائز, المدرسة التحليلية</a:t>
          </a:r>
          <a:endParaRPr lang="ar-SA" dirty="0">
            <a:solidFill>
              <a:schemeClr val="tx1"/>
            </a:solidFill>
          </a:endParaRPr>
        </a:p>
      </dgm:t>
    </dgm:pt>
    <dgm:pt modelId="{7FC21BE4-1051-46A8-A536-46DE243D5E9F}" type="parTrans" cxnId="{EBCA273E-23A8-425D-9D54-19A66B9DFF07}">
      <dgm:prSet/>
      <dgm:spPr/>
      <dgm:t>
        <a:bodyPr/>
        <a:lstStyle/>
        <a:p>
          <a:pPr rtl="1"/>
          <a:endParaRPr lang="ar-SA"/>
        </a:p>
      </dgm:t>
    </dgm:pt>
    <dgm:pt modelId="{70AAD856-ED05-4695-8351-398C80441E4A}" type="sibTrans" cxnId="{EBCA273E-23A8-425D-9D54-19A66B9DFF07}">
      <dgm:prSet/>
      <dgm:spPr/>
      <dgm:t>
        <a:bodyPr/>
        <a:lstStyle/>
        <a:p>
          <a:pPr rtl="1"/>
          <a:endParaRPr lang="ar-SA"/>
        </a:p>
      </dgm:t>
    </dgm:pt>
    <dgm:pt modelId="{AB6CE14C-FC4C-45F9-AFFA-A14DC18231E8}">
      <dgm:prSet phldrT="[نص]"/>
      <dgm:spPr/>
      <dgm:t>
        <a:bodyPr/>
        <a:lstStyle/>
        <a:p>
          <a:pPr rtl="1"/>
          <a:r>
            <a:rPr lang="ar-SA" dirty="0" smtClean="0">
              <a:solidFill>
                <a:schemeClr val="tx1"/>
              </a:solidFill>
            </a:rPr>
            <a:t>ولكن السلوك الإنساني أكثر تنوعاً ومرونة!</a:t>
          </a:r>
          <a:endParaRPr lang="ar-SA" dirty="0">
            <a:solidFill>
              <a:schemeClr val="tx1"/>
            </a:solidFill>
          </a:endParaRPr>
        </a:p>
      </dgm:t>
    </dgm:pt>
    <dgm:pt modelId="{37438876-F7D0-49CC-A393-52D7EF27E756}" type="parTrans" cxnId="{A05608CB-7807-4693-92B4-B70539F8D2B4}">
      <dgm:prSet/>
      <dgm:spPr/>
      <dgm:t>
        <a:bodyPr/>
        <a:lstStyle/>
        <a:p>
          <a:pPr rtl="1"/>
          <a:endParaRPr lang="ar-SA"/>
        </a:p>
      </dgm:t>
    </dgm:pt>
    <dgm:pt modelId="{DA6CC714-9DB7-4210-AB43-21F099C940C8}" type="sibTrans" cxnId="{A05608CB-7807-4693-92B4-B70539F8D2B4}">
      <dgm:prSet/>
      <dgm:spPr/>
      <dgm:t>
        <a:bodyPr/>
        <a:lstStyle/>
        <a:p>
          <a:pPr rtl="1"/>
          <a:endParaRPr lang="ar-SA"/>
        </a:p>
      </dgm:t>
    </dgm:pt>
    <dgm:pt modelId="{81C307B2-7CDD-4BDF-BB48-EEC9F6E796E4}" type="pres">
      <dgm:prSet presAssocID="{AFC25C5F-ECFD-42B5-985A-E28EA281F2B8}" presName="linear" presStyleCnt="0">
        <dgm:presLayoutVars>
          <dgm:animLvl val="lvl"/>
          <dgm:resizeHandles val="exact"/>
        </dgm:presLayoutVars>
      </dgm:prSet>
      <dgm:spPr/>
      <dgm:t>
        <a:bodyPr/>
        <a:lstStyle/>
        <a:p>
          <a:pPr rtl="1"/>
          <a:endParaRPr lang="ar-SA"/>
        </a:p>
      </dgm:t>
    </dgm:pt>
    <dgm:pt modelId="{FA760057-F0AC-44C1-820D-1ADE76FD6B81}" type="pres">
      <dgm:prSet presAssocID="{8A025A4C-30C0-40A7-8F4D-B29253BF05E0}" presName="parentText" presStyleLbl="node1" presStyleIdx="0" presStyleCnt="2" custLinFactNeighborY="45384">
        <dgm:presLayoutVars>
          <dgm:chMax val="0"/>
          <dgm:bulletEnabled val="1"/>
        </dgm:presLayoutVars>
      </dgm:prSet>
      <dgm:spPr/>
      <dgm:t>
        <a:bodyPr/>
        <a:lstStyle/>
        <a:p>
          <a:pPr rtl="1"/>
          <a:endParaRPr lang="ar-SA"/>
        </a:p>
      </dgm:t>
    </dgm:pt>
    <dgm:pt modelId="{F0780F7B-D3A3-40D8-A35E-B95B06DBDDD5}" type="pres">
      <dgm:prSet presAssocID="{8A025A4C-30C0-40A7-8F4D-B29253BF05E0}" presName="childText" presStyleLbl="revTx" presStyleIdx="0" presStyleCnt="2" custLinFactNeighborX="1186" custLinFactNeighborY="-17395">
        <dgm:presLayoutVars>
          <dgm:bulletEnabled val="1"/>
        </dgm:presLayoutVars>
      </dgm:prSet>
      <dgm:spPr/>
      <dgm:t>
        <a:bodyPr/>
        <a:lstStyle/>
        <a:p>
          <a:pPr rtl="1"/>
          <a:endParaRPr lang="ar-SA"/>
        </a:p>
      </dgm:t>
    </dgm:pt>
    <dgm:pt modelId="{B374407A-CDF5-4071-8C58-AC28B15AEEA3}" type="pres">
      <dgm:prSet presAssocID="{F98FBC70-4562-4819-B18B-E804144920F2}" presName="parentText" presStyleLbl="node1" presStyleIdx="1" presStyleCnt="2">
        <dgm:presLayoutVars>
          <dgm:chMax val="0"/>
          <dgm:bulletEnabled val="1"/>
        </dgm:presLayoutVars>
      </dgm:prSet>
      <dgm:spPr/>
      <dgm:t>
        <a:bodyPr/>
        <a:lstStyle/>
        <a:p>
          <a:pPr rtl="1"/>
          <a:endParaRPr lang="ar-SA"/>
        </a:p>
      </dgm:t>
    </dgm:pt>
    <dgm:pt modelId="{FDCEA0FD-C769-4886-B6C9-C9C8A6FB5CBF}" type="pres">
      <dgm:prSet presAssocID="{F98FBC70-4562-4819-B18B-E804144920F2}" presName="childText" presStyleLbl="revTx" presStyleIdx="1" presStyleCnt="2" custLinFactNeighborX="1186" custLinFactNeighborY="23209">
        <dgm:presLayoutVars>
          <dgm:bulletEnabled val="1"/>
        </dgm:presLayoutVars>
      </dgm:prSet>
      <dgm:spPr/>
      <dgm:t>
        <a:bodyPr/>
        <a:lstStyle/>
        <a:p>
          <a:pPr rtl="1"/>
          <a:endParaRPr lang="ar-SA"/>
        </a:p>
      </dgm:t>
    </dgm:pt>
  </dgm:ptLst>
  <dgm:cxnLst>
    <dgm:cxn modelId="{4E7F1E39-5581-4305-88E4-3C1903C81894}" type="presOf" srcId="{AFC25C5F-ECFD-42B5-985A-E28EA281F2B8}" destId="{81C307B2-7CDD-4BDF-BB48-EEC9F6E796E4}" srcOrd="0" destOrd="0" presId="urn:microsoft.com/office/officeart/2005/8/layout/vList2"/>
    <dgm:cxn modelId="{A05608CB-7807-4693-92B4-B70539F8D2B4}" srcId="{F98FBC70-4562-4819-B18B-E804144920F2}" destId="{AB6CE14C-FC4C-45F9-AFFA-A14DC18231E8}" srcOrd="0" destOrd="0" parTransId="{37438876-F7D0-49CC-A393-52D7EF27E756}" sibTransId="{DA6CC714-9DB7-4210-AB43-21F099C940C8}"/>
    <dgm:cxn modelId="{A7E848A2-BB90-4B9F-B6E0-CD41700C0976}" type="presOf" srcId="{B5F0842D-5D98-4CCF-9E5E-FB9D4EA27205}" destId="{F0780F7B-D3A3-40D8-A35E-B95B06DBDDD5}" srcOrd="0" destOrd="0" presId="urn:microsoft.com/office/officeart/2005/8/layout/vList2"/>
    <dgm:cxn modelId="{BE1E119F-F791-4659-BDA8-6F7E13584C67}" srcId="{8A025A4C-30C0-40A7-8F4D-B29253BF05E0}" destId="{B5F0842D-5D98-4CCF-9E5E-FB9D4EA27205}" srcOrd="0" destOrd="0" parTransId="{11A0FCCC-8AEE-4870-ACAD-C21E2D386816}" sibTransId="{F97A5DDB-96F4-45CD-88C2-7E6B8D8D2EFB}"/>
    <dgm:cxn modelId="{482FFC8E-E062-44FA-91DF-1A61EFC09512}" type="presOf" srcId="{AB6CE14C-FC4C-45F9-AFFA-A14DC18231E8}" destId="{FDCEA0FD-C769-4886-B6C9-C9C8A6FB5CBF}" srcOrd="0" destOrd="0" presId="urn:microsoft.com/office/officeart/2005/8/layout/vList2"/>
    <dgm:cxn modelId="{EBCA273E-23A8-425D-9D54-19A66B9DFF07}" srcId="{AFC25C5F-ECFD-42B5-985A-E28EA281F2B8}" destId="{F98FBC70-4562-4819-B18B-E804144920F2}" srcOrd="1" destOrd="0" parTransId="{7FC21BE4-1051-46A8-A536-46DE243D5E9F}" sibTransId="{70AAD856-ED05-4695-8351-398C80441E4A}"/>
    <dgm:cxn modelId="{3B8D9E4F-6411-4227-9041-AA412D1D80CB}" type="presOf" srcId="{8A025A4C-30C0-40A7-8F4D-B29253BF05E0}" destId="{FA760057-F0AC-44C1-820D-1ADE76FD6B81}" srcOrd="0" destOrd="0" presId="urn:microsoft.com/office/officeart/2005/8/layout/vList2"/>
    <dgm:cxn modelId="{ECF3DAD2-34E5-432F-8919-05018CDD8544}" srcId="{AFC25C5F-ECFD-42B5-985A-E28EA281F2B8}" destId="{8A025A4C-30C0-40A7-8F4D-B29253BF05E0}" srcOrd="0" destOrd="0" parTransId="{E0761C03-7B61-4E62-82A7-0D91CBE76705}" sibTransId="{ACE574B4-54AA-45C2-BBAF-74115E115428}"/>
    <dgm:cxn modelId="{A93A18DA-AC6A-4A33-8B39-5855DB043FB5}" type="presOf" srcId="{F98FBC70-4562-4819-B18B-E804144920F2}" destId="{B374407A-CDF5-4071-8C58-AC28B15AEEA3}" srcOrd="0" destOrd="0" presId="urn:microsoft.com/office/officeart/2005/8/layout/vList2"/>
    <dgm:cxn modelId="{7F3D1212-F457-442C-8794-8E542ABD0936}" type="presParOf" srcId="{81C307B2-7CDD-4BDF-BB48-EEC9F6E796E4}" destId="{FA760057-F0AC-44C1-820D-1ADE76FD6B81}" srcOrd="0" destOrd="0" presId="urn:microsoft.com/office/officeart/2005/8/layout/vList2"/>
    <dgm:cxn modelId="{04CFEE82-174D-4627-972C-7FA93EBB004C}" type="presParOf" srcId="{81C307B2-7CDD-4BDF-BB48-EEC9F6E796E4}" destId="{F0780F7B-D3A3-40D8-A35E-B95B06DBDDD5}" srcOrd="1" destOrd="0" presId="urn:microsoft.com/office/officeart/2005/8/layout/vList2"/>
    <dgm:cxn modelId="{C7E67F32-3256-4C3C-9993-ED0CAFC088B6}" type="presParOf" srcId="{81C307B2-7CDD-4BDF-BB48-EEC9F6E796E4}" destId="{B374407A-CDF5-4071-8C58-AC28B15AEEA3}" srcOrd="2" destOrd="0" presId="urn:microsoft.com/office/officeart/2005/8/layout/vList2"/>
    <dgm:cxn modelId="{3D25FCA5-E5EF-48D1-B1DE-AB84321934AB}" type="presParOf" srcId="{81C307B2-7CDD-4BDF-BB48-EEC9F6E796E4}" destId="{FDCEA0FD-C769-4886-B6C9-C9C8A6FB5CBF}"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F8BBF4F-FE7C-4A6D-B573-7358529FBB4A}" type="doc">
      <dgm:prSet loTypeId="urn:microsoft.com/office/officeart/2005/8/layout/process1" loCatId="process" qsTypeId="urn:microsoft.com/office/officeart/2005/8/quickstyle/simple1" qsCatId="simple" csTypeId="urn:microsoft.com/office/officeart/2005/8/colors/accent1_2" csCatId="accent1" phldr="1"/>
      <dgm:spPr/>
    </dgm:pt>
    <dgm:pt modelId="{8AD025E3-3F96-48C0-B374-59EFAC1AB126}">
      <dgm:prSet phldrT="[نص]">
        <dgm:style>
          <a:lnRef idx="1">
            <a:schemeClr val="accent3"/>
          </a:lnRef>
          <a:fillRef idx="2">
            <a:schemeClr val="accent3"/>
          </a:fillRef>
          <a:effectRef idx="1">
            <a:schemeClr val="accent3"/>
          </a:effectRef>
          <a:fontRef idx="minor">
            <a:schemeClr val="dk1"/>
          </a:fontRef>
        </dgm:style>
      </dgm:prSet>
      <dgm:spPr/>
      <dgm:t>
        <a:bodyPr/>
        <a:lstStyle/>
        <a:p>
          <a:pPr rtl="1"/>
          <a:r>
            <a:rPr lang="ar-SA" dirty="0" smtClean="0">
              <a:solidFill>
                <a:schemeClr val="tx1"/>
              </a:solidFill>
            </a:rPr>
            <a:t>استثارة فيزيولوجية</a:t>
          </a:r>
          <a:endParaRPr lang="ar-SA" dirty="0">
            <a:solidFill>
              <a:schemeClr val="tx1"/>
            </a:solidFill>
          </a:endParaRPr>
        </a:p>
      </dgm:t>
    </dgm:pt>
    <dgm:pt modelId="{011C6A9B-A1E4-4E6E-90D2-D9743222CFB3}" type="parTrans" cxnId="{22BD90C2-D7E8-498C-816B-4E7E63BF4264}">
      <dgm:prSet/>
      <dgm:spPr/>
      <dgm:t>
        <a:bodyPr/>
        <a:lstStyle/>
        <a:p>
          <a:pPr rtl="1"/>
          <a:endParaRPr lang="ar-SA"/>
        </a:p>
      </dgm:t>
    </dgm:pt>
    <dgm:pt modelId="{C7344AC1-EFC4-4481-8604-21047C40EEA8}" type="sibTrans" cxnId="{22BD90C2-D7E8-498C-816B-4E7E63BF4264}">
      <dgm:prSet/>
      <dgm:spPr/>
      <dgm:t>
        <a:bodyPr/>
        <a:lstStyle/>
        <a:p>
          <a:pPr rtl="1"/>
          <a:endParaRPr lang="ar-SA"/>
        </a:p>
      </dgm:t>
    </dgm:pt>
    <dgm:pt modelId="{48FDF13C-5B00-4C75-913F-8A4D257F55E6}">
      <dgm:prSet phldrT="[نص]"/>
      <dgm:spPr/>
      <dgm:t>
        <a:bodyPr/>
        <a:lstStyle/>
        <a:p>
          <a:pPr rtl="1"/>
          <a:r>
            <a:rPr lang="ar-SA" dirty="0" smtClean="0">
              <a:solidFill>
                <a:schemeClr val="tx1"/>
              </a:solidFill>
            </a:rPr>
            <a:t>تسمية</a:t>
          </a:r>
          <a:endParaRPr lang="ar-SA" dirty="0">
            <a:solidFill>
              <a:schemeClr val="tx1"/>
            </a:solidFill>
          </a:endParaRPr>
        </a:p>
      </dgm:t>
    </dgm:pt>
    <dgm:pt modelId="{7782AF90-7D4A-42A1-9076-B60E706697AF}" type="parTrans" cxnId="{B7EB8528-DBFA-4EF5-B177-633DB162B798}">
      <dgm:prSet/>
      <dgm:spPr/>
      <dgm:t>
        <a:bodyPr/>
        <a:lstStyle/>
        <a:p>
          <a:pPr rtl="1"/>
          <a:endParaRPr lang="ar-SA"/>
        </a:p>
      </dgm:t>
    </dgm:pt>
    <dgm:pt modelId="{25693DA4-4BEA-4699-A3DC-2F565E9AD97F}" type="sibTrans" cxnId="{B7EB8528-DBFA-4EF5-B177-633DB162B798}">
      <dgm:prSet/>
      <dgm:spPr/>
      <dgm:t>
        <a:bodyPr/>
        <a:lstStyle/>
        <a:p>
          <a:pPr rtl="1"/>
          <a:endParaRPr lang="ar-SA"/>
        </a:p>
      </dgm:t>
    </dgm:pt>
    <dgm:pt modelId="{154E7439-1E00-49B7-8C03-B331E60EB499}">
      <dgm:prSet phldrT="[نص]"/>
      <dgm:spPr/>
      <dgm:t>
        <a:bodyPr/>
        <a:lstStyle/>
        <a:p>
          <a:pPr rtl="1"/>
          <a:r>
            <a:rPr lang="ar-SA" dirty="0" smtClean="0">
              <a:solidFill>
                <a:schemeClr val="tx1"/>
              </a:solidFill>
            </a:rPr>
            <a:t>انفعال</a:t>
          </a:r>
          <a:endParaRPr lang="ar-SA" dirty="0">
            <a:solidFill>
              <a:schemeClr val="tx1"/>
            </a:solidFill>
          </a:endParaRPr>
        </a:p>
      </dgm:t>
    </dgm:pt>
    <dgm:pt modelId="{247568EB-ED30-4560-AC2E-7DF68577E80E}" type="parTrans" cxnId="{ADE783D7-4046-4F9B-92A9-336CA97C7C9F}">
      <dgm:prSet/>
      <dgm:spPr/>
      <dgm:t>
        <a:bodyPr/>
        <a:lstStyle/>
        <a:p>
          <a:pPr rtl="1"/>
          <a:endParaRPr lang="ar-SA"/>
        </a:p>
      </dgm:t>
    </dgm:pt>
    <dgm:pt modelId="{CD8BEF64-9A7A-4810-9B2D-6655B78BBB91}" type="sibTrans" cxnId="{ADE783D7-4046-4F9B-92A9-336CA97C7C9F}">
      <dgm:prSet/>
      <dgm:spPr/>
      <dgm:t>
        <a:bodyPr/>
        <a:lstStyle/>
        <a:p>
          <a:pPr rtl="1"/>
          <a:endParaRPr lang="ar-SA"/>
        </a:p>
      </dgm:t>
    </dgm:pt>
    <dgm:pt modelId="{F640EF9A-5A91-418E-A1E0-0BBD0D79B1B3}" type="pres">
      <dgm:prSet presAssocID="{AF8BBF4F-FE7C-4A6D-B573-7358529FBB4A}" presName="Name0" presStyleCnt="0">
        <dgm:presLayoutVars>
          <dgm:dir/>
          <dgm:resizeHandles val="exact"/>
        </dgm:presLayoutVars>
      </dgm:prSet>
      <dgm:spPr/>
    </dgm:pt>
    <dgm:pt modelId="{C2A5386F-1D6B-46BB-99E3-8AF7EFF85427}" type="pres">
      <dgm:prSet presAssocID="{8AD025E3-3F96-48C0-B374-59EFAC1AB126}" presName="node" presStyleLbl="node1" presStyleIdx="0" presStyleCnt="3">
        <dgm:presLayoutVars>
          <dgm:bulletEnabled val="1"/>
        </dgm:presLayoutVars>
      </dgm:prSet>
      <dgm:spPr/>
      <dgm:t>
        <a:bodyPr/>
        <a:lstStyle/>
        <a:p>
          <a:pPr rtl="1"/>
          <a:endParaRPr lang="ar-SA"/>
        </a:p>
      </dgm:t>
    </dgm:pt>
    <dgm:pt modelId="{964E5ECA-0189-49A0-B031-466DB0212C91}" type="pres">
      <dgm:prSet presAssocID="{C7344AC1-EFC4-4481-8604-21047C40EEA8}" presName="sibTrans" presStyleLbl="sibTrans2D1" presStyleIdx="0" presStyleCnt="2"/>
      <dgm:spPr/>
      <dgm:t>
        <a:bodyPr/>
        <a:lstStyle/>
        <a:p>
          <a:pPr rtl="1"/>
          <a:endParaRPr lang="ar-SA"/>
        </a:p>
      </dgm:t>
    </dgm:pt>
    <dgm:pt modelId="{642C3937-081F-466A-A878-47E013F4457C}" type="pres">
      <dgm:prSet presAssocID="{C7344AC1-EFC4-4481-8604-21047C40EEA8}" presName="connectorText" presStyleLbl="sibTrans2D1" presStyleIdx="0" presStyleCnt="2"/>
      <dgm:spPr/>
      <dgm:t>
        <a:bodyPr/>
        <a:lstStyle/>
        <a:p>
          <a:pPr rtl="1"/>
          <a:endParaRPr lang="ar-SA"/>
        </a:p>
      </dgm:t>
    </dgm:pt>
    <dgm:pt modelId="{77CC821E-A6A2-4D72-A1FE-AE280F0A0E0B}" type="pres">
      <dgm:prSet presAssocID="{48FDF13C-5B00-4C75-913F-8A4D257F55E6}" presName="node" presStyleLbl="node1" presStyleIdx="1" presStyleCnt="3">
        <dgm:presLayoutVars>
          <dgm:bulletEnabled val="1"/>
        </dgm:presLayoutVars>
      </dgm:prSet>
      <dgm:spPr/>
      <dgm:t>
        <a:bodyPr/>
        <a:lstStyle/>
        <a:p>
          <a:pPr rtl="1"/>
          <a:endParaRPr lang="ar-SA"/>
        </a:p>
      </dgm:t>
    </dgm:pt>
    <dgm:pt modelId="{A923D27B-5DCA-4EFE-851C-D7BA0FA2CB90}" type="pres">
      <dgm:prSet presAssocID="{25693DA4-4BEA-4699-A3DC-2F565E9AD97F}" presName="sibTrans" presStyleLbl="sibTrans2D1" presStyleIdx="1" presStyleCnt="2"/>
      <dgm:spPr/>
      <dgm:t>
        <a:bodyPr/>
        <a:lstStyle/>
        <a:p>
          <a:pPr rtl="1"/>
          <a:endParaRPr lang="ar-SA"/>
        </a:p>
      </dgm:t>
    </dgm:pt>
    <dgm:pt modelId="{46BEE54F-1B44-4C02-BC64-40BD692F293A}" type="pres">
      <dgm:prSet presAssocID="{25693DA4-4BEA-4699-A3DC-2F565E9AD97F}" presName="connectorText" presStyleLbl="sibTrans2D1" presStyleIdx="1" presStyleCnt="2"/>
      <dgm:spPr/>
      <dgm:t>
        <a:bodyPr/>
        <a:lstStyle/>
        <a:p>
          <a:pPr rtl="1"/>
          <a:endParaRPr lang="ar-SA"/>
        </a:p>
      </dgm:t>
    </dgm:pt>
    <dgm:pt modelId="{99243F0C-6C93-4CE0-922C-AACE8A4BF625}" type="pres">
      <dgm:prSet presAssocID="{154E7439-1E00-49B7-8C03-B331E60EB499}" presName="node" presStyleLbl="node1" presStyleIdx="2" presStyleCnt="3">
        <dgm:presLayoutVars>
          <dgm:bulletEnabled val="1"/>
        </dgm:presLayoutVars>
      </dgm:prSet>
      <dgm:spPr/>
      <dgm:t>
        <a:bodyPr/>
        <a:lstStyle/>
        <a:p>
          <a:pPr rtl="1"/>
          <a:endParaRPr lang="ar-SA"/>
        </a:p>
      </dgm:t>
    </dgm:pt>
  </dgm:ptLst>
  <dgm:cxnLst>
    <dgm:cxn modelId="{E2FBA91A-4D5B-4159-AAEA-45909FA2E6C7}" type="presOf" srcId="{8AD025E3-3F96-48C0-B374-59EFAC1AB126}" destId="{C2A5386F-1D6B-46BB-99E3-8AF7EFF85427}" srcOrd="0" destOrd="0" presId="urn:microsoft.com/office/officeart/2005/8/layout/process1"/>
    <dgm:cxn modelId="{79170D91-5CBF-4680-AD38-196BBE9DDB92}" type="presOf" srcId="{25693DA4-4BEA-4699-A3DC-2F565E9AD97F}" destId="{46BEE54F-1B44-4C02-BC64-40BD692F293A}" srcOrd="1" destOrd="0" presId="urn:microsoft.com/office/officeart/2005/8/layout/process1"/>
    <dgm:cxn modelId="{B7EB8528-DBFA-4EF5-B177-633DB162B798}" srcId="{AF8BBF4F-FE7C-4A6D-B573-7358529FBB4A}" destId="{48FDF13C-5B00-4C75-913F-8A4D257F55E6}" srcOrd="1" destOrd="0" parTransId="{7782AF90-7D4A-42A1-9076-B60E706697AF}" sibTransId="{25693DA4-4BEA-4699-A3DC-2F565E9AD97F}"/>
    <dgm:cxn modelId="{22BD90C2-D7E8-498C-816B-4E7E63BF4264}" srcId="{AF8BBF4F-FE7C-4A6D-B573-7358529FBB4A}" destId="{8AD025E3-3F96-48C0-B374-59EFAC1AB126}" srcOrd="0" destOrd="0" parTransId="{011C6A9B-A1E4-4E6E-90D2-D9743222CFB3}" sibTransId="{C7344AC1-EFC4-4481-8604-21047C40EEA8}"/>
    <dgm:cxn modelId="{ADE783D7-4046-4F9B-92A9-336CA97C7C9F}" srcId="{AF8BBF4F-FE7C-4A6D-B573-7358529FBB4A}" destId="{154E7439-1E00-49B7-8C03-B331E60EB499}" srcOrd="2" destOrd="0" parTransId="{247568EB-ED30-4560-AC2E-7DF68577E80E}" sibTransId="{CD8BEF64-9A7A-4810-9B2D-6655B78BBB91}"/>
    <dgm:cxn modelId="{BEBDB429-203A-4505-A3F0-71D6DC026465}" type="presOf" srcId="{C7344AC1-EFC4-4481-8604-21047C40EEA8}" destId="{642C3937-081F-466A-A878-47E013F4457C}" srcOrd="1" destOrd="0" presId="urn:microsoft.com/office/officeart/2005/8/layout/process1"/>
    <dgm:cxn modelId="{00A93FDB-31C2-4965-8812-953672BBBC20}" type="presOf" srcId="{48FDF13C-5B00-4C75-913F-8A4D257F55E6}" destId="{77CC821E-A6A2-4D72-A1FE-AE280F0A0E0B}" srcOrd="0" destOrd="0" presId="urn:microsoft.com/office/officeart/2005/8/layout/process1"/>
    <dgm:cxn modelId="{AF71014A-53F9-42EA-BF08-00E0E046DA8B}" type="presOf" srcId="{AF8BBF4F-FE7C-4A6D-B573-7358529FBB4A}" destId="{F640EF9A-5A91-418E-A1E0-0BBD0D79B1B3}" srcOrd="0" destOrd="0" presId="urn:microsoft.com/office/officeart/2005/8/layout/process1"/>
    <dgm:cxn modelId="{D0878C92-C857-49F1-84C2-68349EE76C96}" type="presOf" srcId="{C7344AC1-EFC4-4481-8604-21047C40EEA8}" destId="{964E5ECA-0189-49A0-B031-466DB0212C91}" srcOrd="0" destOrd="0" presId="urn:microsoft.com/office/officeart/2005/8/layout/process1"/>
    <dgm:cxn modelId="{76950860-AA74-49BC-A463-DB610CA22FC1}" type="presOf" srcId="{25693DA4-4BEA-4699-A3DC-2F565E9AD97F}" destId="{A923D27B-5DCA-4EFE-851C-D7BA0FA2CB90}" srcOrd="0" destOrd="0" presId="urn:microsoft.com/office/officeart/2005/8/layout/process1"/>
    <dgm:cxn modelId="{959C9DC0-F487-4D2C-895A-48A5CED16865}" type="presOf" srcId="{154E7439-1E00-49B7-8C03-B331E60EB499}" destId="{99243F0C-6C93-4CE0-922C-AACE8A4BF625}" srcOrd="0" destOrd="0" presId="urn:microsoft.com/office/officeart/2005/8/layout/process1"/>
    <dgm:cxn modelId="{76956D1E-8005-4A70-BD1C-0635D745C240}" type="presParOf" srcId="{F640EF9A-5A91-418E-A1E0-0BBD0D79B1B3}" destId="{C2A5386F-1D6B-46BB-99E3-8AF7EFF85427}" srcOrd="0" destOrd="0" presId="urn:microsoft.com/office/officeart/2005/8/layout/process1"/>
    <dgm:cxn modelId="{EDC26986-0B56-4762-9D2E-05F5FD8ADEBE}" type="presParOf" srcId="{F640EF9A-5A91-418E-A1E0-0BBD0D79B1B3}" destId="{964E5ECA-0189-49A0-B031-466DB0212C91}" srcOrd="1" destOrd="0" presId="urn:microsoft.com/office/officeart/2005/8/layout/process1"/>
    <dgm:cxn modelId="{D7FB9DC2-5CB7-489B-9BCB-3E66D738D457}" type="presParOf" srcId="{964E5ECA-0189-49A0-B031-466DB0212C91}" destId="{642C3937-081F-466A-A878-47E013F4457C}" srcOrd="0" destOrd="0" presId="urn:microsoft.com/office/officeart/2005/8/layout/process1"/>
    <dgm:cxn modelId="{AFA89265-E0E8-43FD-92A4-B726E6FB5628}" type="presParOf" srcId="{F640EF9A-5A91-418E-A1E0-0BBD0D79B1B3}" destId="{77CC821E-A6A2-4D72-A1FE-AE280F0A0E0B}" srcOrd="2" destOrd="0" presId="urn:microsoft.com/office/officeart/2005/8/layout/process1"/>
    <dgm:cxn modelId="{10AB86D5-6B05-42EE-A0CE-8CFDFF0974CE}" type="presParOf" srcId="{F640EF9A-5A91-418E-A1E0-0BBD0D79B1B3}" destId="{A923D27B-5DCA-4EFE-851C-D7BA0FA2CB90}" srcOrd="3" destOrd="0" presId="urn:microsoft.com/office/officeart/2005/8/layout/process1"/>
    <dgm:cxn modelId="{BA672717-0A97-4D39-ABA2-57F044DDA297}" type="presParOf" srcId="{A923D27B-5DCA-4EFE-851C-D7BA0FA2CB90}" destId="{46BEE54F-1B44-4C02-BC64-40BD692F293A}" srcOrd="0" destOrd="0" presId="urn:microsoft.com/office/officeart/2005/8/layout/process1"/>
    <dgm:cxn modelId="{F339F594-03EC-4BB5-8F97-7E2A2FB657A6}" type="presParOf" srcId="{F640EF9A-5A91-418E-A1E0-0BBD0D79B1B3}" destId="{99243F0C-6C93-4CE0-922C-AACE8A4BF625}"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760057-F0AC-44C1-820D-1ADE76FD6B81}">
      <dsp:nvSpPr>
        <dsp:cNvPr id="0" name=""/>
        <dsp:cNvSpPr/>
      </dsp:nvSpPr>
      <dsp:spPr>
        <a:xfrm>
          <a:off x="0" y="199304"/>
          <a:ext cx="6072335" cy="950625"/>
        </a:xfrm>
        <a:prstGeom prst="roundRect">
          <a:avLst/>
        </a:prstGeom>
        <a:gradFill rotWithShape="1">
          <a:gsLst>
            <a:gs pos="0">
              <a:schemeClr val="dk1">
                <a:tint val="45000"/>
                <a:satMod val="200000"/>
              </a:schemeClr>
            </a:gs>
            <a:gs pos="30000">
              <a:schemeClr val="dk1">
                <a:tint val="61000"/>
                <a:satMod val="200000"/>
              </a:schemeClr>
            </a:gs>
            <a:gs pos="45000">
              <a:schemeClr val="dk1">
                <a:tint val="66000"/>
                <a:satMod val="200000"/>
              </a:schemeClr>
            </a:gs>
            <a:gs pos="55000">
              <a:schemeClr val="dk1">
                <a:tint val="66000"/>
                <a:satMod val="200000"/>
              </a:schemeClr>
            </a:gs>
            <a:gs pos="73000">
              <a:schemeClr val="dk1">
                <a:tint val="61000"/>
                <a:satMod val="200000"/>
              </a:schemeClr>
            </a:gs>
            <a:gs pos="100000">
              <a:schemeClr val="dk1">
                <a:tint val="45000"/>
                <a:satMod val="200000"/>
              </a:schemeClr>
            </a:gs>
          </a:gsLst>
          <a:lin ang="950000" scaled="1"/>
        </a:gradFill>
        <a:ln w="9525" cap="flat" cmpd="sng" algn="ctr">
          <a:solidFill>
            <a:schemeClr val="dk1"/>
          </a:solidFill>
          <a:prstDash val="solid"/>
        </a:ln>
        <a:effectLst>
          <a:outerShdw blurRad="38100" dist="25400" dir="5400000" rotWithShape="0">
            <a:srgbClr val="000000">
              <a:alpha val="40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5250" tIns="95250" rIns="95250" bIns="95250" numCol="1" spcCol="1270" anchor="ctr" anchorCtr="0">
          <a:noAutofit/>
        </a:bodyPr>
        <a:lstStyle/>
        <a:p>
          <a:pPr lvl="0" algn="r" defTabSz="1111250" rtl="1">
            <a:lnSpc>
              <a:spcPct val="90000"/>
            </a:lnSpc>
            <a:spcBef>
              <a:spcPct val="0"/>
            </a:spcBef>
            <a:spcAft>
              <a:spcPct val="35000"/>
            </a:spcAft>
          </a:pPr>
          <a:r>
            <a:rPr lang="ar-SA" sz="2500" kern="1200" dirty="0" smtClean="0">
              <a:solidFill>
                <a:schemeClr val="tx1"/>
              </a:solidFill>
            </a:rPr>
            <a:t>اهمال تام: المدرسة السلوكية(مثير           استجابة</a:t>
          </a:r>
          <a:endParaRPr lang="ar-SA" sz="2500" kern="1200" dirty="0">
            <a:solidFill>
              <a:schemeClr val="tx1"/>
            </a:solidFill>
          </a:endParaRPr>
        </a:p>
      </dsp:txBody>
      <dsp:txXfrm>
        <a:off x="46406" y="245710"/>
        <a:ext cx="5979523" cy="857813"/>
      </dsp:txXfrm>
    </dsp:sp>
    <dsp:sp modelId="{F0780F7B-D3A3-40D8-A35E-B95B06DBDDD5}">
      <dsp:nvSpPr>
        <dsp:cNvPr id="0" name=""/>
        <dsp:cNvSpPr/>
      </dsp:nvSpPr>
      <dsp:spPr>
        <a:xfrm>
          <a:off x="0" y="796678"/>
          <a:ext cx="6072335" cy="414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2797" tIns="31750" rIns="177800" bIns="31750" numCol="1" spcCol="1270" anchor="t" anchorCtr="0">
          <a:noAutofit/>
        </a:bodyPr>
        <a:lstStyle/>
        <a:p>
          <a:pPr marL="228600" lvl="1" indent="-228600" algn="r" defTabSz="889000" rtl="1">
            <a:lnSpc>
              <a:spcPct val="90000"/>
            </a:lnSpc>
            <a:spcBef>
              <a:spcPct val="0"/>
            </a:spcBef>
            <a:spcAft>
              <a:spcPct val="20000"/>
            </a:spcAft>
            <a:buChar char="••"/>
          </a:pPr>
          <a:endParaRPr lang="ar-SA" sz="2000" kern="1200"/>
        </a:p>
      </dsp:txBody>
      <dsp:txXfrm>
        <a:off x="0" y="796678"/>
        <a:ext cx="6072335" cy="414000"/>
      </dsp:txXfrm>
    </dsp:sp>
    <dsp:sp modelId="{B374407A-CDF5-4071-8C58-AC28B15AEEA3}">
      <dsp:nvSpPr>
        <dsp:cNvPr id="0" name=""/>
        <dsp:cNvSpPr/>
      </dsp:nvSpPr>
      <dsp:spPr>
        <a:xfrm>
          <a:off x="0" y="1376040"/>
          <a:ext cx="6072335" cy="950625"/>
        </a:xfrm>
        <a:prstGeom prst="roundRect">
          <a:avLst/>
        </a:prstGeom>
        <a:gradFill rotWithShape="1">
          <a:gsLst>
            <a:gs pos="0">
              <a:schemeClr val="dk1">
                <a:tint val="45000"/>
                <a:satMod val="200000"/>
              </a:schemeClr>
            </a:gs>
            <a:gs pos="30000">
              <a:schemeClr val="dk1">
                <a:tint val="61000"/>
                <a:satMod val="200000"/>
              </a:schemeClr>
            </a:gs>
            <a:gs pos="45000">
              <a:schemeClr val="dk1">
                <a:tint val="66000"/>
                <a:satMod val="200000"/>
              </a:schemeClr>
            </a:gs>
            <a:gs pos="55000">
              <a:schemeClr val="dk1">
                <a:tint val="66000"/>
                <a:satMod val="200000"/>
              </a:schemeClr>
            </a:gs>
            <a:gs pos="73000">
              <a:schemeClr val="dk1">
                <a:tint val="61000"/>
                <a:satMod val="200000"/>
              </a:schemeClr>
            </a:gs>
            <a:gs pos="100000">
              <a:schemeClr val="dk1">
                <a:tint val="45000"/>
                <a:satMod val="200000"/>
              </a:schemeClr>
            </a:gs>
          </a:gsLst>
          <a:lin ang="950000" scaled="1"/>
        </a:gradFill>
        <a:ln w="9525" cap="flat" cmpd="sng" algn="ctr">
          <a:solidFill>
            <a:schemeClr val="dk1"/>
          </a:solidFill>
          <a:prstDash val="solid"/>
        </a:ln>
        <a:effectLst>
          <a:outerShdw blurRad="38100" dist="25400" dir="5400000" rotWithShape="0">
            <a:srgbClr val="000000">
              <a:alpha val="40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5250" tIns="95250" rIns="95250" bIns="95250" numCol="1" spcCol="1270" anchor="ctr" anchorCtr="0">
          <a:noAutofit/>
        </a:bodyPr>
        <a:lstStyle/>
        <a:p>
          <a:pPr lvl="0" algn="r" defTabSz="1111250" rtl="1">
            <a:lnSpc>
              <a:spcPct val="90000"/>
            </a:lnSpc>
            <a:spcBef>
              <a:spcPct val="0"/>
            </a:spcBef>
            <a:spcAft>
              <a:spcPct val="35000"/>
            </a:spcAft>
          </a:pPr>
          <a:r>
            <a:rPr lang="ar-SA" sz="2500" kern="1200" dirty="0" smtClean="0">
              <a:solidFill>
                <a:schemeClr val="tx1"/>
              </a:solidFill>
            </a:rPr>
            <a:t>غموض وذلك لارتباطه بمفاهيم فلسفية(الألم واللذة, الغرائز, المدرسة التحليلية</a:t>
          </a:r>
          <a:endParaRPr lang="ar-SA" sz="2500" kern="1200" dirty="0">
            <a:solidFill>
              <a:schemeClr val="tx1"/>
            </a:solidFill>
          </a:endParaRPr>
        </a:p>
      </dsp:txBody>
      <dsp:txXfrm>
        <a:off x="46406" y="1422446"/>
        <a:ext cx="5979523" cy="857813"/>
      </dsp:txXfrm>
    </dsp:sp>
    <dsp:sp modelId="{FDCEA0FD-C769-4886-B6C9-C9C8A6FB5CBF}">
      <dsp:nvSpPr>
        <dsp:cNvPr id="0" name=""/>
        <dsp:cNvSpPr/>
      </dsp:nvSpPr>
      <dsp:spPr>
        <a:xfrm>
          <a:off x="0" y="2338080"/>
          <a:ext cx="6072335" cy="414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2797" tIns="31750" rIns="177800" bIns="31750" numCol="1" spcCol="1270" anchor="t" anchorCtr="0">
          <a:noAutofit/>
        </a:bodyPr>
        <a:lstStyle/>
        <a:p>
          <a:pPr marL="228600" lvl="1" indent="-228600" algn="r" defTabSz="889000" rtl="1">
            <a:lnSpc>
              <a:spcPct val="90000"/>
            </a:lnSpc>
            <a:spcBef>
              <a:spcPct val="0"/>
            </a:spcBef>
            <a:spcAft>
              <a:spcPct val="20000"/>
            </a:spcAft>
            <a:buChar char="••"/>
          </a:pPr>
          <a:r>
            <a:rPr lang="ar-SA" sz="2000" kern="1200" dirty="0" smtClean="0">
              <a:solidFill>
                <a:schemeClr val="tx1"/>
              </a:solidFill>
            </a:rPr>
            <a:t>ولكن السلوك الإنساني أكثر تنوعاً ومرونة!</a:t>
          </a:r>
          <a:endParaRPr lang="ar-SA" sz="2000" kern="1200" dirty="0">
            <a:solidFill>
              <a:schemeClr val="tx1"/>
            </a:solidFill>
          </a:endParaRPr>
        </a:p>
      </dsp:txBody>
      <dsp:txXfrm>
        <a:off x="0" y="2338080"/>
        <a:ext cx="6072335" cy="414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A5386F-1D6B-46BB-99E3-8AF7EFF85427}">
      <dsp:nvSpPr>
        <dsp:cNvPr id="0" name=""/>
        <dsp:cNvSpPr/>
      </dsp:nvSpPr>
      <dsp:spPr>
        <a:xfrm>
          <a:off x="5357" y="1551582"/>
          <a:ext cx="1601390" cy="960834"/>
        </a:xfrm>
        <a:prstGeom prst="roundRect">
          <a:avLst>
            <a:gd name="adj" fmla="val 10000"/>
          </a:avLst>
        </a:prstGeom>
        <a:gradFill rotWithShape="1">
          <a:gsLst>
            <a:gs pos="0">
              <a:schemeClr val="accent3">
                <a:tint val="45000"/>
                <a:satMod val="200000"/>
              </a:schemeClr>
            </a:gs>
            <a:gs pos="30000">
              <a:schemeClr val="accent3">
                <a:tint val="61000"/>
                <a:satMod val="200000"/>
              </a:schemeClr>
            </a:gs>
            <a:gs pos="45000">
              <a:schemeClr val="accent3">
                <a:tint val="66000"/>
                <a:satMod val="200000"/>
              </a:schemeClr>
            </a:gs>
            <a:gs pos="55000">
              <a:schemeClr val="accent3">
                <a:tint val="66000"/>
                <a:satMod val="200000"/>
              </a:schemeClr>
            </a:gs>
            <a:gs pos="73000">
              <a:schemeClr val="accent3">
                <a:tint val="61000"/>
                <a:satMod val="200000"/>
              </a:schemeClr>
            </a:gs>
            <a:gs pos="100000">
              <a:schemeClr val="accent3">
                <a:tint val="45000"/>
                <a:satMod val="200000"/>
              </a:schemeClr>
            </a:gs>
          </a:gsLst>
          <a:lin ang="950000" scaled="1"/>
        </a:gradFill>
        <a:ln w="9525" cap="flat" cmpd="sng" algn="ctr">
          <a:solidFill>
            <a:schemeClr val="accent3"/>
          </a:solidFill>
          <a:prstDash val="solid"/>
        </a:ln>
        <a:effectLst>
          <a:outerShdw blurRad="38100" dist="25400" dir="5400000" rotWithShape="0">
            <a:srgbClr val="000000">
              <a:alpha val="40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99060" tIns="99060" rIns="99060" bIns="99060" numCol="1" spcCol="1270" anchor="ctr" anchorCtr="0">
          <a:noAutofit/>
        </a:bodyPr>
        <a:lstStyle/>
        <a:p>
          <a:pPr lvl="0" algn="ctr" defTabSz="1155700" rtl="1">
            <a:lnSpc>
              <a:spcPct val="90000"/>
            </a:lnSpc>
            <a:spcBef>
              <a:spcPct val="0"/>
            </a:spcBef>
            <a:spcAft>
              <a:spcPct val="35000"/>
            </a:spcAft>
          </a:pPr>
          <a:r>
            <a:rPr lang="ar-SA" sz="2600" kern="1200" dirty="0" smtClean="0">
              <a:solidFill>
                <a:schemeClr val="tx1"/>
              </a:solidFill>
            </a:rPr>
            <a:t>استثارة فيزيولوجية</a:t>
          </a:r>
          <a:endParaRPr lang="ar-SA" sz="2600" kern="1200" dirty="0">
            <a:solidFill>
              <a:schemeClr val="tx1"/>
            </a:solidFill>
          </a:endParaRPr>
        </a:p>
      </dsp:txBody>
      <dsp:txXfrm>
        <a:off x="33499" y="1579724"/>
        <a:ext cx="1545106" cy="904550"/>
      </dsp:txXfrm>
    </dsp:sp>
    <dsp:sp modelId="{964E5ECA-0189-49A0-B031-466DB0212C91}">
      <dsp:nvSpPr>
        <dsp:cNvPr id="0" name=""/>
        <dsp:cNvSpPr/>
      </dsp:nvSpPr>
      <dsp:spPr>
        <a:xfrm>
          <a:off x="1766887" y="1833427"/>
          <a:ext cx="339494" cy="39714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rtl="1">
            <a:lnSpc>
              <a:spcPct val="90000"/>
            </a:lnSpc>
            <a:spcBef>
              <a:spcPct val="0"/>
            </a:spcBef>
            <a:spcAft>
              <a:spcPct val="35000"/>
            </a:spcAft>
          </a:pPr>
          <a:endParaRPr lang="ar-SA" sz="1800" kern="1200"/>
        </a:p>
      </dsp:txBody>
      <dsp:txXfrm>
        <a:off x="1766887" y="1912856"/>
        <a:ext cx="237646" cy="238286"/>
      </dsp:txXfrm>
    </dsp:sp>
    <dsp:sp modelId="{77CC821E-A6A2-4D72-A1FE-AE280F0A0E0B}">
      <dsp:nvSpPr>
        <dsp:cNvPr id="0" name=""/>
        <dsp:cNvSpPr/>
      </dsp:nvSpPr>
      <dsp:spPr>
        <a:xfrm>
          <a:off x="2247304" y="1551582"/>
          <a:ext cx="1601390" cy="96083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rtl="1">
            <a:lnSpc>
              <a:spcPct val="90000"/>
            </a:lnSpc>
            <a:spcBef>
              <a:spcPct val="0"/>
            </a:spcBef>
            <a:spcAft>
              <a:spcPct val="35000"/>
            </a:spcAft>
          </a:pPr>
          <a:r>
            <a:rPr lang="ar-SA" sz="2600" kern="1200" dirty="0" smtClean="0">
              <a:solidFill>
                <a:schemeClr val="tx1"/>
              </a:solidFill>
            </a:rPr>
            <a:t>تسمية</a:t>
          </a:r>
          <a:endParaRPr lang="ar-SA" sz="2600" kern="1200" dirty="0">
            <a:solidFill>
              <a:schemeClr val="tx1"/>
            </a:solidFill>
          </a:endParaRPr>
        </a:p>
      </dsp:txBody>
      <dsp:txXfrm>
        <a:off x="2275446" y="1579724"/>
        <a:ext cx="1545106" cy="904550"/>
      </dsp:txXfrm>
    </dsp:sp>
    <dsp:sp modelId="{A923D27B-5DCA-4EFE-851C-D7BA0FA2CB90}">
      <dsp:nvSpPr>
        <dsp:cNvPr id="0" name=""/>
        <dsp:cNvSpPr/>
      </dsp:nvSpPr>
      <dsp:spPr>
        <a:xfrm>
          <a:off x="4008834" y="1833427"/>
          <a:ext cx="339494" cy="39714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rtl="1">
            <a:lnSpc>
              <a:spcPct val="90000"/>
            </a:lnSpc>
            <a:spcBef>
              <a:spcPct val="0"/>
            </a:spcBef>
            <a:spcAft>
              <a:spcPct val="35000"/>
            </a:spcAft>
          </a:pPr>
          <a:endParaRPr lang="ar-SA" sz="1800" kern="1200"/>
        </a:p>
      </dsp:txBody>
      <dsp:txXfrm>
        <a:off x="4008834" y="1912856"/>
        <a:ext cx="237646" cy="238286"/>
      </dsp:txXfrm>
    </dsp:sp>
    <dsp:sp modelId="{99243F0C-6C93-4CE0-922C-AACE8A4BF625}">
      <dsp:nvSpPr>
        <dsp:cNvPr id="0" name=""/>
        <dsp:cNvSpPr/>
      </dsp:nvSpPr>
      <dsp:spPr>
        <a:xfrm>
          <a:off x="4489251" y="1551582"/>
          <a:ext cx="1601390" cy="960834"/>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rtl="1">
            <a:lnSpc>
              <a:spcPct val="90000"/>
            </a:lnSpc>
            <a:spcBef>
              <a:spcPct val="0"/>
            </a:spcBef>
            <a:spcAft>
              <a:spcPct val="35000"/>
            </a:spcAft>
          </a:pPr>
          <a:r>
            <a:rPr lang="ar-SA" sz="2600" kern="1200" dirty="0" smtClean="0">
              <a:solidFill>
                <a:schemeClr val="tx1"/>
              </a:solidFill>
            </a:rPr>
            <a:t>انفعال</a:t>
          </a:r>
          <a:endParaRPr lang="ar-SA" sz="2600" kern="1200" dirty="0">
            <a:solidFill>
              <a:schemeClr val="tx1"/>
            </a:solidFill>
          </a:endParaRPr>
        </a:p>
      </dsp:txBody>
      <dsp:txXfrm>
        <a:off x="4517393" y="1579724"/>
        <a:ext cx="1545106" cy="90455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790D5DA7-FB02-4AE4-925B-EC54C22E51BC}" type="datetimeFigureOut">
              <a:rPr lang="ar-SA" smtClean="0"/>
              <a:t>06/05/37</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A5777862-4EA9-48B1-90C2-6CDF419732BA}" type="slidenum">
              <a:rPr lang="ar-SA" smtClean="0"/>
              <a:t>‹#›</a:t>
            </a:fld>
            <a:endParaRPr lang="ar-SA"/>
          </a:p>
        </p:txBody>
      </p:sp>
    </p:spTree>
    <p:extLst>
      <p:ext uri="{BB962C8B-B14F-4D97-AF65-F5344CB8AC3E}">
        <p14:creationId xmlns:p14="http://schemas.microsoft.com/office/powerpoint/2010/main" val="2741852822"/>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r>
              <a:rPr lang="ar-SA" dirty="0" err="1" smtClean="0"/>
              <a:t>بية</a:t>
            </a:r>
            <a:endParaRPr lang="ar-SA" dirty="0"/>
          </a:p>
        </p:txBody>
      </p:sp>
      <p:sp>
        <p:nvSpPr>
          <p:cNvPr id="4" name="عنصر نائب لرقم الشريحة 3"/>
          <p:cNvSpPr>
            <a:spLocks noGrp="1"/>
          </p:cNvSpPr>
          <p:nvPr>
            <p:ph type="sldNum" sz="quarter" idx="10"/>
          </p:nvPr>
        </p:nvSpPr>
        <p:spPr/>
        <p:txBody>
          <a:bodyPr/>
          <a:lstStyle/>
          <a:p>
            <a:fld id="{A5777862-4EA9-48B1-90C2-6CDF419732BA}" type="slidenum">
              <a:rPr lang="ar-SA" smtClean="0"/>
              <a:t>21</a:t>
            </a:fld>
            <a:endParaRPr lang="ar-SA"/>
          </a:p>
        </p:txBody>
      </p:sp>
    </p:spTree>
    <p:extLst>
      <p:ext uri="{BB962C8B-B14F-4D97-AF65-F5344CB8AC3E}">
        <p14:creationId xmlns:p14="http://schemas.microsoft.com/office/powerpoint/2010/main" val="32622642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8" name="عنوان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6400800" y="6355080"/>
            <a:ext cx="2286000" cy="365760"/>
          </a:xfrm>
        </p:spPr>
        <p:txBody>
          <a:bodyPr/>
          <a:lstStyle>
            <a:lvl1pPr>
              <a:defRPr sz="1400"/>
            </a:lvl1pPr>
          </a:lstStyle>
          <a:p>
            <a:fld id="{E41782B7-5D04-4C8C-84E7-FB6F70168063}" type="datetimeFigureOut">
              <a:rPr lang="ar-SA" smtClean="0"/>
              <a:t>06/05/37</a:t>
            </a:fld>
            <a:endParaRPr lang="ar-SA"/>
          </a:p>
        </p:txBody>
      </p:sp>
      <p:sp>
        <p:nvSpPr>
          <p:cNvPr id="17" name="عنصر نائب للتذييل 16"/>
          <p:cNvSpPr>
            <a:spLocks noGrp="1"/>
          </p:cNvSpPr>
          <p:nvPr>
            <p:ph type="ftr" sz="quarter" idx="11"/>
          </p:nvPr>
        </p:nvSpPr>
        <p:spPr>
          <a:xfrm>
            <a:off x="2898648" y="6355080"/>
            <a:ext cx="3474720" cy="365760"/>
          </a:xfrm>
        </p:spPr>
        <p:txBody>
          <a:bodyPr/>
          <a:lstStyle/>
          <a:p>
            <a:endParaRPr lang="ar-SA"/>
          </a:p>
        </p:txBody>
      </p:sp>
      <p:sp>
        <p:nvSpPr>
          <p:cNvPr id="29" name="عنصر نائب لرقم الشريحة 28"/>
          <p:cNvSpPr>
            <a:spLocks noGrp="1"/>
          </p:cNvSpPr>
          <p:nvPr>
            <p:ph type="sldNum" sz="quarter" idx="12"/>
          </p:nvPr>
        </p:nvSpPr>
        <p:spPr>
          <a:xfrm>
            <a:off x="1216152" y="6355080"/>
            <a:ext cx="1219200" cy="365760"/>
          </a:xfrm>
        </p:spPr>
        <p:txBody>
          <a:bodyPr/>
          <a:lstStyle/>
          <a:p>
            <a:fld id="{490FF98D-6F44-44B4-8918-CE89F7553FA7}" type="slidenum">
              <a:rPr lang="ar-SA" smtClean="0"/>
              <a:t>‹#›</a:t>
            </a:fld>
            <a:endParaRPr lang="ar-SA"/>
          </a:p>
        </p:txBody>
      </p:sp>
      <p:sp>
        <p:nvSpPr>
          <p:cNvPr id="21" name="مستطيل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مستطيل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مستطيل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مستطيل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transition spd="slow">
    <p:cover dir="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E41782B7-5D04-4C8C-84E7-FB6F70168063}" type="datetimeFigureOut">
              <a:rPr lang="ar-SA" smtClean="0"/>
              <a:t>06/05/37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90FF98D-6F44-44B4-8918-CE89F7553FA7}" type="slidenum">
              <a:rPr lang="ar-SA" smtClean="0"/>
              <a:t>‹#›</a:t>
            </a:fld>
            <a:endParaRPr lang="ar-SA"/>
          </a:p>
        </p:txBody>
      </p:sp>
    </p:spTree>
  </p:cSld>
  <p:clrMapOvr>
    <a:masterClrMapping/>
  </p:clrMapOvr>
  <p:transition spd="slow">
    <p:cover dir="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E41782B7-5D04-4C8C-84E7-FB6F70168063}" type="datetimeFigureOut">
              <a:rPr lang="ar-SA" smtClean="0"/>
              <a:t>06/05/37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90FF98D-6F44-44B4-8918-CE89F7553FA7}" type="slidenum">
              <a:rPr lang="ar-SA" smtClean="0"/>
              <a:t>‹#›</a:t>
            </a:fld>
            <a:endParaRPr lang="ar-SA"/>
          </a:p>
        </p:txBody>
      </p:sp>
      <p:sp>
        <p:nvSpPr>
          <p:cNvPr id="7" name="رابط مستقيم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مثلث متساوي الساقين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رابط مستقيم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ransition spd="slow">
    <p:cover dir="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E41782B7-5D04-4C8C-84E7-FB6F70168063}" type="datetimeFigureOut">
              <a:rPr lang="ar-SA" smtClean="0"/>
              <a:t>06/05/37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490FF98D-6F44-44B4-8918-CE89F7553FA7}" type="slidenum">
              <a:rPr lang="ar-SA" smtClean="0"/>
              <a:t>‹#›</a:t>
            </a:fld>
            <a:endParaRPr lang="ar-SA"/>
          </a:p>
        </p:txBody>
      </p:sp>
      <p:sp>
        <p:nvSpPr>
          <p:cNvPr id="8" name="عنصر نائب للمحتوى 7"/>
          <p:cNvSpPr>
            <a:spLocks noGrp="1"/>
          </p:cNvSpPr>
          <p:nvPr>
            <p:ph sz="quarter" idx="1"/>
          </p:nvPr>
        </p:nvSpPr>
        <p:spPr>
          <a:xfrm>
            <a:off x="457200" y="1219200"/>
            <a:ext cx="8229600" cy="493776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transition spd="slow">
    <p:cover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a:xfrm>
            <a:off x="6400800" y="6355080"/>
            <a:ext cx="2286000" cy="365760"/>
          </a:xfrm>
        </p:spPr>
        <p:txBody>
          <a:bodyPr/>
          <a:lstStyle/>
          <a:p>
            <a:fld id="{E41782B7-5D04-4C8C-84E7-FB6F70168063}" type="datetimeFigureOut">
              <a:rPr lang="ar-SA" smtClean="0"/>
              <a:t>06/05/37</a:t>
            </a:fld>
            <a:endParaRPr lang="ar-SA"/>
          </a:p>
        </p:txBody>
      </p:sp>
      <p:sp>
        <p:nvSpPr>
          <p:cNvPr id="5" name="عنصر نائب للتذييل 4"/>
          <p:cNvSpPr>
            <a:spLocks noGrp="1"/>
          </p:cNvSpPr>
          <p:nvPr>
            <p:ph type="ftr" sz="quarter" idx="11"/>
          </p:nvPr>
        </p:nvSpPr>
        <p:spPr>
          <a:xfrm>
            <a:off x="2898648" y="6355080"/>
            <a:ext cx="3474720" cy="365760"/>
          </a:xfrm>
        </p:spPr>
        <p:txBody>
          <a:bodyPr/>
          <a:lstStyle/>
          <a:p>
            <a:endParaRPr lang="ar-SA"/>
          </a:p>
        </p:txBody>
      </p:sp>
      <p:sp>
        <p:nvSpPr>
          <p:cNvPr id="6" name="عنصر نائب لرقم الشريحة 5"/>
          <p:cNvSpPr>
            <a:spLocks noGrp="1"/>
          </p:cNvSpPr>
          <p:nvPr>
            <p:ph type="sldNum" sz="quarter" idx="12"/>
          </p:nvPr>
        </p:nvSpPr>
        <p:spPr>
          <a:xfrm>
            <a:off x="1069848" y="6355080"/>
            <a:ext cx="1520952" cy="365760"/>
          </a:xfrm>
        </p:spPr>
        <p:txBody>
          <a:bodyPr/>
          <a:lstStyle/>
          <a:p>
            <a:fld id="{490FF98D-6F44-44B4-8918-CE89F7553FA7}" type="slidenum">
              <a:rPr lang="ar-SA" smtClean="0"/>
              <a:t>‹#›</a:t>
            </a:fld>
            <a:endParaRPr lang="ar-SA"/>
          </a:p>
        </p:txBody>
      </p:sp>
      <p:sp>
        <p:nvSpPr>
          <p:cNvPr id="7" name="مستطيل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slow">
    <p:cover dir="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28600"/>
            <a:ext cx="8229600" cy="914400"/>
          </a:xfrm>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E41782B7-5D04-4C8C-84E7-FB6F70168063}" type="datetimeFigureOut">
              <a:rPr lang="ar-SA" smtClean="0"/>
              <a:t>06/05/37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490FF98D-6F44-44B4-8918-CE89F7553FA7}" type="slidenum">
              <a:rPr lang="ar-SA" smtClean="0"/>
              <a:t>‹#›</a:t>
            </a:fld>
            <a:endParaRPr lang="ar-SA"/>
          </a:p>
        </p:txBody>
      </p:sp>
      <p:sp>
        <p:nvSpPr>
          <p:cNvPr id="9" name="عنصر نائب للمحتوى 8"/>
          <p:cNvSpPr>
            <a:spLocks noGrp="1"/>
          </p:cNvSpPr>
          <p:nvPr>
            <p:ph sz="quarter" idx="1"/>
          </p:nvPr>
        </p:nvSpPr>
        <p:spPr>
          <a:xfrm>
            <a:off x="457200" y="1219200"/>
            <a:ext cx="4041648" cy="493776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632198" y="1216152"/>
            <a:ext cx="4041648" cy="493776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transition spd="slow">
    <p:cover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28600"/>
            <a:ext cx="8229600" cy="9144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7" name="عنصر نائب للتاريخ 6"/>
          <p:cNvSpPr>
            <a:spLocks noGrp="1"/>
          </p:cNvSpPr>
          <p:nvPr>
            <p:ph type="dt" sz="half" idx="10"/>
          </p:nvPr>
        </p:nvSpPr>
        <p:spPr/>
        <p:txBody>
          <a:bodyPr/>
          <a:lstStyle/>
          <a:p>
            <a:fld id="{E41782B7-5D04-4C8C-84E7-FB6F70168063}" type="datetimeFigureOut">
              <a:rPr lang="ar-SA" smtClean="0"/>
              <a:t>06/05/37</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490FF98D-6F44-44B4-8918-CE89F7553FA7}" type="slidenum">
              <a:rPr lang="ar-SA" smtClean="0"/>
              <a:t>‹#›</a:t>
            </a:fld>
            <a:endParaRPr lang="ar-SA"/>
          </a:p>
        </p:txBody>
      </p:sp>
      <p:sp>
        <p:nvSpPr>
          <p:cNvPr id="11" name="عنصر نائب للمحتوى 10"/>
          <p:cNvSpPr>
            <a:spLocks noGrp="1"/>
          </p:cNvSpPr>
          <p:nvPr>
            <p:ph sz="quarter" idx="2"/>
          </p:nvPr>
        </p:nvSpPr>
        <p:spPr>
          <a:xfrm>
            <a:off x="457200" y="2133600"/>
            <a:ext cx="4038600" cy="40386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648200" y="2133600"/>
            <a:ext cx="4038600" cy="40386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transition spd="slow">
    <p:cover dir="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28600"/>
            <a:ext cx="8229600" cy="914400"/>
          </a:xfrm>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E41782B7-5D04-4C8C-84E7-FB6F70168063}" type="datetimeFigureOut">
              <a:rPr lang="ar-SA" smtClean="0"/>
              <a:t>06/05/37</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490FF98D-6F44-44B4-8918-CE89F7553FA7}" type="slidenum">
              <a:rPr lang="ar-SA" smtClean="0"/>
              <a:t>‹#›</a:t>
            </a:fld>
            <a:endParaRPr lang="ar-SA"/>
          </a:p>
        </p:txBody>
      </p:sp>
      <p:sp>
        <p:nvSpPr>
          <p:cNvPr id="6" name="مثلث متساوي الساقين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transition spd="slow">
    <p:cover dir="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41782B7-5D04-4C8C-84E7-FB6F70168063}" type="datetimeFigureOut">
              <a:rPr lang="ar-SA" smtClean="0"/>
              <a:t>06/05/37</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490FF98D-6F44-44B4-8918-CE89F7553FA7}" type="slidenum">
              <a:rPr lang="ar-SA" smtClean="0"/>
              <a:t>‹#›</a:t>
            </a:fld>
            <a:endParaRPr lang="ar-SA"/>
          </a:p>
        </p:txBody>
      </p:sp>
      <p:sp>
        <p:nvSpPr>
          <p:cNvPr id="5" name="رابط مستقيم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مثلث متساوي الساقين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transition spd="slow">
    <p:cover dir="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41782B7-5D04-4C8C-84E7-FB6F70168063}" type="datetimeFigureOut">
              <a:rPr lang="ar-SA" smtClean="0"/>
              <a:t>06/05/37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490FF98D-6F44-44B4-8918-CE89F7553FA7}" type="slidenum">
              <a:rPr lang="ar-SA" smtClean="0"/>
              <a:t>‹#›</a:t>
            </a:fld>
            <a:endParaRPr lang="ar-SA"/>
          </a:p>
        </p:txBody>
      </p:sp>
      <p:sp>
        <p:nvSpPr>
          <p:cNvPr id="8" name="رابط مستقيم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رابط مستقيم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مثلث متساوي الساقين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عنصر نائب للمحتوى 11"/>
          <p:cNvSpPr>
            <a:spLocks noGrp="1"/>
          </p:cNvSpPr>
          <p:nvPr>
            <p:ph sz="quarter" idx="1"/>
          </p:nvPr>
        </p:nvSpPr>
        <p:spPr>
          <a:xfrm>
            <a:off x="304800" y="304800"/>
            <a:ext cx="5715000" cy="5715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transition spd="slow">
    <p:cover dir="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41782B7-5D04-4C8C-84E7-FB6F70168063}" type="datetimeFigureOut">
              <a:rPr lang="ar-SA" smtClean="0"/>
              <a:t>06/05/37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490FF98D-6F44-44B4-8918-CE89F7553FA7}" type="slidenum">
              <a:rPr lang="ar-SA" smtClean="0"/>
              <a:t>‹#›</a:t>
            </a:fld>
            <a:endParaRPr lang="ar-SA"/>
          </a:p>
        </p:txBody>
      </p:sp>
      <p:sp>
        <p:nvSpPr>
          <p:cNvPr id="8" name="رابط مستقيم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مثلث متساوي الساقين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slow">
    <p:cover dir="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عنصر نائب للعنوان 21"/>
          <p:cNvSpPr>
            <a:spLocks noGrp="1"/>
          </p:cNvSpPr>
          <p:nvPr>
            <p:ph type="title"/>
          </p:nvPr>
        </p:nvSpPr>
        <p:spPr>
          <a:xfrm>
            <a:off x="457200" y="152400"/>
            <a:ext cx="8229600" cy="990600"/>
          </a:xfrm>
          <a:prstGeom prst="rect">
            <a:avLst/>
          </a:prstGeom>
        </p:spPr>
        <p:txBody>
          <a:bodyPr vert="horz" anchor="b" anchorCtr="0">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E41782B7-5D04-4C8C-84E7-FB6F70168063}" type="datetimeFigureOut">
              <a:rPr lang="ar-SA" smtClean="0"/>
              <a:t>06/05/37</a:t>
            </a:fld>
            <a:endParaRPr lang="ar-SA"/>
          </a:p>
        </p:txBody>
      </p:sp>
      <p:sp>
        <p:nvSpPr>
          <p:cNvPr id="3" name="عنصر نائب للتذييل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ar-SA"/>
          </a:p>
        </p:txBody>
      </p:sp>
      <p:sp>
        <p:nvSpPr>
          <p:cNvPr id="23" name="عنصر نائب لرقم الشريحة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490FF98D-6F44-44B4-8918-CE89F7553FA7}" type="slidenum">
              <a:rPr lang="ar-SA" smtClean="0"/>
              <a:t>‹#›</a:t>
            </a:fld>
            <a:endParaRPr lang="ar-SA"/>
          </a:p>
        </p:txBody>
      </p:sp>
      <p:sp>
        <p:nvSpPr>
          <p:cNvPr id="28" name="رابط مستقيم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رابط مستقيم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مثلث متساوي الساقين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cover dir="r"/>
  </p:transition>
  <p:timing>
    <p:tnLst>
      <p:par>
        <p:cTn id="1" dur="indefinite" restart="never" nodeType="tmRoot"/>
      </p:par>
    </p:tnLst>
  </p:timing>
  <p:txStyles>
    <p:titleStyle>
      <a:lvl1pPr algn="l" rtl="1" eaLnBrk="1" latinLnBrk="0" hangingPunct="1">
        <a:spcBef>
          <a:spcPct val="0"/>
        </a:spcBef>
        <a:buNone/>
        <a:defRPr kumimoji="0" sz="3200" kern="120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r" rtl="1"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r" rtl="1"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r" rtl="1"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r" rtl="1"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r" rtl="1"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r" rtl="1"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r" rtl="1"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r" rtl="1"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image" Target="../media/image10.wmf"/><Relationship Id="rId1" Type="http://schemas.openxmlformats.org/officeDocument/2006/relationships/slideLayout" Target="../slideLayouts/slideLayout7.xml"/><Relationship Id="rId5" Type="http://schemas.openxmlformats.org/officeDocument/2006/relationships/image" Target="../media/image13.emf"/><Relationship Id="rId4" Type="http://schemas.openxmlformats.org/officeDocument/2006/relationships/image" Target="../media/image12.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bmp"/><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A" dirty="0" smtClean="0"/>
              <a:t>الذهن الاجتماعي</a:t>
            </a:r>
            <a:endParaRPr lang="ar-SA" dirty="0"/>
          </a:p>
        </p:txBody>
      </p:sp>
      <p:sp>
        <p:nvSpPr>
          <p:cNvPr id="3" name="عنوان فرعي 2"/>
          <p:cNvSpPr>
            <a:spLocks noGrp="1"/>
          </p:cNvSpPr>
          <p:nvPr>
            <p:ph type="subTitle" idx="1"/>
          </p:nvPr>
        </p:nvSpPr>
        <p:spPr/>
        <p:txBody>
          <a:bodyPr/>
          <a:lstStyle/>
          <a:p>
            <a:r>
              <a:rPr lang="ar-SA" dirty="0" smtClean="0">
                <a:solidFill>
                  <a:srgbClr val="FF0000"/>
                </a:solidFill>
              </a:rPr>
              <a:t>التفكير بالآخرين والعالم الاجتماعي</a:t>
            </a:r>
            <a:endParaRPr lang="ar-SA" dirty="0">
              <a:solidFill>
                <a:srgbClr val="FF0000"/>
              </a:solidFill>
            </a:endParaRPr>
          </a:p>
        </p:txBody>
      </p:sp>
      <p:pic>
        <p:nvPicPr>
          <p:cNvPr id="1026" name="Picture 2" descr="CA8MQFK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188640"/>
            <a:ext cx="2664296" cy="3778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98406524"/>
      </p:ext>
    </p:extLst>
  </p:cSld>
  <p:clrMapOvr>
    <a:masterClrMapping/>
  </p:clrMapOvr>
  <p:transition spd="slow">
    <p:cover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914400" y="428625"/>
            <a:ext cx="8229600" cy="642938"/>
          </a:xfrm>
        </p:spPr>
        <p:txBody>
          <a:bodyPr>
            <a:normAutofit fontScale="90000"/>
          </a:bodyPr>
          <a:lstStyle/>
          <a:p>
            <a:pPr eaLnBrk="1" hangingPunct="1">
              <a:defRPr/>
            </a:pPr>
            <a:r>
              <a:rPr lang="ar-SA" b="1" dirty="0" smtClean="0">
                <a:cs typeface="Arial" charset="0"/>
              </a:rPr>
              <a:t/>
            </a:r>
            <a:br>
              <a:rPr lang="ar-SA" b="1" dirty="0" smtClean="0">
                <a:cs typeface="Arial" charset="0"/>
              </a:rPr>
            </a:br>
            <a:r>
              <a:rPr lang="ar-SA" b="1" dirty="0" smtClean="0">
                <a:cs typeface="Arial" charset="0"/>
              </a:rPr>
              <a:t> </a:t>
            </a:r>
            <a:r>
              <a:rPr lang="ar-SA" sz="5400" b="1" dirty="0" smtClean="0">
                <a:cs typeface="Arial" charset="0"/>
              </a:rPr>
              <a:t>أثر المخطوطات الذهنية</a:t>
            </a:r>
            <a:r>
              <a:rPr lang="ar-SA" b="1" dirty="0" smtClean="0">
                <a:cs typeface="Arial" charset="0"/>
              </a:rPr>
              <a:t> </a:t>
            </a:r>
            <a:br>
              <a:rPr lang="ar-SA" b="1" dirty="0" smtClean="0">
                <a:cs typeface="Arial" charset="0"/>
              </a:rPr>
            </a:br>
            <a:endParaRPr lang="fr-CA" b="1" dirty="0" smtClean="0">
              <a:cs typeface="Arial" charset="0"/>
            </a:endParaRPr>
          </a:p>
        </p:txBody>
      </p:sp>
      <p:sp>
        <p:nvSpPr>
          <p:cNvPr id="24579" name="Espace réservé du contenu 2"/>
          <p:cNvSpPr>
            <a:spLocks noGrp="1"/>
          </p:cNvSpPr>
          <p:nvPr>
            <p:ph idx="4294967295"/>
          </p:nvPr>
        </p:nvSpPr>
        <p:spPr>
          <a:xfrm>
            <a:off x="0" y="1600200"/>
            <a:ext cx="8229600" cy="4525963"/>
          </a:xfrm>
        </p:spPr>
        <p:txBody>
          <a:bodyPr/>
          <a:lstStyle/>
          <a:p>
            <a:pPr algn="r" rtl="1" eaLnBrk="1" hangingPunct="1"/>
            <a:r>
              <a:rPr lang="ar-SA" sz="2800" b="1" smtClean="0">
                <a:solidFill>
                  <a:schemeClr val="tx2"/>
                </a:solidFill>
              </a:rPr>
              <a:t>على معالجة الموضوعات.</a:t>
            </a:r>
          </a:p>
          <a:p>
            <a:pPr algn="r" rtl="1" eaLnBrk="1" hangingPunct="1">
              <a:buFont typeface="Arial" pitchFamily="34" charset="0"/>
              <a:buNone/>
            </a:pPr>
            <a:r>
              <a:rPr lang="ar-SA" b="1" smtClean="0"/>
              <a:t> </a:t>
            </a:r>
          </a:p>
          <a:p>
            <a:pPr algn="r" rtl="1" eaLnBrk="1" hangingPunct="1"/>
            <a:r>
              <a:rPr lang="ar-SA" sz="2800" b="1" smtClean="0">
                <a:solidFill>
                  <a:schemeClr val="tx2"/>
                </a:solidFill>
              </a:rPr>
              <a:t>على الانتباه.</a:t>
            </a:r>
          </a:p>
          <a:p>
            <a:pPr algn="r" rtl="1" eaLnBrk="1" hangingPunct="1">
              <a:buFont typeface="Arial" pitchFamily="34" charset="0"/>
              <a:buNone/>
            </a:pPr>
            <a:r>
              <a:rPr lang="ar-SA" b="1" smtClean="0"/>
              <a:t>  </a:t>
            </a:r>
          </a:p>
          <a:p>
            <a:pPr algn="r" rtl="1" eaLnBrk="1" hangingPunct="1"/>
            <a:r>
              <a:rPr lang="ar-SA" sz="2800" b="1" smtClean="0">
                <a:solidFill>
                  <a:schemeClr val="tx2"/>
                </a:solidFill>
              </a:rPr>
              <a:t>على الترميز الذهني.</a:t>
            </a:r>
            <a:endParaRPr lang="fr-CA" sz="2800" b="1" smtClean="0">
              <a:solidFill>
                <a:schemeClr val="tx2"/>
              </a:solidFill>
              <a:cs typeface="Arial" pitchFamily="34" charset="0"/>
            </a:endParaRPr>
          </a:p>
        </p:txBody>
      </p:sp>
      <p:pic>
        <p:nvPicPr>
          <p:cNvPr id="29700" name="Picture 4" descr="pe01616_"/>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 y="1905000"/>
            <a:ext cx="22098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1" name="Picture 5" descr="MMj03180780000[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733800" y="1524000"/>
            <a:ext cx="952500"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2" name="Picture 6" descr="j023715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81400" y="2590800"/>
            <a:ext cx="1371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3" name="Picture 7" descr="MCj01569790000[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81400" y="3910558"/>
            <a:ext cx="1447800" cy="139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0863909"/>
      </p:ext>
    </p:extLst>
  </p:cSld>
  <p:clrMapOvr>
    <a:masterClrMapping/>
  </p:clrMapOvr>
  <p:transition spd="slow">
    <p:cover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24579">
                                            <p:txEl>
                                              <p:pRg st="0" end="0"/>
                                            </p:txEl>
                                          </p:spTgt>
                                        </p:tgtEl>
                                        <p:attrNameLst>
                                          <p:attrName>style.visibility</p:attrName>
                                        </p:attrNameLst>
                                      </p:cBhvr>
                                      <p:to>
                                        <p:strVal val="visible"/>
                                      </p:to>
                                    </p:set>
                                    <p:animEffect transition="in" filter="fade">
                                      <p:cBhvr>
                                        <p:cTn id="14" dur="500"/>
                                        <p:tgtEl>
                                          <p:spTgt spid="24579">
                                            <p:txEl>
                                              <p:pRg st="0" end="0"/>
                                            </p:txEl>
                                          </p:spTgt>
                                        </p:tgtEl>
                                      </p:cBhvr>
                                    </p:animEffect>
                                    <p:anim calcmode="lin" valueType="num">
                                      <p:cBhvr>
                                        <p:cTn id="15" dur="500" fill="hold"/>
                                        <p:tgtEl>
                                          <p:spTgt spid="24579">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24579">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24579">
                                            <p:txEl>
                                              <p:pRg st="1" end="1"/>
                                            </p:txEl>
                                          </p:spTgt>
                                        </p:tgtEl>
                                        <p:attrNameLst>
                                          <p:attrName>style.visibility</p:attrName>
                                        </p:attrNameLst>
                                      </p:cBhvr>
                                      <p:to>
                                        <p:strVal val="visible"/>
                                      </p:to>
                                    </p:set>
                                    <p:animEffect transition="in" filter="fade">
                                      <p:cBhvr>
                                        <p:cTn id="21" dur="500"/>
                                        <p:tgtEl>
                                          <p:spTgt spid="24579">
                                            <p:txEl>
                                              <p:pRg st="1" end="1"/>
                                            </p:txEl>
                                          </p:spTgt>
                                        </p:tgtEl>
                                      </p:cBhvr>
                                    </p:animEffect>
                                    <p:anim calcmode="lin" valueType="num">
                                      <p:cBhvr>
                                        <p:cTn id="22" dur="500" fill="hold"/>
                                        <p:tgtEl>
                                          <p:spTgt spid="24579">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24579">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24579">
                                            <p:txEl>
                                              <p:pRg st="2" end="2"/>
                                            </p:txEl>
                                          </p:spTgt>
                                        </p:tgtEl>
                                        <p:attrNameLst>
                                          <p:attrName>style.visibility</p:attrName>
                                        </p:attrNameLst>
                                      </p:cBhvr>
                                      <p:to>
                                        <p:strVal val="visible"/>
                                      </p:to>
                                    </p:set>
                                    <p:animEffect transition="in" filter="fade">
                                      <p:cBhvr>
                                        <p:cTn id="28" dur="500"/>
                                        <p:tgtEl>
                                          <p:spTgt spid="24579">
                                            <p:txEl>
                                              <p:pRg st="2" end="2"/>
                                            </p:txEl>
                                          </p:spTgt>
                                        </p:tgtEl>
                                      </p:cBhvr>
                                    </p:animEffect>
                                    <p:anim calcmode="lin" valueType="num">
                                      <p:cBhvr>
                                        <p:cTn id="29" dur="500" fill="hold"/>
                                        <p:tgtEl>
                                          <p:spTgt spid="24579">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24579">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4" presetClass="entr" presetSubtype="0" fill="hold" grpId="0" nodeType="clickEffect">
                                  <p:stCondLst>
                                    <p:cond delay="0"/>
                                  </p:stCondLst>
                                  <p:childTnLst>
                                    <p:set>
                                      <p:cBhvr>
                                        <p:cTn id="34" dur="1" fill="hold">
                                          <p:stCondLst>
                                            <p:cond delay="0"/>
                                          </p:stCondLst>
                                        </p:cTn>
                                        <p:tgtEl>
                                          <p:spTgt spid="24579">
                                            <p:txEl>
                                              <p:pRg st="3" end="3"/>
                                            </p:txEl>
                                          </p:spTgt>
                                        </p:tgtEl>
                                        <p:attrNameLst>
                                          <p:attrName>style.visibility</p:attrName>
                                        </p:attrNameLst>
                                      </p:cBhvr>
                                      <p:to>
                                        <p:strVal val="visible"/>
                                      </p:to>
                                    </p:set>
                                    <p:animEffect transition="in" filter="fade">
                                      <p:cBhvr>
                                        <p:cTn id="35" dur="500"/>
                                        <p:tgtEl>
                                          <p:spTgt spid="24579">
                                            <p:txEl>
                                              <p:pRg st="3" end="3"/>
                                            </p:txEl>
                                          </p:spTgt>
                                        </p:tgtEl>
                                      </p:cBhvr>
                                    </p:animEffect>
                                    <p:anim calcmode="lin" valueType="num">
                                      <p:cBhvr>
                                        <p:cTn id="36" dur="500" fill="hold"/>
                                        <p:tgtEl>
                                          <p:spTgt spid="24579">
                                            <p:txEl>
                                              <p:pRg st="3" end="3"/>
                                            </p:txEl>
                                          </p:spTgt>
                                        </p:tgtEl>
                                        <p:attrNameLst>
                                          <p:attrName>ppt_x</p:attrName>
                                        </p:attrNameLst>
                                      </p:cBhvr>
                                      <p:tavLst>
                                        <p:tav tm="0">
                                          <p:val>
                                            <p:strVal val="#ppt_x"/>
                                          </p:val>
                                        </p:tav>
                                        <p:tav tm="100000">
                                          <p:val>
                                            <p:strVal val="#ppt_x"/>
                                          </p:val>
                                        </p:tav>
                                      </p:tavLst>
                                    </p:anim>
                                    <p:anim calcmode="lin" valueType="num">
                                      <p:cBhvr>
                                        <p:cTn id="37" dur="500" fill="hold"/>
                                        <p:tgtEl>
                                          <p:spTgt spid="24579">
                                            <p:txEl>
                                              <p:pRg st="3" end="3"/>
                                            </p:txEl>
                                          </p:spTgt>
                                        </p:tgtEl>
                                        <p:attrNameLst>
                                          <p:attrName>ppt_y</p:attrName>
                                        </p:attrNameLst>
                                      </p:cBhvr>
                                      <p:tavLst>
                                        <p:tav tm="0">
                                          <p:val>
                                            <p:strVal val="#ppt_y+.05"/>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4" presetClass="entr" presetSubtype="0" fill="hold" grpId="0" nodeType="clickEffect">
                                  <p:stCondLst>
                                    <p:cond delay="0"/>
                                  </p:stCondLst>
                                  <p:childTnLst>
                                    <p:set>
                                      <p:cBhvr>
                                        <p:cTn id="41" dur="1" fill="hold">
                                          <p:stCondLst>
                                            <p:cond delay="0"/>
                                          </p:stCondLst>
                                        </p:cTn>
                                        <p:tgtEl>
                                          <p:spTgt spid="24579">
                                            <p:txEl>
                                              <p:pRg st="4" end="4"/>
                                            </p:txEl>
                                          </p:spTgt>
                                        </p:tgtEl>
                                        <p:attrNameLst>
                                          <p:attrName>style.visibility</p:attrName>
                                        </p:attrNameLst>
                                      </p:cBhvr>
                                      <p:to>
                                        <p:strVal val="visible"/>
                                      </p:to>
                                    </p:set>
                                    <p:animEffect transition="in" filter="fade">
                                      <p:cBhvr>
                                        <p:cTn id="42" dur="500"/>
                                        <p:tgtEl>
                                          <p:spTgt spid="24579">
                                            <p:txEl>
                                              <p:pRg st="4" end="4"/>
                                            </p:txEl>
                                          </p:spTgt>
                                        </p:tgtEl>
                                      </p:cBhvr>
                                    </p:animEffect>
                                    <p:anim calcmode="lin" valueType="num">
                                      <p:cBhvr>
                                        <p:cTn id="43" dur="500" fill="hold"/>
                                        <p:tgtEl>
                                          <p:spTgt spid="24579">
                                            <p:txEl>
                                              <p:pRg st="4" end="4"/>
                                            </p:txEl>
                                          </p:spTgt>
                                        </p:tgtEl>
                                        <p:attrNameLst>
                                          <p:attrName>ppt_x</p:attrName>
                                        </p:attrNameLst>
                                      </p:cBhvr>
                                      <p:tavLst>
                                        <p:tav tm="0">
                                          <p:val>
                                            <p:strVal val="#ppt_x"/>
                                          </p:val>
                                        </p:tav>
                                        <p:tav tm="100000">
                                          <p:val>
                                            <p:strVal val="#ppt_x"/>
                                          </p:val>
                                        </p:tav>
                                      </p:tavLst>
                                    </p:anim>
                                    <p:anim calcmode="lin" valueType="num">
                                      <p:cBhvr>
                                        <p:cTn id="44" dur="500" fill="hold"/>
                                        <p:tgtEl>
                                          <p:spTgt spid="24579">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4579"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dirty="0" smtClean="0"/>
              <a:t>أثر المخطوطات الذهنية على معالجة المعلومات</a:t>
            </a:r>
            <a:endParaRPr lang="ar-SA" dirty="0"/>
          </a:p>
        </p:txBody>
      </p:sp>
      <p:sp>
        <p:nvSpPr>
          <p:cNvPr id="3" name="عنصر نائب للمحتوى 2"/>
          <p:cNvSpPr>
            <a:spLocks noGrp="1"/>
          </p:cNvSpPr>
          <p:nvPr>
            <p:ph sz="quarter" idx="1"/>
          </p:nvPr>
        </p:nvSpPr>
        <p:spPr/>
        <p:txBody>
          <a:bodyPr>
            <a:normAutofit fontScale="85000" lnSpcReduction="10000"/>
          </a:bodyPr>
          <a:lstStyle/>
          <a:p>
            <a:r>
              <a:rPr lang="ar-SA" dirty="0" smtClean="0"/>
              <a:t>مثال: تخيلي نفسك ذاهبة إلى الجامعة, أو للتسوق, حفل..</a:t>
            </a:r>
          </a:p>
          <a:p>
            <a:r>
              <a:rPr lang="ar-SA" dirty="0" smtClean="0"/>
              <a:t>ماذا قد يأتي في ذهنك في كل من الموقفين؟</a:t>
            </a:r>
          </a:p>
          <a:p>
            <a:r>
              <a:rPr lang="ar-SA" dirty="0" smtClean="0"/>
              <a:t>كل ذلك نتيجة لتفعيل المخطوطات الذهنية المتعلقة بهذه المثيرات.</a:t>
            </a:r>
          </a:p>
          <a:p>
            <a:r>
              <a:rPr lang="ar-SA" dirty="0" smtClean="0"/>
              <a:t>وادراك الفرد لأي مثير هو نتاج تفاعل بين ثلاثة أنظمة</a:t>
            </a:r>
          </a:p>
          <a:p>
            <a:r>
              <a:rPr lang="ar-SA" dirty="0" smtClean="0"/>
              <a:t>- معارف الفرد وخبراته عن هذا المثير</a:t>
            </a:r>
          </a:p>
          <a:p>
            <a:r>
              <a:rPr lang="ar-SA" dirty="0" smtClean="0"/>
              <a:t>- العمليات الذهنية المختلفة مثل الانتباه والذاكرة والتفيئة</a:t>
            </a:r>
          </a:p>
          <a:p>
            <a:r>
              <a:rPr lang="ar-SA" dirty="0" smtClean="0"/>
              <a:t>- المعلومات الواردة عن المثير في الموقف المباشر والعلاقة بين تأثيرات هذه الأنظمة.</a:t>
            </a:r>
          </a:p>
          <a:p>
            <a:r>
              <a:rPr lang="ar-SA" dirty="0" smtClean="0"/>
              <a:t>أذاً الفرد يقوم بتفيئة المثير أي وضعه في فئة ينتمي إليها, وهذه التفيئة تجعل الانتباه انتقائي, وتؤثر هذه في تفسير المعلومات. يمكن أن نميز بين نوعين من العمليات:</a:t>
            </a:r>
          </a:p>
          <a:p>
            <a:r>
              <a:rPr lang="ar-SA" dirty="0" smtClean="0">
                <a:solidFill>
                  <a:srgbClr val="C00000"/>
                </a:solidFill>
              </a:rPr>
              <a:t>العمليات الهابطة في معالجة المعلومات</a:t>
            </a:r>
            <a:r>
              <a:rPr lang="ar-SA" dirty="0" smtClean="0"/>
              <a:t>: عمليات موجهة بالمخطوطة وهي  تأثير معارفنا ومفاهيمنا السابقة عن الموضوعات على ادراكنا لها</a:t>
            </a:r>
          </a:p>
          <a:p>
            <a:r>
              <a:rPr lang="ar-SA" dirty="0" smtClean="0">
                <a:solidFill>
                  <a:srgbClr val="C00000"/>
                </a:solidFill>
              </a:rPr>
              <a:t>والعمليات الصاعدة</a:t>
            </a:r>
            <a:r>
              <a:rPr lang="ar-SA" dirty="0" smtClean="0"/>
              <a:t>: العمليات الموجهة بالبيانات , وهي تأثير خصائصها الموضوعية على معارفنا على معارفنا ومفاهيمنا عنها.</a:t>
            </a:r>
            <a:endParaRPr lang="ar-SA" dirty="0"/>
          </a:p>
        </p:txBody>
      </p:sp>
    </p:spTree>
    <p:extLst>
      <p:ext uri="{BB962C8B-B14F-4D97-AF65-F5344CB8AC3E}">
        <p14:creationId xmlns:p14="http://schemas.microsoft.com/office/powerpoint/2010/main" val="1035911805"/>
      </p:ext>
    </p:extLst>
  </p:cSld>
  <p:clrMapOvr>
    <a:masterClrMapping/>
  </p:clrMapOvr>
  <p:transition spd="slow">
    <p:cover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تأثير المخطوطات الذهنية على الانتباه</a:t>
            </a:r>
            <a:endParaRPr lang="ar-SA" dirty="0"/>
          </a:p>
        </p:txBody>
      </p:sp>
      <p:sp>
        <p:nvSpPr>
          <p:cNvPr id="3" name="عنصر نائب للمحتوى 2"/>
          <p:cNvSpPr>
            <a:spLocks noGrp="1"/>
          </p:cNvSpPr>
          <p:nvPr>
            <p:ph sz="quarter" idx="1"/>
          </p:nvPr>
        </p:nvSpPr>
        <p:spPr/>
        <p:txBody>
          <a:bodyPr>
            <a:normAutofit lnSpcReduction="10000"/>
          </a:bodyPr>
          <a:lstStyle/>
          <a:p>
            <a:r>
              <a:rPr lang="ar-SA" dirty="0" smtClean="0"/>
              <a:t>يتأثر الانتباه بالمخطوطات النشطة, وهي التي توجه انتباه الفرد إلى معلومات معينة, وتضعف انتباهه لمعلومات أخرى. ويتمثل تأثير المخطوطات الذهنية على الانتباه فيما يسمى بأثر الاتساق وأثر التناقض, وهو انتباه الفرد للمعلومات المتسقة أو المناقضة للمخطوطة الذهنية النشطة أعلى من انتباهه للمعلومات المحايدة  تتعلق بالمخطوطة الحالية.</a:t>
            </a:r>
          </a:p>
          <a:p>
            <a:r>
              <a:rPr lang="ar-SA" dirty="0" smtClean="0">
                <a:solidFill>
                  <a:srgbClr val="C00000"/>
                </a:solidFill>
              </a:rPr>
              <a:t>ولكن أيهما يجلب انتباه الفرد أكثر؟</a:t>
            </a:r>
          </a:p>
          <a:p>
            <a:r>
              <a:rPr lang="ar-SA" dirty="0" smtClean="0"/>
              <a:t>وجدت الدراسات ان المعلومات المتناقضة تجعل الفرد ينتبه أكثر. وأكدت دراسات أخرى العكس تماماً.</a:t>
            </a:r>
          </a:p>
          <a:p>
            <a:r>
              <a:rPr lang="ar-SA" dirty="0" smtClean="0"/>
              <a:t>وقد حل </a:t>
            </a:r>
            <a:r>
              <a:rPr lang="ar-SA" dirty="0" err="1" smtClean="0"/>
              <a:t>ستاغنور</a:t>
            </a:r>
            <a:r>
              <a:rPr lang="ar-SA" dirty="0" smtClean="0"/>
              <a:t> هذا التعارض باقتراح ما يلي:</a:t>
            </a:r>
          </a:p>
          <a:p>
            <a:r>
              <a:rPr lang="ar-SA" dirty="0" smtClean="0"/>
              <a:t>- بأنه عندما يكون الفرد مدفوعاً لحكم دقيق فإنه سينتبه لكل أنواع المعلومات, وبالتالي هنا سوف ينتبه للمعلومات المتناقضة, أما في حال لم يكن كذلك فإنه سينتبه للمعلومات المتسقة مع توقعاته.</a:t>
            </a:r>
            <a:endParaRPr lang="ar-SA" dirty="0"/>
          </a:p>
        </p:txBody>
      </p:sp>
    </p:spTree>
    <p:extLst>
      <p:ext uri="{BB962C8B-B14F-4D97-AF65-F5344CB8AC3E}">
        <p14:creationId xmlns:p14="http://schemas.microsoft.com/office/powerpoint/2010/main" val="611109190"/>
      </p:ext>
    </p:extLst>
  </p:cSld>
  <p:clrMapOvr>
    <a:masterClrMapping/>
  </p:clrMapOvr>
  <p:transition spd="slow">
    <p:cover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تأثير المخطوطات الذهنية على </a:t>
            </a:r>
            <a:r>
              <a:rPr lang="ar-SA" smtClean="0"/>
              <a:t>الترميز الذهني</a:t>
            </a:r>
            <a:endParaRPr lang="ar-SA" dirty="0"/>
          </a:p>
        </p:txBody>
      </p:sp>
      <p:sp>
        <p:nvSpPr>
          <p:cNvPr id="3" name="عنصر نائب للمحتوى 2"/>
          <p:cNvSpPr>
            <a:spLocks noGrp="1"/>
          </p:cNvSpPr>
          <p:nvPr>
            <p:ph sz="quarter" idx="1"/>
          </p:nvPr>
        </p:nvSpPr>
        <p:spPr/>
        <p:txBody>
          <a:bodyPr>
            <a:normAutofit lnSpcReduction="10000"/>
          </a:bodyPr>
          <a:lstStyle/>
          <a:p>
            <a:r>
              <a:rPr lang="ar-SA" dirty="0" smtClean="0"/>
              <a:t>ترمز المعلومة بعد الانتباه لها, وهي عملية تحويل المعلومة إلى رمز عقلي ودمجها في الذاكرة, وإن المخطوطات الذهنية التي ليس لها معنى لا ترمز, ولا يحتفظ بها, واشارت الدراسات إن الإمارات الفيزيقية الواضحة(اللون , الجنس, العمر) من أقوى الخصائص تفعيلاً للمخطوطات الذهنية. وعندما تفعل المخطوطة الذهنية لجماعة أو فئة ما, فإنها توجه ادراك الفرد لتفسير السلوك. ويزداد احتمال </a:t>
            </a:r>
            <a:r>
              <a:rPr lang="ar-SA" dirty="0" err="1" smtClean="0"/>
              <a:t>تفئية</a:t>
            </a:r>
            <a:r>
              <a:rPr lang="ar-SA" dirty="0" smtClean="0"/>
              <a:t>  شخص ما بزيادة تشابهه مع النموذج النمطي لفئة من الفئات. والنماذج النمطية هي نوع من المخطوطات الذهنية ويمثل كل منها خصائص الشخص الأكثر تمثيلاً للفئة كما يدركها الفرد, أي الشخص الذي يجسد الصورة النمطية لفئة من الفئات. (هي الخصائص الشخصية لأعضاء جماعة ما)</a:t>
            </a:r>
          </a:p>
          <a:p>
            <a:r>
              <a:rPr lang="ar-SA" dirty="0" smtClean="0">
                <a:solidFill>
                  <a:srgbClr val="FF0000"/>
                </a:solidFill>
              </a:rPr>
              <a:t>الفرق بين النموذج النمطي والصورة النمطية: فكري في الشخص الأكثر تمثيلاً لأساتذة الجامعة (النموذج) وبماذا يتصف أساتذة الجامعة, عن الصورة النمطية.</a:t>
            </a:r>
            <a:endParaRPr lang="ar-SA" dirty="0">
              <a:solidFill>
                <a:srgbClr val="FF0000"/>
              </a:solidFill>
            </a:endParaRPr>
          </a:p>
        </p:txBody>
      </p:sp>
    </p:spTree>
    <p:extLst>
      <p:ext uri="{BB962C8B-B14F-4D97-AF65-F5344CB8AC3E}">
        <p14:creationId xmlns:p14="http://schemas.microsoft.com/office/powerpoint/2010/main" val="318295388"/>
      </p:ext>
    </p:extLst>
  </p:cSld>
  <p:clrMapOvr>
    <a:masterClrMapping/>
  </p:clrMapOvr>
  <p:transition spd="slow">
    <p:cover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style>
          <a:lnRef idx="1">
            <a:schemeClr val="accent5"/>
          </a:lnRef>
          <a:fillRef idx="2">
            <a:schemeClr val="accent5"/>
          </a:fillRef>
          <a:effectRef idx="1">
            <a:schemeClr val="accent5"/>
          </a:effectRef>
          <a:fontRef idx="minor">
            <a:schemeClr val="dk1"/>
          </a:fontRef>
        </p:style>
        <p:txBody>
          <a:bodyPr/>
          <a:lstStyle/>
          <a:p>
            <a:r>
              <a:rPr lang="ar-SA" dirty="0" smtClean="0"/>
              <a:t>الاستدلال الاجتماعي</a:t>
            </a:r>
            <a:endParaRPr lang="ar-SA" dirty="0"/>
          </a:p>
        </p:txBody>
      </p:sp>
      <p:sp>
        <p:nvSpPr>
          <p:cNvPr id="3" name="عنوان فرعي 2"/>
          <p:cNvSpPr>
            <a:spLocks noGrp="1"/>
          </p:cNvSpPr>
          <p:nvPr>
            <p:ph type="subTitle" idx="1"/>
          </p:nvPr>
        </p:nvSpPr>
        <p:spPr>
          <a:solidFill>
            <a:schemeClr val="accent3">
              <a:lumMod val="50000"/>
            </a:schemeClr>
          </a:solidFill>
        </p:spPr>
        <p:txBody>
          <a:bodyPr/>
          <a:lstStyle/>
          <a:p>
            <a:r>
              <a:rPr lang="ar-SA" dirty="0" smtClean="0"/>
              <a:t>التفكير في الحياة اليومية</a:t>
            </a:r>
            <a:endParaRPr lang="ar-SA" dirty="0"/>
          </a:p>
        </p:txBody>
      </p:sp>
    </p:spTree>
    <p:extLst>
      <p:ext uri="{BB962C8B-B14F-4D97-AF65-F5344CB8AC3E}">
        <p14:creationId xmlns:p14="http://schemas.microsoft.com/office/powerpoint/2010/main" val="566608312"/>
      </p:ext>
    </p:extLst>
  </p:cSld>
  <p:clrMapOvr>
    <a:masterClrMapping/>
  </p:clrMapOvr>
  <p:transition spd="slow">
    <p:cover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ما الهدف من الاستدلال الاجتماعي</a:t>
            </a:r>
            <a:endParaRPr lang="ar-SA" dirty="0"/>
          </a:p>
        </p:txBody>
      </p:sp>
      <p:sp>
        <p:nvSpPr>
          <p:cNvPr id="3" name="عنصر نائب للمحتوى 2"/>
          <p:cNvSpPr>
            <a:spLocks noGrp="1"/>
          </p:cNvSpPr>
          <p:nvPr>
            <p:ph sz="quarter" idx="1"/>
          </p:nvPr>
        </p:nvSpPr>
        <p:spPr>
          <a:solidFill>
            <a:srgbClr val="00B050"/>
          </a:solidFill>
        </p:spPr>
        <p:txBody>
          <a:bodyPr/>
          <a:lstStyle/>
          <a:p>
            <a:r>
              <a:rPr lang="ar-SA" dirty="0" smtClean="0"/>
              <a:t>اكتشاف الاستراتيجيات التي تظهر أثناء بحث الفرد عن المعلومات  وانتقائها وتنظيمها, واستخدامها في الوصول إلى لأحكام وقرارات وانطباعات عن الأحداث الاجتماعية اليومية</a:t>
            </a:r>
          </a:p>
          <a:p>
            <a:r>
              <a:rPr lang="ar-SA" dirty="0" smtClean="0"/>
              <a:t>ويمكن أن تكون هذه الاستراتيجيات مقصودة وواعية, أو تلقائية وحدسية.</a:t>
            </a:r>
          </a:p>
          <a:p>
            <a:r>
              <a:rPr lang="ar-SA" dirty="0" smtClean="0"/>
              <a:t>الاستدلال نشاط عقلي يمارسه الفرد في كل المواقف الحياتية التي يمر بها سواء مواقف بسيطة أو مشكلة يتعرض لها الفرد.</a:t>
            </a:r>
            <a:endParaRPr lang="ar-SA" dirty="0"/>
          </a:p>
        </p:txBody>
      </p:sp>
    </p:spTree>
    <p:extLst>
      <p:ext uri="{BB962C8B-B14F-4D97-AF65-F5344CB8AC3E}">
        <p14:creationId xmlns:p14="http://schemas.microsoft.com/office/powerpoint/2010/main" val="2918937406"/>
      </p:ext>
    </p:extLst>
  </p:cSld>
  <p:clrMapOvr>
    <a:masterClrMapping/>
  </p:clrMapOvr>
  <p:transition spd="slow">
    <p:cover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تأثيرات عوامل انتظام المعلومات على الاستدلال</a:t>
            </a:r>
            <a:endParaRPr lang="ar-SA" dirty="0"/>
          </a:p>
        </p:txBody>
      </p:sp>
      <p:sp>
        <p:nvSpPr>
          <p:cNvPr id="3" name="عنصر نائب للمحتوى 2"/>
          <p:cNvSpPr>
            <a:spLocks noGrp="1"/>
          </p:cNvSpPr>
          <p:nvPr>
            <p:ph sz="quarter" idx="1"/>
          </p:nvPr>
        </p:nvSpPr>
        <p:spPr>
          <a:xfrm>
            <a:off x="179513" y="1556792"/>
            <a:ext cx="8661648" cy="4747755"/>
          </a:xfrm>
          <a:solidFill>
            <a:srgbClr val="92D050"/>
          </a:solidFill>
        </p:spPr>
        <p:txBody>
          <a:bodyPr/>
          <a:lstStyle/>
          <a:p>
            <a:r>
              <a:rPr lang="ar-SA" dirty="0" smtClean="0"/>
              <a:t>طريقة انتظام المعلومات أو طريقة تقديمه تؤثر في أحكام الفرد .</a:t>
            </a:r>
          </a:p>
          <a:p>
            <a:r>
              <a:rPr lang="ar-SA" dirty="0" smtClean="0"/>
              <a:t>أثر الأولية: تقديم وصفك لشخص:</a:t>
            </a:r>
          </a:p>
          <a:p>
            <a:r>
              <a:rPr lang="ar-SA" dirty="0" smtClean="0"/>
              <a:t>ذكي, نشيط, متعاون, مندفع, عنيد, غيور</a:t>
            </a:r>
          </a:p>
          <a:p>
            <a:r>
              <a:rPr lang="ar-SA" dirty="0" smtClean="0"/>
              <a:t>غيور, عنيد, مندفع, متعاون, نشيط, ذكي.</a:t>
            </a:r>
          </a:p>
          <a:p>
            <a:r>
              <a:rPr lang="ar-SA" dirty="0" smtClean="0"/>
              <a:t>هل سيختلف </a:t>
            </a:r>
            <a:r>
              <a:rPr lang="ar-SA" dirty="0"/>
              <a:t>ا</a:t>
            </a:r>
            <a:r>
              <a:rPr lang="ar-SA" dirty="0" smtClean="0"/>
              <a:t>نطباعك عن الشخص وفقاً للترتيب الأول والثاني</a:t>
            </a:r>
          </a:p>
          <a:p>
            <a:r>
              <a:rPr lang="ar-SA" dirty="0" smtClean="0"/>
              <a:t>إن الأوصاف نفسها في كلتا الحالتين والاختلاف في الترتيب.</a:t>
            </a:r>
          </a:p>
          <a:p>
            <a:r>
              <a:rPr lang="ar-SA" dirty="0" smtClean="0"/>
              <a:t>(الانطباع إيجابي في الترتيب الأول, وسلبي في الثاني وهذا يسمى بأثر الأولية.</a:t>
            </a:r>
            <a:endParaRPr lang="ar-SA" dirty="0"/>
          </a:p>
        </p:txBody>
      </p:sp>
    </p:spTree>
    <p:extLst>
      <p:ext uri="{BB962C8B-B14F-4D97-AF65-F5344CB8AC3E}">
        <p14:creationId xmlns:p14="http://schemas.microsoft.com/office/powerpoint/2010/main" val="2524761198"/>
      </p:ext>
    </p:extLst>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1000"/>
                                        <p:tgtEl>
                                          <p:spTgt spid="3">
                                            <p:txEl>
                                              <p:pRg st="6" end="6"/>
                                            </p:txEl>
                                          </p:spTgt>
                                        </p:tgtEl>
                                      </p:cBhvr>
                                    </p:animEffect>
                                    <p:anim calcmode="lin" valueType="num">
                                      <p:cBhvr>
                                        <p:cTn id="4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تأثيرات عوامل انتظام المعلومات عل الاستدلال</a:t>
            </a:r>
            <a:endParaRPr lang="ar-SA" dirty="0"/>
          </a:p>
        </p:txBody>
      </p:sp>
      <p:sp>
        <p:nvSpPr>
          <p:cNvPr id="3" name="عنصر نائب للمحتوى 2"/>
          <p:cNvSpPr>
            <a:spLocks noGrp="1"/>
          </p:cNvSpPr>
          <p:nvPr>
            <p:ph sz="quarter" idx="1"/>
          </p:nvPr>
        </p:nvSpPr>
        <p:spPr>
          <a:solidFill>
            <a:srgbClr val="92D050"/>
          </a:solidFill>
        </p:spPr>
        <p:txBody>
          <a:bodyPr/>
          <a:lstStyle/>
          <a:p>
            <a:r>
              <a:rPr lang="ar-SA" dirty="0" smtClean="0"/>
              <a:t>أثر التضاد: إن حكمنا على قيمة أو خصائص أي موضوع يعتمد إلى حد كبير على الموضوعات الأخرى التي نقارنه به, وليس على خصائصه فقط.</a:t>
            </a:r>
          </a:p>
          <a:p>
            <a:r>
              <a:rPr lang="ar-SA" dirty="0" smtClean="0"/>
              <a:t>كما نشاهد في الاعلانات حول المنتجات, نظهر عيوب الأول مقابل المنتج الذي نرغب في تسويقه, تفضيلك لصديقة على أخرى)</a:t>
            </a:r>
            <a:endParaRPr lang="ar-SA" dirty="0"/>
          </a:p>
        </p:txBody>
      </p:sp>
      <p:pic>
        <p:nvPicPr>
          <p:cNvPr id="1026" name="Picture 2" descr="C:\Program Files (x86)\Microsoft Office\MEDIA\CAGCAT10\j0216858.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2610" y="5017256"/>
            <a:ext cx="1826971" cy="833933"/>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Program Files (x86)\Microsoft Office\MEDIA\CAGCAT10\j0212957.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2365" y="4999457"/>
            <a:ext cx="1830629" cy="1149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5091919"/>
      </p:ext>
    </p:extLst>
  </p:cSld>
  <p:clrMapOvr>
    <a:masterClrMapping/>
  </p:clrMapOvr>
  <p:transition spd="slow">
    <p:cover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z="4000" dirty="0"/>
              <a:t>تأثيرات عوامل انتظام المعلومات عل الاستدلال</a:t>
            </a:r>
            <a:endParaRPr lang="ar-SA" dirty="0"/>
          </a:p>
        </p:txBody>
      </p:sp>
      <p:sp>
        <p:nvSpPr>
          <p:cNvPr id="3" name="عنصر نائب للمحتوى 2"/>
          <p:cNvSpPr>
            <a:spLocks noGrp="1"/>
          </p:cNvSpPr>
          <p:nvPr>
            <p:ph sz="quarter" idx="1"/>
          </p:nvPr>
        </p:nvSpPr>
        <p:spPr>
          <a:xfrm>
            <a:off x="457200" y="1600200"/>
            <a:ext cx="8435280" cy="4997152"/>
          </a:xfrm>
          <a:solidFill>
            <a:schemeClr val="accent3">
              <a:lumMod val="40000"/>
              <a:lumOff val="60000"/>
            </a:schemeClr>
          </a:solidFill>
        </p:spPr>
        <p:txBody>
          <a:bodyPr>
            <a:normAutofit fontScale="85000" lnSpcReduction="20000"/>
          </a:bodyPr>
          <a:lstStyle/>
          <a:p>
            <a:r>
              <a:rPr lang="ar-SA" dirty="0" smtClean="0"/>
              <a:t>أثر تأطير القرار: وهي إن القرارات التي نتخذها تعتمد على طريقة تقديم المشاكل أو المواقف التي نريد اتخاذ قرار ما بشأنها. تاجر لديه مواش واخبره الطبيب بان هناك فيروس سيصيب المواش وعليه أن يتخذ واحد من الإجرائيين</a:t>
            </a:r>
          </a:p>
          <a:p>
            <a:r>
              <a:rPr lang="ar-SA" dirty="0" smtClean="0"/>
              <a:t>1- إذا اتخذا الإجراء الأول سينجو 200 رأس</a:t>
            </a:r>
          </a:p>
          <a:p>
            <a:r>
              <a:rPr lang="ar-SA" dirty="0" smtClean="0"/>
              <a:t>2- إذا اتخذا الإجراء2 هناك احتمال 33%سينجو 600, واحتمال 66% لن ينجو رأس واحد. </a:t>
            </a:r>
          </a:p>
          <a:p>
            <a:r>
              <a:rPr lang="ar-SA" dirty="0" smtClean="0">
                <a:solidFill>
                  <a:srgbClr val="FF0000"/>
                </a:solidFill>
              </a:rPr>
              <a:t>بما سوف تنصحيه؟</a:t>
            </a:r>
          </a:p>
          <a:p>
            <a:r>
              <a:rPr lang="ar-SA" dirty="0" smtClean="0">
                <a:solidFill>
                  <a:srgbClr val="FF0000"/>
                </a:solidFill>
              </a:rPr>
              <a:t>الحالة الثانية: </a:t>
            </a:r>
          </a:p>
          <a:p>
            <a:r>
              <a:rPr lang="ar-SA" dirty="0" smtClean="0"/>
              <a:t>إذا اتخذت الأول سيموت 400 رأس</a:t>
            </a:r>
          </a:p>
          <a:p>
            <a:r>
              <a:rPr lang="ar-SA" dirty="0" smtClean="0"/>
              <a:t>أذا اتخذ(2) هناك احتمام 33%لن يموت أي رأس و66% سيموت 600 رأس( وفقاً الإطار السلبي أو الإيجابي يتم اتخاذ القرار.</a:t>
            </a:r>
          </a:p>
          <a:p>
            <a:r>
              <a:rPr lang="ar-SA" dirty="0" smtClean="0"/>
              <a:t>طريقة تصميم المطويات بهدف الكشف المبكر عن السرطان لدى </a:t>
            </a:r>
            <a:r>
              <a:rPr lang="ar-SA" dirty="0" smtClean="0">
                <a:solidFill>
                  <a:schemeClr val="bg1"/>
                </a:solidFill>
              </a:rPr>
              <a:t>ا</a:t>
            </a:r>
            <a:r>
              <a:rPr lang="ar-SA" dirty="0" smtClean="0"/>
              <a:t>لإناث</a:t>
            </a:r>
            <a:r>
              <a:rPr lang="ar-SA" dirty="0" smtClean="0">
                <a:solidFill>
                  <a:schemeClr val="bg1"/>
                </a:solidFill>
              </a:rPr>
              <a:t>.</a:t>
            </a:r>
          </a:p>
          <a:p>
            <a:endParaRPr lang="ar-SA" dirty="0"/>
          </a:p>
          <a:p>
            <a:endParaRPr lang="ar-SA" dirty="0"/>
          </a:p>
        </p:txBody>
      </p:sp>
    </p:spTree>
    <p:extLst>
      <p:ext uri="{BB962C8B-B14F-4D97-AF65-F5344CB8AC3E}">
        <p14:creationId xmlns:p14="http://schemas.microsoft.com/office/powerpoint/2010/main" val="505997091"/>
      </p:ext>
    </p:extLst>
  </p:cSld>
  <p:clrMapOvr>
    <a:masterClrMapping/>
  </p:clrMapOvr>
  <p:transition spd="slow">
    <p:cover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تأثيرات عوامل انتظام المعلومات عل الاستدلال</a:t>
            </a:r>
            <a:endParaRPr lang="ar-SA" dirty="0"/>
          </a:p>
        </p:txBody>
      </p:sp>
      <p:sp>
        <p:nvSpPr>
          <p:cNvPr id="3" name="عنصر نائب للمحتوى 2"/>
          <p:cNvSpPr>
            <a:spLocks noGrp="1"/>
          </p:cNvSpPr>
          <p:nvPr>
            <p:ph sz="quarter" idx="1"/>
          </p:nvPr>
        </p:nvSpPr>
        <p:spPr>
          <a:xfrm>
            <a:off x="457200" y="1600200"/>
            <a:ext cx="8686800" cy="4925144"/>
          </a:xfrm>
        </p:spPr>
        <p:style>
          <a:lnRef idx="1">
            <a:schemeClr val="accent3"/>
          </a:lnRef>
          <a:fillRef idx="2">
            <a:schemeClr val="accent3"/>
          </a:fillRef>
          <a:effectRef idx="1">
            <a:schemeClr val="accent3"/>
          </a:effectRef>
          <a:fontRef idx="minor">
            <a:schemeClr val="dk1"/>
          </a:fontRef>
        </p:style>
        <p:txBody>
          <a:bodyPr>
            <a:normAutofit lnSpcReduction="10000"/>
          </a:bodyPr>
          <a:lstStyle/>
          <a:p>
            <a:r>
              <a:rPr lang="ar-SA" dirty="0" smtClean="0"/>
              <a:t>أثر الإضعاف: إي أن المعلومات غير التشخيصية التي ليست لها علاقة بالمسألة التي </a:t>
            </a:r>
            <a:r>
              <a:rPr lang="ar-SA" dirty="0" err="1" smtClean="0"/>
              <a:t>نواجهها</a:t>
            </a:r>
            <a:r>
              <a:rPr lang="ar-SA" dirty="0" smtClean="0"/>
              <a:t> تضعف أثر المعلومات التشخيصية التي ترتبط بالموقف. </a:t>
            </a:r>
          </a:p>
          <a:p>
            <a:r>
              <a:rPr lang="ar-SA" sz="2800" dirty="0" smtClean="0"/>
              <a:t>مها: طالبة تخرجت وتقدمت للحصول على وظيفة مرشدة نفسية. لديها درجات ممتازة في مواد الإرشاد, التحقت بدورات تدريبية في هذا المجال, لديها خبرة في تطبيق الاختبارات.</a:t>
            </a:r>
          </a:p>
          <a:p>
            <a:r>
              <a:rPr lang="ar-SA" sz="2800" dirty="0" smtClean="0"/>
              <a:t>سها: طالبة تخرجت وتقدمت للحصول على وظيفة مرشدة نفسية. تخرج كل يوم للتنزه, لديها درجات ممتازة في مواد الإرشاد, تحب أن تأكل الأيس كريم كثيراً, التحقت بدورات تدريبية في هذا المجال, لديها خبرة في تطبيق الاختبارات. وتمارس الرياضة, من برأيك  سوف تحصل على الوظيفة, أو من قدمت نفسها بصورة واضحة أكثر من أجل التوظيف.</a:t>
            </a:r>
          </a:p>
          <a:p>
            <a:endParaRPr lang="ar-SA" sz="2800" dirty="0"/>
          </a:p>
        </p:txBody>
      </p:sp>
    </p:spTree>
    <p:extLst>
      <p:ext uri="{BB962C8B-B14F-4D97-AF65-F5344CB8AC3E}">
        <p14:creationId xmlns:p14="http://schemas.microsoft.com/office/powerpoint/2010/main" val="1192112290"/>
      </p:ext>
    </p:extLst>
  </p:cSld>
  <p:clrMapOvr>
    <a:masterClrMapping/>
  </p:clrMapOvr>
  <p:transition spd="slow">
    <p:cover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الذهن الاجتماعي- أهميته وموضوعه, وحدوده</a:t>
            </a:r>
            <a:endParaRPr lang="ar-SA" dirty="0"/>
          </a:p>
        </p:txBody>
      </p:sp>
      <p:sp>
        <p:nvSpPr>
          <p:cNvPr id="3" name="عنصر نائب للمحتوى 2"/>
          <p:cNvSpPr>
            <a:spLocks noGrp="1"/>
          </p:cNvSpPr>
          <p:nvPr>
            <p:ph sz="quarter" idx="1"/>
          </p:nvPr>
        </p:nvSpPr>
        <p:spPr>
          <a:solidFill>
            <a:srgbClr val="FFCCFF"/>
          </a:solidFill>
        </p:spPr>
        <p:txBody>
          <a:bodyPr>
            <a:normAutofit/>
          </a:bodyPr>
          <a:lstStyle/>
          <a:p>
            <a:r>
              <a:rPr lang="ar-SA" dirty="0" smtClean="0"/>
              <a:t>أهمية دراسة الذهن الاجتماعي:</a:t>
            </a:r>
          </a:p>
          <a:p>
            <a:pPr marL="0" indent="0" algn="just">
              <a:buFont typeface="Wingdings" pitchFamily="2" charset="2"/>
              <a:buNone/>
            </a:pPr>
            <a:r>
              <a:rPr lang="ar-SA" dirty="0">
                <a:solidFill>
                  <a:srgbClr val="000000"/>
                </a:solidFill>
                <a:cs typeface="AL-Mohanad Bold" pitchFamily="2" charset="-78"/>
              </a:rPr>
              <a:t>يدرس الذهن الاجتماعي كيف يفكر الفرد ويفهم عالمه الاجتماعي-أي الآخرين وسلوكهم والمواقف التي يحدث فيها هذا السلوك.</a:t>
            </a:r>
            <a:endParaRPr lang="en-US" dirty="0">
              <a:solidFill>
                <a:srgbClr val="000000"/>
              </a:solidFill>
              <a:cs typeface="AL-Mohanad Bold" pitchFamily="2" charset="-78"/>
            </a:endParaRPr>
          </a:p>
          <a:p>
            <a:pPr marL="0" indent="0" algn="just">
              <a:buFont typeface="Wingdings" pitchFamily="2" charset="2"/>
              <a:buNone/>
            </a:pPr>
            <a:r>
              <a:rPr lang="ar-SA" dirty="0">
                <a:solidFill>
                  <a:srgbClr val="000000"/>
                </a:solidFill>
                <a:cs typeface="AL-Mohanad Bold" pitchFamily="2" charset="-78"/>
              </a:rPr>
              <a:t>إن دراسة كيفية تكون فهم الفرد وإدراكاته مطلب ضروري لتفسير استجاباته على اختلافها لأن استجاباته تعتمد، إلى حد كبير، على فهمه وإدراكه للمواقف ولمن يتفاعل معهم ضمنها.</a:t>
            </a:r>
          </a:p>
          <a:p>
            <a:pPr marL="0" indent="0" algn="just">
              <a:buFont typeface="Wingdings" pitchFamily="2" charset="2"/>
              <a:buNone/>
            </a:pPr>
            <a:r>
              <a:rPr lang="ar-SA" dirty="0">
                <a:solidFill>
                  <a:srgbClr val="000000"/>
                </a:solidFill>
                <a:cs typeface="AL-Mohanad Bold" pitchFamily="2" charset="-78"/>
              </a:rPr>
              <a:t>كما أن لمفاهيم الفرد وإدراكاته للآخرين ولعالمه الاجتماعي أثر كبير في سلوكه وقراراته ومشاعره، بغض النظر عن المعلومات الموضوعية.</a:t>
            </a:r>
          </a:p>
          <a:p>
            <a:pPr marL="0" indent="0" algn="just">
              <a:buFont typeface="Wingdings" pitchFamily="2" charset="2"/>
              <a:buNone/>
            </a:pPr>
            <a:r>
              <a:rPr lang="ar-SA" dirty="0">
                <a:solidFill>
                  <a:srgbClr val="000000"/>
                </a:solidFill>
                <a:cs typeface="AL-Mohanad Bold" pitchFamily="2" charset="-78"/>
              </a:rPr>
              <a:t>واختلاف فهم الأفراد للمواقف والأحداث يؤدي بالتالي إلى اختلاف قراراتهم وأحكامهم</a:t>
            </a:r>
            <a:r>
              <a:rPr lang="ar-SA" dirty="0" smtClean="0">
                <a:solidFill>
                  <a:srgbClr val="000000"/>
                </a:solidFill>
                <a:cs typeface="AL-Mohanad Bold" pitchFamily="2" charset="-78"/>
              </a:rPr>
              <a:t>.(مثال- رؤية طائر البوم, الطلاق)</a:t>
            </a:r>
            <a:endParaRPr lang="ar-SA" dirty="0"/>
          </a:p>
        </p:txBody>
      </p:sp>
    </p:spTree>
    <p:extLst>
      <p:ext uri="{BB962C8B-B14F-4D97-AF65-F5344CB8AC3E}">
        <p14:creationId xmlns:p14="http://schemas.microsoft.com/office/powerpoint/2010/main" val="1607731964"/>
      </p:ext>
    </p:extLst>
  </p:cSld>
  <p:clrMapOvr>
    <a:masterClrMapping/>
  </p:clrMapOvr>
  <p:transition spd="slow">
    <p:cover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تأثيرات عوامل انتظام المعلومات على الاستدلال</a:t>
            </a:r>
            <a:endParaRPr lang="ar-SA" dirty="0"/>
          </a:p>
        </p:txBody>
      </p:sp>
      <p:sp>
        <p:nvSpPr>
          <p:cNvPr id="3" name="عنصر نائب للمحتوى 2"/>
          <p:cNvSpPr>
            <a:spLocks noGrp="1"/>
          </p:cNvSpPr>
          <p:nvPr>
            <p:ph sz="quarter" idx="1"/>
          </p:nvPr>
        </p:nvSpPr>
        <p:spPr/>
        <p:style>
          <a:lnRef idx="1">
            <a:schemeClr val="accent1"/>
          </a:lnRef>
          <a:fillRef idx="2">
            <a:schemeClr val="accent1"/>
          </a:fillRef>
          <a:effectRef idx="1">
            <a:schemeClr val="accent1"/>
          </a:effectRef>
          <a:fontRef idx="minor">
            <a:schemeClr val="dk1"/>
          </a:fontRef>
        </p:style>
        <p:txBody>
          <a:bodyPr>
            <a:normAutofit fontScale="92500"/>
          </a:bodyPr>
          <a:lstStyle/>
          <a:p>
            <a:r>
              <a:rPr lang="ar-SA" dirty="0" smtClean="0"/>
              <a:t>الارتباط الوهمي: عندما يتوافق ويتكرر حدوث مثيرين نقول هناك ارتباط بينهما, واقعي, ولكن عندما يدرك الفرد ارتباط بين مثيرين مع عدم وجود توافق بينهما نقول هناك ارتباط وهمي, وهذه الظاهرة مسؤولة عن الكثير من الأحكام الاجتماعية الخاطئة التي يصل لها الفرد في استدلالاته الاجتماعية, ويحدث عندما يكون الارتباط بين شيئين من فئتين مختلفتين وكانا من السهل تميزهما مقارنة بغيرهما من الأشياء الموجودة في الموقف</a:t>
            </a:r>
          </a:p>
          <a:p>
            <a:r>
              <a:rPr lang="ar-SA" dirty="0" smtClean="0"/>
              <a:t>مثال: اعطاء أوصاف سلبية لأفراد مجتمع ما ترتبط بشكل غير واقعي مع فئة أو جماعة من الناس.</a:t>
            </a:r>
            <a:endParaRPr lang="ar-SA" dirty="0"/>
          </a:p>
        </p:txBody>
      </p:sp>
    </p:spTree>
    <p:extLst>
      <p:ext uri="{BB962C8B-B14F-4D97-AF65-F5344CB8AC3E}">
        <p14:creationId xmlns:p14="http://schemas.microsoft.com/office/powerpoint/2010/main" val="1929019252"/>
      </p:ext>
    </p:extLst>
  </p:cSld>
  <p:clrMapOvr>
    <a:masterClrMapping/>
  </p:clrMapOvr>
  <p:transition spd="slow">
    <p:cover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الذهن والعاطفة</a:t>
            </a:r>
            <a:endParaRPr lang="ar-SA" dirty="0"/>
          </a:p>
        </p:txBody>
      </p:sp>
      <p:sp>
        <p:nvSpPr>
          <p:cNvPr id="3" name="عنصر نائب للمحتوى 2"/>
          <p:cNvSpPr>
            <a:spLocks noGrp="1"/>
          </p:cNvSpPr>
          <p:nvPr>
            <p:ph sz="quarter" idx="1"/>
          </p:nvPr>
        </p:nvSpPr>
        <p:spPr/>
        <p:style>
          <a:lnRef idx="1">
            <a:schemeClr val="accent4"/>
          </a:lnRef>
          <a:fillRef idx="2">
            <a:schemeClr val="accent4"/>
          </a:fillRef>
          <a:effectRef idx="1">
            <a:schemeClr val="accent4"/>
          </a:effectRef>
          <a:fontRef idx="minor">
            <a:schemeClr val="dk1"/>
          </a:fontRef>
        </p:style>
        <p:txBody>
          <a:bodyPr/>
          <a:lstStyle/>
          <a:p>
            <a:r>
              <a:rPr lang="ar-SA" dirty="0" smtClean="0"/>
              <a:t>هل هناك علاقة بين الجانب العاطفي والجانب الذهني</a:t>
            </a:r>
          </a:p>
          <a:p>
            <a:r>
              <a:rPr lang="ar-SA" dirty="0" smtClean="0"/>
              <a:t>إذا كان الجواب نعم لتبث في طبيعة هذه العلاقة ووجهتها </a:t>
            </a:r>
          </a:p>
          <a:p>
            <a:endParaRPr lang="ar-SA" dirty="0" smtClean="0"/>
          </a:p>
          <a:p>
            <a:endParaRPr lang="ar-SA" dirty="0"/>
          </a:p>
          <a:p>
            <a:endParaRPr lang="ar-SA" dirty="0"/>
          </a:p>
        </p:txBody>
      </p:sp>
      <p:sp>
        <p:nvSpPr>
          <p:cNvPr id="4" name="مستطيل 3"/>
          <p:cNvSpPr/>
          <p:nvPr/>
        </p:nvSpPr>
        <p:spPr>
          <a:xfrm>
            <a:off x="1691680" y="2852936"/>
            <a:ext cx="6984776" cy="914400"/>
          </a:xfrm>
          <a:prstGeom prst="rect">
            <a:avLst/>
          </a:prstGeom>
        </p:spPr>
        <p:style>
          <a:lnRef idx="1">
            <a:schemeClr val="accent2"/>
          </a:lnRef>
          <a:fillRef idx="2">
            <a:schemeClr val="accent2"/>
          </a:fillRef>
          <a:effectRef idx="1">
            <a:schemeClr val="accent2"/>
          </a:effectRef>
          <a:fontRef idx="minor">
            <a:schemeClr val="dk1"/>
          </a:fontRef>
        </p:style>
        <p:txBody>
          <a:bodyPr rtlCol="1" anchor="ctr"/>
          <a:lstStyle/>
          <a:p>
            <a:r>
              <a:rPr lang="ar-SA" dirty="0" smtClean="0"/>
              <a:t>العاطفة: تمثل (الانفعالات والمزاج والدافعية)وهي تشير إلى الجوانب السلبية أو الإيجابية اتجاه الأحداث الأشخاص أو الأشياء. (الحب والكراهية, الرغبة وعدم الرغبة...كما يخبرها أو يدركها الفرد</a:t>
            </a:r>
            <a:endParaRPr lang="ar-SA" dirty="0"/>
          </a:p>
        </p:txBody>
      </p:sp>
      <p:sp>
        <p:nvSpPr>
          <p:cNvPr id="5" name="مستطيل 4"/>
          <p:cNvSpPr/>
          <p:nvPr/>
        </p:nvSpPr>
        <p:spPr>
          <a:xfrm>
            <a:off x="1691680" y="4221088"/>
            <a:ext cx="6984776" cy="914400"/>
          </a:xfrm>
          <a:prstGeom prst="rect">
            <a:avLst/>
          </a:prstGeom>
        </p:spPr>
        <p:style>
          <a:lnRef idx="1">
            <a:schemeClr val="accent2"/>
          </a:lnRef>
          <a:fillRef idx="2">
            <a:schemeClr val="accent2"/>
          </a:fillRef>
          <a:effectRef idx="1">
            <a:schemeClr val="accent2"/>
          </a:effectRef>
          <a:fontRef idx="minor">
            <a:schemeClr val="dk1"/>
          </a:fontRef>
        </p:style>
        <p:txBody>
          <a:bodyPr rtlCol="1" anchor="ctr"/>
          <a:lstStyle/>
          <a:p>
            <a:r>
              <a:rPr lang="ar-SA" dirty="0" smtClean="0"/>
              <a:t>الذهن: العمليات الذهنية(استقبال المعلومات, الانتباه, الادراك, التفكير, الحفظ والاسترجاع)</a:t>
            </a:r>
            <a:endParaRPr lang="ar-SA" dirty="0"/>
          </a:p>
        </p:txBody>
      </p:sp>
    </p:spTree>
    <p:extLst>
      <p:ext uri="{BB962C8B-B14F-4D97-AF65-F5344CB8AC3E}">
        <p14:creationId xmlns:p14="http://schemas.microsoft.com/office/powerpoint/2010/main" val="1918855937"/>
      </p:ext>
    </p:extLst>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4">
                                            <p:txEl>
                                              <p:pRg st="0" end="0"/>
                                            </p:txEl>
                                          </p:spTgt>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8" presetClass="emph" presetSubtype="0" fill="hold" nodeType="clickEffect">
                                  <p:stCondLst>
                                    <p:cond delay="0"/>
                                  </p:stCondLst>
                                  <p:childTnLst>
                                    <p:animRot by="21600000">
                                      <p:cBhvr>
                                        <p:cTn id="10" dur="2000" fill="hold"/>
                                        <p:tgtEl>
                                          <p:spTgt spid="5">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أوجه الشبه والاختلاف بين الانفعالات والمزاج</a:t>
            </a:r>
            <a:endParaRPr lang="ar-SA" dirty="0"/>
          </a:p>
        </p:txBody>
      </p:sp>
      <p:sp>
        <p:nvSpPr>
          <p:cNvPr id="3" name="عنصر نائب للنص 2"/>
          <p:cNvSpPr>
            <a:spLocks noGrp="1"/>
          </p:cNvSpPr>
          <p:nvPr>
            <p:ph type="body" idx="1"/>
          </p:nvPr>
        </p:nvSpPr>
        <p:spPr/>
        <p:txBody>
          <a:bodyPr/>
          <a:lstStyle/>
          <a:p>
            <a:pPr algn="ctr"/>
            <a:r>
              <a:rPr lang="ar-SA" b="0" dirty="0" smtClean="0"/>
              <a:t>المزاج</a:t>
            </a:r>
            <a:endParaRPr lang="ar-SA" b="0" dirty="0"/>
          </a:p>
        </p:txBody>
      </p:sp>
      <p:sp>
        <p:nvSpPr>
          <p:cNvPr id="5" name="عنصر نائب للنص 4"/>
          <p:cNvSpPr>
            <a:spLocks noGrp="1"/>
          </p:cNvSpPr>
          <p:nvPr>
            <p:ph type="body" sz="half" idx="3"/>
          </p:nvPr>
        </p:nvSpPr>
        <p:spPr/>
        <p:txBody>
          <a:bodyPr/>
          <a:lstStyle/>
          <a:p>
            <a:pPr algn="ctr"/>
            <a:r>
              <a:rPr lang="ar-SA" dirty="0" smtClean="0"/>
              <a:t>الانفعالات</a:t>
            </a:r>
            <a:endParaRPr lang="ar-SA" dirty="0"/>
          </a:p>
        </p:txBody>
      </p:sp>
      <p:sp>
        <p:nvSpPr>
          <p:cNvPr id="4" name="عنصر نائب للمحتوى 3"/>
          <p:cNvSpPr>
            <a:spLocks noGrp="1"/>
          </p:cNvSpPr>
          <p:nvPr>
            <p:ph sz="quarter" idx="2"/>
          </p:nvPr>
        </p:nvSpPr>
        <p:spPr/>
        <p:style>
          <a:lnRef idx="1">
            <a:schemeClr val="accent3"/>
          </a:lnRef>
          <a:fillRef idx="3">
            <a:schemeClr val="accent3"/>
          </a:fillRef>
          <a:effectRef idx="2">
            <a:schemeClr val="accent3"/>
          </a:effectRef>
          <a:fontRef idx="minor">
            <a:schemeClr val="lt1"/>
          </a:fontRef>
        </p:style>
        <p:txBody>
          <a:bodyPr>
            <a:normAutofit/>
          </a:bodyPr>
          <a:lstStyle/>
          <a:p>
            <a:r>
              <a:rPr lang="ar-SA" sz="2000" dirty="0" smtClean="0">
                <a:solidFill>
                  <a:schemeClr val="tx1"/>
                </a:solidFill>
              </a:rPr>
              <a:t>مشاعر سلبية أو إيجابية غير مرتبطة بموضوع.</a:t>
            </a:r>
          </a:p>
          <a:p>
            <a:endParaRPr lang="ar-SA" sz="2000" dirty="0">
              <a:solidFill>
                <a:schemeClr val="tx1"/>
              </a:solidFill>
            </a:endParaRPr>
          </a:p>
          <a:p>
            <a:r>
              <a:rPr lang="ar-SA" sz="2000" dirty="0" smtClean="0">
                <a:solidFill>
                  <a:schemeClr val="tx1"/>
                </a:solidFill>
              </a:rPr>
              <a:t>أخف في الاستثارة والاستجابة</a:t>
            </a:r>
          </a:p>
          <a:p>
            <a:r>
              <a:rPr lang="ar-SA" sz="2000" dirty="0" smtClean="0">
                <a:solidFill>
                  <a:schemeClr val="tx1"/>
                </a:solidFill>
              </a:rPr>
              <a:t>لا تتطلب وجود معنى (حالة عامة الاستمتاع بالتأمل بمنظر طبيعي, الاستيقاظ باكراً)</a:t>
            </a:r>
            <a:endParaRPr lang="ar-SA" sz="2000" dirty="0">
              <a:solidFill>
                <a:schemeClr val="tx1"/>
              </a:solidFill>
            </a:endParaRPr>
          </a:p>
        </p:txBody>
      </p:sp>
      <p:sp>
        <p:nvSpPr>
          <p:cNvPr id="6" name="عنصر نائب للمحتوى 5"/>
          <p:cNvSpPr>
            <a:spLocks noGrp="1"/>
          </p:cNvSpPr>
          <p:nvPr>
            <p:ph sz="quarter" idx="4"/>
          </p:nvPr>
        </p:nvSpPr>
        <p:spPr>
          <a:solidFill>
            <a:srgbClr val="92D050"/>
          </a:solidFill>
        </p:spPr>
        <p:txBody>
          <a:bodyPr>
            <a:normAutofit/>
          </a:bodyPr>
          <a:lstStyle/>
          <a:p>
            <a:r>
              <a:rPr lang="ar-SA" sz="2000" dirty="0" smtClean="0"/>
              <a:t>مرتبطة بموضوع: سلوك, شخص, حدث.(الغضب, الحزن, الفرح, الخوف)</a:t>
            </a:r>
          </a:p>
          <a:p>
            <a:r>
              <a:rPr lang="ar-SA" sz="2000" dirty="0" smtClean="0"/>
              <a:t>الاستثارة وسرعة الاستجابة أقوى</a:t>
            </a:r>
          </a:p>
          <a:p>
            <a:r>
              <a:rPr lang="ar-SA" sz="2000" dirty="0" smtClean="0"/>
              <a:t>تتطلب وجود معنى يتعلق بموضوع الانفعال(الحصول علة وظيفة جيدة, البكاء في حالة فقدان عزيز, ينجم عن تقيمك الإيجابي أو السلبي</a:t>
            </a:r>
            <a:r>
              <a:rPr lang="ar-SA" sz="2000" dirty="0" smtClean="0">
                <a:solidFill>
                  <a:schemeClr val="bg1"/>
                </a:solidFill>
              </a:rPr>
              <a:t>.</a:t>
            </a:r>
            <a:endParaRPr lang="ar-SA" sz="2000" dirty="0">
              <a:solidFill>
                <a:schemeClr val="bg1"/>
              </a:solidFill>
            </a:endParaRPr>
          </a:p>
        </p:txBody>
      </p:sp>
      <p:pic>
        <p:nvPicPr>
          <p:cNvPr id="2050" name="Picture 2" descr="2imag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76056" y="4293096"/>
            <a:ext cx="1562100" cy="178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3" descr="130604253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5656" y="4428046"/>
            <a:ext cx="2438400" cy="165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80663703"/>
      </p:ext>
    </p:extLst>
  </p:cSld>
  <p:clrMapOvr>
    <a:masterClrMapping/>
  </p:clrMapOvr>
  <p:transition spd="slow">
    <p:cover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العاطفة من الميكانيكية إلى العقلانية</a:t>
            </a:r>
            <a:endParaRPr lang="ar-SA" dirty="0"/>
          </a:p>
        </p:txBody>
      </p:sp>
      <p:sp>
        <p:nvSpPr>
          <p:cNvPr id="3" name="عنصر نائب للمحتوى 2"/>
          <p:cNvSpPr>
            <a:spLocks noGrp="1"/>
          </p:cNvSpPr>
          <p:nvPr>
            <p:ph sz="quarter" idx="1"/>
          </p:nvPr>
        </p:nvSpPr>
        <p:spPr/>
        <p:style>
          <a:lnRef idx="1">
            <a:schemeClr val="accent1"/>
          </a:lnRef>
          <a:fillRef idx="2">
            <a:schemeClr val="accent1"/>
          </a:fillRef>
          <a:effectRef idx="1">
            <a:schemeClr val="accent1"/>
          </a:effectRef>
          <a:fontRef idx="minor">
            <a:schemeClr val="dk1"/>
          </a:fontRef>
        </p:style>
        <p:txBody>
          <a:bodyPr/>
          <a:lstStyle/>
          <a:p>
            <a:r>
              <a:rPr lang="ar-SA" sz="2800" dirty="0" smtClean="0"/>
              <a:t>كيف كان ينظر إلى الجانب العاطفي قبل تطور المنحى الذهني</a:t>
            </a:r>
          </a:p>
          <a:p>
            <a:endParaRPr lang="ar-SA" sz="2800" dirty="0" smtClean="0"/>
          </a:p>
          <a:p>
            <a:endParaRPr lang="ar-SA" dirty="0"/>
          </a:p>
        </p:txBody>
      </p:sp>
      <p:graphicFrame>
        <p:nvGraphicFramePr>
          <p:cNvPr id="4" name="رسم تخطيطي 3"/>
          <p:cNvGraphicFramePr/>
          <p:nvPr>
            <p:extLst>
              <p:ext uri="{D42A27DB-BD31-4B8C-83A1-F6EECF244321}">
                <p14:modId xmlns:p14="http://schemas.microsoft.com/office/powerpoint/2010/main" val="3936925404"/>
              </p:ext>
            </p:extLst>
          </p:nvPr>
        </p:nvGraphicFramePr>
        <p:xfrm>
          <a:off x="1835696" y="2564904"/>
          <a:ext cx="6072336" cy="2752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سهم إلى اليسار 5"/>
          <p:cNvSpPr/>
          <p:nvPr/>
        </p:nvSpPr>
        <p:spPr>
          <a:xfrm>
            <a:off x="3766411" y="3288153"/>
            <a:ext cx="396044" cy="4571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7" name="سهم إلى اليسار 6"/>
          <p:cNvSpPr/>
          <p:nvPr/>
        </p:nvSpPr>
        <p:spPr>
          <a:xfrm>
            <a:off x="3910427" y="3288153"/>
            <a:ext cx="517557" cy="4571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Tree>
    <p:extLst>
      <p:ext uri="{BB962C8B-B14F-4D97-AF65-F5344CB8AC3E}">
        <p14:creationId xmlns:p14="http://schemas.microsoft.com/office/powerpoint/2010/main" val="3928640378"/>
      </p:ext>
    </p:extLst>
  </p:cSld>
  <p:clrMapOvr>
    <a:masterClrMapping/>
  </p:clrMapOvr>
  <p:transition spd="slow">
    <p:cover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الدوافع الإنسانية</a:t>
            </a:r>
            <a:endParaRPr lang="ar-SA" dirty="0"/>
          </a:p>
        </p:txBody>
      </p:sp>
      <p:sp>
        <p:nvSpPr>
          <p:cNvPr id="3" name="عنصر نائب للنص 2"/>
          <p:cNvSpPr>
            <a:spLocks noGrp="1"/>
          </p:cNvSpPr>
          <p:nvPr>
            <p:ph type="body" idx="1"/>
          </p:nvPr>
        </p:nvSpPr>
        <p:spPr/>
        <p:style>
          <a:lnRef idx="1">
            <a:schemeClr val="accent5"/>
          </a:lnRef>
          <a:fillRef idx="2">
            <a:schemeClr val="accent5"/>
          </a:fillRef>
          <a:effectRef idx="1">
            <a:schemeClr val="accent5"/>
          </a:effectRef>
          <a:fontRef idx="minor">
            <a:schemeClr val="dk1"/>
          </a:fontRef>
        </p:style>
        <p:txBody>
          <a:bodyPr/>
          <a:lstStyle/>
          <a:p>
            <a:r>
              <a:rPr lang="ar-SA" dirty="0" smtClean="0">
                <a:solidFill>
                  <a:schemeClr val="accent2"/>
                </a:solidFill>
              </a:rPr>
              <a:t>دوافع ثانوية (أهداف )</a:t>
            </a:r>
            <a:endParaRPr lang="ar-SA" dirty="0">
              <a:solidFill>
                <a:schemeClr val="accent2"/>
              </a:solidFill>
            </a:endParaRPr>
          </a:p>
        </p:txBody>
      </p:sp>
      <p:sp>
        <p:nvSpPr>
          <p:cNvPr id="5" name="عنصر نائب للنص 4"/>
          <p:cNvSpPr>
            <a:spLocks noGrp="1"/>
          </p:cNvSpPr>
          <p:nvPr>
            <p:ph type="body" sz="half" idx="3"/>
          </p:nvPr>
        </p:nvSpPr>
        <p:spPr/>
        <p:style>
          <a:lnRef idx="1">
            <a:schemeClr val="accent5"/>
          </a:lnRef>
          <a:fillRef idx="2">
            <a:schemeClr val="accent5"/>
          </a:fillRef>
          <a:effectRef idx="1">
            <a:schemeClr val="accent5"/>
          </a:effectRef>
          <a:fontRef idx="minor">
            <a:schemeClr val="dk1"/>
          </a:fontRef>
        </p:style>
        <p:txBody>
          <a:bodyPr/>
          <a:lstStyle/>
          <a:p>
            <a:r>
              <a:rPr lang="ar-SA" dirty="0" smtClean="0">
                <a:solidFill>
                  <a:srgbClr val="FF0000"/>
                </a:solidFill>
              </a:rPr>
              <a:t>دوافع بيولوجية أولية</a:t>
            </a:r>
            <a:endParaRPr lang="ar-SA" dirty="0">
              <a:solidFill>
                <a:srgbClr val="FF0000"/>
              </a:solidFill>
            </a:endParaRPr>
          </a:p>
        </p:txBody>
      </p:sp>
      <p:sp>
        <p:nvSpPr>
          <p:cNvPr id="4" name="عنصر نائب للمحتوى 3"/>
          <p:cNvSpPr>
            <a:spLocks noGrp="1"/>
          </p:cNvSpPr>
          <p:nvPr>
            <p:ph sz="quarter" idx="2"/>
          </p:nvPr>
        </p:nvSpPr>
        <p:spPr/>
        <p:style>
          <a:lnRef idx="1">
            <a:schemeClr val="accent3"/>
          </a:lnRef>
          <a:fillRef idx="3">
            <a:schemeClr val="accent3"/>
          </a:fillRef>
          <a:effectRef idx="2">
            <a:schemeClr val="accent3"/>
          </a:effectRef>
          <a:fontRef idx="minor">
            <a:schemeClr val="lt1"/>
          </a:fontRef>
        </p:style>
        <p:txBody>
          <a:bodyPr>
            <a:normAutofit lnSpcReduction="10000"/>
          </a:bodyPr>
          <a:lstStyle/>
          <a:p>
            <a:r>
              <a:rPr lang="ar-SA" dirty="0" smtClean="0">
                <a:solidFill>
                  <a:schemeClr val="tx1"/>
                </a:solidFill>
              </a:rPr>
              <a:t>تتعلق بالأهداف (الحصول على مكانة في المجتمع, مساعدة الأخرين. القبول والاحترام, تحقيق الذات...</a:t>
            </a:r>
          </a:p>
          <a:p>
            <a:pPr marL="0" indent="0">
              <a:buNone/>
            </a:pPr>
            <a:r>
              <a:rPr lang="ar-SA" dirty="0" smtClean="0">
                <a:solidFill>
                  <a:schemeClr val="tx1"/>
                </a:solidFill>
              </a:rPr>
              <a:t>تتعلق بأهداف وتنبع من مفهوم الذات</a:t>
            </a:r>
          </a:p>
          <a:p>
            <a:pPr marL="0" indent="0">
              <a:buNone/>
            </a:pPr>
            <a:r>
              <a:rPr lang="ar-SA" dirty="0" smtClean="0">
                <a:solidFill>
                  <a:schemeClr val="tx1"/>
                </a:solidFill>
              </a:rPr>
              <a:t>غير محدودة التنوع العدد الهائل منها, والمرونة التي تتجلى في اختلاف طرائق الاستجابة لتحيق الـأهداف نفسها, وتأجيلها في حالات أخرى. </a:t>
            </a:r>
          </a:p>
          <a:p>
            <a:pPr marL="0" indent="0">
              <a:buNone/>
            </a:pPr>
            <a:r>
              <a:rPr lang="ar-SA" dirty="0" smtClean="0">
                <a:solidFill>
                  <a:schemeClr val="tx1"/>
                </a:solidFill>
              </a:rPr>
              <a:t>تتعلق بما لدى الفرد من مخطوطات ذهنية</a:t>
            </a:r>
          </a:p>
        </p:txBody>
      </p:sp>
      <p:sp>
        <p:nvSpPr>
          <p:cNvPr id="6" name="عنصر نائب للمحتوى 5"/>
          <p:cNvSpPr>
            <a:spLocks noGrp="1"/>
          </p:cNvSpPr>
          <p:nvPr>
            <p:ph sz="quarter" idx="4"/>
          </p:nvPr>
        </p:nvSpPr>
        <p:spPr/>
        <p:style>
          <a:lnRef idx="0">
            <a:schemeClr val="accent3"/>
          </a:lnRef>
          <a:fillRef idx="3">
            <a:schemeClr val="accent3"/>
          </a:fillRef>
          <a:effectRef idx="3">
            <a:schemeClr val="accent3"/>
          </a:effectRef>
          <a:fontRef idx="minor">
            <a:schemeClr val="lt1"/>
          </a:fontRef>
        </p:style>
        <p:txBody>
          <a:bodyPr/>
          <a:lstStyle/>
          <a:p>
            <a:r>
              <a:rPr lang="ar-SA" dirty="0" smtClean="0">
                <a:solidFill>
                  <a:schemeClr val="tx1"/>
                </a:solidFill>
              </a:rPr>
              <a:t>دوافع المحافظة على البقاء(الجوع, العطش. الهواء, المسكن, الجنس) </a:t>
            </a:r>
          </a:p>
          <a:p>
            <a:endParaRPr lang="ar-SA" dirty="0" smtClean="0">
              <a:solidFill>
                <a:schemeClr val="tx1"/>
              </a:solidFill>
            </a:endParaRPr>
          </a:p>
          <a:p>
            <a:endParaRPr lang="ar-SA" dirty="0" smtClean="0">
              <a:solidFill>
                <a:schemeClr val="tx1"/>
              </a:solidFill>
            </a:endParaRPr>
          </a:p>
          <a:p>
            <a:r>
              <a:rPr lang="ar-SA" dirty="0" smtClean="0">
                <a:solidFill>
                  <a:schemeClr val="tx1"/>
                </a:solidFill>
              </a:rPr>
              <a:t>محددة العدد وبالتالي لها حد معين من الإشباع.</a:t>
            </a:r>
            <a:endParaRPr lang="ar-SA" dirty="0">
              <a:solidFill>
                <a:schemeClr val="tx1"/>
              </a:solidFill>
            </a:endParaRPr>
          </a:p>
        </p:txBody>
      </p:sp>
    </p:spTree>
    <p:extLst>
      <p:ext uri="{BB962C8B-B14F-4D97-AF65-F5344CB8AC3E}">
        <p14:creationId xmlns:p14="http://schemas.microsoft.com/office/powerpoint/2010/main" val="3949502332"/>
      </p:ext>
    </p:extLst>
  </p:cSld>
  <p:clrMapOvr>
    <a:masterClrMapping/>
  </p:clrMapOvr>
  <p:transition spd="slow">
    <p:cover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متى بدأ الاهتمام بالجانب العاطفي وارتباطه بالذهن؟</a:t>
            </a:r>
            <a:endParaRPr lang="ar-SA" dirty="0"/>
          </a:p>
        </p:txBody>
      </p:sp>
      <p:sp>
        <p:nvSpPr>
          <p:cNvPr id="3" name="عنصر نائب للمحتوى 2"/>
          <p:cNvSpPr>
            <a:spLocks noGrp="1"/>
          </p:cNvSpPr>
          <p:nvPr>
            <p:ph sz="quarter" idx="1"/>
          </p:nvPr>
        </p:nvSpPr>
        <p:spPr/>
        <p:style>
          <a:lnRef idx="0">
            <a:schemeClr val="accent3"/>
          </a:lnRef>
          <a:fillRef idx="3">
            <a:schemeClr val="accent3"/>
          </a:fillRef>
          <a:effectRef idx="3">
            <a:schemeClr val="accent3"/>
          </a:effectRef>
          <a:fontRef idx="minor">
            <a:schemeClr val="lt1"/>
          </a:fontRef>
        </p:style>
        <p:txBody>
          <a:bodyPr/>
          <a:lstStyle/>
          <a:p>
            <a:r>
              <a:rPr lang="ar-SA" dirty="0" smtClean="0">
                <a:solidFill>
                  <a:schemeClr val="tx1"/>
                </a:solidFill>
              </a:rPr>
              <a:t>من خلال الأبحاث التي قدمها كل من تولمان وليفين وتطويرهما لنموذج (التوقع – القيمة) الذي أتاح المجال لدراسة الأسس الذهنية للعاطفة والتفاعل بينهما. ويمكن أن نوضح هذه النماذج </a:t>
            </a:r>
            <a:r>
              <a:rPr lang="ar-SA" dirty="0" smtClean="0"/>
              <a:t>.</a:t>
            </a:r>
            <a:endParaRPr lang="ar-SA" dirty="0"/>
          </a:p>
        </p:txBody>
      </p:sp>
    </p:spTree>
    <p:extLst>
      <p:ext uri="{BB962C8B-B14F-4D97-AF65-F5344CB8AC3E}">
        <p14:creationId xmlns:p14="http://schemas.microsoft.com/office/powerpoint/2010/main" val="1435862571"/>
      </p:ext>
    </p:extLst>
  </p:cSld>
  <p:clrMapOvr>
    <a:masterClrMapping/>
  </p:clrMapOvr>
  <p:transition spd="slow">
    <p:cover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bg2">
              <a:lumMod val="90000"/>
            </a:schemeClr>
          </a:solidFill>
        </p:spPr>
        <p:style>
          <a:lnRef idx="1">
            <a:schemeClr val="accent2"/>
          </a:lnRef>
          <a:fillRef idx="2">
            <a:schemeClr val="accent2"/>
          </a:fillRef>
          <a:effectRef idx="1">
            <a:schemeClr val="accent2"/>
          </a:effectRef>
          <a:fontRef idx="minor">
            <a:schemeClr val="dk1"/>
          </a:fontRef>
        </p:style>
        <p:txBody>
          <a:bodyPr>
            <a:normAutofit/>
          </a:bodyPr>
          <a:lstStyle/>
          <a:p>
            <a:r>
              <a:rPr lang="ar-SA" sz="3200" dirty="0" smtClean="0">
                <a:solidFill>
                  <a:schemeClr val="tx1"/>
                </a:solidFill>
              </a:rPr>
              <a:t>النماذج التفسيرية العامة للدافعية في تاريخ علم النفس</a:t>
            </a:r>
            <a:endParaRPr lang="ar-SA" sz="3200" dirty="0">
              <a:solidFill>
                <a:schemeClr val="tx1"/>
              </a:solidFill>
            </a:endParaRPr>
          </a:p>
        </p:txBody>
      </p:sp>
      <p:sp>
        <p:nvSpPr>
          <p:cNvPr id="3" name="عنصر نائب للمحتوى 2"/>
          <p:cNvSpPr>
            <a:spLocks noGrp="1"/>
          </p:cNvSpPr>
          <p:nvPr>
            <p:ph sz="quarter" idx="1"/>
          </p:nvPr>
        </p:nvSpPr>
        <p:spPr>
          <a:xfrm>
            <a:off x="251520" y="1412776"/>
            <a:ext cx="8568952" cy="5256584"/>
          </a:xfrm>
        </p:spPr>
        <p:style>
          <a:lnRef idx="1">
            <a:schemeClr val="accent3"/>
          </a:lnRef>
          <a:fillRef idx="3">
            <a:schemeClr val="accent3"/>
          </a:fillRef>
          <a:effectRef idx="2">
            <a:schemeClr val="accent3"/>
          </a:effectRef>
          <a:fontRef idx="minor">
            <a:schemeClr val="lt1"/>
          </a:fontRef>
        </p:style>
        <p:txBody>
          <a:bodyPr>
            <a:normAutofit lnSpcReduction="10000"/>
          </a:bodyPr>
          <a:lstStyle/>
          <a:p>
            <a:r>
              <a:rPr lang="ar-SA" dirty="0" smtClean="0">
                <a:solidFill>
                  <a:schemeClr val="tx1"/>
                </a:solidFill>
              </a:rPr>
              <a:t>1- النموذج السلوكي: مثير             استجابة</a:t>
            </a:r>
          </a:p>
          <a:p>
            <a:r>
              <a:rPr lang="ar-SA" dirty="0" smtClean="0">
                <a:solidFill>
                  <a:schemeClr val="tx1"/>
                </a:solidFill>
              </a:rPr>
              <a:t>2- النموذج السلوكي الذهني: مثير ,( توقعات, قيمة)=استجابة</a:t>
            </a:r>
          </a:p>
          <a:p>
            <a:pPr marL="0" indent="0">
              <a:buNone/>
            </a:pPr>
            <a:r>
              <a:rPr lang="ar-SA" dirty="0" smtClean="0">
                <a:solidFill>
                  <a:schemeClr val="tx1"/>
                </a:solidFill>
              </a:rPr>
              <a:t>التوقعات والقيمة هي بناءات الذهنية, القيمة هي لكل هدف. (</a:t>
            </a:r>
            <a:r>
              <a:rPr lang="ar-SA" sz="2600" dirty="0" smtClean="0">
                <a:solidFill>
                  <a:schemeClr val="tx1"/>
                </a:solidFill>
              </a:rPr>
              <a:t>تجربة تولمان على الفأر) </a:t>
            </a:r>
          </a:p>
          <a:p>
            <a:pPr marL="0" indent="0">
              <a:buNone/>
            </a:pPr>
            <a:r>
              <a:rPr lang="ar-SA" dirty="0" smtClean="0">
                <a:solidFill>
                  <a:schemeClr val="tx1"/>
                </a:solidFill>
              </a:rPr>
              <a:t>3- النموذج الذهني: عمليات ذهنية    =  استجابة وهذا النموذج يؤكد إن العمليات الذهنية نفسها تحدد السلوك(الاستجابة لموقف ما يحدد من خلال الانتباه- التذكر, الاسترجاع, وليس من خصائص المثير الفيزيقي</a:t>
            </a:r>
          </a:p>
          <a:p>
            <a:pPr marL="0" indent="0">
              <a:buNone/>
            </a:pPr>
            <a:r>
              <a:rPr lang="ar-SA" dirty="0" smtClean="0">
                <a:solidFill>
                  <a:schemeClr val="tx1"/>
                </a:solidFill>
              </a:rPr>
              <a:t>4- النموذج الذهني الحديث: عمليات ذهنية مدفوعة, وعمليات ذهنية غير مدفوعة ===استجابة. وهذا يؤكد إن</a:t>
            </a:r>
            <a:r>
              <a:rPr lang="ar-SA" dirty="0" smtClean="0"/>
              <a:t> </a:t>
            </a:r>
            <a:r>
              <a:rPr lang="ar-SA" dirty="0" smtClean="0">
                <a:solidFill>
                  <a:srgbClr val="FF0000"/>
                </a:solidFill>
              </a:rPr>
              <a:t>العمليات الذهنية تتأثر بأهداف الفرد ودوافعه. السلوك نتيجة العمليات الذهنية</a:t>
            </a:r>
          </a:p>
          <a:p>
            <a:pPr marL="0" indent="0">
              <a:buNone/>
            </a:pPr>
            <a:endParaRPr lang="ar-SA" dirty="0" smtClean="0"/>
          </a:p>
          <a:p>
            <a:pPr marL="0" indent="0">
              <a:buNone/>
            </a:pPr>
            <a:endParaRPr lang="ar-SA" dirty="0"/>
          </a:p>
        </p:txBody>
      </p:sp>
      <p:cxnSp>
        <p:nvCxnSpPr>
          <p:cNvPr id="8" name="رابط كسهم مستقيم 7"/>
          <p:cNvCxnSpPr/>
          <p:nvPr/>
        </p:nvCxnSpPr>
        <p:spPr>
          <a:xfrm>
            <a:off x="5364088" y="1988840"/>
            <a:ext cx="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رابط كسهم مستقيم 10"/>
          <p:cNvCxnSpPr/>
          <p:nvPr/>
        </p:nvCxnSpPr>
        <p:spPr>
          <a:xfrm flipH="1">
            <a:off x="3635896" y="1700808"/>
            <a:ext cx="115212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رابط كسهم مستقيم 14"/>
          <p:cNvCxnSpPr/>
          <p:nvPr/>
        </p:nvCxnSpPr>
        <p:spPr>
          <a:xfrm flipH="1">
            <a:off x="3779912" y="3789040"/>
            <a:ext cx="43204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رابط كسهم مستقيم 17"/>
          <p:cNvCxnSpPr/>
          <p:nvPr/>
        </p:nvCxnSpPr>
        <p:spPr>
          <a:xfrm flipH="1">
            <a:off x="3635896" y="3573016"/>
            <a:ext cx="57606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8631890"/>
      </p:ext>
    </p:extLst>
  </p:cSld>
  <p:clrMapOvr>
    <a:masterClrMapping/>
  </p:clrMapOvr>
  <p:transition spd="slow">
    <p:cover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3568" y="188640"/>
            <a:ext cx="8229600" cy="1143000"/>
          </a:xfrm>
        </p:spPr>
        <p:txBody>
          <a:bodyPr/>
          <a:lstStyle/>
          <a:p>
            <a:r>
              <a:rPr lang="ar-SA" dirty="0" smtClean="0"/>
              <a:t>الطريقة التي نفكر بها تحدد مشاعرنا</a:t>
            </a:r>
            <a:endParaRPr lang="ar-SA" dirty="0"/>
          </a:p>
        </p:txBody>
      </p:sp>
      <p:sp>
        <p:nvSpPr>
          <p:cNvPr id="3" name="عنصر نائب للمحتوى 2"/>
          <p:cNvSpPr>
            <a:spLocks noGrp="1"/>
          </p:cNvSpPr>
          <p:nvPr>
            <p:ph sz="quarter" idx="1"/>
          </p:nvPr>
        </p:nvSpPr>
        <p:spPr/>
        <p:style>
          <a:lnRef idx="1">
            <a:schemeClr val="accent1"/>
          </a:lnRef>
          <a:fillRef idx="2">
            <a:schemeClr val="accent1"/>
          </a:fillRef>
          <a:effectRef idx="1">
            <a:schemeClr val="accent1"/>
          </a:effectRef>
          <a:fontRef idx="minor">
            <a:schemeClr val="dk1"/>
          </a:fontRef>
        </p:style>
        <p:txBody>
          <a:bodyPr/>
          <a:lstStyle/>
          <a:p>
            <a:r>
              <a:rPr lang="ar-SA" dirty="0" smtClean="0">
                <a:solidFill>
                  <a:schemeClr val="tx1"/>
                </a:solidFill>
              </a:rPr>
              <a:t>أثر المعلومات </a:t>
            </a:r>
            <a:r>
              <a:rPr lang="ar-SA" dirty="0" err="1" smtClean="0">
                <a:solidFill>
                  <a:schemeClr val="tx1"/>
                </a:solidFill>
              </a:rPr>
              <a:t>الموقفية</a:t>
            </a:r>
            <a:r>
              <a:rPr lang="ar-SA" dirty="0" smtClean="0">
                <a:solidFill>
                  <a:schemeClr val="tx1"/>
                </a:solidFill>
              </a:rPr>
              <a:t> على الانفعالات:</a:t>
            </a:r>
          </a:p>
          <a:p>
            <a:r>
              <a:rPr lang="ar-SA" dirty="0" smtClean="0">
                <a:solidFill>
                  <a:schemeClr val="tx1"/>
                </a:solidFill>
              </a:rPr>
              <a:t>نظرية العاملين في الانفعال لصاحبها </a:t>
            </a:r>
            <a:r>
              <a:rPr lang="ar-SA" dirty="0" err="1" smtClean="0">
                <a:solidFill>
                  <a:schemeClr val="tx1"/>
                </a:solidFill>
              </a:rPr>
              <a:t>شاخت</a:t>
            </a:r>
            <a:r>
              <a:rPr lang="ar-SA" dirty="0" err="1" smtClean="0">
                <a:solidFill>
                  <a:schemeClr val="bg1"/>
                </a:solidFill>
              </a:rPr>
              <a:t>ر</a:t>
            </a:r>
            <a:endParaRPr lang="ar-SA" dirty="0" smtClean="0">
              <a:solidFill>
                <a:schemeClr val="bg1"/>
              </a:solidFill>
            </a:endParaRPr>
          </a:p>
          <a:p>
            <a:endParaRPr lang="ar-SA" dirty="0"/>
          </a:p>
        </p:txBody>
      </p:sp>
      <p:graphicFrame>
        <p:nvGraphicFramePr>
          <p:cNvPr id="4" name="رسم تخطيطي 3"/>
          <p:cNvGraphicFramePr/>
          <p:nvPr>
            <p:extLst>
              <p:ext uri="{D42A27DB-BD31-4B8C-83A1-F6EECF244321}">
                <p14:modId xmlns:p14="http://schemas.microsoft.com/office/powerpoint/2010/main" val="2240097845"/>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مستطيل 4"/>
          <p:cNvSpPr/>
          <p:nvPr/>
        </p:nvSpPr>
        <p:spPr>
          <a:xfrm>
            <a:off x="1475656" y="4365104"/>
            <a:ext cx="6264696" cy="16561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dirty="0" smtClean="0">
                <a:solidFill>
                  <a:schemeClr val="tx1"/>
                </a:solidFill>
              </a:rPr>
              <a:t>وحسب هذه النظرية إن الانفعال نتاج لعاملين  استثارة فيزيولوجية, والتسمية أو تفسير الموقف. ولكن الاستثارة الجسدية تحدث في مواقف مختلفة بغض النظر عن نوع الانفعال. وما يحدد الانفعال الذي نشعر به هو التسمية اللفظية للموقف كما ندركه, فهم الفرد للموقف وطريقة إدراكه تحدد نوع الانفعال, والاستثارة الفيزيولوجية التي قد تصاحب الانفعالات هي مظهر من مظاهر الانفعال وليست سبب له.</a:t>
            </a:r>
            <a:endParaRPr lang="ar-SA" dirty="0">
              <a:solidFill>
                <a:schemeClr val="tx1"/>
              </a:solidFill>
            </a:endParaRPr>
          </a:p>
        </p:txBody>
      </p:sp>
    </p:spTree>
    <p:extLst>
      <p:ext uri="{BB962C8B-B14F-4D97-AF65-F5344CB8AC3E}">
        <p14:creationId xmlns:p14="http://schemas.microsoft.com/office/powerpoint/2010/main" val="854723018"/>
      </p:ext>
    </p:extLst>
  </p:cSld>
  <p:clrMapOvr>
    <a:masterClrMapping/>
  </p:clrMapOvr>
  <p:transition spd="slow">
    <p:cover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التجربة التي أجرها تولمان  عن الاستثارة الجسدية</a:t>
            </a:r>
            <a:endParaRPr lang="ar-SA" dirty="0"/>
          </a:p>
        </p:txBody>
      </p:sp>
      <p:sp>
        <p:nvSpPr>
          <p:cNvPr id="3" name="عنصر نائب للمحتوى 2"/>
          <p:cNvSpPr>
            <a:spLocks noGrp="1"/>
          </p:cNvSpPr>
          <p:nvPr>
            <p:ph sz="quarter" idx="1"/>
          </p:nvPr>
        </p:nvSpPr>
        <p:spPr/>
        <p:style>
          <a:lnRef idx="1">
            <a:schemeClr val="accent5"/>
          </a:lnRef>
          <a:fillRef idx="2">
            <a:schemeClr val="accent5"/>
          </a:fillRef>
          <a:effectRef idx="1">
            <a:schemeClr val="accent5"/>
          </a:effectRef>
          <a:fontRef idx="minor">
            <a:schemeClr val="dk1"/>
          </a:fontRef>
        </p:style>
        <p:txBody>
          <a:bodyPr/>
          <a:lstStyle/>
          <a:p>
            <a:r>
              <a:rPr lang="ar-SA" dirty="0" smtClean="0"/>
              <a:t>حقن المفحوصين بالأدرينالين </a:t>
            </a:r>
          </a:p>
          <a:p>
            <a:r>
              <a:rPr lang="ar-SA" dirty="0" smtClean="0"/>
              <a:t>الاستثارة الجسدية لم تؤد إلى انفعالات محددة.</a:t>
            </a:r>
          </a:p>
          <a:p>
            <a:r>
              <a:rPr lang="ar-SA" dirty="0" smtClean="0"/>
              <a:t>الاستثارة الجسدية مع وجود المفحوص في مواقف اجتماعية (فرح, غضب) أدى إلى شعور المفحوص بالحالة الانفعالية وفقاً للموقف الاجتماعي الموجودين فيه</a:t>
            </a:r>
          </a:p>
          <a:p>
            <a:r>
              <a:rPr lang="ar-SA" dirty="0" smtClean="0"/>
              <a:t>عدم معرفة سبب الاستثارة الجسدية يؤدي إلى استخدم المعلومات </a:t>
            </a:r>
            <a:r>
              <a:rPr lang="ar-SA" dirty="0" err="1" smtClean="0"/>
              <a:t>الموقفية</a:t>
            </a:r>
            <a:r>
              <a:rPr lang="ar-SA" dirty="0" smtClean="0"/>
              <a:t> في تفسير الحالة حسب خبرات الفرد السابقة(أي لم يعرفوا أن التغيرات ناجمة عن الحقن).</a:t>
            </a:r>
            <a:endParaRPr lang="ar-SA" dirty="0"/>
          </a:p>
        </p:txBody>
      </p:sp>
    </p:spTree>
    <p:extLst>
      <p:ext uri="{BB962C8B-B14F-4D97-AF65-F5344CB8AC3E}">
        <p14:creationId xmlns:p14="http://schemas.microsoft.com/office/powerpoint/2010/main" val="2496188463"/>
      </p:ext>
    </p:extLst>
  </p:cSld>
  <p:clrMapOvr>
    <a:masterClrMapping/>
  </p:clrMapOvr>
  <p:transition spd="slow">
    <p:cover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التقييم الذهني للانفعالات</a:t>
            </a:r>
            <a:endParaRPr lang="ar-SA" dirty="0"/>
          </a:p>
        </p:txBody>
      </p:sp>
      <p:sp>
        <p:nvSpPr>
          <p:cNvPr id="3" name="عنصر نائب للمحتوى 2"/>
          <p:cNvSpPr>
            <a:spLocks noGrp="1"/>
          </p:cNvSpPr>
          <p:nvPr>
            <p:ph sz="quarter" idx="1"/>
          </p:nvPr>
        </p:nvSpPr>
        <p:spPr/>
        <p:style>
          <a:lnRef idx="1">
            <a:schemeClr val="accent5"/>
          </a:lnRef>
          <a:fillRef idx="2">
            <a:schemeClr val="accent5"/>
          </a:fillRef>
          <a:effectRef idx="1">
            <a:schemeClr val="accent5"/>
          </a:effectRef>
          <a:fontRef idx="minor">
            <a:schemeClr val="dk1"/>
          </a:fontRef>
        </p:style>
        <p:txBody>
          <a:bodyPr/>
          <a:lstStyle/>
          <a:p>
            <a:r>
              <a:rPr lang="ar-SA" dirty="0" smtClean="0">
                <a:solidFill>
                  <a:schemeClr val="tx1"/>
                </a:solidFill>
              </a:rPr>
              <a:t>مثير __ تقييم ذهني(أفكار, فهم وتفسير للموقف== انفعال</a:t>
            </a:r>
          </a:p>
          <a:p>
            <a:r>
              <a:rPr lang="ar-SA" dirty="0" smtClean="0">
                <a:solidFill>
                  <a:schemeClr val="tx1"/>
                </a:solidFill>
              </a:rPr>
              <a:t>وهذا يوضح لنا الفروق في الاستجابات بين الأفراد في انفعالاتهم.</a:t>
            </a:r>
          </a:p>
          <a:p>
            <a:r>
              <a:rPr lang="ar-SA" dirty="0" smtClean="0">
                <a:solidFill>
                  <a:schemeClr val="tx1"/>
                </a:solidFill>
              </a:rPr>
              <a:t>التعرض لموقف ضاغط تختلف الاستجابة من فرد لأخر.</a:t>
            </a:r>
          </a:p>
          <a:p>
            <a:r>
              <a:rPr lang="ar-SA" dirty="0" smtClean="0">
                <a:solidFill>
                  <a:schemeClr val="tx1"/>
                </a:solidFill>
              </a:rPr>
              <a:t>إن خصائص الحدث ليست هي من يحدد الحالة الانفعالية للفرد وإنما طريقة ادراكنا للشيء هي المحدد الرئيس للانفعالات(الطلاق, الرسوب في الامتحان) إن الفرد يتفاعل ذهنياً مع بيئته, ووفقاً لهذا النموذج </a:t>
            </a:r>
            <a:endParaRPr lang="ar-SA" dirty="0">
              <a:solidFill>
                <a:schemeClr val="tx1"/>
              </a:solidFill>
            </a:endParaRPr>
          </a:p>
        </p:txBody>
      </p:sp>
    </p:spTree>
    <p:extLst>
      <p:ext uri="{BB962C8B-B14F-4D97-AF65-F5344CB8AC3E}">
        <p14:creationId xmlns:p14="http://schemas.microsoft.com/office/powerpoint/2010/main" val="1709411011"/>
      </p:ext>
    </p:extLst>
  </p:cSld>
  <p:clrMapOvr>
    <a:masterClrMapping/>
  </p:clrMapOvr>
  <p:transition spd="slow">
    <p:cover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مسلمات دراسة الذهن الاجتماعي</a:t>
            </a:r>
            <a:endParaRPr lang="ar-SA" dirty="0"/>
          </a:p>
        </p:txBody>
      </p:sp>
      <p:sp>
        <p:nvSpPr>
          <p:cNvPr id="3" name="عنصر نائب للمحتوى 2"/>
          <p:cNvSpPr>
            <a:spLocks noGrp="1"/>
          </p:cNvSpPr>
          <p:nvPr>
            <p:ph sz="quarter" idx="1"/>
          </p:nvPr>
        </p:nvSpPr>
        <p:spPr/>
        <p:style>
          <a:lnRef idx="1">
            <a:schemeClr val="accent3"/>
          </a:lnRef>
          <a:fillRef idx="2">
            <a:schemeClr val="accent3"/>
          </a:fillRef>
          <a:effectRef idx="1">
            <a:schemeClr val="accent3"/>
          </a:effectRef>
          <a:fontRef idx="minor">
            <a:schemeClr val="dk1"/>
          </a:fontRef>
        </p:style>
        <p:txBody>
          <a:bodyPr/>
          <a:lstStyle/>
          <a:p>
            <a:pPr marL="231775" indent="-231775" algn="just">
              <a:lnSpc>
                <a:spcPct val="80000"/>
              </a:lnSpc>
              <a:buClr>
                <a:srgbClr val="CC00CC"/>
              </a:buClr>
              <a:buFont typeface="Wingdings" pitchFamily="2" charset="2"/>
              <a:buChar char="×"/>
            </a:pPr>
            <a:r>
              <a:rPr lang="ar-SA" dirty="0">
                <a:solidFill>
                  <a:srgbClr val="000000"/>
                </a:solidFill>
                <a:cs typeface="AL-Mohanad Bold" pitchFamily="2" charset="-78"/>
              </a:rPr>
              <a:t>عقلانية الفهم الإنساني نسبية. فما هو معقول في نظر شخص قد لا يكون كذلك في نظر آخر.</a:t>
            </a:r>
          </a:p>
          <a:p>
            <a:pPr marL="231775" indent="-231775" algn="just">
              <a:lnSpc>
                <a:spcPct val="80000"/>
              </a:lnSpc>
              <a:buClr>
                <a:srgbClr val="CC00CC"/>
              </a:buClr>
              <a:buFont typeface="Wingdings" pitchFamily="2" charset="2"/>
              <a:buChar char="×"/>
            </a:pPr>
            <a:r>
              <a:rPr lang="ar-SA" dirty="0">
                <a:solidFill>
                  <a:srgbClr val="000000"/>
                </a:solidFill>
                <a:cs typeface="AL-Mohanad Bold" pitchFamily="2" charset="-78"/>
              </a:rPr>
              <a:t>ليس للفرد إمكانية الحصول على كل المعلومات المتعلقة بموضوعات القرارات التي يتخذها والأحكام التي يطلقها</a:t>
            </a:r>
            <a:r>
              <a:rPr lang="ar-SA" dirty="0" smtClean="0">
                <a:solidFill>
                  <a:srgbClr val="000000"/>
                </a:solidFill>
                <a:cs typeface="AL-Mohanad Bold" pitchFamily="2" charset="-78"/>
              </a:rPr>
              <a:t>. مثال(الانطباع الأول)</a:t>
            </a:r>
            <a:endParaRPr lang="ar-SA" dirty="0">
              <a:solidFill>
                <a:srgbClr val="000000"/>
              </a:solidFill>
              <a:cs typeface="AL-Mohanad Bold" pitchFamily="2" charset="-78"/>
            </a:endParaRPr>
          </a:p>
          <a:p>
            <a:pPr marL="231775" indent="-231775" algn="just">
              <a:lnSpc>
                <a:spcPct val="80000"/>
              </a:lnSpc>
              <a:buClr>
                <a:srgbClr val="CC00CC"/>
              </a:buClr>
              <a:buFont typeface="Wingdings" pitchFamily="2" charset="2"/>
              <a:buChar char="×"/>
            </a:pPr>
            <a:r>
              <a:rPr lang="ar-SA" dirty="0">
                <a:solidFill>
                  <a:srgbClr val="000000"/>
                </a:solidFill>
                <a:cs typeface="AL-Mohanad Bold" pitchFamily="2" charset="-78"/>
              </a:rPr>
              <a:t>حتى لو توفرت للفرد كل المعلومات المتعلقة بموضوع القرار الذي يريد أن يتخذه، فليس لديه الوقت ولا القدرة الكافيان لتمحيص هذه المعلومات والخروج بقرار صحيح في كل مواقف الحياة اليومية.</a:t>
            </a:r>
          </a:p>
          <a:p>
            <a:pPr marL="231775" indent="-231775" algn="just">
              <a:lnSpc>
                <a:spcPct val="80000"/>
              </a:lnSpc>
              <a:buClr>
                <a:srgbClr val="CC00CC"/>
              </a:buClr>
              <a:buFont typeface="Wingdings" pitchFamily="2" charset="2"/>
              <a:buChar char="×"/>
            </a:pPr>
            <a:r>
              <a:rPr lang="ar-SA" dirty="0">
                <a:solidFill>
                  <a:srgbClr val="000000"/>
                </a:solidFill>
                <a:cs typeface="AL-Mohanad Bold" pitchFamily="2" charset="-78"/>
              </a:rPr>
              <a:t>لا تصل المعلومات من البيئة إلى الفرد كما هي. فالفرد الإنساني ينتقي بعض المعلومات يوليها اهتماما أكثر، ويخضع ما انتقاه من معلومات للتفسير في ضوء معلوماته واعتقاداته السابقة، ولا يقتصر نشاطه على مجرد تلقيها.</a:t>
            </a:r>
            <a:endParaRPr lang="en-US" dirty="0">
              <a:solidFill>
                <a:srgbClr val="000000"/>
              </a:solidFill>
              <a:cs typeface="AL-Mohanad Bold" pitchFamily="2" charset="-78"/>
            </a:endParaRPr>
          </a:p>
          <a:p>
            <a:endParaRPr lang="ar-SA" dirty="0"/>
          </a:p>
        </p:txBody>
      </p:sp>
    </p:spTree>
    <p:extLst>
      <p:ext uri="{BB962C8B-B14F-4D97-AF65-F5344CB8AC3E}">
        <p14:creationId xmlns:p14="http://schemas.microsoft.com/office/powerpoint/2010/main" val="3352847503"/>
      </p:ext>
    </p:extLst>
  </p:cSld>
  <p:clrMapOvr>
    <a:masterClrMapping/>
  </p:clrMapOvr>
  <p:transition spd="slow">
    <p:cover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التقييم الذهني للانفعالات</a:t>
            </a:r>
            <a:endParaRPr lang="ar-SA" dirty="0"/>
          </a:p>
        </p:txBody>
      </p:sp>
      <p:sp>
        <p:nvSpPr>
          <p:cNvPr id="3" name="عنصر نائب للمحتوى 2"/>
          <p:cNvSpPr>
            <a:spLocks noGrp="1"/>
          </p:cNvSpPr>
          <p:nvPr>
            <p:ph sz="quarter" idx="1"/>
          </p:nvPr>
        </p:nvSpPr>
        <p:spPr/>
        <p:style>
          <a:lnRef idx="1">
            <a:schemeClr val="accent5"/>
          </a:lnRef>
          <a:fillRef idx="2">
            <a:schemeClr val="accent5"/>
          </a:fillRef>
          <a:effectRef idx="1">
            <a:schemeClr val="accent5"/>
          </a:effectRef>
          <a:fontRef idx="minor">
            <a:schemeClr val="dk1"/>
          </a:fontRef>
        </p:style>
        <p:txBody>
          <a:bodyPr>
            <a:normAutofit lnSpcReduction="10000"/>
          </a:bodyPr>
          <a:lstStyle/>
          <a:p>
            <a:r>
              <a:rPr lang="ar-SA" dirty="0" smtClean="0">
                <a:solidFill>
                  <a:schemeClr val="tx1"/>
                </a:solidFill>
              </a:rPr>
              <a:t>أساس تفاعل الفرد مع بيئته هو التفكير والعمليات الذهنية</a:t>
            </a:r>
          </a:p>
          <a:p>
            <a:r>
              <a:rPr lang="ar-SA" dirty="0" smtClean="0">
                <a:solidFill>
                  <a:schemeClr val="tx1"/>
                </a:solidFill>
              </a:rPr>
              <a:t>خصائص المثير أو المواقف لا تحدد حالة الفرد الانفعالية</a:t>
            </a:r>
          </a:p>
          <a:p>
            <a:r>
              <a:rPr lang="ar-SA" dirty="0" smtClean="0">
                <a:solidFill>
                  <a:schemeClr val="tx1"/>
                </a:solidFill>
              </a:rPr>
              <a:t>تعتمد الانفعالات والسلوك على طبيعة التفكير بها وتفسيرها.</a:t>
            </a:r>
          </a:p>
          <a:p>
            <a:r>
              <a:rPr lang="ar-SA" dirty="0" smtClean="0">
                <a:solidFill>
                  <a:schemeClr val="tx1"/>
                </a:solidFill>
              </a:rPr>
              <a:t>وبالتالي يؤكد هذا النموذج على التفاعل النشط من قبل الفرد مع المثيرات والمواقف بناء على خبراته </a:t>
            </a:r>
            <a:r>
              <a:rPr lang="ar-SA" dirty="0" err="1" smtClean="0">
                <a:solidFill>
                  <a:schemeClr val="tx1"/>
                </a:solidFill>
              </a:rPr>
              <a:t>خبراته</a:t>
            </a:r>
            <a:r>
              <a:rPr lang="ar-SA" dirty="0" smtClean="0">
                <a:solidFill>
                  <a:schemeClr val="tx1"/>
                </a:solidFill>
              </a:rPr>
              <a:t> ومقدراته النفسية.</a:t>
            </a:r>
          </a:p>
          <a:p>
            <a:r>
              <a:rPr lang="ar-SA" dirty="0" smtClean="0">
                <a:solidFill>
                  <a:schemeClr val="tx1"/>
                </a:solidFill>
              </a:rPr>
              <a:t>إن تقييم الفرد يعتمد على المخطوطات الذهنية لديه واتجاهه نحو الأحداث أو الأشخاص, والذات). مفهوم إيجابي أو سلبي عن الذات.</a:t>
            </a:r>
            <a:endParaRPr lang="ar-SA" dirty="0">
              <a:solidFill>
                <a:schemeClr val="tx1"/>
              </a:solidFill>
            </a:endParaRPr>
          </a:p>
        </p:txBody>
      </p:sp>
    </p:spTree>
    <p:extLst>
      <p:ext uri="{BB962C8B-B14F-4D97-AF65-F5344CB8AC3E}">
        <p14:creationId xmlns:p14="http://schemas.microsoft.com/office/powerpoint/2010/main" val="3290877561"/>
      </p:ext>
    </p:extLst>
  </p:cSld>
  <p:clrMapOvr>
    <a:masterClrMapping/>
  </p:clrMapOvr>
  <p:transition spd="slow">
    <p:cover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نموذج </a:t>
            </a:r>
            <a:r>
              <a:rPr lang="ar-SA" dirty="0" err="1" smtClean="0"/>
              <a:t>لازاروس</a:t>
            </a:r>
            <a:endParaRPr lang="ar-SA" dirty="0"/>
          </a:p>
        </p:txBody>
      </p:sp>
      <p:sp>
        <p:nvSpPr>
          <p:cNvPr id="3" name="عنصر نائب للمحتوى 2"/>
          <p:cNvSpPr>
            <a:spLocks noGrp="1"/>
          </p:cNvSpPr>
          <p:nvPr>
            <p:ph sz="quarter" idx="1"/>
          </p:nvPr>
        </p:nvSpPr>
        <p:spPr>
          <a:xfrm>
            <a:off x="457200" y="1600200"/>
            <a:ext cx="8435280" cy="4925144"/>
          </a:xfrm>
        </p:spPr>
        <p:style>
          <a:lnRef idx="1">
            <a:schemeClr val="accent5"/>
          </a:lnRef>
          <a:fillRef idx="2">
            <a:schemeClr val="accent5"/>
          </a:fillRef>
          <a:effectRef idx="1">
            <a:schemeClr val="accent5"/>
          </a:effectRef>
          <a:fontRef idx="minor">
            <a:schemeClr val="dk1"/>
          </a:fontRef>
        </p:style>
        <p:txBody>
          <a:bodyPr>
            <a:normAutofit/>
          </a:bodyPr>
          <a:lstStyle/>
          <a:p>
            <a:r>
              <a:rPr lang="ar-SA" sz="2800" dirty="0" smtClean="0">
                <a:solidFill>
                  <a:schemeClr val="tx1"/>
                </a:solidFill>
              </a:rPr>
              <a:t>نموذج قدمه </a:t>
            </a:r>
            <a:r>
              <a:rPr lang="ar-SA" sz="2800" dirty="0" err="1" smtClean="0">
                <a:solidFill>
                  <a:schemeClr val="tx1"/>
                </a:solidFill>
              </a:rPr>
              <a:t>لازاروس</a:t>
            </a:r>
            <a:r>
              <a:rPr lang="ar-SA" sz="2800" dirty="0" smtClean="0">
                <a:solidFill>
                  <a:schemeClr val="tx1"/>
                </a:solidFill>
              </a:rPr>
              <a:t> حول التعامل مع الضغوط النفسية</a:t>
            </a:r>
          </a:p>
          <a:p>
            <a:r>
              <a:rPr lang="ar-SA" sz="2800" dirty="0" smtClean="0">
                <a:solidFill>
                  <a:schemeClr val="tx1"/>
                </a:solidFill>
              </a:rPr>
              <a:t>إن التقييم الذهني الذي يحدث عندما يواجه الفرد حدثاً حياتياً ضاغطاً.</a:t>
            </a:r>
          </a:p>
          <a:p>
            <a:r>
              <a:rPr lang="ar-SA" sz="2800" dirty="0" smtClean="0">
                <a:solidFill>
                  <a:schemeClr val="tx1"/>
                </a:solidFill>
              </a:rPr>
              <a:t>أ- التقييم الذهني الأولي: يرتبط بتقييم الموقف(سلبي, مهدد, ضار أو تحدي, فرصة للعمل, اختبار ....)</a:t>
            </a:r>
          </a:p>
          <a:p>
            <a:r>
              <a:rPr lang="ar-SA" sz="2800" dirty="0" smtClean="0">
                <a:solidFill>
                  <a:schemeClr val="tx1"/>
                </a:solidFill>
              </a:rPr>
              <a:t>ب- التقييم الثانوي: تقييم الفرد لقدراته المادية والمعنوية في التعامل مع هذا الموقف( الشعور بالعجز والضعف, الثقة بالنفس. والتعامل مع المواقف الضاغطة تركز</a:t>
            </a:r>
          </a:p>
          <a:p>
            <a:r>
              <a:rPr lang="ar-SA" sz="2800" dirty="0" smtClean="0">
                <a:solidFill>
                  <a:schemeClr val="tx1"/>
                </a:solidFill>
              </a:rPr>
              <a:t>- التعامل المركز على المشكلة(حل المشكلة والتحكم بالموقف)</a:t>
            </a:r>
          </a:p>
          <a:p>
            <a:r>
              <a:rPr lang="ar-SA" sz="2800" dirty="0" smtClean="0">
                <a:solidFill>
                  <a:schemeClr val="tx1"/>
                </a:solidFill>
              </a:rPr>
              <a:t>- التعامل المركز على الانفعال(التخفيف من حدة المشاعر, الانكار, تناول العقاقير, الاسترخاء. التنفس الانفعالي, البكاء...)</a:t>
            </a:r>
          </a:p>
          <a:p>
            <a:endParaRPr lang="ar-SA" sz="2800" dirty="0"/>
          </a:p>
        </p:txBody>
      </p:sp>
    </p:spTree>
    <p:extLst>
      <p:ext uri="{BB962C8B-B14F-4D97-AF65-F5344CB8AC3E}">
        <p14:creationId xmlns:p14="http://schemas.microsoft.com/office/powerpoint/2010/main" val="3281513271"/>
      </p:ext>
    </p:extLst>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additive="base">
                                        <p:cTn id="1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المعالجة المعلوماتية والأحكام الاجتماعية المدفوعة</a:t>
            </a:r>
            <a:br>
              <a:rPr lang="ar-SA" dirty="0" smtClean="0"/>
            </a:br>
            <a:r>
              <a:rPr lang="ar-SA" sz="3600" dirty="0" smtClean="0"/>
              <a:t>هل تؤثر العاطفة على أحكامنا الاجتماعية</a:t>
            </a:r>
            <a:endParaRPr lang="ar-SA" sz="3600" dirty="0"/>
          </a:p>
        </p:txBody>
      </p:sp>
      <p:sp>
        <p:nvSpPr>
          <p:cNvPr id="3" name="عنصر نائب للمحتوى 2"/>
          <p:cNvSpPr>
            <a:spLocks noGrp="1"/>
          </p:cNvSpPr>
          <p:nvPr>
            <p:ph sz="quarter" idx="1"/>
          </p:nvPr>
        </p:nvSpPr>
        <p:spPr>
          <a:solidFill>
            <a:schemeClr val="bg2">
              <a:lumMod val="20000"/>
              <a:lumOff val="80000"/>
            </a:schemeClr>
          </a:solidFill>
        </p:spPr>
        <p:txBody>
          <a:bodyPr>
            <a:normAutofit lnSpcReduction="10000"/>
          </a:bodyPr>
          <a:lstStyle/>
          <a:p>
            <a:r>
              <a:rPr lang="ar-SA" dirty="0" smtClean="0"/>
              <a:t>يمكن أن نفهم ذلك من خلال ما أصطلح على تسميته</a:t>
            </a:r>
          </a:p>
          <a:p>
            <a:r>
              <a:rPr lang="ar-SA" dirty="0" smtClean="0"/>
              <a:t>أ- الذهن البادر: التأثيرات الناتجة عن المعالجة المعلوماتية بغض النظر عن العاطفة(الانتباه, التذكر, التفيئة, الأحكام والقرارات).</a:t>
            </a:r>
          </a:p>
          <a:p>
            <a:r>
              <a:rPr lang="ar-SA" dirty="0" smtClean="0"/>
              <a:t>ب- الذهن الساخن: تأثير العاطفة على أحكامنا وادراكاتنا الاجتماعية تأثير أهدافنا على حاجتنا لتقدير الذات.</a:t>
            </a:r>
          </a:p>
          <a:p>
            <a:r>
              <a:rPr lang="ar-SA" dirty="0" smtClean="0"/>
              <a:t>مثال النجاح: حدث له معنى للفرد في حياته, ويعتمد هذا المعنى على تقييم الفرد لهذا الحدث في ضوء أهدافه وتوقعاته مما يؤدي إلى الفرح والسعادة.</a:t>
            </a:r>
            <a:endParaRPr lang="ar-SA" dirty="0"/>
          </a:p>
        </p:txBody>
      </p:sp>
    </p:spTree>
    <p:extLst>
      <p:ext uri="{BB962C8B-B14F-4D97-AF65-F5344CB8AC3E}">
        <p14:creationId xmlns:p14="http://schemas.microsoft.com/office/powerpoint/2010/main" val="3760051879"/>
      </p:ext>
    </p:extLst>
  </p:cSld>
  <p:clrMapOvr>
    <a:masterClrMapping/>
  </p:clrMapOvr>
  <p:transition spd="slow">
    <p:cover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الأهداف وظاهرة الأوهام الإيجابية</a:t>
            </a:r>
            <a:endParaRPr lang="ar-SA" dirty="0"/>
          </a:p>
        </p:txBody>
      </p:sp>
      <p:sp>
        <p:nvSpPr>
          <p:cNvPr id="3" name="عنصر نائب للمحتوى 2"/>
          <p:cNvSpPr>
            <a:spLocks noGrp="1"/>
          </p:cNvSpPr>
          <p:nvPr>
            <p:ph sz="quarter" idx="1"/>
          </p:nvPr>
        </p:nvSpPr>
        <p:spPr/>
        <p:style>
          <a:lnRef idx="1">
            <a:schemeClr val="accent1"/>
          </a:lnRef>
          <a:fillRef idx="2">
            <a:schemeClr val="accent1"/>
          </a:fillRef>
          <a:effectRef idx="1">
            <a:schemeClr val="accent1"/>
          </a:effectRef>
          <a:fontRef idx="minor">
            <a:schemeClr val="dk1"/>
          </a:fontRef>
        </p:style>
        <p:txBody>
          <a:bodyPr>
            <a:normAutofit fontScale="92500" lnSpcReduction="10000"/>
          </a:bodyPr>
          <a:lstStyle/>
          <a:p>
            <a:r>
              <a:rPr lang="ar-SA" dirty="0" smtClean="0">
                <a:solidFill>
                  <a:schemeClr val="tx1"/>
                </a:solidFill>
              </a:rPr>
              <a:t>تعد الأهداف جزء رئيس في حياتنا اليومية, وأهداف الفرد تتراوح بحسب أهميتها للفرد (القيمة - أهداف محددة, نجاح في المدرسة- التخرج من الجامعة - وأهداف واسعة ,الانتقال إلى الجامعة, الحصول على وظيفة)</a:t>
            </a:r>
          </a:p>
          <a:p>
            <a:r>
              <a:rPr lang="ar-SA" dirty="0" smtClean="0">
                <a:solidFill>
                  <a:schemeClr val="tx1"/>
                </a:solidFill>
              </a:rPr>
              <a:t>أهدافنا تؤثر في أحكامنا الاجتماعية وقراراتنا من خلال تأثيرها على العمليات الذهنية.</a:t>
            </a:r>
          </a:p>
          <a:p>
            <a:r>
              <a:rPr lang="ar-SA" dirty="0" smtClean="0">
                <a:solidFill>
                  <a:schemeClr val="tx1"/>
                </a:solidFill>
              </a:rPr>
              <a:t>الأهداف القوية: تثير الأوهام الإيجابية والتي هي عبارة عن أفكار تفاؤلية حول التعامل مع المواقف الضاغطة, وبالتالي وجد إن الأوهام الإيجابية تؤثر إيجاباً في تحسن الحالة الصحية لدى المرضى المصابين بأمراض خطيرة كالسرطان .</a:t>
            </a:r>
            <a:endParaRPr lang="ar-SA" dirty="0">
              <a:solidFill>
                <a:schemeClr val="tx1"/>
              </a:solidFill>
            </a:endParaRPr>
          </a:p>
        </p:txBody>
      </p:sp>
    </p:spTree>
    <p:extLst>
      <p:ext uri="{BB962C8B-B14F-4D97-AF65-F5344CB8AC3E}">
        <p14:creationId xmlns:p14="http://schemas.microsoft.com/office/powerpoint/2010/main" val="2857088029"/>
      </p:ext>
    </p:extLst>
  </p:cSld>
  <p:clrMapOvr>
    <a:masterClrMapping/>
  </p:clrMapOvr>
  <p:transition spd="slow">
    <p:cover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أثر المزاج على معالجة المعلومات الاجتماعية</a:t>
            </a:r>
            <a:endParaRPr lang="ar-SA" dirty="0"/>
          </a:p>
        </p:txBody>
      </p:sp>
      <p:sp>
        <p:nvSpPr>
          <p:cNvPr id="3" name="عنصر نائب للمحتوى 2"/>
          <p:cNvSpPr>
            <a:spLocks noGrp="1"/>
          </p:cNvSpPr>
          <p:nvPr>
            <p:ph sz="quarter" idx="1"/>
          </p:nvPr>
        </p:nvSpPr>
        <p:spPr/>
        <p:style>
          <a:lnRef idx="1">
            <a:schemeClr val="dk1"/>
          </a:lnRef>
          <a:fillRef idx="2">
            <a:schemeClr val="dk1"/>
          </a:fillRef>
          <a:effectRef idx="1">
            <a:schemeClr val="dk1"/>
          </a:effectRef>
          <a:fontRef idx="minor">
            <a:schemeClr val="dk1"/>
          </a:fontRef>
        </p:style>
        <p:txBody>
          <a:bodyPr>
            <a:normAutofit fontScale="92500" lnSpcReduction="10000"/>
          </a:bodyPr>
          <a:lstStyle/>
          <a:p>
            <a:r>
              <a:rPr lang="ar-SA" dirty="0" smtClean="0">
                <a:solidFill>
                  <a:schemeClr val="tx1"/>
                </a:solidFill>
              </a:rPr>
              <a:t>إن المزاجية تؤثر بشكل دال على تفكير الفرد حول نفسه والآخرين, و المواقف, ويمكن تفسير ذلك من خلال </a:t>
            </a:r>
          </a:p>
          <a:p>
            <a:r>
              <a:rPr lang="ar-SA" dirty="0" smtClean="0">
                <a:solidFill>
                  <a:schemeClr val="tx1"/>
                </a:solidFill>
              </a:rPr>
              <a:t>1- أثر التهيئة: المزاج هنا يقوم مقام المثير الذي يهيئ أفكار معينة في ذهن الفرد (المزاج السلبي يؤدي إلى تذكر كل الأحداث والمناسبات السلبية وما يصاحبها من مشاعر وأفكار سلبية, والعكس صحيح).</a:t>
            </a:r>
          </a:p>
          <a:p>
            <a:r>
              <a:rPr lang="ar-SA" dirty="0" smtClean="0">
                <a:solidFill>
                  <a:schemeClr val="tx1"/>
                </a:solidFill>
              </a:rPr>
              <a:t>2- أثر المعالجة المعلوماتية: أي الحالة المزاجية تقوم مقام المعلومات شعور الفرد في موقف معين قد يصبح معلومة ويبني عليها حكمه على الموقف المثير الاجتماعي (توقعات حدوث شيء سلبي أو إيجابي, حظي تعيس.</a:t>
            </a:r>
            <a:r>
              <a:rPr lang="ar-SA" dirty="0" smtClean="0">
                <a:solidFill>
                  <a:schemeClr val="bg1"/>
                </a:solidFill>
              </a:rPr>
              <a:t>.....</a:t>
            </a:r>
            <a:endParaRPr lang="ar-SA" dirty="0">
              <a:solidFill>
                <a:schemeClr val="bg1"/>
              </a:solidFill>
            </a:endParaRPr>
          </a:p>
        </p:txBody>
      </p:sp>
    </p:spTree>
    <p:extLst>
      <p:ext uri="{BB962C8B-B14F-4D97-AF65-F5344CB8AC3E}">
        <p14:creationId xmlns:p14="http://schemas.microsoft.com/office/powerpoint/2010/main" val="1400710002"/>
      </p:ext>
    </p:extLst>
  </p:cSld>
  <p:clrMapOvr>
    <a:masterClrMapping/>
  </p:clrMapOvr>
  <p:transition spd="slow">
    <p:cover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هل يؤثر المزاج دائماً في أحكامنا واستجاباتنا؟</a:t>
            </a:r>
            <a:endParaRPr lang="ar-SA" dirty="0"/>
          </a:p>
        </p:txBody>
      </p:sp>
      <p:sp>
        <p:nvSpPr>
          <p:cNvPr id="3" name="عنصر نائب للمحتوى 2"/>
          <p:cNvSpPr>
            <a:spLocks noGrp="1"/>
          </p:cNvSpPr>
          <p:nvPr>
            <p:ph sz="quarter" idx="1"/>
          </p:nvPr>
        </p:nvSpPr>
        <p:spPr/>
        <p:style>
          <a:lnRef idx="1">
            <a:schemeClr val="accent3"/>
          </a:lnRef>
          <a:fillRef idx="2">
            <a:schemeClr val="accent3"/>
          </a:fillRef>
          <a:effectRef idx="1">
            <a:schemeClr val="accent3"/>
          </a:effectRef>
          <a:fontRef idx="minor">
            <a:schemeClr val="dk1"/>
          </a:fontRef>
        </p:style>
        <p:txBody>
          <a:bodyPr/>
          <a:lstStyle/>
          <a:p>
            <a:r>
              <a:rPr lang="ar-SA" dirty="0" smtClean="0">
                <a:solidFill>
                  <a:schemeClr val="tx1"/>
                </a:solidFill>
              </a:rPr>
              <a:t>يمكن الإجابة عن السؤال من خلال توضيح النظرية التي ذكرها </a:t>
            </a:r>
            <a:r>
              <a:rPr lang="ar-SA" dirty="0" err="1" smtClean="0">
                <a:solidFill>
                  <a:schemeClr val="tx1"/>
                </a:solidFill>
              </a:rPr>
              <a:t>فورغاس</a:t>
            </a:r>
            <a:r>
              <a:rPr lang="ar-SA" dirty="0" smtClean="0">
                <a:solidFill>
                  <a:schemeClr val="tx1"/>
                </a:solidFill>
              </a:rPr>
              <a:t> والتي تسمى بنظرية اندماج العاطفة.</a:t>
            </a:r>
          </a:p>
          <a:p>
            <a:r>
              <a:rPr lang="ar-SA" dirty="0" smtClean="0">
                <a:solidFill>
                  <a:schemeClr val="tx1"/>
                </a:solidFill>
              </a:rPr>
              <a:t>وبالتالي إن الأحكام المدمجة بالعاطفة تحدث عندما يكون الفرد في موقف تنشط فيه العمليات الحدسية, أي عندما يكون في موقف عليه أن يقوم بأحكام سريعة أو غير مهمة .</a:t>
            </a:r>
          </a:p>
          <a:p>
            <a:r>
              <a:rPr lang="ar-SA" dirty="0" smtClean="0">
                <a:solidFill>
                  <a:schemeClr val="tx1"/>
                </a:solidFill>
              </a:rPr>
              <a:t>أما عندما تنشط العمليات الأساسي, يكون تأثير المزاج ضعيفاً, لوجود أحكام واضحة ومخزنة مسبقاً لدى الفرد ووجود أهداف قوية يسعى الفرد لتحقيها</a:t>
            </a:r>
            <a:r>
              <a:rPr lang="ar-SA" dirty="0" smtClean="0"/>
              <a:t>. </a:t>
            </a:r>
            <a:endParaRPr lang="ar-SA" dirty="0"/>
          </a:p>
        </p:txBody>
      </p:sp>
    </p:spTree>
    <p:extLst>
      <p:ext uri="{BB962C8B-B14F-4D97-AF65-F5344CB8AC3E}">
        <p14:creationId xmlns:p14="http://schemas.microsoft.com/office/powerpoint/2010/main" val="472072944"/>
      </p:ext>
    </p:extLst>
  </p:cSld>
  <p:clrMapOvr>
    <a:masterClrMapping/>
  </p:clrMapOvr>
  <p:transition spd="slow">
    <p:cover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SA" dirty="0" smtClean="0"/>
              <a:t>الذهن الاجتماعي وعلاقته بمجالات </a:t>
            </a:r>
            <a:r>
              <a:rPr lang="ar-SA" dirty="0"/>
              <a:t>ب</a:t>
            </a:r>
            <a:r>
              <a:rPr lang="ar-SA" dirty="0" smtClean="0"/>
              <a:t>حثية أخرى</a:t>
            </a:r>
            <a:endParaRPr lang="ar-SA" dirty="0"/>
          </a:p>
        </p:txBody>
      </p:sp>
      <p:sp>
        <p:nvSpPr>
          <p:cNvPr id="3" name="عنصر نائب للمحتوى 2"/>
          <p:cNvSpPr>
            <a:spLocks noGrp="1"/>
          </p:cNvSpPr>
          <p:nvPr>
            <p:ph sz="quarter" idx="1"/>
          </p:nvPr>
        </p:nvSpPr>
        <p:spPr/>
        <p:style>
          <a:lnRef idx="1">
            <a:schemeClr val="accent3"/>
          </a:lnRef>
          <a:fillRef idx="2">
            <a:schemeClr val="accent3"/>
          </a:fillRef>
          <a:effectRef idx="1">
            <a:schemeClr val="accent3"/>
          </a:effectRef>
          <a:fontRef idx="minor">
            <a:schemeClr val="dk1"/>
          </a:fontRef>
        </p:style>
        <p:txBody>
          <a:bodyPr>
            <a:normAutofit/>
          </a:bodyPr>
          <a:lstStyle/>
          <a:p>
            <a:r>
              <a:rPr lang="ar-SA" dirty="0" smtClean="0"/>
              <a:t>موضوع دراسة الذهن الاجتماعي: </a:t>
            </a:r>
            <a:r>
              <a:rPr lang="ar-SA" sz="2800" dirty="0" smtClean="0"/>
              <a:t>واحد  من مجالات علم النفس الاجتماعي «دراسة كيفية تفكير وفهم الأفراد لعالمهم الاجتماعي»</a:t>
            </a:r>
          </a:p>
          <a:p>
            <a:r>
              <a:rPr lang="ar-SA" sz="2800" dirty="0" smtClean="0"/>
              <a:t>كيف نفهم الآخرين وأنفسنا, ما الذي نعرفه عنهم وكيف نوظف هذه المعرفة لنفهم سلوكهم؟ </a:t>
            </a:r>
          </a:p>
          <a:p>
            <a:pPr marL="0" indent="0" algn="just">
              <a:lnSpc>
                <a:spcPct val="80000"/>
              </a:lnSpc>
              <a:spcBef>
                <a:spcPct val="0"/>
              </a:spcBef>
              <a:buClrTx/>
              <a:buSzTx/>
              <a:buFontTx/>
              <a:buNone/>
            </a:pPr>
            <a:r>
              <a:rPr lang="ar-SA" dirty="0">
                <a:solidFill>
                  <a:srgbClr val="000000"/>
                </a:solidFill>
                <a:cs typeface="AL-Mohanad Bold" pitchFamily="2" charset="-78"/>
              </a:rPr>
              <a:t>تهدف دراسات الذهن الاجتماعي لتحقيق الفهم العلمي للعمليات والبناءات الذهنية التي تتعلق باستقبال وتنظيم وحفظ واسترجاع المعلومات الاجتماعية، وعلاقة هذه العمليات والبناءات الذهنية بقرارات الفرد وأحكامه السلوكية في الحياة اليومية.</a:t>
            </a:r>
          </a:p>
          <a:p>
            <a:pPr marL="0" indent="0" algn="just">
              <a:lnSpc>
                <a:spcPct val="80000"/>
              </a:lnSpc>
              <a:spcBef>
                <a:spcPct val="0"/>
              </a:spcBef>
              <a:buClrTx/>
              <a:buSzTx/>
              <a:buFontTx/>
              <a:buNone/>
            </a:pPr>
            <a:r>
              <a:rPr lang="ar-SA" dirty="0">
                <a:solidFill>
                  <a:srgbClr val="000000"/>
                </a:solidFill>
                <a:cs typeface="AL-Mohanad Bold" pitchFamily="2" charset="-78"/>
              </a:rPr>
              <a:t>تركز بحوث الذهن الاجتماعي على فهم علاقة التأثير المتبادل بين </a:t>
            </a:r>
            <a:r>
              <a:rPr lang="ar-SA" dirty="0">
                <a:solidFill>
                  <a:srgbClr val="990033"/>
                </a:solidFill>
                <a:cs typeface="AL-Mohanad Bold" pitchFamily="2" charset="-78"/>
              </a:rPr>
              <a:t>السلوك الاجتماعي</a:t>
            </a:r>
            <a:r>
              <a:rPr lang="ar-SA" dirty="0">
                <a:solidFill>
                  <a:srgbClr val="000000"/>
                </a:solidFill>
                <a:cs typeface="AL-Mohanad Bold" pitchFamily="2" charset="-78"/>
              </a:rPr>
              <a:t> من جهة، </a:t>
            </a:r>
            <a:r>
              <a:rPr lang="ar-SA" dirty="0">
                <a:cs typeface="AL-Mohanad Bold" pitchFamily="2" charset="-78"/>
              </a:rPr>
              <a:t>و</a:t>
            </a:r>
            <a:r>
              <a:rPr lang="ar-SA" dirty="0">
                <a:solidFill>
                  <a:srgbClr val="990033"/>
                </a:solidFill>
                <a:cs typeface="AL-Mohanad Bold" pitchFamily="2" charset="-78"/>
              </a:rPr>
              <a:t>العمليات</a:t>
            </a:r>
            <a:r>
              <a:rPr lang="ar-SA" dirty="0">
                <a:solidFill>
                  <a:srgbClr val="000000"/>
                </a:solidFill>
                <a:cs typeface="AL-Mohanad Bold" pitchFamily="2" charset="-78"/>
              </a:rPr>
              <a:t> و</a:t>
            </a:r>
            <a:r>
              <a:rPr lang="ar-SA" dirty="0">
                <a:solidFill>
                  <a:srgbClr val="990033"/>
                </a:solidFill>
                <a:cs typeface="AL-Mohanad Bold" pitchFamily="2" charset="-78"/>
              </a:rPr>
              <a:t>البناءات</a:t>
            </a:r>
            <a:r>
              <a:rPr lang="ar-SA" dirty="0">
                <a:solidFill>
                  <a:srgbClr val="000000"/>
                </a:solidFill>
                <a:cs typeface="AL-Mohanad Bold" pitchFamily="2" charset="-78"/>
              </a:rPr>
              <a:t> </a:t>
            </a:r>
            <a:r>
              <a:rPr lang="ar-SA" dirty="0" smtClean="0">
                <a:solidFill>
                  <a:srgbClr val="000000"/>
                </a:solidFill>
                <a:cs typeface="AL-Mohanad Bold" pitchFamily="2" charset="-78"/>
              </a:rPr>
              <a:t>الذهنية بقرارات وأحكام الفرد وسلوكه في الحياة اليومية.  </a:t>
            </a:r>
            <a:r>
              <a:rPr lang="ar-SA" dirty="0" smtClean="0">
                <a:solidFill>
                  <a:srgbClr val="FF0000"/>
                </a:solidFill>
                <a:cs typeface="AL-Mohanad Bold" pitchFamily="2" charset="-78"/>
              </a:rPr>
              <a:t>الفرق بين الادراك الاجتماعي </a:t>
            </a:r>
            <a:r>
              <a:rPr lang="ar-SA" dirty="0" smtClean="0">
                <a:solidFill>
                  <a:srgbClr val="000000"/>
                </a:solidFill>
                <a:cs typeface="AL-Mohanad Bold" pitchFamily="2" charset="-78"/>
              </a:rPr>
              <a:t>: يركز على محتوى وبنية تفكير الفرد عن نفسه وعن الاخرين(الأفكار , الادراكات) الذهن يركز على كيفية التفكير وفهم الأفراد لعالمهم الاجتماعي</a:t>
            </a:r>
            <a:endParaRPr lang="ar-SA" dirty="0">
              <a:solidFill>
                <a:srgbClr val="000000"/>
              </a:solidFill>
              <a:cs typeface="AL-Mohanad Bold" pitchFamily="2" charset="-78"/>
            </a:endParaRPr>
          </a:p>
        </p:txBody>
      </p:sp>
    </p:spTree>
    <p:extLst>
      <p:ext uri="{BB962C8B-B14F-4D97-AF65-F5344CB8AC3E}">
        <p14:creationId xmlns:p14="http://schemas.microsoft.com/office/powerpoint/2010/main" val="20636856"/>
      </p:ext>
    </p:extLst>
  </p:cSld>
  <p:clrMapOvr>
    <a:masterClrMapping/>
  </p:clrMapOvr>
  <p:transition spd="slow">
    <p:cover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الذهن الاجتماعي وعلم النفس الذهني</a:t>
            </a:r>
            <a:endParaRPr lang="ar-SA" dirty="0"/>
          </a:p>
        </p:txBody>
      </p:sp>
      <p:pic>
        <p:nvPicPr>
          <p:cNvPr id="4" name="Picture 6" descr="MCBD06630_0000[1]"/>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2708920"/>
            <a:ext cx="2232248" cy="2003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مربع نص 4"/>
          <p:cNvSpPr txBox="1"/>
          <p:nvPr/>
        </p:nvSpPr>
        <p:spPr>
          <a:xfrm>
            <a:off x="2195736" y="2420888"/>
            <a:ext cx="6552728" cy="4401205"/>
          </a:xfrm>
          <a:prstGeom prst="rect">
            <a:avLst/>
          </a:prstGeom>
          <a:noFill/>
        </p:spPr>
        <p:txBody>
          <a:bodyPr wrap="square" rtlCol="1">
            <a:spAutoFit/>
          </a:bodyPr>
          <a:lstStyle/>
          <a:p>
            <a:r>
              <a:rPr lang="ar-EG" sz="2000" dirty="0"/>
              <a:t>إن تركيز الذهن الاجتماعي (</a:t>
            </a:r>
            <a:r>
              <a:rPr lang="en-US" sz="2000" dirty="0"/>
              <a:t> ( SOCIAL COGNITIO</a:t>
            </a:r>
            <a:r>
              <a:rPr lang="ar-EG" sz="2000" dirty="0"/>
              <a:t>على تفسير كيفية فهم الفرد لعالمه الاجتماعي جعله يرتبط نظريا ومنهجيا بعلم النفس الذهني (</a:t>
            </a:r>
            <a:r>
              <a:rPr lang="en-US" sz="2000" dirty="0"/>
              <a:t>COGNITIVE PSYCOLOGY</a:t>
            </a:r>
            <a:r>
              <a:rPr lang="ar-EG" sz="2000" dirty="0"/>
              <a:t> </a:t>
            </a:r>
            <a:r>
              <a:rPr lang="ar-EG" sz="2000" dirty="0" smtClean="0"/>
              <a:t>)</a:t>
            </a:r>
            <a:endParaRPr lang="ar-SA" sz="2000" dirty="0" smtClean="0"/>
          </a:p>
          <a:p>
            <a:pPr rtl="0"/>
            <a:r>
              <a:rPr lang="ar-SA" dirty="0" smtClean="0"/>
              <a:t>- </a:t>
            </a:r>
            <a:endParaRPr lang="ar-EG" dirty="0"/>
          </a:p>
          <a:p>
            <a:r>
              <a:rPr lang="ar-EG" sz="2400" dirty="0"/>
              <a:t>1- يسأل علم النفس الذهني أسئلة حول كيفية اكتساب وتخزين المعلومات واستخدامها لتوجيه السلوك </a:t>
            </a:r>
            <a:r>
              <a:rPr lang="ar-EG" sz="2400" dirty="0" smtClean="0"/>
              <a:t>.</a:t>
            </a:r>
            <a:endParaRPr lang="en-US" sz="2400" dirty="0"/>
          </a:p>
          <a:p>
            <a:r>
              <a:rPr lang="ar-EG" sz="2400" dirty="0"/>
              <a:t>1- يسأل الذهن الاجتماعي نفس الأسئلة حول الموضوعات والأحداث الاجتماعية </a:t>
            </a:r>
            <a:endParaRPr lang="en-US" sz="2400" dirty="0"/>
          </a:p>
          <a:p>
            <a:r>
              <a:rPr lang="ar-EG" sz="2400" dirty="0"/>
              <a:t>( ذواتنا ، الناس الآخرين ، المواقف التي </a:t>
            </a:r>
            <a:r>
              <a:rPr lang="ar-EG" sz="2400" dirty="0" err="1"/>
              <a:t>نواجههم</a:t>
            </a:r>
            <a:r>
              <a:rPr lang="ar-EG" sz="2400" dirty="0"/>
              <a:t> فيها ، السلوك المتبادل </a:t>
            </a:r>
            <a:r>
              <a:rPr lang="ar-EG" sz="2400" dirty="0" smtClean="0"/>
              <a:t>بين</a:t>
            </a:r>
            <a:r>
              <a:rPr lang="ar-SA" sz="2400" dirty="0" err="1" smtClean="0"/>
              <a:t>نا</a:t>
            </a:r>
            <a:r>
              <a:rPr lang="ar-EG" dirty="0" smtClean="0"/>
              <a:t>) </a:t>
            </a:r>
            <a:r>
              <a:rPr lang="ar-SA" sz="2000" dirty="0" smtClean="0"/>
              <a:t>وتركز بحوث الذهن الاجتماعي على فهم علاقة التأثير المتبادل بين السلوك الاجتماعي من جهة, والعمليات الذهنية والبناءات الذهنية من جهة أخرى</a:t>
            </a:r>
            <a:r>
              <a:rPr lang="ar-SA" dirty="0" smtClean="0"/>
              <a:t>. وتقع العمليات الذهنية على مستوى لا شعوري نحن لا نعي كيف تعمل الذاكرة, وإنما نعي أفكارنا . الدماغ والذهن الإنساني يشبه تماما الحاسب الآلي. </a:t>
            </a:r>
            <a:endParaRPr lang="en-US" dirty="0"/>
          </a:p>
        </p:txBody>
      </p:sp>
    </p:spTree>
    <p:extLst>
      <p:ext uri="{BB962C8B-B14F-4D97-AF65-F5344CB8AC3E}">
        <p14:creationId xmlns:p14="http://schemas.microsoft.com/office/powerpoint/2010/main" val="3545249961"/>
      </p:ext>
    </p:extLst>
  </p:cSld>
  <p:clrMapOvr>
    <a:masterClrMapping/>
  </p:clrMapOvr>
  <p:transition spd="slow">
    <p:cover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914400" y="428625"/>
            <a:ext cx="8229600" cy="642938"/>
          </a:xfrm>
        </p:spPr>
        <p:txBody>
          <a:bodyPr>
            <a:normAutofit fontScale="90000"/>
          </a:bodyPr>
          <a:lstStyle/>
          <a:p>
            <a:pPr eaLnBrk="1" hangingPunct="1">
              <a:defRPr/>
            </a:pPr>
            <a:r>
              <a:rPr lang="ar-SA" sz="5400" dirty="0" smtClean="0">
                <a:cs typeface="Arial" charset="0"/>
              </a:rPr>
              <a:t>النماذج الذهنية</a:t>
            </a:r>
            <a:endParaRPr lang="fr-CA" sz="5400" dirty="0" smtClean="0">
              <a:cs typeface="Arial" charset="0"/>
            </a:endParaRPr>
          </a:p>
        </p:txBody>
      </p:sp>
      <p:sp>
        <p:nvSpPr>
          <p:cNvPr id="22531" name="Espace réservé du contenu 2"/>
          <p:cNvSpPr>
            <a:spLocks noGrp="1"/>
          </p:cNvSpPr>
          <p:nvPr>
            <p:ph idx="4294967295"/>
          </p:nvPr>
        </p:nvSpPr>
        <p:spPr>
          <a:xfrm>
            <a:off x="0" y="1628800"/>
            <a:ext cx="8912944" cy="4497363"/>
          </a:xfrm>
        </p:spPr>
        <p:style>
          <a:lnRef idx="1">
            <a:schemeClr val="accent3"/>
          </a:lnRef>
          <a:fillRef idx="2">
            <a:schemeClr val="accent3"/>
          </a:fillRef>
          <a:effectRef idx="1">
            <a:schemeClr val="accent3"/>
          </a:effectRef>
          <a:fontRef idx="minor">
            <a:schemeClr val="dk1"/>
          </a:fontRef>
        </p:style>
        <p:txBody>
          <a:bodyPr/>
          <a:lstStyle/>
          <a:p>
            <a:pPr algn="r" rtl="1" eaLnBrk="1" hangingPunct="1"/>
            <a:r>
              <a:rPr lang="ar-SA" sz="2800" b="1" dirty="0" smtClean="0">
                <a:solidFill>
                  <a:schemeClr val="tx2"/>
                </a:solidFill>
              </a:rPr>
              <a:t>النماذج</a:t>
            </a:r>
            <a:endParaRPr lang="fr-CA" sz="2800" b="1" dirty="0" smtClean="0">
              <a:solidFill>
                <a:schemeClr val="tx2"/>
              </a:solidFill>
              <a:cs typeface="Arial" pitchFamily="34" charset="0"/>
            </a:endParaRPr>
          </a:p>
        </p:txBody>
      </p:sp>
      <p:sp>
        <p:nvSpPr>
          <p:cNvPr id="27652" name="Rectangle 4"/>
          <p:cNvSpPr>
            <a:spLocks noChangeArrowheads="1"/>
          </p:cNvSpPr>
          <p:nvPr/>
        </p:nvSpPr>
        <p:spPr bwMode="auto">
          <a:xfrm>
            <a:off x="6858000" y="2133600"/>
            <a:ext cx="1981200" cy="3505200"/>
          </a:xfrm>
          <a:prstGeom prst="rect">
            <a:avLst/>
          </a:prstGeom>
          <a:noFill/>
          <a:ln w="9525" algn="ctr">
            <a:solidFill>
              <a:srgbClr val="FF9900"/>
            </a:solidFill>
            <a:miter lim="800000"/>
            <a:headEnd/>
            <a:tailEnd/>
          </a:ln>
          <a:effectLst>
            <a:prstShdw prst="shdw17" dist="17961" dir="13500000">
              <a:srgbClr val="995C00"/>
            </a:prstShdw>
          </a:effectLst>
          <a:extLst>
            <a:ext uri="{909E8E84-426E-40DD-AFC4-6F175D3DCCD1}">
              <a14:hiddenFill xmlns:a14="http://schemas.microsoft.com/office/drawing/2010/main">
                <a:solidFill>
                  <a:srgbClr val="FFFFFF"/>
                </a:solidFill>
              </a14:hiddenFill>
            </a:ext>
          </a:extLst>
        </p:spPr>
        <p:txBody>
          <a:bodyPr wrap="none" anchor="ctr"/>
          <a:lstStyle/>
          <a:p>
            <a:r>
              <a:rPr lang="ar-SA" b="1" dirty="0">
                <a:solidFill>
                  <a:schemeClr val="tx2"/>
                </a:solidFill>
              </a:rPr>
              <a:t>نموذج الفرد ككائن</a:t>
            </a:r>
          </a:p>
          <a:p>
            <a:r>
              <a:rPr lang="ar-SA" dirty="0"/>
              <a:t> </a:t>
            </a:r>
          </a:p>
          <a:p>
            <a:r>
              <a:rPr lang="ar-SA" b="1" dirty="0">
                <a:solidFill>
                  <a:schemeClr val="tx2"/>
                </a:solidFill>
              </a:rPr>
              <a:t>باحث عن الاتساق </a:t>
            </a:r>
            <a:r>
              <a:rPr lang="ar-SA" b="1" dirty="0" smtClean="0">
                <a:solidFill>
                  <a:schemeClr val="tx2"/>
                </a:solidFill>
              </a:rPr>
              <a:t>الذهني</a:t>
            </a:r>
          </a:p>
          <a:p>
            <a:r>
              <a:rPr lang="ar-EG" dirty="0"/>
              <a:t>وهو الفرد الباحث عن </a:t>
            </a:r>
            <a:endParaRPr lang="ar-SA" dirty="0" smtClean="0"/>
          </a:p>
          <a:p>
            <a:r>
              <a:rPr lang="ar-EG" dirty="0" smtClean="0"/>
              <a:t>الاتساق </a:t>
            </a:r>
            <a:r>
              <a:rPr lang="ar-EG" dirty="0"/>
              <a:t>الذهني ، </a:t>
            </a:r>
            <a:r>
              <a:rPr lang="ar-SA" dirty="0" smtClean="0"/>
              <a:t>أو </a:t>
            </a:r>
          </a:p>
          <a:p>
            <a:r>
              <a:rPr lang="ar-EG" dirty="0" smtClean="0"/>
              <a:t>كائن يعقلن</a:t>
            </a:r>
            <a:endParaRPr lang="ar-SA" dirty="0" smtClean="0"/>
          </a:p>
          <a:p>
            <a:r>
              <a:rPr lang="ar-EG" dirty="0" smtClean="0"/>
              <a:t> </a:t>
            </a:r>
            <a:r>
              <a:rPr lang="ar-EG" dirty="0"/>
              <a:t>علاقته </a:t>
            </a:r>
            <a:r>
              <a:rPr lang="ar-EG" dirty="0" smtClean="0"/>
              <a:t>بعالمه</a:t>
            </a:r>
            <a:r>
              <a:rPr lang="ar-SA" dirty="0" smtClean="0"/>
              <a:t>( سلوك </a:t>
            </a:r>
          </a:p>
          <a:p>
            <a:r>
              <a:rPr lang="ar-SA" dirty="0" smtClean="0"/>
              <a:t>المدخن)</a:t>
            </a:r>
            <a:endParaRPr lang="en-US" b="1" dirty="0">
              <a:solidFill>
                <a:schemeClr val="tx2"/>
              </a:solidFill>
              <a:cs typeface="Arial" pitchFamily="34" charset="0"/>
            </a:endParaRPr>
          </a:p>
        </p:txBody>
      </p:sp>
      <p:sp>
        <p:nvSpPr>
          <p:cNvPr id="27653" name="Rectangle 5"/>
          <p:cNvSpPr>
            <a:spLocks noChangeArrowheads="1"/>
          </p:cNvSpPr>
          <p:nvPr/>
        </p:nvSpPr>
        <p:spPr bwMode="auto">
          <a:xfrm>
            <a:off x="381000" y="2133600"/>
            <a:ext cx="1828800" cy="3505200"/>
          </a:xfrm>
          <a:prstGeom prst="rect">
            <a:avLst/>
          </a:prstGeom>
          <a:noFill/>
          <a:ln w="9525" algn="ctr">
            <a:solidFill>
              <a:srgbClr val="000080"/>
            </a:solidFill>
            <a:miter lim="800000"/>
            <a:headEnd/>
            <a:tailEnd/>
          </a:ln>
          <a:effectLst>
            <a:prstShdw prst="shdw17" dist="17961" dir="13500000">
              <a:srgbClr val="00004D"/>
            </a:prstShdw>
          </a:effectLst>
          <a:extLst>
            <a:ext uri="{909E8E84-426E-40DD-AFC4-6F175D3DCCD1}">
              <a14:hiddenFill xmlns:a14="http://schemas.microsoft.com/office/drawing/2010/main">
                <a:solidFill>
                  <a:srgbClr val="FFFFFF"/>
                </a:solidFill>
              </a14:hiddenFill>
            </a:ext>
          </a:extLst>
        </p:spPr>
        <p:txBody>
          <a:bodyPr wrap="none" anchor="ctr"/>
          <a:lstStyle/>
          <a:p>
            <a:r>
              <a:rPr lang="ar-SA" b="1" dirty="0">
                <a:solidFill>
                  <a:schemeClr val="tx2"/>
                </a:solidFill>
              </a:rPr>
              <a:t>نموذج الفرد</a:t>
            </a:r>
          </a:p>
          <a:p>
            <a:endParaRPr lang="ar-SA" b="1" dirty="0">
              <a:solidFill>
                <a:schemeClr val="tx2"/>
              </a:solidFill>
            </a:endParaRPr>
          </a:p>
          <a:p>
            <a:r>
              <a:rPr lang="ar-SA" b="1" dirty="0">
                <a:solidFill>
                  <a:schemeClr val="tx2"/>
                </a:solidFill>
              </a:rPr>
              <a:t> كمخطط </a:t>
            </a:r>
            <a:r>
              <a:rPr lang="ar-SA" b="1" dirty="0" smtClean="0">
                <a:solidFill>
                  <a:schemeClr val="tx2"/>
                </a:solidFill>
              </a:rPr>
              <a:t>مدفوع </a:t>
            </a:r>
            <a:r>
              <a:rPr lang="ar-EG" dirty="0" smtClean="0"/>
              <a:t>يشير</a:t>
            </a:r>
            <a:endParaRPr lang="ar-SA" dirty="0" smtClean="0"/>
          </a:p>
          <a:p>
            <a:r>
              <a:rPr lang="ar-EG" dirty="0" smtClean="0"/>
              <a:t> </a:t>
            </a:r>
            <a:r>
              <a:rPr lang="ar-EG" dirty="0"/>
              <a:t>هذا النموذج إلى </a:t>
            </a:r>
            <a:r>
              <a:rPr lang="ar-EG" dirty="0" smtClean="0"/>
              <a:t>أهمية</a:t>
            </a:r>
            <a:endParaRPr lang="ar-SA" dirty="0" smtClean="0"/>
          </a:p>
          <a:p>
            <a:r>
              <a:rPr lang="ar-EG" dirty="0" smtClean="0"/>
              <a:t> </a:t>
            </a:r>
            <a:r>
              <a:rPr lang="ar-EG" dirty="0"/>
              <a:t>الأخذ بالدافعية بجانب </a:t>
            </a:r>
            <a:endParaRPr lang="ar-SA" dirty="0" smtClean="0"/>
          </a:p>
          <a:p>
            <a:r>
              <a:rPr lang="ar-EG" dirty="0" smtClean="0"/>
              <a:t>معالجة </a:t>
            </a:r>
            <a:r>
              <a:rPr lang="ar-EG" dirty="0"/>
              <a:t>المعلومات</a:t>
            </a:r>
            <a:endParaRPr lang="en-US" b="1" dirty="0">
              <a:solidFill>
                <a:schemeClr val="tx2"/>
              </a:solidFill>
              <a:cs typeface="Arial" pitchFamily="34" charset="0"/>
            </a:endParaRPr>
          </a:p>
        </p:txBody>
      </p:sp>
      <p:sp>
        <p:nvSpPr>
          <p:cNvPr id="27654" name="Rectangle 6"/>
          <p:cNvSpPr>
            <a:spLocks noChangeArrowheads="1"/>
          </p:cNvSpPr>
          <p:nvPr/>
        </p:nvSpPr>
        <p:spPr bwMode="auto">
          <a:xfrm>
            <a:off x="4800600" y="2133600"/>
            <a:ext cx="1828800" cy="3505200"/>
          </a:xfrm>
          <a:prstGeom prst="rect">
            <a:avLst/>
          </a:prstGeom>
          <a:noFill/>
          <a:ln w="9525" algn="ctr">
            <a:solidFill>
              <a:srgbClr val="000080"/>
            </a:solidFill>
            <a:miter lim="800000"/>
            <a:headEnd/>
            <a:tailEnd/>
          </a:ln>
          <a:effectLst>
            <a:prstShdw prst="shdw17" dist="17961" dir="2700000">
              <a:srgbClr val="00004D"/>
            </a:prstShdw>
          </a:effectLst>
          <a:extLst>
            <a:ext uri="{909E8E84-426E-40DD-AFC4-6F175D3DCCD1}">
              <a14:hiddenFill xmlns:a14="http://schemas.microsoft.com/office/drawing/2010/main">
                <a:solidFill>
                  <a:srgbClr val="FFFFFF"/>
                </a:solidFill>
              </a14:hiddenFill>
            </a:ext>
          </a:extLst>
        </p:spPr>
        <p:txBody>
          <a:bodyPr wrap="none" anchor="ctr"/>
          <a:lstStyle/>
          <a:p>
            <a:r>
              <a:rPr lang="ar-SA" b="1" dirty="0">
                <a:solidFill>
                  <a:schemeClr val="tx2"/>
                </a:solidFill>
              </a:rPr>
              <a:t>نموذج الفرد</a:t>
            </a:r>
          </a:p>
          <a:p>
            <a:r>
              <a:rPr lang="ar-SA" b="1" dirty="0">
                <a:solidFill>
                  <a:schemeClr val="tx2"/>
                </a:solidFill>
              </a:rPr>
              <a:t> </a:t>
            </a:r>
          </a:p>
          <a:p>
            <a:r>
              <a:rPr lang="ar-SA" b="1" dirty="0">
                <a:solidFill>
                  <a:schemeClr val="tx2"/>
                </a:solidFill>
              </a:rPr>
              <a:t>كعالم </a:t>
            </a:r>
            <a:r>
              <a:rPr lang="ar-SA" b="1" dirty="0" smtClean="0">
                <a:solidFill>
                  <a:schemeClr val="tx2"/>
                </a:solidFill>
              </a:rPr>
              <a:t>غر.</a:t>
            </a:r>
            <a:r>
              <a:rPr lang="ar-EG" dirty="0"/>
              <a:t> أن الفرد </a:t>
            </a:r>
            <a:r>
              <a:rPr lang="ar-EG" dirty="0" smtClean="0"/>
              <a:t>يقوم</a:t>
            </a:r>
            <a:endParaRPr lang="ar-SA" dirty="0" smtClean="0"/>
          </a:p>
          <a:p>
            <a:r>
              <a:rPr lang="ar-EG" dirty="0" smtClean="0"/>
              <a:t> </a:t>
            </a:r>
            <a:r>
              <a:rPr lang="ar-EG" dirty="0"/>
              <a:t>في حياته </a:t>
            </a:r>
            <a:r>
              <a:rPr lang="ar-EG" dirty="0" smtClean="0"/>
              <a:t>اليومية</a:t>
            </a:r>
            <a:endParaRPr lang="ar-SA" dirty="0" smtClean="0"/>
          </a:p>
          <a:p>
            <a:r>
              <a:rPr lang="ar-EG" dirty="0" smtClean="0"/>
              <a:t> </a:t>
            </a:r>
            <a:r>
              <a:rPr lang="ar-EG" dirty="0"/>
              <a:t>بتفسيرات </a:t>
            </a:r>
            <a:r>
              <a:rPr lang="ar-EG" dirty="0" smtClean="0"/>
              <a:t>سببية</a:t>
            </a:r>
            <a:endParaRPr lang="ar-SA" dirty="0" smtClean="0"/>
          </a:p>
          <a:p>
            <a:r>
              <a:rPr lang="ar-EG" dirty="0" smtClean="0"/>
              <a:t> </a:t>
            </a:r>
            <a:r>
              <a:rPr lang="ar-EG" dirty="0"/>
              <a:t>لسلوك الآخرين </a:t>
            </a:r>
            <a:endParaRPr lang="ar-SA" dirty="0" smtClean="0"/>
          </a:p>
          <a:p>
            <a:r>
              <a:rPr lang="ar-EG" dirty="0" smtClean="0"/>
              <a:t>ولسلوكه</a:t>
            </a:r>
            <a:endParaRPr lang="en-US" b="1" dirty="0">
              <a:solidFill>
                <a:schemeClr val="tx2"/>
              </a:solidFill>
              <a:cs typeface="Arial" pitchFamily="34" charset="0"/>
            </a:endParaRPr>
          </a:p>
        </p:txBody>
      </p:sp>
      <p:sp>
        <p:nvSpPr>
          <p:cNvPr id="27655" name="Rectangle 7"/>
          <p:cNvSpPr>
            <a:spLocks noChangeArrowheads="1"/>
          </p:cNvSpPr>
          <p:nvPr/>
        </p:nvSpPr>
        <p:spPr bwMode="auto">
          <a:xfrm>
            <a:off x="2590800" y="2133600"/>
            <a:ext cx="1828800" cy="3505200"/>
          </a:xfrm>
          <a:prstGeom prst="rect">
            <a:avLst/>
          </a:prstGeom>
          <a:noFill/>
          <a:ln w="9525" algn="ctr">
            <a:solidFill>
              <a:srgbClr val="FF9900"/>
            </a:solidFill>
            <a:miter lim="800000"/>
            <a:headEnd/>
            <a:tailEnd/>
          </a:ln>
          <a:effectLst>
            <a:prstShdw prst="shdw17" dist="17961" dir="13500000">
              <a:srgbClr val="995C00"/>
            </a:prstShdw>
          </a:effectLst>
          <a:extLst>
            <a:ext uri="{909E8E84-426E-40DD-AFC4-6F175D3DCCD1}">
              <a14:hiddenFill xmlns:a14="http://schemas.microsoft.com/office/drawing/2010/main">
                <a:solidFill>
                  <a:srgbClr val="FFFFFF"/>
                </a:solidFill>
              </a14:hiddenFill>
            </a:ext>
          </a:extLst>
        </p:spPr>
        <p:txBody>
          <a:bodyPr wrap="none" anchor="ctr"/>
          <a:lstStyle/>
          <a:p>
            <a:r>
              <a:rPr lang="ar-SA" b="1" dirty="0">
                <a:solidFill>
                  <a:schemeClr val="tx2"/>
                </a:solidFill>
              </a:rPr>
              <a:t>نموذج الفرد </a:t>
            </a:r>
          </a:p>
          <a:p>
            <a:endParaRPr lang="ar-SA" b="1" dirty="0">
              <a:solidFill>
                <a:schemeClr val="tx2"/>
              </a:solidFill>
            </a:endParaRPr>
          </a:p>
          <a:p>
            <a:r>
              <a:rPr lang="ar-SA" b="1" dirty="0">
                <a:solidFill>
                  <a:schemeClr val="tx2"/>
                </a:solidFill>
              </a:rPr>
              <a:t>كمقتصد </a:t>
            </a:r>
            <a:r>
              <a:rPr lang="ar-SA" b="1" dirty="0" smtClean="0">
                <a:solidFill>
                  <a:schemeClr val="tx2"/>
                </a:solidFill>
              </a:rPr>
              <a:t>ذهني </a:t>
            </a:r>
            <a:r>
              <a:rPr lang="ar-EG" dirty="0"/>
              <a:t>ميال </a:t>
            </a:r>
            <a:r>
              <a:rPr lang="ar-EG" dirty="0" smtClean="0"/>
              <a:t>إلى</a:t>
            </a:r>
            <a:endParaRPr lang="ar-SA" dirty="0" smtClean="0"/>
          </a:p>
          <a:p>
            <a:r>
              <a:rPr lang="ar-EG" dirty="0" smtClean="0"/>
              <a:t> </a:t>
            </a:r>
            <a:r>
              <a:rPr lang="ar-EG" dirty="0"/>
              <a:t>اتخاذ طرقا ذهنية </a:t>
            </a:r>
            <a:endParaRPr lang="ar-SA" dirty="0" smtClean="0"/>
          </a:p>
          <a:p>
            <a:r>
              <a:rPr lang="ar-EG" dirty="0" smtClean="0"/>
              <a:t>مختصرة </a:t>
            </a:r>
            <a:r>
              <a:rPr lang="ar-EG" dirty="0"/>
              <a:t>للوصول </a:t>
            </a:r>
            <a:r>
              <a:rPr lang="ar-EG" dirty="0" smtClean="0"/>
              <a:t>إلى</a:t>
            </a:r>
            <a:endParaRPr lang="ar-SA" dirty="0" smtClean="0"/>
          </a:p>
          <a:p>
            <a:r>
              <a:rPr lang="ar-EG" dirty="0" smtClean="0"/>
              <a:t> </a:t>
            </a:r>
            <a:r>
              <a:rPr lang="ar-EG" dirty="0"/>
              <a:t>قراراته وتكوين </a:t>
            </a:r>
            <a:endParaRPr lang="ar-SA" dirty="0" smtClean="0"/>
          </a:p>
          <a:p>
            <a:r>
              <a:rPr lang="ar-EG" dirty="0" smtClean="0"/>
              <a:t>انطباعاته </a:t>
            </a:r>
            <a:r>
              <a:rPr lang="ar-EG" dirty="0"/>
              <a:t>وحلوله </a:t>
            </a:r>
            <a:endParaRPr lang="ar-SA" dirty="0" smtClean="0"/>
          </a:p>
          <a:p>
            <a:r>
              <a:rPr lang="ar-EG" dirty="0" smtClean="0"/>
              <a:t>وأحكامه</a:t>
            </a:r>
            <a:r>
              <a:rPr lang="ar-SA" dirty="0" smtClean="0"/>
              <a:t>( التفيئة)</a:t>
            </a:r>
            <a:endParaRPr lang="en-US" b="1" dirty="0">
              <a:solidFill>
                <a:schemeClr val="tx2"/>
              </a:solidFill>
              <a:cs typeface="Arial" pitchFamily="34" charset="0"/>
            </a:endParaRPr>
          </a:p>
        </p:txBody>
      </p:sp>
      <p:pic>
        <p:nvPicPr>
          <p:cNvPr id="27656" name="Picture 8" descr="j033268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68344" y="50626"/>
            <a:ext cx="12446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56471938"/>
      </p:ext>
    </p:extLst>
  </p:cSld>
  <p:clrMapOvr>
    <a:masterClrMapping/>
  </p:clrMapOvr>
  <p:transition spd="slow">
    <p:cover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22531">
                                            <p:bg/>
                                          </p:spTgt>
                                        </p:tgtEl>
                                        <p:attrNameLst>
                                          <p:attrName>style.visibility</p:attrName>
                                        </p:attrNameLst>
                                      </p:cBhvr>
                                      <p:to>
                                        <p:strVal val="visible"/>
                                      </p:to>
                                    </p:set>
                                    <p:animEffect transition="in" filter="fade">
                                      <p:cBhvr>
                                        <p:cTn id="14" dur="500"/>
                                        <p:tgtEl>
                                          <p:spTgt spid="22531">
                                            <p:bg/>
                                          </p:spTgt>
                                        </p:tgtEl>
                                      </p:cBhvr>
                                    </p:animEffect>
                                    <p:anim calcmode="lin" valueType="num">
                                      <p:cBhvr>
                                        <p:cTn id="15" dur="500" fill="hold"/>
                                        <p:tgtEl>
                                          <p:spTgt spid="22531">
                                            <p:bg/>
                                          </p:spTgt>
                                        </p:tgtEl>
                                        <p:attrNameLst>
                                          <p:attrName>ppt_x</p:attrName>
                                        </p:attrNameLst>
                                      </p:cBhvr>
                                      <p:tavLst>
                                        <p:tav tm="0">
                                          <p:val>
                                            <p:strVal val="#ppt_x"/>
                                          </p:val>
                                        </p:tav>
                                        <p:tav tm="100000">
                                          <p:val>
                                            <p:strVal val="#ppt_x"/>
                                          </p:val>
                                        </p:tav>
                                      </p:tavLst>
                                    </p:anim>
                                    <p:anim calcmode="lin" valueType="num">
                                      <p:cBhvr>
                                        <p:cTn id="16" dur="500" fill="hold"/>
                                        <p:tgtEl>
                                          <p:spTgt spid="22531">
                                            <p:bg/>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22531">
                                            <p:txEl>
                                              <p:pRg st="0" end="0"/>
                                            </p:txEl>
                                          </p:spTgt>
                                        </p:tgtEl>
                                        <p:attrNameLst>
                                          <p:attrName>style.visibility</p:attrName>
                                        </p:attrNameLst>
                                      </p:cBhvr>
                                      <p:to>
                                        <p:strVal val="visible"/>
                                      </p:to>
                                    </p:set>
                                    <p:animEffect transition="in" filter="fade">
                                      <p:cBhvr>
                                        <p:cTn id="21" dur="500"/>
                                        <p:tgtEl>
                                          <p:spTgt spid="22531">
                                            <p:txEl>
                                              <p:pRg st="0" end="0"/>
                                            </p:txEl>
                                          </p:spTgt>
                                        </p:tgtEl>
                                      </p:cBhvr>
                                    </p:animEffect>
                                    <p:anim calcmode="lin" valueType="num">
                                      <p:cBhvr>
                                        <p:cTn id="22" dur="500" fill="hold"/>
                                        <p:tgtEl>
                                          <p:spTgt spid="22531">
                                            <p:txEl>
                                              <p:pRg st="0" end="0"/>
                                            </p:txEl>
                                          </p:spTgt>
                                        </p:tgtEl>
                                        <p:attrNameLst>
                                          <p:attrName>ppt_x</p:attrName>
                                        </p:attrNameLst>
                                      </p:cBhvr>
                                      <p:tavLst>
                                        <p:tav tm="0">
                                          <p:val>
                                            <p:strVal val="#ppt_x"/>
                                          </p:val>
                                        </p:tav>
                                        <p:tav tm="100000">
                                          <p:val>
                                            <p:strVal val="#ppt_x"/>
                                          </p:val>
                                        </p:tav>
                                      </p:tavLst>
                                    </p:anim>
                                    <p:anim calcmode="lin" valueType="num">
                                      <p:cBhvr>
                                        <p:cTn id="23" dur="500" fill="hold"/>
                                        <p:tgtEl>
                                          <p:spTgt spid="22531">
                                            <p:txEl>
                                              <p:pRg st="0" end="0"/>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2531"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المخطوطات الذهنية توجه توقعات الفرد وفهمه للمواقف والأشخاص – الأحداث. والذات</a:t>
            </a:r>
            <a:endParaRPr lang="ar-SA" dirty="0"/>
          </a:p>
        </p:txBody>
      </p:sp>
      <p:sp>
        <p:nvSpPr>
          <p:cNvPr id="3" name="عنصر نائب للمحتوى 2"/>
          <p:cNvSpPr>
            <a:spLocks noGrp="1"/>
          </p:cNvSpPr>
          <p:nvPr>
            <p:ph sz="quarter" idx="1"/>
          </p:nvPr>
        </p:nvSpPr>
        <p:spPr/>
        <p:txBody>
          <a:bodyPr>
            <a:normAutofit/>
          </a:bodyPr>
          <a:lstStyle/>
          <a:p>
            <a:r>
              <a:rPr lang="ar-SA" dirty="0" smtClean="0"/>
              <a:t>يتكون لدى كل فرد من خلال خبراته عدد كبير جداً من المخطوطات الذهنية الاجتماعية: للشخص, الدور, الحدث</a:t>
            </a:r>
          </a:p>
          <a:p>
            <a:r>
              <a:rPr lang="ar-SA" dirty="0" smtClean="0"/>
              <a:t>المخطوطات الذهنية للشخص: بالصفات الشخصية العامة, مخطوطات ذهنية لأشخاص آخرين, مخطوطات ذهنية للذات.</a:t>
            </a:r>
          </a:p>
          <a:p>
            <a:r>
              <a:rPr lang="ar-SA" dirty="0" smtClean="0"/>
              <a:t>المخطوطات الذهنية للدور: مخطوطات ذهنية مهنية, للأدوار الاجتماعية, وللفئات الاجتماعية( جنسية. نساء, أطفال)</a:t>
            </a:r>
          </a:p>
          <a:p>
            <a:r>
              <a:rPr lang="ar-SA" dirty="0" smtClean="0"/>
              <a:t>المخطوطات الذهنية للحدث: مواقف ومناسبات, ممارسات روتينية, ومخطوطات ذهنية للقصص النجاح, والوفاء, الحب..</a:t>
            </a:r>
          </a:p>
          <a:p>
            <a:endParaRPr lang="ar-SA" dirty="0"/>
          </a:p>
        </p:txBody>
      </p:sp>
    </p:spTree>
    <p:extLst>
      <p:ext uri="{BB962C8B-B14F-4D97-AF65-F5344CB8AC3E}">
        <p14:creationId xmlns:p14="http://schemas.microsoft.com/office/powerpoint/2010/main" val="3567598950"/>
      </p:ext>
    </p:extLst>
  </p:cSld>
  <p:clrMapOvr>
    <a:masterClrMapping/>
  </p:clrMapOvr>
  <p:transition spd="slow">
    <p:cover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5"/>
          <p:cNvSpPr>
            <a:spLocks noChangeArrowheads="1"/>
          </p:cNvSpPr>
          <p:nvPr/>
        </p:nvSpPr>
        <p:spPr bwMode="auto">
          <a:xfrm>
            <a:off x="457200" y="3276600"/>
            <a:ext cx="4648200" cy="2895600"/>
          </a:xfrm>
          <a:prstGeom prst="rect">
            <a:avLst/>
          </a:prstGeom>
          <a:solidFill>
            <a:schemeClr val="accent1"/>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1"/>
            </a:extrusionClr>
          </a:sp3d>
        </p:spPr>
        <p:txBody>
          <a:bodyPr wrap="none" anchor="ctr">
            <a:flatTx/>
          </a:bodyPr>
          <a:lstStyle/>
          <a:p>
            <a:endParaRPr lang="en-US"/>
          </a:p>
        </p:txBody>
      </p:sp>
      <p:sp>
        <p:nvSpPr>
          <p:cNvPr id="2" name="Titre 1"/>
          <p:cNvSpPr>
            <a:spLocks noGrp="1"/>
          </p:cNvSpPr>
          <p:nvPr>
            <p:ph type="title" idx="4294967295"/>
          </p:nvPr>
        </p:nvSpPr>
        <p:spPr>
          <a:xfrm>
            <a:off x="914400" y="428625"/>
            <a:ext cx="8229600" cy="642938"/>
          </a:xfrm>
        </p:spPr>
        <p:txBody>
          <a:bodyPr>
            <a:normAutofit fontScale="90000"/>
          </a:bodyPr>
          <a:lstStyle/>
          <a:p>
            <a:pPr eaLnBrk="1" hangingPunct="1">
              <a:defRPr/>
            </a:pPr>
            <a:r>
              <a:rPr lang="ar-SA" b="1" dirty="0" smtClean="0">
                <a:cs typeface="Arial" charset="0"/>
              </a:rPr>
              <a:t/>
            </a:r>
            <a:br>
              <a:rPr lang="ar-SA" b="1" dirty="0" smtClean="0">
                <a:cs typeface="Arial" charset="0"/>
              </a:rPr>
            </a:br>
            <a:r>
              <a:rPr lang="ar-SA" sz="5400" b="1" dirty="0" smtClean="0">
                <a:cs typeface="Arial" charset="0"/>
              </a:rPr>
              <a:t>المخطوطات الذهنية(1)</a:t>
            </a:r>
            <a:r>
              <a:rPr lang="ar-SA" b="1" dirty="0" smtClean="0">
                <a:cs typeface="Arial" charset="0"/>
              </a:rPr>
              <a:t/>
            </a:r>
            <a:br>
              <a:rPr lang="ar-SA" b="1" dirty="0" smtClean="0">
                <a:cs typeface="Arial" charset="0"/>
              </a:rPr>
            </a:br>
            <a:endParaRPr lang="fr-CA" b="1" dirty="0" smtClean="0">
              <a:cs typeface="Arial" charset="0"/>
            </a:endParaRPr>
          </a:p>
        </p:txBody>
      </p:sp>
      <p:sp>
        <p:nvSpPr>
          <p:cNvPr id="23556" name="Espace réservé du contenu 2"/>
          <p:cNvSpPr>
            <a:spLocks noGrp="1"/>
          </p:cNvSpPr>
          <p:nvPr>
            <p:ph idx="4294967295"/>
          </p:nvPr>
        </p:nvSpPr>
        <p:spPr>
          <a:xfrm>
            <a:off x="0" y="1600200"/>
            <a:ext cx="8229600" cy="4525963"/>
          </a:xfrm>
        </p:spPr>
        <p:txBody>
          <a:bodyPr/>
          <a:lstStyle/>
          <a:p>
            <a:pPr algn="r" rtl="1" eaLnBrk="1" hangingPunct="1"/>
            <a:r>
              <a:rPr lang="ar-SA" sz="2800" b="1" smtClean="0">
                <a:solidFill>
                  <a:schemeClr val="tx2"/>
                </a:solidFill>
              </a:rPr>
              <a:t>”بناء ذهني يمثل المعرفة المنظمة عن خصائص مثير ما أو مفهوم ما، والعلاقة بين هذه الخصائص، ويؤثر هذا البناء في إدراك الفرد وذاكرته واستدلالاته“.</a:t>
            </a:r>
            <a:r>
              <a:rPr lang="ar-SA" b="1" smtClean="0"/>
              <a:t> </a:t>
            </a:r>
            <a:r>
              <a:rPr lang="ar-SA" sz="1400" b="1" smtClean="0"/>
              <a:t>ص62</a:t>
            </a:r>
          </a:p>
          <a:p>
            <a:pPr algn="r" rtl="1" eaLnBrk="1" hangingPunct="1"/>
            <a:endParaRPr lang="ar-SA" sz="1400" b="1" smtClean="0"/>
          </a:p>
          <a:p>
            <a:pPr algn="r" rtl="1" eaLnBrk="1" hangingPunct="1"/>
            <a:r>
              <a:rPr lang="ar-SA" sz="2800" b="1" smtClean="0">
                <a:solidFill>
                  <a:schemeClr val="tx2"/>
                </a:solidFill>
              </a:rPr>
              <a:t>للشخص. </a:t>
            </a:r>
          </a:p>
          <a:p>
            <a:pPr algn="r" rtl="1" eaLnBrk="1" hangingPunct="1"/>
            <a:r>
              <a:rPr lang="ar-SA" sz="2800" b="1" smtClean="0">
                <a:solidFill>
                  <a:schemeClr val="tx2"/>
                </a:solidFill>
              </a:rPr>
              <a:t>للدور.  </a:t>
            </a:r>
          </a:p>
          <a:p>
            <a:pPr algn="r" rtl="1" eaLnBrk="1" hangingPunct="1"/>
            <a:r>
              <a:rPr lang="ar-SA" sz="2800" b="1" smtClean="0">
                <a:solidFill>
                  <a:schemeClr val="tx2"/>
                </a:solidFill>
              </a:rPr>
              <a:t>للحدث.</a:t>
            </a:r>
            <a:endParaRPr lang="fr-CA" sz="2800" b="1" smtClean="0">
              <a:solidFill>
                <a:schemeClr val="tx2"/>
              </a:solidFill>
              <a:cs typeface="Arial" pitchFamily="34" charset="0"/>
            </a:endParaRPr>
          </a:p>
        </p:txBody>
      </p:sp>
      <p:pic>
        <p:nvPicPr>
          <p:cNvPr id="28677" name="Picture 4" descr="psy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3200400"/>
            <a:ext cx="4648200" cy="307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8" name="Line 6"/>
          <p:cNvSpPr>
            <a:spLocks noChangeShapeType="1"/>
          </p:cNvSpPr>
          <p:nvPr/>
        </p:nvSpPr>
        <p:spPr bwMode="auto">
          <a:xfrm flipH="1">
            <a:off x="6248400" y="3581400"/>
            <a:ext cx="609600" cy="0"/>
          </a:xfrm>
          <a:prstGeom prst="line">
            <a:avLst/>
          </a:prstGeom>
          <a:noFill/>
          <a:ln w="9525">
            <a:solidFill>
              <a:srgbClr val="000080"/>
            </a:solidFill>
            <a:round/>
            <a:headEnd/>
            <a:tailEnd/>
          </a:ln>
          <a:extLst>
            <a:ext uri="{909E8E84-426E-40DD-AFC4-6F175D3DCCD1}">
              <a14:hiddenFill xmlns:a14="http://schemas.microsoft.com/office/drawing/2010/main">
                <a:noFill/>
              </a14:hiddenFill>
            </a:ext>
          </a:extLst>
        </p:spPr>
        <p:txBody>
          <a:bodyPr/>
          <a:lstStyle/>
          <a:p>
            <a:endParaRPr lang="ar-SA"/>
          </a:p>
        </p:txBody>
      </p:sp>
      <p:sp>
        <p:nvSpPr>
          <p:cNvPr id="28679" name="Line 7"/>
          <p:cNvSpPr>
            <a:spLocks noChangeShapeType="1"/>
          </p:cNvSpPr>
          <p:nvPr/>
        </p:nvSpPr>
        <p:spPr bwMode="auto">
          <a:xfrm flipH="1">
            <a:off x="6248400" y="4191000"/>
            <a:ext cx="609600" cy="0"/>
          </a:xfrm>
          <a:prstGeom prst="line">
            <a:avLst/>
          </a:prstGeom>
          <a:noFill/>
          <a:ln w="9525">
            <a:solidFill>
              <a:srgbClr val="000080"/>
            </a:solidFill>
            <a:round/>
            <a:headEnd/>
            <a:tailEnd/>
          </a:ln>
          <a:extLst>
            <a:ext uri="{909E8E84-426E-40DD-AFC4-6F175D3DCCD1}">
              <a14:hiddenFill xmlns:a14="http://schemas.microsoft.com/office/drawing/2010/main">
                <a:noFill/>
              </a14:hiddenFill>
            </a:ext>
          </a:extLst>
        </p:spPr>
        <p:txBody>
          <a:bodyPr/>
          <a:lstStyle/>
          <a:p>
            <a:endParaRPr lang="ar-SA"/>
          </a:p>
        </p:txBody>
      </p:sp>
      <p:sp>
        <p:nvSpPr>
          <p:cNvPr id="28680" name="Line 8"/>
          <p:cNvSpPr>
            <a:spLocks noChangeShapeType="1"/>
          </p:cNvSpPr>
          <p:nvPr/>
        </p:nvSpPr>
        <p:spPr bwMode="auto">
          <a:xfrm flipH="1">
            <a:off x="6248400" y="4648200"/>
            <a:ext cx="685800" cy="0"/>
          </a:xfrm>
          <a:prstGeom prst="line">
            <a:avLst/>
          </a:prstGeom>
          <a:noFill/>
          <a:ln w="9525">
            <a:solidFill>
              <a:srgbClr val="000080"/>
            </a:solidFill>
            <a:round/>
            <a:headEnd/>
            <a:tailEnd/>
          </a:ln>
          <a:extLst>
            <a:ext uri="{909E8E84-426E-40DD-AFC4-6F175D3DCCD1}">
              <a14:hiddenFill xmlns:a14="http://schemas.microsoft.com/office/drawing/2010/main">
                <a:noFill/>
              </a14:hiddenFill>
            </a:ext>
          </a:extLst>
        </p:spPr>
        <p:txBody>
          <a:bodyPr/>
          <a:lstStyle/>
          <a:p>
            <a:endParaRPr lang="ar-SA"/>
          </a:p>
        </p:txBody>
      </p:sp>
      <p:sp>
        <p:nvSpPr>
          <p:cNvPr id="28681" name="Line 9"/>
          <p:cNvSpPr>
            <a:spLocks noChangeShapeType="1"/>
          </p:cNvSpPr>
          <p:nvPr/>
        </p:nvSpPr>
        <p:spPr bwMode="auto">
          <a:xfrm>
            <a:off x="6248400" y="3581400"/>
            <a:ext cx="0" cy="1828800"/>
          </a:xfrm>
          <a:prstGeom prst="line">
            <a:avLst/>
          </a:prstGeom>
          <a:noFill/>
          <a:ln w="9525">
            <a:solidFill>
              <a:srgbClr val="000080"/>
            </a:solidFill>
            <a:round/>
            <a:headEnd/>
            <a:tailEnd type="triangle" w="med" len="med"/>
          </a:ln>
          <a:extLst>
            <a:ext uri="{909E8E84-426E-40DD-AFC4-6F175D3DCCD1}">
              <a14:hiddenFill xmlns:a14="http://schemas.microsoft.com/office/drawing/2010/main">
                <a:noFill/>
              </a14:hiddenFill>
            </a:ext>
          </a:extLst>
        </p:spPr>
        <p:txBody>
          <a:bodyPr/>
          <a:lstStyle/>
          <a:p>
            <a:endParaRPr lang="ar-SA"/>
          </a:p>
        </p:txBody>
      </p:sp>
      <p:sp>
        <p:nvSpPr>
          <p:cNvPr id="28682" name="Rectangle 10"/>
          <p:cNvSpPr>
            <a:spLocks noChangeArrowheads="1"/>
          </p:cNvSpPr>
          <p:nvPr/>
        </p:nvSpPr>
        <p:spPr bwMode="auto">
          <a:xfrm>
            <a:off x="5562600" y="6019800"/>
            <a:ext cx="1600200" cy="457200"/>
          </a:xfrm>
          <a:prstGeom prst="rect">
            <a:avLst/>
          </a:prstGeom>
          <a:solidFill>
            <a:schemeClr val="accent1"/>
          </a:solidFill>
          <a:ln w="9525" algn="ctr">
            <a:solidFill>
              <a:schemeClr val="tx1"/>
            </a:solidFill>
            <a:miter lim="800000"/>
            <a:headEnd/>
            <a:tailEnd/>
          </a:ln>
        </p:spPr>
        <p:txBody>
          <a:bodyPr wrap="none" anchor="ctr"/>
          <a:lstStyle/>
          <a:p>
            <a:r>
              <a:rPr lang="ar-SA" sz="2800" b="1"/>
              <a:t>الخبرة</a:t>
            </a:r>
            <a:endParaRPr lang="en-US" sz="2800" b="1">
              <a:cs typeface="Arial" pitchFamily="34" charset="0"/>
            </a:endParaRPr>
          </a:p>
        </p:txBody>
      </p:sp>
    </p:spTree>
    <p:extLst>
      <p:ext uri="{BB962C8B-B14F-4D97-AF65-F5344CB8AC3E}">
        <p14:creationId xmlns:p14="http://schemas.microsoft.com/office/powerpoint/2010/main" val="793644316"/>
      </p:ext>
    </p:extLst>
  </p:cSld>
  <p:clrMapOvr>
    <a:masterClrMapping/>
  </p:clrMapOvr>
  <p:transition spd="slow">
    <p:cover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23556">
                                            <p:txEl>
                                              <p:pRg st="0" end="0"/>
                                            </p:txEl>
                                          </p:spTgt>
                                        </p:tgtEl>
                                        <p:attrNameLst>
                                          <p:attrName>style.visibility</p:attrName>
                                        </p:attrNameLst>
                                      </p:cBhvr>
                                      <p:to>
                                        <p:strVal val="visible"/>
                                      </p:to>
                                    </p:set>
                                    <p:animEffect transition="in" filter="fade">
                                      <p:cBhvr>
                                        <p:cTn id="14" dur="500"/>
                                        <p:tgtEl>
                                          <p:spTgt spid="23556">
                                            <p:txEl>
                                              <p:pRg st="0" end="0"/>
                                            </p:txEl>
                                          </p:spTgt>
                                        </p:tgtEl>
                                      </p:cBhvr>
                                    </p:animEffect>
                                    <p:anim calcmode="lin" valueType="num">
                                      <p:cBhvr>
                                        <p:cTn id="15" dur="500" fill="hold"/>
                                        <p:tgtEl>
                                          <p:spTgt spid="23556">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23556">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4" presetClass="entr" presetSubtype="0" fill="hold" grpId="0" nodeType="clickEffect">
                                  <p:stCondLst>
                                    <p:cond delay="0"/>
                                  </p:stCondLst>
                                  <p:childTnLst>
                                    <p:set>
                                      <p:cBhvr>
                                        <p:cTn id="20" dur="1" fill="hold">
                                          <p:stCondLst>
                                            <p:cond delay="0"/>
                                          </p:stCondLst>
                                        </p:cTn>
                                        <p:tgtEl>
                                          <p:spTgt spid="23556">
                                            <p:txEl>
                                              <p:pRg st="2" end="2"/>
                                            </p:txEl>
                                          </p:spTgt>
                                        </p:tgtEl>
                                        <p:attrNameLst>
                                          <p:attrName>style.visibility</p:attrName>
                                        </p:attrNameLst>
                                      </p:cBhvr>
                                      <p:to>
                                        <p:strVal val="visible"/>
                                      </p:to>
                                    </p:set>
                                    <p:animEffect transition="in" filter="fade">
                                      <p:cBhvr>
                                        <p:cTn id="21" dur="500"/>
                                        <p:tgtEl>
                                          <p:spTgt spid="23556">
                                            <p:txEl>
                                              <p:pRg st="2" end="2"/>
                                            </p:txEl>
                                          </p:spTgt>
                                        </p:tgtEl>
                                      </p:cBhvr>
                                    </p:animEffect>
                                    <p:anim calcmode="lin" valueType="num">
                                      <p:cBhvr>
                                        <p:cTn id="22" dur="500" fill="hold"/>
                                        <p:tgtEl>
                                          <p:spTgt spid="23556">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23556">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4" presetClass="entr" presetSubtype="0" fill="hold" grpId="0" nodeType="clickEffect">
                                  <p:stCondLst>
                                    <p:cond delay="0"/>
                                  </p:stCondLst>
                                  <p:childTnLst>
                                    <p:set>
                                      <p:cBhvr>
                                        <p:cTn id="27" dur="1" fill="hold">
                                          <p:stCondLst>
                                            <p:cond delay="0"/>
                                          </p:stCondLst>
                                        </p:cTn>
                                        <p:tgtEl>
                                          <p:spTgt spid="23556">
                                            <p:txEl>
                                              <p:pRg st="3" end="3"/>
                                            </p:txEl>
                                          </p:spTgt>
                                        </p:tgtEl>
                                        <p:attrNameLst>
                                          <p:attrName>style.visibility</p:attrName>
                                        </p:attrNameLst>
                                      </p:cBhvr>
                                      <p:to>
                                        <p:strVal val="visible"/>
                                      </p:to>
                                    </p:set>
                                    <p:animEffect transition="in" filter="fade">
                                      <p:cBhvr>
                                        <p:cTn id="28" dur="500"/>
                                        <p:tgtEl>
                                          <p:spTgt spid="23556">
                                            <p:txEl>
                                              <p:pRg st="3" end="3"/>
                                            </p:txEl>
                                          </p:spTgt>
                                        </p:tgtEl>
                                      </p:cBhvr>
                                    </p:animEffect>
                                    <p:anim calcmode="lin" valueType="num">
                                      <p:cBhvr>
                                        <p:cTn id="29" dur="500" fill="hold"/>
                                        <p:tgtEl>
                                          <p:spTgt spid="23556">
                                            <p:txEl>
                                              <p:pRg st="3" end="3"/>
                                            </p:txEl>
                                          </p:spTgt>
                                        </p:tgtEl>
                                        <p:attrNameLst>
                                          <p:attrName>ppt_x</p:attrName>
                                        </p:attrNameLst>
                                      </p:cBhvr>
                                      <p:tavLst>
                                        <p:tav tm="0">
                                          <p:val>
                                            <p:strVal val="#ppt_x"/>
                                          </p:val>
                                        </p:tav>
                                        <p:tav tm="100000">
                                          <p:val>
                                            <p:strVal val="#ppt_x"/>
                                          </p:val>
                                        </p:tav>
                                      </p:tavLst>
                                    </p:anim>
                                    <p:anim calcmode="lin" valueType="num">
                                      <p:cBhvr>
                                        <p:cTn id="30" dur="500" fill="hold"/>
                                        <p:tgtEl>
                                          <p:spTgt spid="23556">
                                            <p:txEl>
                                              <p:pRg st="3" end="3"/>
                                            </p:txEl>
                                          </p:spTgt>
                                        </p:tgtEl>
                                        <p:attrNameLst>
                                          <p:attrName>ppt_y</p:attrName>
                                        </p:attrNameLst>
                                      </p:cBhvr>
                                      <p:tavLst>
                                        <p:tav tm="0">
                                          <p:val>
                                            <p:strVal val="#ppt_y+.05"/>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4" presetClass="entr" presetSubtype="0" fill="hold" grpId="0" nodeType="clickEffect">
                                  <p:stCondLst>
                                    <p:cond delay="0"/>
                                  </p:stCondLst>
                                  <p:childTnLst>
                                    <p:set>
                                      <p:cBhvr>
                                        <p:cTn id="34" dur="1" fill="hold">
                                          <p:stCondLst>
                                            <p:cond delay="0"/>
                                          </p:stCondLst>
                                        </p:cTn>
                                        <p:tgtEl>
                                          <p:spTgt spid="23556">
                                            <p:txEl>
                                              <p:pRg st="4" end="4"/>
                                            </p:txEl>
                                          </p:spTgt>
                                        </p:tgtEl>
                                        <p:attrNameLst>
                                          <p:attrName>style.visibility</p:attrName>
                                        </p:attrNameLst>
                                      </p:cBhvr>
                                      <p:to>
                                        <p:strVal val="visible"/>
                                      </p:to>
                                    </p:set>
                                    <p:animEffect transition="in" filter="fade">
                                      <p:cBhvr>
                                        <p:cTn id="35" dur="500"/>
                                        <p:tgtEl>
                                          <p:spTgt spid="23556">
                                            <p:txEl>
                                              <p:pRg st="4" end="4"/>
                                            </p:txEl>
                                          </p:spTgt>
                                        </p:tgtEl>
                                      </p:cBhvr>
                                    </p:animEffect>
                                    <p:anim calcmode="lin" valueType="num">
                                      <p:cBhvr>
                                        <p:cTn id="36" dur="500" fill="hold"/>
                                        <p:tgtEl>
                                          <p:spTgt spid="23556">
                                            <p:txEl>
                                              <p:pRg st="4" end="4"/>
                                            </p:txEl>
                                          </p:spTgt>
                                        </p:tgtEl>
                                        <p:attrNameLst>
                                          <p:attrName>ppt_x</p:attrName>
                                        </p:attrNameLst>
                                      </p:cBhvr>
                                      <p:tavLst>
                                        <p:tav tm="0">
                                          <p:val>
                                            <p:strVal val="#ppt_x"/>
                                          </p:val>
                                        </p:tav>
                                        <p:tav tm="100000">
                                          <p:val>
                                            <p:strVal val="#ppt_x"/>
                                          </p:val>
                                        </p:tav>
                                      </p:tavLst>
                                    </p:anim>
                                    <p:anim calcmode="lin" valueType="num">
                                      <p:cBhvr>
                                        <p:cTn id="37" dur="500" fill="hold"/>
                                        <p:tgtEl>
                                          <p:spTgt spid="23556">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355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تصنيف المخطوطات الذهنية</a:t>
            </a:r>
            <a:endParaRPr lang="ar-SA" dirty="0"/>
          </a:p>
        </p:txBody>
      </p:sp>
      <p:pic>
        <p:nvPicPr>
          <p:cNvPr id="4" name="عنصر نائب للمحتوى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flipH="1">
            <a:off x="251520" y="2132856"/>
            <a:ext cx="3144234" cy="2073052"/>
          </a:xfrm>
        </p:spPr>
      </p:pic>
      <p:pic>
        <p:nvPicPr>
          <p:cNvPr id="5" name="صورة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04" y="4509120"/>
            <a:ext cx="3168352" cy="2348880"/>
          </a:xfrm>
          <a:prstGeom prst="rect">
            <a:avLst/>
          </a:prstGeom>
        </p:spPr>
      </p:pic>
      <p:pic>
        <p:nvPicPr>
          <p:cNvPr id="1026" name="Picture 2" descr="image0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12161" y="4149080"/>
            <a:ext cx="2396066" cy="27089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CAINK9IJ"/>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07904" y="3645024"/>
            <a:ext cx="2133037" cy="30963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مربع نص 7"/>
          <p:cNvSpPr txBox="1"/>
          <p:nvPr/>
        </p:nvSpPr>
        <p:spPr>
          <a:xfrm>
            <a:off x="3707904" y="1556792"/>
            <a:ext cx="4104456" cy="923330"/>
          </a:xfrm>
          <a:prstGeom prst="rect">
            <a:avLst/>
          </a:prstGeom>
          <a:noFill/>
        </p:spPr>
        <p:txBody>
          <a:bodyPr wrap="square" rtlCol="1">
            <a:spAutoFit/>
          </a:bodyPr>
          <a:lstStyle/>
          <a:p>
            <a:r>
              <a:rPr lang="ar-EG" dirty="0"/>
              <a:t>هل يمكنك شرح </a:t>
            </a:r>
            <a:r>
              <a:rPr lang="ar-EG" dirty="0" err="1" smtClean="0"/>
              <a:t>المو</a:t>
            </a:r>
            <a:r>
              <a:rPr lang="ar-SA" dirty="0" smtClean="0"/>
              <a:t>ا</a:t>
            </a:r>
            <a:r>
              <a:rPr lang="ar-EG" dirty="0" smtClean="0"/>
              <a:t>قف </a:t>
            </a:r>
            <a:r>
              <a:rPr lang="ar-EG" dirty="0"/>
              <a:t>الذي تصوره هذه </a:t>
            </a:r>
            <a:r>
              <a:rPr lang="ar-EG" dirty="0" smtClean="0"/>
              <a:t>اللقط</a:t>
            </a:r>
            <a:r>
              <a:rPr lang="ar-SA" dirty="0" smtClean="0"/>
              <a:t>ات</a:t>
            </a:r>
            <a:r>
              <a:rPr lang="ar-EG" dirty="0" smtClean="0"/>
              <a:t>؟ </a:t>
            </a:r>
            <a:endParaRPr lang="en-US" dirty="0"/>
          </a:p>
          <a:p>
            <a:r>
              <a:rPr lang="ar-EG" dirty="0"/>
              <a:t>ما هي المعلومات التي تساعدك في هذا الشرح ؟</a:t>
            </a:r>
            <a:endParaRPr lang="en-US" dirty="0"/>
          </a:p>
          <a:p>
            <a:endParaRPr lang="ar-SA" dirty="0"/>
          </a:p>
        </p:txBody>
      </p:sp>
      <p:sp>
        <p:nvSpPr>
          <p:cNvPr id="9" name="مربع نص 8"/>
          <p:cNvSpPr txBox="1"/>
          <p:nvPr/>
        </p:nvSpPr>
        <p:spPr>
          <a:xfrm>
            <a:off x="3563888" y="2480123"/>
            <a:ext cx="2736304" cy="1477328"/>
          </a:xfrm>
          <a:prstGeom prst="rect">
            <a:avLst/>
          </a:prstGeom>
          <a:noFill/>
        </p:spPr>
        <p:txBody>
          <a:bodyPr wrap="square" rtlCol="1">
            <a:spAutoFit/>
          </a:bodyPr>
          <a:lstStyle/>
          <a:p>
            <a:r>
              <a:rPr lang="ar-EG" dirty="0"/>
              <a:t>كيف ستفهمين هذا </a:t>
            </a:r>
            <a:r>
              <a:rPr lang="ar-EG" dirty="0" smtClean="0"/>
              <a:t>الموقف </a:t>
            </a:r>
            <a:r>
              <a:rPr lang="ar-EG" dirty="0"/>
              <a:t>لو أن الشخص الأصغر أو الابن في هذه الصورة هو الذي يوبخ الأب ؟ </a:t>
            </a:r>
            <a:endParaRPr lang="en-US" dirty="0"/>
          </a:p>
          <a:p>
            <a:r>
              <a:rPr lang="ar-EG" dirty="0"/>
              <a:t>هل سيبدو ذلك مألوفا لك ؟</a:t>
            </a:r>
            <a:endParaRPr lang="en-US" dirty="0"/>
          </a:p>
          <a:p>
            <a:endParaRPr lang="ar-SA" dirty="0"/>
          </a:p>
        </p:txBody>
      </p:sp>
    </p:spTree>
    <p:extLst>
      <p:ext uri="{BB962C8B-B14F-4D97-AF65-F5344CB8AC3E}">
        <p14:creationId xmlns:p14="http://schemas.microsoft.com/office/powerpoint/2010/main" val="2093084681"/>
      </p:ext>
    </p:extLst>
  </p:cSld>
  <p:clrMapOvr>
    <a:masterClrMapping/>
  </p:clrMapOvr>
  <p:transition spd="slow">
    <p:cover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صل">
  <a:themeElements>
    <a:clrScheme name="أصل">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أصل">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أصل">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584</TotalTime>
  <Words>2855</Words>
  <Application>Microsoft Office PowerPoint</Application>
  <PresentationFormat>عرض على الشاشة (3:4)‏</PresentationFormat>
  <Paragraphs>220</Paragraphs>
  <Slides>35</Slides>
  <Notes>1</Notes>
  <HiddenSlides>0</HiddenSlides>
  <MMClips>0</MMClips>
  <ScaleCrop>false</ScaleCrop>
  <HeadingPairs>
    <vt:vector size="4" baseType="variant">
      <vt:variant>
        <vt:lpstr>نسق</vt:lpstr>
      </vt:variant>
      <vt:variant>
        <vt:i4>1</vt:i4>
      </vt:variant>
      <vt:variant>
        <vt:lpstr>عناوين الشرائح</vt:lpstr>
      </vt:variant>
      <vt:variant>
        <vt:i4>35</vt:i4>
      </vt:variant>
    </vt:vector>
  </HeadingPairs>
  <TitlesOfParts>
    <vt:vector size="36" baseType="lpstr">
      <vt:lpstr>أصل</vt:lpstr>
      <vt:lpstr>الذهن الاجتماعي</vt:lpstr>
      <vt:lpstr>الذهن الاجتماعي- أهميته وموضوعه, وحدوده</vt:lpstr>
      <vt:lpstr>مسلمات دراسة الذهن الاجتماعي</vt:lpstr>
      <vt:lpstr>الذهن الاجتماعي وعلاقته بمجالات بحثية أخرى</vt:lpstr>
      <vt:lpstr>الذهن الاجتماعي وعلم النفس الذهني</vt:lpstr>
      <vt:lpstr>النماذج الذهنية</vt:lpstr>
      <vt:lpstr>المخطوطات الذهنية توجه توقعات الفرد وفهمه للمواقف والأشخاص – الأحداث. والذات</vt:lpstr>
      <vt:lpstr> المخطوطات الذهنية(1) </vt:lpstr>
      <vt:lpstr>تصنيف المخطوطات الذهنية</vt:lpstr>
      <vt:lpstr>  أثر المخطوطات الذهنية  </vt:lpstr>
      <vt:lpstr>أثر المخطوطات الذهنية على معالجة المعلومات</vt:lpstr>
      <vt:lpstr>تأثير المخطوطات الذهنية على الانتباه</vt:lpstr>
      <vt:lpstr>تأثير المخطوطات الذهنية على الترميز الذهني</vt:lpstr>
      <vt:lpstr>الاستدلال الاجتماعي</vt:lpstr>
      <vt:lpstr>ما الهدف من الاستدلال الاجتماعي</vt:lpstr>
      <vt:lpstr>تأثيرات عوامل انتظام المعلومات على الاستدلال</vt:lpstr>
      <vt:lpstr>تأثيرات عوامل انتظام المعلومات عل الاستدلال</vt:lpstr>
      <vt:lpstr>تأثيرات عوامل انتظام المعلومات عل الاستدلال</vt:lpstr>
      <vt:lpstr>تأثيرات عوامل انتظام المعلومات عل الاستدلال</vt:lpstr>
      <vt:lpstr>تأثيرات عوامل انتظام المعلومات على الاستدلال</vt:lpstr>
      <vt:lpstr>الذهن والعاطفة</vt:lpstr>
      <vt:lpstr>أوجه الشبه والاختلاف بين الانفعالات والمزاج</vt:lpstr>
      <vt:lpstr>العاطفة من الميكانيكية إلى العقلانية</vt:lpstr>
      <vt:lpstr>الدوافع الإنسانية</vt:lpstr>
      <vt:lpstr>متى بدأ الاهتمام بالجانب العاطفي وارتباطه بالذهن؟</vt:lpstr>
      <vt:lpstr>النماذج التفسيرية العامة للدافعية في تاريخ علم النفس</vt:lpstr>
      <vt:lpstr>الطريقة التي نفكر بها تحدد مشاعرنا</vt:lpstr>
      <vt:lpstr>التجربة التي أجرها تولمان  عن الاستثارة الجسدية</vt:lpstr>
      <vt:lpstr>التقييم الذهني للانفعالات</vt:lpstr>
      <vt:lpstr>التقييم الذهني للانفعالات</vt:lpstr>
      <vt:lpstr>نموذج لازاروس</vt:lpstr>
      <vt:lpstr>المعالجة المعلوماتية والأحكام الاجتماعية المدفوعة هل تؤثر العاطفة على أحكامنا الاجتماعية</vt:lpstr>
      <vt:lpstr>الأهداف وظاهرة الأوهام الإيجابية</vt:lpstr>
      <vt:lpstr>أثر المزاج على معالجة المعلومات الاجتماعية</vt:lpstr>
      <vt:lpstr>هل يؤثر المزاج دائماً في أحكامنا واستجاباتنا؟</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الاستدلال الاجتماعي</dc:title>
  <dc:creator>asus</dc:creator>
  <cp:lastModifiedBy>hams</cp:lastModifiedBy>
  <cp:revision>70</cp:revision>
  <dcterms:created xsi:type="dcterms:W3CDTF">2013-10-01T23:15:09Z</dcterms:created>
  <dcterms:modified xsi:type="dcterms:W3CDTF">2016-02-14T10:00:19Z</dcterms:modified>
</cp:coreProperties>
</file>