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5" r:id="rId1"/>
  </p:sldMasterIdLst>
  <p:sldIdLst>
    <p:sldId id="256" r:id="rId2"/>
    <p:sldId id="260" r:id="rId3"/>
    <p:sldId id="262" r:id="rId4"/>
    <p:sldId id="263" r:id="rId5"/>
    <p:sldId id="265" r:id="rId6"/>
    <p:sldId id="257" r:id="rId7"/>
    <p:sldId id="266" r:id="rId8"/>
    <p:sldId id="259" r:id="rId9"/>
    <p:sldId id="267" r:id="rId10"/>
    <p:sldId id="269" r:id="rId11"/>
    <p:sldId id="270" r:id="rId12"/>
    <p:sldId id="271" r:id="rId13"/>
    <p:sldId id="272" r:id="rId14"/>
    <p:sldId id="273" r:id="rId15"/>
    <p:sldId id="274" r:id="rId16"/>
    <p:sldId id="275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2AB83E8-9D5E-4C75-AE61-726B4F9ED46A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C1335DF-2AB2-42BD-8CD5-29DC060B7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535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B83E8-9D5E-4C75-AE61-726B4F9ED46A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335DF-2AB2-42BD-8CD5-29DC060B7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270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2AB83E8-9D5E-4C75-AE61-726B4F9ED46A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C1335DF-2AB2-42BD-8CD5-29DC060B7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720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B83E8-9D5E-4C75-AE61-726B4F9ED46A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BC1335DF-2AB2-42BD-8CD5-29DC060B7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732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2AB83E8-9D5E-4C75-AE61-726B4F9ED46A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C1335DF-2AB2-42BD-8CD5-29DC060B7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881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B83E8-9D5E-4C75-AE61-726B4F9ED46A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335DF-2AB2-42BD-8CD5-29DC060B7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061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B83E8-9D5E-4C75-AE61-726B4F9ED46A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335DF-2AB2-42BD-8CD5-29DC060B7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574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B83E8-9D5E-4C75-AE61-726B4F9ED46A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335DF-2AB2-42BD-8CD5-29DC060B740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972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B83E8-9D5E-4C75-AE61-726B4F9ED46A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335DF-2AB2-42BD-8CD5-29DC060B7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833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2AB83E8-9D5E-4C75-AE61-726B4F9ED46A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C1335DF-2AB2-42BD-8CD5-29DC060B7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46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B83E8-9D5E-4C75-AE61-726B4F9ED46A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335DF-2AB2-42BD-8CD5-29DC060B7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17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92AB83E8-9D5E-4C75-AE61-726B4F9ED46A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C1335DF-2AB2-42BD-8CD5-29DC060B740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64406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Determination of plasma enzymes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Determination of </a:t>
            </a:r>
            <a:r>
              <a:rPr lang="en-US" dirty="0" smtClean="0"/>
              <a:t>Lactate dehydrogenase </a:t>
            </a:r>
            <a:r>
              <a:rPr lang="en-US" dirty="0" smtClean="0"/>
              <a:t>in serum</a:t>
            </a:r>
            <a:endParaRPr lang="en-US" dirty="0"/>
          </a:p>
        </p:txBody>
      </p:sp>
      <p:pic>
        <p:nvPicPr>
          <p:cNvPr id="1026" name="Picture 2" descr="https://classconnection.s3.amazonaws.com/962/flashcards/3550962/jpg/m34-142B4D510E473CE722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449" y="3577342"/>
            <a:ext cx="5480846" cy="2444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477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LACTATE DEHYDROGENASE (LDH)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</a:t>
            </a:r>
            <a:r>
              <a:rPr lang="en-US" sz="2800" dirty="0"/>
              <a:t>optimum pH for lactate pyruvate (L→ P) reaction is 8.8 – 9.8 </a:t>
            </a:r>
            <a:endParaRPr lang="en-US" sz="2800" dirty="0"/>
          </a:p>
          <a:p>
            <a:r>
              <a:rPr lang="en-US" sz="2800" dirty="0" smtClean="0"/>
              <a:t>While </a:t>
            </a:r>
            <a:r>
              <a:rPr lang="en-US" sz="2800" dirty="0"/>
              <a:t>for pyruvate to lactate (P→ L) is 7.7 – 7.8. 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0394596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LDH ISOENZYMS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/>
              <a:t> </a:t>
            </a:r>
            <a:r>
              <a:rPr lang="en-US" sz="2000" dirty="0"/>
              <a:t>LDH exists in 5 forms (isoenzymes), which differ slightly in structure. • All of these isoenzymes can be measured in the </a:t>
            </a:r>
            <a:r>
              <a:rPr lang="en-US" sz="2000" dirty="0" smtClean="0"/>
              <a:t>blood</a:t>
            </a:r>
            <a:r>
              <a:rPr lang="en-US" sz="2000" dirty="0"/>
              <a:t>, and can be separated by electrophoresis</a:t>
            </a:r>
            <a:r>
              <a:rPr lang="en-US" sz="2000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5874006"/>
              </p:ext>
            </p:extLst>
          </p:nvPr>
        </p:nvGraphicFramePr>
        <p:xfrm>
          <a:off x="2288626" y="3319267"/>
          <a:ext cx="6823843" cy="2982333"/>
        </p:xfrm>
        <a:graphic>
          <a:graphicData uri="http://schemas.openxmlformats.org/drawingml/2006/table">
            <a:tbl>
              <a:tblPr rtl="1" firstRow="1" firstCol="1" bandRow="1">
                <a:tableStyleId>{22838BEF-8BB2-4498-84A7-C5851F593DF1}</a:tableStyleId>
              </a:tblPr>
              <a:tblGrid>
                <a:gridCol w="43928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09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1966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badi MT Condensed Light"/>
                          <a:cs typeface="Abadi MT Condensed Light"/>
                        </a:rPr>
                        <a:t>Tissues 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Abadi MT Condensed Light"/>
                        <a:ea typeface="Calibri"/>
                        <a:cs typeface="Abadi MT Condensed Ligh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Abadi MT Condensed Light"/>
                          <a:cs typeface="Abadi MT Condensed Light"/>
                        </a:rPr>
                        <a:t>LDH</a:t>
                      </a:r>
                      <a:r>
                        <a:rPr lang="en-US" sz="2000" b="1" baseline="0" dirty="0" smtClean="0">
                          <a:effectLst/>
                          <a:latin typeface="Abadi MT Condensed Light"/>
                          <a:cs typeface="Abadi MT Condensed Light"/>
                        </a:rPr>
                        <a:t> </a:t>
                      </a:r>
                      <a:r>
                        <a:rPr lang="en-US" sz="2000" b="1" dirty="0" smtClean="0">
                          <a:effectLst/>
                          <a:latin typeface="Abadi MT Condensed Light"/>
                          <a:cs typeface="Abadi MT Condensed Light"/>
                        </a:rPr>
                        <a:t>Isoenzyme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Abadi MT Condensed Light"/>
                        <a:ea typeface="Calibri"/>
                        <a:cs typeface="Abadi MT Condensed Light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3933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Abadi MT Condensed Light"/>
                          <a:cs typeface="Abadi MT Condensed Light"/>
                        </a:rPr>
                        <a:t>is found primarily in heart muscle and red blood cells.</a:t>
                      </a:r>
                      <a:endParaRPr lang="en-US" sz="2000" b="0" dirty="0">
                        <a:solidFill>
                          <a:srgbClr val="000000"/>
                        </a:solidFill>
                        <a:effectLst/>
                        <a:latin typeface="Abadi MT Condensed Light"/>
                        <a:ea typeface="Calibri"/>
                        <a:cs typeface="Abadi MT Condensed Ligh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Abadi MT Condensed Light"/>
                          <a:cs typeface="Abadi MT Condensed Light"/>
                        </a:rPr>
                        <a:t>LDH-1</a:t>
                      </a:r>
                      <a:endParaRPr lang="en-US" sz="2000" b="0" dirty="0">
                        <a:solidFill>
                          <a:srgbClr val="000000"/>
                        </a:solidFill>
                        <a:effectLst/>
                        <a:latin typeface="Abadi MT Condensed Light"/>
                        <a:ea typeface="Calibri"/>
                        <a:cs typeface="Abadi MT Condensed Light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3933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Abadi MT Condensed Light"/>
                          <a:cs typeface="Abadi MT Condensed Light"/>
                        </a:rPr>
                        <a:t>is concentrated in while blood cells.</a:t>
                      </a:r>
                      <a:endParaRPr lang="en-US" sz="2000" b="0" dirty="0">
                        <a:solidFill>
                          <a:srgbClr val="000000"/>
                        </a:solidFill>
                        <a:effectLst/>
                        <a:latin typeface="Abadi MT Condensed Light"/>
                        <a:ea typeface="Calibri"/>
                        <a:cs typeface="Abadi MT Condensed Ligh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Abadi MT Condensed Light"/>
                          <a:cs typeface="Abadi MT Condensed Light"/>
                        </a:rPr>
                        <a:t>LDH-2</a:t>
                      </a:r>
                      <a:endParaRPr lang="en-US" sz="2000" b="0" dirty="0">
                        <a:solidFill>
                          <a:srgbClr val="000000"/>
                        </a:solidFill>
                        <a:effectLst/>
                        <a:latin typeface="Abadi MT Condensed Light"/>
                        <a:ea typeface="Calibri"/>
                        <a:cs typeface="Abadi MT Condensed Light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1966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  <a:latin typeface="Abadi MT Condensed Light"/>
                          <a:cs typeface="Abadi MT Condensed Light"/>
                        </a:rPr>
                        <a:t>is highest in the lung</a:t>
                      </a:r>
                      <a:endParaRPr lang="en-US" sz="2000" b="0">
                        <a:solidFill>
                          <a:srgbClr val="000000"/>
                        </a:solidFill>
                        <a:effectLst/>
                        <a:latin typeface="Abadi MT Condensed Light"/>
                        <a:ea typeface="Calibri"/>
                        <a:cs typeface="Abadi MT Condensed Ligh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Abadi MT Condensed Light"/>
                          <a:cs typeface="Abadi MT Condensed Light"/>
                        </a:rPr>
                        <a:t>LDH-3</a:t>
                      </a:r>
                      <a:endParaRPr lang="en-US" sz="2000" b="0" dirty="0">
                        <a:solidFill>
                          <a:srgbClr val="000000"/>
                        </a:solidFill>
                        <a:effectLst/>
                        <a:latin typeface="Abadi MT Condensed Light"/>
                        <a:ea typeface="Calibri"/>
                        <a:cs typeface="Abadi MT Condensed Light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3933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  <a:latin typeface="Abadi MT Condensed Light"/>
                          <a:cs typeface="Abadi MT Condensed Light"/>
                        </a:rPr>
                        <a:t>is highest in the kidney, placenta, and pancreas</a:t>
                      </a:r>
                      <a:endParaRPr lang="en-US" sz="2000" b="0">
                        <a:solidFill>
                          <a:srgbClr val="000000"/>
                        </a:solidFill>
                        <a:effectLst/>
                        <a:latin typeface="Abadi MT Condensed Light"/>
                        <a:ea typeface="Calibri"/>
                        <a:cs typeface="Abadi MT Condensed Ligh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Abadi MT Condensed Light"/>
                          <a:cs typeface="Abadi MT Condensed Light"/>
                        </a:rPr>
                        <a:t>LDH-4</a:t>
                      </a:r>
                      <a:endParaRPr lang="en-US" sz="2000" b="0" dirty="0">
                        <a:solidFill>
                          <a:srgbClr val="000000"/>
                        </a:solidFill>
                        <a:effectLst/>
                        <a:latin typeface="Abadi MT Condensed Light"/>
                        <a:ea typeface="Calibri"/>
                        <a:cs typeface="Abadi MT Condensed Light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3933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Abadi MT Condensed Light"/>
                          <a:cs typeface="Abadi MT Condensed Light"/>
                        </a:rPr>
                        <a:t>is highest in the </a:t>
                      </a:r>
                      <a:r>
                        <a:rPr lang="en-US" sz="2000" b="0" dirty="0" smtClean="0">
                          <a:effectLst/>
                          <a:latin typeface="Abadi MT Condensed Light"/>
                          <a:cs typeface="Abadi MT Condensed Light"/>
                        </a:rPr>
                        <a:t>liver</a:t>
                      </a:r>
                      <a:r>
                        <a:rPr lang="en-US" sz="2000" b="0" baseline="0" dirty="0">
                          <a:solidFill>
                            <a:srgbClr val="000000"/>
                          </a:solidFill>
                          <a:effectLst/>
                          <a:latin typeface="Abadi MT Condensed Light"/>
                          <a:ea typeface="Calibri"/>
                          <a:cs typeface="Abadi MT Condensed Light"/>
                        </a:rPr>
                        <a:t> </a:t>
                      </a:r>
                      <a:r>
                        <a:rPr lang="en-US" sz="2000" b="0" dirty="0" smtClean="0">
                          <a:effectLst/>
                          <a:latin typeface="Abadi MT Condensed Light"/>
                          <a:cs typeface="Abadi MT Condensed Light"/>
                        </a:rPr>
                        <a:t>and </a:t>
                      </a:r>
                      <a:r>
                        <a:rPr lang="en-US" sz="2000" b="0" dirty="0">
                          <a:effectLst/>
                          <a:latin typeface="Abadi MT Condensed Light"/>
                          <a:cs typeface="Abadi MT Condensed Light"/>
                        </a:rPr>
                        <a:t>in skeletal muscle</a:t>
                      </a:r>
                      <a:endParaRPr lang="en-US" sz="2000" b="0" dirty="0">
                        <a:effectLst/>
                        <a:latin typeface="Abadi MT Condensed Light"/>
                        <a:ea typeface="Calibri"/>
                        <a:cs typeface="Abadi MT Condensed Ligh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Abadi MT Condensed Light"/>
                          <a:cs typeface="Abadi MT Condensed Light"/>
                        </a:rPr>
                        <a:t> </a:t>
                      </a:r>
                      <a:r>
                        <a:rPr lang="en-US" sz="2000" b="0" dirty="0" smtClean="0">
                          <a:effectLst/>
                          <a:latin typeface="Abadi MT Condensed Light"/>
                          <a:cs typeface="Abadi MT Condensed Light"/>
                        </a:rPr>
                        <a:t>LDH</a:t>
                      </a:r>
                      <a:r>
                        <a:rPr lang="en-US" sz="2000" b="0" dirty="0">
                          <a:effectLst/>
                          <a:latin typeface="Abadi MT Condensed Light"/>
                          <a:cs typeface="Abadi MT Condensed Light"/>
                        </a:rPr>
                        <a:t>-</a:t>
                      </a:r>
                      <a:r>
                        <a:rPr lang="en-US" sz="2000" b="0" dirty="0" smtClean="0">
                          <a:effectLst/>
                          <a:latin typeface="Abadi MT Condensed Light"/>
                          <a:cs typeface="Abadi MT Condensed Light"/>
                        </a:rPr>
                        <a:t>5</a:t>
                      </a:r>
                      <a:endParaRPr lang="en-US" sz="2000" b="0" dirty="0">
                        <a:effectLst/>
                        <a:latin typeface="Abadi MT Condensed Light"/>
                        <a:cs typeface="Abadi MT Condensed Light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33417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en-US" b="1" dirty="0">
                <a:ea typeface="Wingdings"/>
                <a:cs typeface="Wingdings"/>
                <a:sym typeface="Wingdings"/>
              </a:rPr>
              <a:t>High LDH in </a:t>
            </a:r>
            <a:r>
              <a:rPr lang="en-US" b="1" dirty="0" smtClean="0">
                <a:ea typeface="Wingdings"/>
                <a:cs typeface="Wingdings"/>
                <a:sym typeface="Wingdings"/>
              </a:rPr>
              <a:t>plasma </a:t>
            </a:r>
            <a:endParaRPr lang="en-US" b="1" dirty="0">
              <a:ea typeface="Wingdings"/>
              <a:cs typeface="Wingdings"/>
              <a:sym typeface="Wingding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1980924"/>
              </p:ext>
            </p:extLst>
          </p:nvPr>
        </p:nvGraphicFramePr>
        <p:xfrm>
          <a:off x="2270235" y="1715956"/>
          <a:ext cx="7189075" cy="5019123"/>
        </p:xfrm>
        <a:graphic>
          <a:graphicData uri="http://schemas.openxmlformats.org/drawingml/2006/table">
            <a:tbl>
              <a:tblPr rtl="1" firstRow="1" firstCol="1" bandRow="1">
                <a:tableStyleId>{22838BEF-8BB2-4498-84A7-C5851F593DF1}</a:tableStyleId>
              </a:tblPr>
              <a:tblGrid>
                <a:gridCol w="30622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47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0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6284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-none" sz="2000" b="1" dirty="0" smtClean="0">
                          <a:effectLst/>
                          <a:latin typeface="Abadi MT Condensed Light"/>
                          <a:cs typeface="Abadi MT Condensed Light"/>
                        </a:rPr>
                        <a:t> </a:t>
                      </a:r>
                      <a:r>
                        <a:rPr lang="en-US" sz="2000" b="1" dirty="0" smtClean="0">
                          <a:effectLst/>
                          <a:latin typeface="Abadi MT Condensed Light"/>
                          <a:cs typeface="Abadi MT Condensed Light"/>
                        </a:rPr>
                        <a:t>Examples</a:t>
                      </a:r>
                      <a:endParaRPr lang="en-US" sz="2000" b="1" dirty="0">
                        <a:effectLst/>
                        <a:latin typeface="Abadi MT Condensed Light"/>
                        <a:ea typeface="Calibri"/>
                        <a:cs typeface="Abadi MT Condensed Ligh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effectLst/>
                          <a:latin typeface="Abadi MT Condensed Light"/>
                          <a:cs typeface="Abadi MT Condensed Light"/>
                        </a:rPr>
                        <a:t>Diseases</a:t>
                      </a:r>
                    </a:p>
                    <a:p>
                      <a:pPr algn="ctr" rtl="1"/>
                      <a:endParaRPr lang="x-none" sz="2000" b="1" dirty="0"/>
                    </a:p>
                  </a:txBody>
                  <a:tcPr marL="68580" marR="68580" marT="0" marB="0"/>
                </a:tc>
                <a:tc rowSpan="11">
                  <a:txBody>
                    <a:bodyPr/>
                    <a:lstStyle/>
                    <a:p>
                      <a:pPr algn="ctr" rtl="1"/>
                      <a:endParaRPr lang="en-US" sz="600" b="1" dirty="0" smtClean="0">
                        <a:latin typeface="Wingdings"/>
                        <a:ea typeface="Wingdings"/>
                        <a:cs typeface="Wingdings"/>
                        <a:sym typeface="Wingdings"/>
                      </a:endParaRPr>
                    </a:p>
                    <a:p>
                      <a:pPr algn="ctr" rtl="1"/>
                      <a:endParaRPr lang="en-US" sz="600" b="1" dirty="0" smtClean="0">
                        <a:latin typeface="Wingdings"/>
                        <a:ea typeface="Wingdings"/>
                        <a:cs typeface="Wingdings"/>
                        <a:sym typeface="Wingdings"/>
                      </a:endParaRPr>
                    </a:p>
                    <a:p>
                      <a:pPr algn="ctr" rtl="1"/>
                      <a:r>
                        <a:rPr lang="en-US" sz="2000" b="1" dirty="0" smtClean="0">
                          <a:latin typeface="+mn-lt"/>
                          <a:ea typeface="Wingdings"/>
                          <a:cs typeface="Wingdings"/>
                          <a:sym typeface="Wingdings"/>
                        </a:rPr>
                        <a:t>High</a:t>
                      </a:r>
                      <a:r>
                        <a:rPr lang="en-US" sz="2000" b="1" baseline="0" dirty="0" smtClean="0">
                          <a:latin typeface="+mn-lt"/>
                          <a:ea typeface="Wingdings"/>
                          <a:cs typeface="Wingdings"/>
                          <a:sym typeface="Wingdings"/>
                        </a:rPr>
                        <a:t> LDH in plasma</a:t>
                      </a:r>
                      <a:endParaRPr lang="en-US" sz="2000" b="1" dirty="0" smtClean="0">
                        <a:latin typeface="+mn-lt"/>
                        <a:ea typeface="Wingdings"/>
                        <a:cs typeface="Wingdings"/>
                        <a:sym typeface="Wingding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113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-none" sz="2000" b="0" dirty="0">
                          <a:effectLst/>
                          <a:latin typeface="Abadi MT Condensed Light"/>
                          <a:cs typeface="Abadi MT Condensed Light"/>
                        </a:rPr>
                        <a:t> </a:t>
                      </a:r>
                      <a:endParaRPr lang="en-US" sz="2000" b="0" dirty="0">
                        <a:effectLst/>
                        <a:latin typeface="Abadi MT Condensed Light"/>
                        <a:ea typeface="Calibri"/>
                        <a:cs typeface="Abadi MT Condensed Ligh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Abadi MT Condensed Light"/>
                          <a:cs typeface="Abadi MT Condensed Light"/>
                        </a:rPr>
                        <a:t>Myocardial infarction</a:t>
                      </a:r>
                      <a:endParaRPr lang="en-US" sz="2000" b="0" dirty="0">
                        <a:effectLst/>
                        <a:latin typeface="Abadi MT Condensed Light"/>
                        <a:ea typeface="Calibri"/>
                        <a:cs typeface="Abadi MT Condensed Light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b="0" dirty="0">
                        <a:effectLst/>
                        <a:latin typeface="Abadi MT Condensed Light"/>
                        <a:ea typeface="Calibri"/>
                        <a:cs typeface="Abadi MT Condensed Light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4113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Abadi MT Condensed Light"/>
                          <a:cs typeface="Abadi MT Condensed Light"/>
                        </a:rPr>
                        <a:t>Toxic jaundice</a:t>
                      </a:r>
                      <a:endParaRPr lang="en-US" sz="2000" b="0" dirty="0">
                        <a:effectLst/>
                        <a:latin typeface="Abadi MT Condensed Light"/>
                        <a:ea typeface="Calibri"/>
                        <a:cs typeface="Abadi MT Condensed Light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Abadi MT Condensed Light"/>
                          <a:cs typeface="Abadi MT Condensed Light"/>
                        </a:rPr>
                        <a:t> </a:t>
                      </a:r>
                    </a:p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Abadi MT Condensed Light"/>
                          <a:cs typeface="Abadi MT Condensed Light"/>
                        </a:rPr>
                        <a:t>Liver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Abadi MT Condensed Light"/>
                          <a:cs typeface="Abadi MT Condensed Light"/>
                        </a:rPr>
                        <a:t>Disease</a:t>
                      </a:r>
                      <a:endParaRPr lang="en-US" sz="2000" b="0" dirty="0">
                        <a:effectLst/>
                        <a:latin typeface="Abadi MT Condensed Light"/>
                        <a:ea typeface="Calibri"/>
                        <a:cs typeface="Abadi MT Condensed Light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b="0" dirty="0">
                        <a:effectLst/>
                        <a:latin typeface="Abadi MT Condensed Light"/>
                        <a:ea typeface="Calibri"/>
                        <a:cs typeface="Abadi MT Condensed Light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4113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  <a:latin typeface="Abadi MT Condensed Light"/>
                          <a:cs typeface="Abadi MT Condensed Light"/>
                        </a:rPr>
                        <a:t>Viral hepatitis</a:t>
                      </a:r>
                      <a:endParaRPr lang="en-US" sz="2000" b="0">
                        <a:effectLst/>
                        <a:latin typeface="Abadi MT Condensed Light"/>
                        <a:ea typeface="Calibri"/>
                        <a:cs typeface="Abadi MT Condensed Light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rtl="1"/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3142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  <a:latin typeface="Abadi MT Condensed Light"/>
                          <a:cs typeface="Abadi MT Condensed Light"/>
                        </a:rPr>
                        <a:t>Obstructive jaundice</a:t>
                      </a:r>
                      <a:endParaRPr lang="en-US" sz="2000" b="0">
                        <a:solidFill>
                          <a:srgbClr val="000000"/>
                        </a:solidFill>
                        <a:effectLst/>
                        <a:latin typeface="Abadi MT Condensed Light"/>
                        <a:ea typeface="Calibri"/>
                        <a:cs typeface="Abadi MT Condensed Light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rtl="1"/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4113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Abadi MT Condensed Light"/>
                          <a:cs typeface="Abadi MT Condensed Light"/>
                        </a:rPr>
                        <a:t>Pernicious anemia</a:t>
                      </a:r>
                      <a:endParaRPr lang="en-US" sz="2000" b="0" dirty="0">
                        <a:effectLst/>
                        <a:latin typeface="Abadi MT Condensed Light"/>
                        <a:ea typeface="Calibri"/>
                        <a:cs typeface="Abadi MT Condensed Light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b="0" dirty="0">
                        <a:effectLst/>
                        <a:latin typeface="Abadi MT Condensed Light"/>
                        <a:cs typeface="Abadi MT Condensed Light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effectLst/>
                          <a:latin typeface="Abadi MT Condensed Light"/>
                          <a:cs typeface="Abadi MT Condensed Light"/>
                        </a:rPr>
                        <a:t>Anemia</a:t>
                      </a:r>
                      <a:endParaRPr lang="en-US" sz="2000" b="0" dirty="0">
                        <a:effectLst/>
                        <a:latin typeface="Abadi MT Condensed Light"/>
                        <a:cs typeface="Abadi MT Condensed Light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b="0" dirty="0">
                        <a:effectLst/>
                        <a:latin typeface="Abadi MT Condensed Light"/>
                        <a:ea typeface="Calibri"/>
                        <a:cs typeface="Abadi MT Condensed Light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4113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 err="1">
                          <a:effectLst/>
                          <a:latin typeface="Abadi MT Condensed Light"/>
                          <a:cs typeface="Abadi MT Condensed Light"/>
                        </a:rPr>
                        <a:t>Megaloblastic</a:t>
                      </a:r>
                      <a:r>
                        <a:rPr lang="en-US" sz="2000" b="0" dirty="0">
                          <a:effectLst/>
                          <a:latin typeface="Abadi MT Condensed Light"/>
                          <a:cs typeface="Abadi MT Condensed Light"/>
                        </a:rPr>
                        <a:t> anemia</a:t>
                      </a:r>
                      <a:endParaRPr lang="en-US" sz="2000" b="0" dirty="0">
                        <a:effectLst/>
                        <a:latin typeface="Abadi MT Condensed Light"/>
                        <a:ea typeface="Calibri"/>
                        <a:cs typeface="Abadi MT Condensed Light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rtl="1"/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8226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effectLst/>
                          <a:latin typeface="Abadi MT Condensed Light"/>
                          <a:cs typeface="Abadi MT Condensed Light"/>
                        </a:rPr>
                        <a:t>Tubular necrosis</a:t>
                      </a:r>
                      <a:endParaRPr lang="en-US" sz="2000" b="0" dirty="0" smtClean="0">
                        <a:effectLst/>
                        <a:latin typeface="Abadi MT Condensed Light"/>
                        <a:ea typeface="Calibri"/>
                        <a:cs typeface="Abadi MT Condensed Light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b="0" dirty="0">
                        <a:effectLst/>
                        <a:latin typeface="Abadi MT Condensed Light"/>
                        <a:cs typeface="Abadi MT Condensed Light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Abadi MT Condensed Light"/>
                          <a:cs typeface="Abadi MT Condensed Light"/>
                        </a:rPr>
                        <a:t>Renal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Abadi MT Condensed Light"/>
                          <a:cs typeface="Abadi MT Condensed Light"/>
                        </a:rPr>
                        <a:t>Diseases</a:t>
                      </a:r>
                      <a:endParaRPr lang="en-US" sz="2000" b="0" dirty="0">
                        <a:effectLst/>
                        <a:latin typeface="Abadi MT Condensed Light"/>
                        <a:ea typeface="Calibri"/>
                        <a:cs typeface="Abadi MT Condensed Light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b="0" dirty="0">
                        <a:effectLst/>
                        <a:latin typeface="Abadi MT Condensed Light"/>
                        <a:ea typeface="Calibri"/>
                        <a:cs typeface="Abadi MT Condensed Light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8226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effectLst/>
                          <a:latin typeface="Abadi MT Condensed Light"/>
                          <a:ea typeface="Calibri"/>
                          <a:cs typeface="Abadi MT Condensed Light"/>
                        </a:rPr>
                        <a:t>Pyelonephritis 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b="0" dirty="0">
                        <a:effectLst/>
                        <a:latin typeface="Abadi MT Condensed Light"/>
                        <a:ea typeface="Calibri"/>
                        <a:cs typeface="Abadi MT Condensed Light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28226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effectLst/>
                          <a:latin typeface="Abadi MT Condensed Light"/>
                          <a:cs typeface="Abadi MT Condensed Light"/>
                        </a:rPr>
                        <a:t>Lung Cancer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-none" sz="2000" b="0" dirty="0">
                          <a:effectLst/>
                          <a:latin typeface="Abadi MT Condensed Light"/>
                          <a:cs typeface="Abadi MT Condensed Light"/>
                        </a:rPr>
                        <a:t> </a:t>
                      </a:r>
                      <a:endParaRPr lang="en-US" sz="2000" b="0" dirty="0">
                        <a:effectLst/>
                        <a:latin typeface="Abadi MT Condensed Light"/>
                        <a:ea typeface="Calibri"/>
                        <a:cs typeface="Abadi MT Condensed Light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Abadi MT Condensed Light"/>
                          <a:cs typeface="Abadi MT Condensed Light"/>
                        </a:rPr>
                        <a:t>Malignant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Abadi MT Condensed Light"/>
                          <a:cs typeface="Abadi MT Condensed Light"/>
                        </a:rPr>
                        <a:t>Disease</a:t>
                      </a:r>
                      <a:endParaRPr lang="en-US" sz="2000" b="0" dirty="0">
                        <a:effectLst/>
                        <a:latin typeface="Abadi MT Condensed Light"/>
                        <a:ea typeface="Calibri"/>
                        <a:cs typeface="Abadi MT Condensed Light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b="0" dirty="0">
                        <a:effectLst/>
                        <a:latin typeface="Abadi MT Condensed Light"/>
                        <a:ea typeface="Calibri"/>
                        <a:cs typeface="Abadi MT Condensed Light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470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 smtClean="0">
                          <a:solidFill>
                            <a:schemeClr val="dk1"/>
                          </a:solidFill>
                          <a:effectLst/>
                          <a:latin typeface="Abadi MT Condensed Light"/>
                          <a:ea typeface="+mn-ea"/>
                          <a:cs typeface="Abadi MT Condensed Light"/>
                        </a:rPr>
                        <a:t>Hodgkin’s disease </a:t>
                      </a:r>
                      <a:endParaRPr lang="en-US" sz="2000" b="0" dirty="0" smtClean="0">
                        <a:latin typeface="Abadi MT Condensed Light"/>
                        <a:cs typeface="Abadi MT Condensed Light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98964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2629" t="36099" r="25905" b="20367"/>
          <a:stretch/>
        </p:blipFill>
        <p:spPr>
          <a:xfrm>
            <a:off x="1386299" y="2054372"/>
            <a:ext cx="9419400" cy="4169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6399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3964" t="39709" r="25388" b="22738"/>
          <a:stretch/>
        </p:blipFill>
        <p:spPr>
          <a:xfrm>
            <a:off x="1739333" y="2081541"/>
            <a:ext cx="8713332" cy="3876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2423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336740"/>
              </p:ext>
            </p:extLst>
          </p:nvPr>
        </p:nvGraphicFramePr>
        <p:xfrm>
          <a:off x="2199290" y="2517228"/>
          <a:ext cx="7315200" cy="274320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badi MT Condensed Light"/>
                        <a:cs typeface="Abadi MT Condensed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badi MT Condensed Light"/>
                          <a:cs typeface="Abadi MT Condensed Light"/>
                        </a:rPr>
                        <a:t>Time (min)</a:t>
                      </a:r>
                      <a:endParaRPr lang="en-US" sz="2400" dirty="0">
                        <a:latin typeface="Abadi MT Condensed Light"/>
                        <a:cs typeface="Abadi MT Condensed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kern="1200" dirty="0" smtClean="0">
                          <a:latin typeface="Abadi MT Condensed Light"/>
                          <a:cs typeface="Abadi MT Condensed Light"/>
                        </a:rPr>
                        <a:t>Absorbance at 340 nm</a:t>
                      </a:r>
                      <a:endParaRPr lang="en-US" sz="2400" dirty="0">
                        <a:latin typeface="Abadi MT Condensed Light"/>
                        <a:cs typeface="Abadi MT Condensed Light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badi MT Condensed Light"/>
                          <a:cs typeface="Abadi MT Condensed Light"/>
                        </a:rPr>
                        <a:t>A1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badi MT Condensed Light"/>
                          <a:cs typeface="Abadi MT Condensed Light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Abadi MT Condensed Light"/>
                        <a:cs typeface="Abadi MT Condensed Ligh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badi MT Condensed Light"/>
                          <a:cs typeface="Abadi MT Condensed Light"/>
                        </a:rPr>
                        <a:t>A2</a:t>
                      </a:r>
                      <a:endParaRPr lang="en-US" sz="2400" dirty="0">
                        <a:latin typeface="Abadi MT Condensed Light"/>
                        <a:cs typeface="Abadi MT Condensed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badi MT Condensed Light"/>
                          <a:cs typeface="Abadi MT Condensed Light"/>
                        </a:rPr>
                        <a:t>2</a:t>
                      </a:r>
                      <a:endParaRPr lang="en-US" sz="2400" dirty="0">
                        <a:latin typeface="Abadi MT Condensed Light"/>
                        <a:cs typeface="Abadi MT Condensed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Abadi MT Condensed Light"/>
                        <a:cs typeface="Abadi MT Condensed Ligh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badi MT Condensed Light"/>
                          <a:cs typeface="Abadi MT Condensed Light"/>
                        </a:rPr>
                        <a:t>A3</a:t>
                      </a:r>
                      <a:endParaRPr lang="en-US" sz="2400" dirty="0">
                        <a:latin typeface="Abadi MT Condensed Light"/>
                        <a:cs typeface="Abadi MT Condensed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badi MT Condensed Light"/>
                          <a:cs typeface="Abadi MT Condensed Light"/>
                        </a:rPr>
                        <a:t>3</a:t>
                      </a:r>
                      <a:endParaRPr lang="en-US" sz="2400" dirty="0">
                        <a:latin typeface="Abadi MT Condensed Light"/>
                        <a:cs typeface="Abadi MT Condensed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Abadi MT Condensed Light"/>
                        <a:cs typeface="Abadi MT Condensed Ligh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74305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/>
              <a:t>Δ</a:t>
            </a:r>
            <a:r>
              <a:rPr lang="en-US" b="1" dirty="0" smtClean="0"/>
              <a:t>A1= </a:t>
            </a:r>
            <a:r>
              <a:rPr lang="en-US" b="1" dirty="0"/>
              <a:t>A2 - A1 </a:t>
            </a:r>
            <a:endParaRPr lang="en-US" b="1" dirty="0" smtClean="0"/>
          </a:p>
          <a:p>
            <a:r>
              <a:rPr lang="el-GR" b="1" dirty="0"/>
              <a:t>Δ</a:t>
            </a:r>
            <a:r>
              <a:rPr lang="en-US" b="1" dirty="0"/>
              <a:t>A2 = A3 – A2</a:t>
            </a:r>
            <a:endParaRPr lang="en-US" b="1" dirty="0" smtClean="0"/>
          </a:p>
          <a:p>
            <a:r>
              <a:rPr lang="el-GR" b="1" dirty="0" smtClean="0"/>
              <a:t>Δ</a:t>
            </a:r>
            <a:r>
              <a:rPr lang="en-US" b="1" dirty="0"/>
              <a:t>A/min = ( </a:t>
            </a:r>
            <a:r>
              <a:rPr lang="el-GR" b="1" dirty="0"/>
              <a:t>Δ</a:t>
            </a:r>
            <a:r>
              <a:rPr lang="en-US" b="1" dirty="0"/>
              <a:t>A1 + </a:t>
            </a:r>
            <a:r>
              <a:rPr lang="el-GR" b="1" dirty="0"/>
              <a:t>Δ</a:t>
            </a:r>
            <a:r>
              <a:rPr lang="en-US" b="1" dirty="0"/>
              <a:t>A2) / 2 </a:t>
            </a:r>
            <a:endParaRPr lang="en-US" b="1" dirty="0" smtClean="0"/>
          </a:p>
          <a:p>
            <a:endParaRPr lang="en-US" dirty="0" smtClean="0"/>
          </a:p>
          <a:p>
            <a:r>
              <a:rPr lang="en-US" dirty="0" smtClean="0"/>
              <a:t>LDH </a:t>
            </a:r>
            <a:r>
              <a:rPr lang="en-US" dirty="0"/>
              <a:t>(U/L) = </a:t>
            </a:r>
            <a:r>
              <a:rPr lang="el-GR" dirty="0"/>
              <a:t>Δ</a:t>
            </a:r>
            <a:r>
              <a:rPr lang="en-US" dirty="0"/>
              <a:t>A x 4984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Normal </a:t>
            </a:r>
            <a:r>
              <a:rPr lang="en-US" dirty="0"/>
              <a:t>Values 109 to 245 U/L</a:t>
            </a:r>
          </a:p>
        </p:txBody>
      </p:sp>
    </p:spTree>
    <p:extLst>
      <p:ext uri="{BB962C8B-B14F-4D97-AF65-F5344CB8AC3E}">
        <p14:creationId xmlns:p14="http://schemas.microsoft.com/office/powerpoint/2010/main" val="18460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To determine the level of LDH in </a:t>
            </a:r>
            <a:r>
              <a:rPr lang="en-US" sz="2400" dirty="0" smtClean="0"/>
              <a:t>serum.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To </a:t>
            </a:r>
            <a:r>
              <a:rPr lang="en-US" sz="2400" dirty="0" smtClean="0"/>
              <a:t>evaluate the presence of tissue damage.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35263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Plasma enzymes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Plasma proteins, also termed serum proteins or blood proteins, are proteins present in blood plasma which have several functions.</a:t>
            </a:r>
          </a:p>
          <a:p>
            <a:endParaRPr lang="en-US" sz="2400" dirty="0"/>
          </a:p>
          <a:p>
            <a:r>
              <a:rPr lang="en-US" sz="2400" dirty="0" smtClean="0"/>
              <a:t> Some blood </a:t>
            </a:r>
            <a:r>
              <a:rPr lang="en-US" sz="2400" dirty="0"/>
              <a:t>proteins </a:t>
            </a:r>
            <a:r>
              <a:rPr lang="en-US" sz="2400" dirty="0" smtClean="0"/>
              <a:t>also act </a:t>
            </a:r>
            <a:r>
              <a:rPr lang="en-US" sz="2400" dirty="0"/>
              <a:t>as enzymes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These enzymes are classified into </a:t>
            </a:r>
            <a:r>
              <a:rPr lang="en-US" sz="2400" dirty="0" smtClean="0">
                <a:solidFill>
                  <a:srgbClr val="002060"/>
                </a:solidFill>
              </a:rPr>
              <a:t>functional</a:t>
            </a:r>
            <a:r>
              <a:rPr lang="en-US" sz="2400" dirty="0" smtClean="0"/>
              <a:t> and </a:t>
            </a:r>
            <a:r>
              <a:rPr lang="en-US" sz="2400" dirty="0" smtClean="0">
                <a:solidFill>
                  <a:srgbClr val="002060"/>
                </a:solidFill>
              </a:rPr>
              <a:t>non-functional enzyme</a:t>
            </a:r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881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Plasma enzymes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3840" t="27842" r="24970" b="33583"/>
          <a:stretch/>
        </p:blipFill>
        <p:spPr>
          <a:xfrm>
            <a:off x="838200" y="1825625"/>
            <a:ext cx="9597571" cy="433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01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NON FUNCTIONAL PLASMA ENZYME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2400" dirty="0" smtClean="0"/>
              <a:t>Very small amount of the enzymes are released in blood as a result of normal turnover of cells of different organs.</a:t>
            </a:r>
          </a:p>
          <a:p>
            <a:endParaRPr lang="en-US" sz="2400" dirty="0" smtClean="0"/>
          </a:p>
          <a:p>
            <a:r>
              <a:rPr lang="en-US" sz="2400" dirty="0" smtClean="0"/>
              <a:t>Hence under normal condition the enzymes are present in very small amount in blood where they have no specific function, so termed as plasma nonfunctional enzyme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24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Increase of Non-Functional plasma enzyme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/>
              <a:t>Tissue damage or necrosis resulting from injury or disease is generally accompanied by increases in the levels of several nonfunctional enzyme</a:t>
            </a:r>
            <a:endParaRPr lang="en-US" sz="2000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2" descr="http://images.slideplayer.com/18/6130010/slides/slide_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717" b="5140"/>
          <a:stretch/>
        </p:blipFill>
        <p:spPr bwMode="auto">
          <a:xfrm>
            <a:off x="2325914" y="3033991"/>
            <a:ext cx="6977744" cy="3618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7417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 of non-functional enzymes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2714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Cell damage with the release of its content of enzymes into blood e.g. Myocardial infarction and viral hepatitis</a:t>
            </a:r>
          </a:p>
          <a:p>
            <a:r>
              <a:rPr lang="en-US" dirty="0"/>
              <a:t>Obstruction of normal pathways e.g. Obstruction of bile duct increases alkaline phosphatase</a:t>
            </a:r>
          </a:p>
          <a:p>
            <a:r>
              <a:rPr lang="en-US" dirty="0"/>
              <a:t>Increase of the enzyme synthesis e.g. bilirubin increases the rate of synthesis of alkaline phosphatase in obstructive liver disease</a:t>
            </a:r>
          </a:p>
          <a:p>
            <a:r>
              <a:rPr lang="en-US" dirty="0"/>
              <a:t>Increased permeability of cell membrane as in </a:t>
            </a:r>
            <a:r>
              <a:rPr lang="en-US" dirty="0" smtClean="0"/>
              <a:t>hypoxia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So </a:t>
            </a:r>
            <a:r>
              <a:rPr lang="en-US" dirty="0" smtClean="0">
                <a:solidFill>
                  <a:srgbClr val="C00000"/>
                </a:solidFill>
              </a:rPr>
              <a:t>estimation of the plasma concentration of these enzymes in blood is useful for the diagnosis of disease depending on their tissue origin.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830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MEDICAL IMPORTANCE OF NON FUNCTIONAL ENZYMES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 smtClean="0"/>
          </a:p>
          <a:p>
            <a:r>
              <a:rPr lang="en-US" sz="2400" b="1" dirty="0" smtClean="0">
                <a:solidFill>
                  <a:srgbClr val="C00000"/>
                </a:solidFill>
              </a:rPr>
              <a:t>Measurement </a:t>
            </a:r>
            <a:r>
              <a:rPr lang="en-US" sz="2400" b="1" dirty="0">
                <a:solidFill>
                  <a:srgbClr val="C00000"/>
                </a:solidFill>
              </a:rPr>
              <a:t>of non functional enzymes is important for: </a:t>
            </a:r>
            <a:endParaRPr lang="en-US" sz="2400" b="1" dirty="0" smtClean="0">
              <a:solidFill>
                <a:srgbClr val="C00000"/>
              </a:solidFill>
            </a:endParaRPr>
          </a:p>
          <a:p>
            <a:endParaRPr lang="en-US" sz="2400" dirty="0"/>
          </a:p>
          <a:p>
            <a:r>
              <a:rPr lang="en-US" sz="2400" dirty="0" smtClean="0"/>
              <a:t>Diagnosis </a:t>
            </a:r>
            <a:r>
              <a:rPr lang="en-US" sz="2400" dirty="0"/>
              <a:t>of diseases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 </a:t>
            </a:r>
            <a:r>
              <a:rPr lang="en-US" sz="2400" dirty="0"/>
              <a:t>Prognosis of the disease: following up of the treatment by measuring plasma enzymes before and after treatment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94759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LACTATE DEHYDROGENASE (LDH)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3" y="2763820"/>
            <a:ext cx="11029615" cy="3678303"/>
          </a:xfrm>
        </p:spPr>
        <p:txBody>
          <a:bodyPr>
            <a:normAutofit/>
          </a:bodyPr>
          <a:lstStyle/>
          <a:p>
            <a:r>
              <a:rPr lang="en-US" sz="2000" dirty="0"/>
              <a:t>LDH is a hydrogen transfer enzyme which catalyzes the interconversion of pyruvate and lactate</a:t>
            </a:r>
            <a:r>
              <a:rPr lang="en-US" sz="2000" dirty="0" smtClean="0"/>
              <a:t>.</a:t>
            </a:r>
            <a:endParaRPr lang="en-US" sz="2000" dirty="0" smtClean="0"/>
          </a:p>
          <a:p>
            <a:r>
              <a:rPr lang="en-US" sz="2000" dirty="0" smtClean="0"/>
              <a:t>Lactic </a:t>
            </a:r>
            <a:r>
              <a:rPr lang="en-US" sz="2000" dirty="0"/>
              <a:t>acid dehydrogenase (LDH) is an enzyme that helps produce energy. </a:t>
            </a:r>
            <a:endParaRPr lang="en-US" sz="2000" dirty="0" smtClean="0"/>
          </a:p>
          <a:p>
            <a:r>
              <a:rPr lang="en-US" sz="2000" dirty="0" smtClean="0"/>
              <a:t> </a:t>
            </a:r>
            <a:r>
              <a:rPr lang="en-US" sz="2000" dirty="0"/>
              <a:t>LDH is most often measured to evaluate the presence of tissue damage (diagnostic) </a:t>
            </a:r>
            <a:endParaRPr lang="en-US" sz="2000" dirty="0"/>
          </a:p>
          <a:p>
            <a:r>
              <a:rPr lang="en-US" sz="2000" dirty="0" smtClean="0"/>
              <a:t>The </a:t>
            </a:r>
            <a:r>
              <a:rPr lang="en-US" sz="2000" dirty="0"/>
              <a:t>enzyme LDH is in many body tissues, especially the heart, liver, kidney, skeletal muscle, brain, blood cells, and lungs</a:t>
            </a:r>
            <a:r>
              <a:rPr lang="en-US" sz="2000" dirty="0" smtClean="0"/>
              <a:t>.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2" descr="C:\Users\Areej\Desktop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068" y="4366488"/>
            <a:ext cx="5096250" cy="2208374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1196900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1498</TotalTime>
  <Words>565</Words>
  <Application>Microsoft Office PowerPoint</Application>
  <PresentationFormat>Widescreen</PresentationFormat>
  <Paragraphs>116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Abadi MT Condensed Light</vt:lpstr>
      <vt:lpstr>Arial</vt:lpstr>
      <vt:lpstr>Calibri</vt:lpstr>
      <vt:lpstr>Corbel</vt:lpstr>
      <vt:lpstr>Gill Sans MT</vt:lpstr>
      <vt:lpstr>Wingdings</vt:lpstr>
      <vt:lpstr>Wingdings 2</vt:lpstr>
      <vt:lpstr>Dividend</vt:lpstr>
      <vt:lpstr>Determination of plasma enzymes</vt:lpstr>
      <vt:lpstr>Objectives</vt:lpstr>
      <vt:lpstr>Plasma enzymes</vt:lpstr>
      <vt:lpstr>Plasma enzymes</vt:lpstr>
      <vt:lpstr>NON FUNCTIONAL PLASMA ENZYME </vt:lpstr>
      <vt:lpstr>Increase of Non-Functional plasma enzyme </vt:lpstr>
      <vt:lpstr>Sources of non-functional enzymes</vt:lpstr>
      <vt:lpstr>MEDICAL IMPORTANCE OF NON FUNCTIONAL ENZYMES</vt:lpstr>
      <vt:lpstr>LACTATE DEHYDROGENASE (LDH)</vt:lpstr>
      <vt:lpstr>LACTATE DEHYDROGENASE (LDH)</vt:lpstr>
      <vt:lpstr>LDH ISOENZYMS</vt:lpstr>
      <vt:lpstr>High LDH in plasma </vt:lpstr>
      <vt:lpstr>Principle</vt:lpstr>
      <vt:lpstr>method</vt:lpstr>
      <vt:lpstr>Results</vt:lpstr>
      <vt:lpstr>Calculations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first first</dc:creator>
  <cp:lastModifiedBy>first first</cp:lastModifiedBy>
  <cp:revision>19</cp:revision>
  <dcterms:created xsi:type="dcterms:W3CDTF">2016-02-28T19:13:50Z</dcterms:created>
  <dcterms:modified xsi:type="dcterms:W3CDTF">2016-02-29T20:43:00Z</dcterms:modified>
</cp:coreProperties>
</file>