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8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9BA859AF-97DC-4AC3-A6B7-96B2C675BA2E}">
          <p14:sldIdLst>
            <p14:sldId id="256"/>
            <p14:sldId id="257"/>
            <p14:sldId id="258"/>
            <p14:sldId id="259"/>
            <p14:sldId id="260"/>
            <p14:sldId id="267"/>
            <p14:sldId id="262"/>
            <p14:sldId id="268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0E9E30-91AB-4AE4-81CF-37718ABA2A01}" type="datetimeFigureOut">
              <a:rPr lang="ar-SA" smtClean="0"/>
              <a:t>06/03/41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A7AB08C-0B1E-4812-AF58-B40CBE3564EE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9E30-91AB-4AE4-81CF-37718ABA2A01}" type="datetimeFigureOut">
              <a:rPr lang="ar-SA" smtClean="0"/>
              <a:t>06/03/41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08C-0B1E-4812-AF58-B40CBE3564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9E30-91AB-4AE4-81CF-37718ABA2A01}" type="datetimeFigureOut">
              <a:rPr lang="ar-SA" smtClean="0"/>
              <a:t>06/03/41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08C-0B1E-4812-AF58-B40CBE3564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0E9E30-91AB-4AE4-81CF-37718ABA2A01}" type="datetimeFigureOut">
              <a:rPr lang="ar-SA" smtClean="0"/>
              <a:t>06/03/41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7AB08C-0B1E-4812-AF58-B40CBE3564EE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0E9E30-91AB-4AE4-81CF-37718ABA2A01}" type="datetimeFigureOut">
              <a:rPr lang="ar-SA" smtClean="0"/>
              <a:t>06/03/41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A7AB08C-0B1E-4812-AF58-B40CBE3564EE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9E30-91AB-4AE4-81CF-37718ABA2A01}" type="datetimeFigureOut">
              <a:rPr lang="ar-SA" smtClean="0"/>
              <a:t>06/03/41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08C-0B1E-4812-AF58-B40CBE3564EE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9E30-91AB-4AE4-81CF-37718ABA2A01}" type="datetimeFigureOut">
              <a:rPr lang="ar-SA" smtClean="0"/>
              <a:t>06/03/41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08C-0B1E-4812-AF58-B40CBE3564EE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0E9E30-91AB-4AE4-81CF-37718ABA2A01}" type="datetimeFigureOut">
              <a:rPr lang="ar-SA" smtClean="0"/>
              <a:t>06/03/41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7AB08C-0B1E-4812-AF58-B40CBE3564E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9E30-91AB-4AE4-81CF-37718ABA2A01}" type="datetimeFigureOut">
              <a:rPr lang="ar-SA" smtClean="0"/>
              <a:t>06/03/41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08C-0B1E-4812-AF58-B40CBE3564E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0E9E30-91AB-4AE4-81CF-37718ABA2A01}" type="datetimeFigureOut">
              <a:rPr lang="ar-SA" smtClean="0"/>
              <a:t>06/03/41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7AB08C-0B1E-4812-AF58-B40CBE3564EE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0E9E30-91AB-4AE4-81CF-37718ABA2A01}" type="datetimeFigureOut">
              <a:rPr lang="ar-SA" smtClean="0"/>
              <a:t>06/03/41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7AB08C-0B1E-4812-AF58-B40CBE3564EE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0E9E30-91AB-4AE4-81CF-37718ABA2A01}" type="datetimeFigureOut">
              <a:rPr lang="ar-SA" smtClean="0"/>
              <a:t>06/03/41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7AB08C-0B1E-4812-AF58-B40CBE3564E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الفصل الرابع </a:t>
            </a:r>
            <a:br>
              <a:rPr lang="ar-SA" dirty="0" smtClean="0">
                <a:solidFill>
                  <a:srgbClr val="FF0000"/>
                </a:solidFill>
              </a:rPr>
            </a:br>
            <a:r>
              <a:rPr lang="ar-SA" dirty="0" smtClean="0">
                <a:solidFill>
                  <a:srgbClr val="FF0000"/>
                </a:solidFill>
              </a:rPr>
              <a:t>الجملة و القيمة للدفعات المتساوية والسنوية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9837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الحل :</a:t>
            </a:r>
            <a:endParaRPr lang="ar-S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:r>
                  <a:rPr lang="ar-SA" dirty="0" smtClean="0">
                    <a:solidFill>
                      <a:srgbClr val="00B050"/>
                    </a:solidFill>
                  </a:rPr>
                  <a:t>ثمن المزرعة = قيمة حالية </a:t>
                </a:r>
                <a:r>
                  <a:rPr lang="ar-SA" dirty="0" err="1" smtClean="0">
                    <a:solidFill>
                      <a:srgbClr val="00B050"/>
                    </a:solidFill>
                  </a:rPr>
                  <a:t>للايراد</a:t>
                </a:r>
                <a:endParaRPr lang="ar-SA" dirty="0" smtClean="0">
                  <a:solidFill>
                    <a:srgbClr val="00B050"/>
                  </a:solidFill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800" b="0" i="1" smtClean="0">
                          <a:latin typeface="Cambria Math"/>
                        </a:rPr>
                        <m:t>3500000</m:t>
                      </m:r>
                      <m:r>
                        <a:rPr lang="ar-SA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ar-SA" sz="2800" b="0" i="1" smtClean="0">
                          <a:latin typeface="Cambria Math"/>
                          <a:ea typeface="Cambria Math"/>
                        </a:rPr>
                        <m:t>455000</m:t>
                      </m:r>
                      <m:sSub>
                        <m:sSubPr>
                          <m:ctrlPr>
                            <a:rPr lang="ar-SA" sz="2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ar-SA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∞,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%</m:t>
                          </m:r>
                        </m:sub>
                      </m:sSub>
                    </m:oMath>
                  </m:oMathPara>
                </a14:m>
                <a:endParaRPr lang="ar-SA" sz="28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2800" b="0" i="1" smtClean="0">
                          <a:latin typeface="Cambria Math"/>
                        </a:rPr>
                        <m:t>3500000</m:t>
                      </m:r>
                      <m:r>
                        <a:rPr lang="ar-SA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ar-SA" sz="2800" b="0" i="1" smtClean="0">
                          <a:latin typeface="Cambria Math"/>
                          <a:ea typeface="Cambria Math"/>
                        </a:rPr>
                        <m:t>455000</m:t>
                      </m:r>
                      <m:d>
                        <m:dPr>
                          <m:ctrlPr>
                            <a:rPr lang="ar-SA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ar-SA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ar-SA" sz="28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den>
                          </m:f>
                          <m:r>
                            <a:rPr lang="ar-SA" sz="28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ar-SA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ar-SA" sz="2800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3500000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455000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455000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3500000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455000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455000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3045000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455000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455000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3045000</m:t>
                          </m:r>
                        </m:den>
                      </m:f>
                    </m:oMath>
                  </m:oMathPara>
                </a14:m>
                <a:endParaRPr lang="ar-SA" sz="2800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1">
                <a:blip r:embed="rId2"/>
                <a:stretch>
                  <a:fillRect t="-150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818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728192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الدفعات: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هي مبالغ متساوية بينها فترات متساوية ويوجد منها عدة انواع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انواع الدفعات</a:t>
            </a:r>
            <a:r>
              <a:rPr lang="ar-SA" dirty="0" smtClean="0"/>
              <a:t>:</a:t>
            </a:r>
          </a:p>
          <a:p>
            <a:r>
              <a:rPr lang="ar-S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الدفعات الدائمة </a:t>
            </a:r>
            <a:r>
              <a:rPr lang="ar-SA" dirty="0" smtClean="0"/>
              <a:t>: التي تستمر أدائها الى ما لا نهاية </a:t>
            </a:r>
          </a:p>
          <a:p>
            <a:r>
              <a:rPr lang="ar-SA" dirty="0"/>
              <a:t>2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الدفعات المؤقتة </a:t>
            </a:r>
            <a:r>
              <a:rPr lang="ar-SA" dirty="0" smtClean="0"/>
              <a:t>: التي يستمر أدائها لمدة معينة </a:t>
            </a:r>
          </a:p>
          <a:p>
            <a:r>
              <a:rPr lang="ar-SA" dirty="0" smtClean="0"/>
              <a:t>3 </a:t>
            </a:r>
            <a:r>
              <a:rPr lang="ar-SA" dirty="0" smtClean="0">
                <a:solidFill>
                  <a:srgbClr val="FF0000"/>
                </a:solidFill>
              </a:rPr>
              <a:t>الدفعات العادية </a:t>
            </a:r>
            <a:r>
              <a:rPr lang="ar-SA" dirty="0" smtClean="0"/>
              <a:t>: التي تستحق آخر كل فترة زمنية متساوية</a:t>
            </a:r>
          </a:p>
          <a:p>
            <a:r>
              <a:rPr lang="ar-SA" dirty="0" smtClean="0"/>
              <a:t>4 </a:t>
            </a: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الدفعات الفورية </a:t>
            </a:r>
            <a:r>
              <a:rPr lang="ar-SA" dirty="0" smtClean="0"/>
              <a:t>:التي تستحق اول كل فترة زمنية متساوية </a:t>
            </a:r>
          </a:p>
          <a:p>
            <a:r>
              <a:rPr lang="ar-SA" dirty="0" smtClean="0"/>
              <a:t>5 </a:t>
            </a:r>
            <a:r>
              <a:rPr lang="ar-SA" dirty="0" smtClean="0">
                <a:solidFill>
                  <a:srgbClr val="FF0000"/>
                </a:solidFill>
              </a:rPr>
              <a:t>الدفعات العاجلة </a:t>
            </a:r>
            <a:r>
              <a:rPr lang="ar-SA" dirty="0" smtClean="0"/>
              <a:t>:التي تستحق بمجرد الاتفاق عليها دون تأجيل </a:t>
            </a:r>
          </a:p>
          <a:p>
            <a:r>
              <a:rPr lang="ar-SA" dirty="0" smtClean="0"/>
              <a:t>6 </a:t>
            </a: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الدفعات المؤجلة </a:t>
            </a:r>
            <a:r>
              <a:rPr lang="ar-SA" dirty="0" smtClean="0"/>
              <a:t>:التي تستحق بعد فترة تأجيل معينة </a:t>
            </a:r>
          </a:p>
          <a:p>
            <a:r>
              <a:rPr lang="ar-SA" dirty="0" smtClean="0"/>
              <a:t>7 </a:t>
            </a:r>
            <a:r>
              <a:rPr lang="ar-SA" dirty="0" smtClean="0">
                <a:solidFill>
                  <a:srgbClr val="FF0000"/>
                </a:solidFill>
              </a:rPr>
              <a:t>الدفعات المجزأة </a:t>
            </a:r>
            <a:r>
              <a:rPr lang="ar-SA" dirty="0" smtClean="0"/>
              <a:t>:التي تدفع أكثر من مرة بالسنة </a:t>
            </a:r>
          </a:p>
          <a:p>
            <a:r>
              <a:rPr lang="ar-SA" dirty="0" smtClean="0"/>
              <a:t>8 </a:t>
            </a: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الدفعات المجمدة </a:t>
            </a:r>
            <a:r>
              <a:rPr lang="ar-SA" dirty="0" smtClean="0"/>
              <a:t>:التي تدفع على فترات أكبر من السنة </a:t>
            </a:r>
          </a:p>
          <a:p>
            <a:r>
              <a:rPr lang="ar-SA" dirty="0" smtClean="0"/>
              <a:t>9 </a:t>
            </a:r>
            <a:r>
              <a:rPr lang="ar-SA" dirty="0" smtClean="0">
                <a:solidFill>
                  <a:srgbClr val="FF0000"/>
                </a:solidFill>
              </a:rPr>
              <a:t>الدفعات السنوية </a:t>
            </a:r>
            <a:r>
              <a:rPr lang="ar-SA" dirty="0" smtClean="0"/>
              <a:t>:التي تدفع كل سنة  </a:t>
            </a:r>
          </a:p>
        </p:txBody>
      </p:sp>
    </p:spTree>
    <p:extLst>
      <p:ext uri="{BB962C8B-B14F-4D97-AF65-F5344CB8AC3E}">
        <p14:creationId xmlns:p14="http://schemas.microsoft.com/office/powerpoint/2010/main" val="24006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أولا</a:t>
            </a:r>
            <a:r>
              <a:rPr lang="ar-SA" dirty="0" smtClean="0">
                <a:solidFill>
                  <a:srgbClr val="FF0000"/>
                </a:solidFill>
              </a:rPr>
              <a:t>: جملة الدفعات       </a:t>
            </a:r>
            <a:endParaRPr lang="ar-SA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4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400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ar-SA" sz="4000" dirty="0" smtClean="0"/>
              </a:p>
              <a:p>
                <a:pPr marL="0" indent="0" algn="ctr">
                  <a:buNone/>
                </a:pPr>
                <a:endParaRPr lang="ar-SA" sz="40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40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𝑠</m:t>
                            </m:r>
                          </m:e>
                        </m:acc>
                      </m:e>
                      <m:sub>
                        <m:r>
                          <a:rPr lang="en-US" sz="40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ctrlP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40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en-US" sz="4000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4000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</m:d>
                      </m:sub>
                    </m:sSub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200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ثانيا</a:t>
            </a:r>
            <a:r>
              <a:rPr lang="ar-SA" dirty="0" smtClean="0"/>
              <a:t>: </a:t>
            </a:r>
            <a:r>
              <a:rPr lang="ar-SA" dirty="0" smtClean="0">
                <a:solidFill>
                  <a:srgbClr val="FF0000"/>
                </a:solidFill>
              </a:rPr>
              <a:t>القيمة الحالية للدفعات </a:t>
            </a:r>
            <a:endParaRPr lang="ar-SA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algn="ctr"/>
                <a:endParaRPr lang="ar-SA" sz="3600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ar-SA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4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ar-SA" sz="400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ar-SA" sz="4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−(</m:t>
                            </m:r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ar-SA" sz="3600" dirty="0" smtClean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sz="40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=</m:t>
                        </m:r>
                      </m:sub>
                    </m:sSub>
                    <m:sSub>
                      <m:sSubPr>
                        <m:ctrlPr>
                          <a:rPr lang="en-US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4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4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/>
                          </a:rPr>
                          <m:t>1</m:t>
                        </m:r>
                        <m:r>
                          <a:rPr lang="en-US" sz="4000" b="0" i="1" smtClean="0">
                            <a:latin typeface="Cambria Math"/>
                          </a:rPr>
                          <m:t>+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𝑖</m:t>
                        </m:r>
                      </m:e>
                    </m:d>
                  </m:oMath>
                </a14:m>
                <a:endParaRPr lang="en-US" sz="4000" dirty="0" smtClean="0"/>
              </a:p>
              <a:p>
                <a:pPr marL="0" indent="0" algn="ctr">
                  <a:buNone/>
                </a:pPr>
                <a:endParaRPr lang="en-US" sz="40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400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</m:sSub>
                    <m:r>
                      <a:rPr lang="en-US" sz="400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pPr marL="0" indent="0" algn="ctr">
                  <a:buNone/>
                </a:pPr>
                <a:endParaRPr lang="en-US" sz="4000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sz="400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</m:sSub>
                    <m:r>
                      <a:rPr lang="en-US" sz="400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sz="40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4000" dirty="0" smtClean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40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5976664"/>
          </a:xfrm>
        </p:spPr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chemeClr val="bg1">
                    <a:lumMod val="50000"/>
                  </a:schemeClr>
                </a:solidFill>
              </a:rPr>
              <a:t>مثال1</a:t>
            </a:r>
            <a:r>
              <a:rPr lang="ar-SA" dirty="0" smtClean="0"/>
              <a:t> </a:t>
            </a:r>
            <a:br>
              <a:rPr lang="ar-SA" dirty="0" smtClean="0"/>
            </a:b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أودع شخص مبلغ </a:t>
            </a: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15000 </a:t>
            </a: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ريال كل سنة في أحد البنوك التي تسحب فوائد مركبة بمعدل 9%,أحسب جملة المتكون له في نهاية 10 سنوات  اذا كان 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أ}الايداع آخر كل سنة  </a:t>
            </a:r>
            <a:b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ب} الايداع اول كل سنة 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59492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444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solidFill>
                  <a:schemeClr val="accent6">
                    <a:lumMod val="50000"/>
                  </a:schemeClr>
                </a:solidFill>
              </a:rPr>
              <a:t>الحل: </a:t>
            </a:r>
            <a:endParaRPr lang="ar-S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07504" y="1600200"/>
                <a:ext cx="4388296" cy="4525963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ar-SA" dirty="0" smtClean="0">
                    <a:solidFill>
                      <a:srgbClr val="FF0000"/>
                    </a:solidFill>
                  </a:rPr>
                  <a:t>ب- اذا كان الايداع اول كل سنة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SA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ar-SA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15000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%</m:t>
                          </m:r>
                        </m:sub>
                      </m:sSub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ar-SA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15000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%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(1+,09)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15000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+,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09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09</m:t>
                          </m:r>
                        </m:den>
                      </m:f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+,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09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15000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15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192929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×(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09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248404</m:t>
                      </m:r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7504" y="1600200"/>
                <a:ext cx="4388296" cy="4525963"/>
              </a:xfrm>
              <a:blipFill rotWithShape="1">
                <a:blip r:embed="rId2"/>
                <a:stretch>
                  <a:fillRect t="-2291" r="-277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عنصر نائب للمحتوى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ar-SA" dirty="0">
                    <a:solidFill>
                      <a:srgbClr val="FF0000"/>
                    </a:solidFill>
                  </a:rPr>
                  <a:t>أ-الايداع اخر كل سنة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SA" sz="3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30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ar-SA" sz="3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000" i="1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sz="3000" i="1">
                          <a:latin typeface="Cambria Math"/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30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000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3000" i="1">
                              <a:latin typeface="Cambria Math"/>
                              <a:ea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3000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SA" sz="2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6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ar-SA" sz="26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ar-SA" sz="2600" i="1">
                          <a:latin typeface="Cambria Math"/>
                          <a:ea typeface="Cambria Math"/>
                        </a:rPr>
                        <m:t>15000</m:t>
                      </m:r>
                      <m:r>
                        <a:rPr lang="ar-SA" sz="2600" i="1">
                          <a:latin typeface="Cambria Math"/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ar-SA" sz="26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b>
                          <m:r>
                            <a:rPr lang="ar-SA" sz="2600" i="1">
                              <a:latin typeface="Cambria Math"/>
                              <a:ea typeface="Cambria Math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ar-SA" sz="30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SA" sz="26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ar-SA" sz="2600" i="1">
                          <a:latin typeface="Cambria Math"/>
                          <a:ea typeface="Cambria Math"/>
                        </a:rPr>
                        <m:t>15000</m:t>
                      </m:r>
                      <m:r>
                        <a:rPr lang="ar-SA" sz="26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ar-SA" sz="26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ar-SA" sz="2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ar-SA" sz="26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ar-SA" sz="26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  <m:r>
                                <a:rPr lang="ar-SA" sz="26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ar-SA" sz="2600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  <m:r>
                                <a:rPr lang="ar-SA" sz="2600" i="1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ar-SA" sz="2600" i="1">
                                  <a:latin typeface="Cambria Math"/>
                                  <a:ea typeface="Cambria Math"/>
                                </a:rPr>
                                <m:t>09</m:t>
                              </m:r>
                              <m:r>
                                <a:rPr lang="ar-SA" sz="2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ar-SA" sz="2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sup>
                          </m:sSup>
                          <m:r>
                            <a:rPr lang="ar-SA" sz="26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ar-SA" sz="26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ar-SA" sz="2600" i="1">
                              <a:latin typeface="Cambria Math"/>
                              <a:ea typeface="Cambria Math"/>
                            </a:rPr>
                            <m:t>0</m:t>
                          </m:r>
                          <m:r>
                            <a:rPr lang="ar-SA" sz="2600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ar-SA" sz="2600" i="1">
                              <a:latin typeface="Cambria Math"/>
                              <a:ea typeface="Cambria Math"/>
                            </a:rPr>
                            <m:t>09</m:t>
                          </m:r>
                        </m:den>
                      </m:f>
                    </m:oMath>
                  </m:oMathPara>
                </a14:m>
                <a:endParaRPr lang="ar-SA" sz="26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SA" sz="26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ar-SA" sz="2600" i="1">
                          <a:latin typeface="Cambria Math"/>
                        </a:rPr>
                        <m:t>15000</m:t>
                      </m:r>
                      <m:r>
                        <a:rPr lang="ar-SA" sz="26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ar-SA" sz="2600" i="1">
                          <a:latin typeface="Cambria Math"/>
                          <a:ea typeface="Cambria Math"/>
                        </a:rPr>
                        <m:t>15</m:t>
                      </m:r>
                      <m:r>
                        <a:rPr lang="ar-SA" sz="2600" i="1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ar-SA" sz="2600" i="1">
                          <a:latin typeface="Cambria Math"/>
                          <a:ea typeface="Cambria Math"/>
                        </a:rPr>
                        <m:t>192929</m:t>
                      </m:r>
                    </m:oMath>
                  </m:oMathPara>
                </a14:m>
                <a:endParaRPr lang="ar-SA" sz="2600" dirty="0">
                  <a:ea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SA" sz="3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ar-SA" sz="3000" i="1">
                          <a:latin typeface="Cambria Math"/>
                          <a:ea typeface="Cambria Math"/>
                        </a:rPr>
                        <m:t>227894</m:t>
                      </m:r>
                    </m:oMath>
                  </m:oMathPara>
                </a14:m>
                <a:endParaRPr lang="ar-SA" sz="3000" dirty="0">
                  <a:ea typeface="Cambria Math"/>
                </a:endParaRPr>
              </a:p>
              <a:p>
                <a:pPr marL="0" indent="0">
                  <a:buNone/>
                </a:pPr>
                <a:endParaRPr lang="ar-SA" dirty="0"/>
              </a:p>
            </p:txBody>
          </p:sp>
        </mc:Choice>
        <mc:Fallback xmlns="">
          <p:sp>
            <p:nvSpPr>
              <p:cNvPr id="4" name="عنصر نائب للمحتوى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t="-2291" r="-302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رابط مستقيم 5"/>
          <p:cNvCxnSpPr/>
          <p:nvPr/>
        </p:nvCxnSpPr>
        <p:spPr>
          <a:xfrm>
            <a:off x="4644008" y="1628800"/>
            <a:ext cx="0" cy="4536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30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مثال4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اشترى شخص سيارة ودفع مقدم الثمن وقدره 25000 ريال واتفق على سداد قسط سنوي </a:t>
            </a:r>
            <a:r>
              <a:rPr lang="ar-SA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مقداره </a:t>
            </a:r>
            <a:r>
              <a:rPr lang="ar-SA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12000 </a:t>
            </a: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ريال لمدة 4سنوات على أساس معدل فائدة مركبة 12% سنويا , احسب نقدا اذا كان : </a:t>
            </a:r>
            <a:b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أ} القسط يدفع آخر كل سنة </a:t>
            </a:r>
            <a:b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ب} القسط يدفع أول كل سنة 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5589240"/>
            <a:ext cx="8229600" cy="781547"/>
          </a:xfrm>
        </p:spPr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4820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الحل :</a:t>
            </a:r>
            <a:endParaRPr lang="ar-S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:r>
                  <a:rPr lang="ar-SA" sz="5000" dirty="0" smtClean="0">
                    <a:solidFill>
                      <a:srgbClr val="FF0000"/>
                    </a:solidFill>
                  </a:rPr>
                  <a:t>ب- اذا كان القسط يدفع اول كل سنة :</a:t>
                </a:r>
                <a:endParaRPr lang="ar-SA" sz="5000" dirty="0" smtClean="0"/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50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ar-SA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25000</m:t>
                      </m:r>
                      <m:r>
                        <a:rPr lang="ar-SA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ar-SA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12000</m:t>
                      </m:r>
                      <m:sSub>
                        <m:sSubPr>
                          <m:ctrlPr>
                            <a:rPr lang="ar-SA" sz="5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ar-SA" sz="5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5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sz="5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en-US" sz="5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5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12</m:t>
                          </m:r>
                          <m:r>
                            <a:rPr lang="en-US" sz="5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%</m:t>
                          </m:r>
                        </m:sub>
                      </m:sSub>
                    </m:oMath>
                  </m:oMathPara>
                </a14:m>
                <a:endParaRPr lang="ar-SA" sz="5000" dirty="0" smtClean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50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ar-SA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25000</m:t>
                      </m:r>
                      <m:r>
                        <a:rPr lang="ar-SA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ar-SA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12000</m:t>
                      </m:r>
                      <m:r>
                        <a:rPr lang="ar-SA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ar-SA" sz="5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ar-SA" sz="5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5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sz="5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en-US" sz="5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5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12</m:t>
                          </m:r>
                          <m:r>
                            <a:rPr lang="en-US" sz="5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%</m:t>
                          </m:r>
                        </m:sub>
                      </m:sSub>
                      <m:d>
                        <m:dPr>
                          <m:ctrlPr>
                            <a:rPr lang="ar-SA" sz="5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5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en-US" sz="5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sz="5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12</m:t>
                          </m:r>
                        </m:e>
                      </m:d>
                    </m:oMath>
                  </m:oMathPara>
                </a14:m>
                <a:endParaRPr lang="en-US" sz="5000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50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25000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12000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037349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12</m:t>
                      </m:r>
                    </m:oMath>
                  </m:oMathPara>
                </a14:m>
                <a:endParaRPr lang="en-US" sz="5000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50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25000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40821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9</m:t>
                      </m:r>
                    </m:oMath>
                  </m:oMathPara>
                </a14:m>
                <a:endParaRPr lang="en-US" sz="5000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50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65821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5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9</m:t>
                      </m:r>
                    </m:oMath>
                  </m:oMathPara>
                </a14:m>
                <a:endParaRPr lang="en-US" sz="5000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ar-SA" sz="4200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:endParaRPr lang="ar-SA" sz="4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t="-1887" r="-135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عنصر نائب للمحتوى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4932040" y="1586767"/>
                <a:ext cx="3970784" cy="4565104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:r>
                  <a:rPr lang="ar-SA" sz="5000" dirty="0" smtClean="0">
                    <a:solidFill>
                      <a:srgbClr val="FF0000"/>
                    </a:solidFill>
                  </a:rPr>
                  <a:t>أ- اذا كان القسط يدفع اخر كل سنة</a:t>
                </a:r>
                <a:r>
                  <a:rPr lang="ar-SA" sz="3500" dirty="0" smtClean="0">
                    <a:solidFill>
                      <a:srgbClr val="FF0000"/>
                    </a:solidFill>
                  </a:rPr>
                  <a:t>: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45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ar-SA" sz="4500" b="0" i="1" smtClean="0">
                          <a:latin typeface="Cambria Math"/>
                          <a:ea typeface="Cambria Math"/>
                        </a:rPr>
                        <m:t>25000</m:t>
                      </m:r>
                      <m:r>
                        <a:rPr lang="ar-SA" sz="45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ar-SA" sz="4500" b="0" i="1" smtClean="0">
                          <a:latin typeface="Cambria Math"/>
                          <a:ea typeface="Cambria Math"/>
                        </a:rPr>
                        <m:t>12000</m:t>
                      </m:r>
                      <m:sSub>
                        <m:sSubPr>
                          <m:ctrlPr>
                            <a:rPr lang="ar-SA" sz="45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45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b>
                          <m:r>
                            <a:rPr lang="ar-SA" sz="45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en-US" sz="45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45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  <m:r>
                            <a:rPr lang="en-US" sz="4500" b="0" i="1" smtClean="0">
                              <a:latin typeface="Cambria Math"/>
                              <a:ea typeface="Cambria Math"/>
                            </a:rPr>
                            <m:t>%</m:t>
                          </m:r>
                        </m:sub>
                      </m:sSub>
                    </m:oMath>
                  </m:oMathPara>
                </a14:m>
                <a:endParaRPr lang="ar-SA" sz="60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40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25000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12000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40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  <m:r>
                                <a:rPr lang="en-US" sz="40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40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sz="40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40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50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35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500" b="0" i="1" smtClean="0">
                          <a:latin typeface="Cambria Math"/>
                          <a:ea typeface="Cambria Math"/>
                        </a:rPr>
                        <m:t>25000</m:t>
                      </m:r>
                      <m:r>
                        <a:rPr lang="en-US" sz="35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3500" b="0" i="1" smtClean="0">
                          <a:latin typeface="Cambria Math"/>
                          <a:ea typeface="Cambria Math"/>
                        </a:rPr>
                        <m:t>12000</m:t>
                      </m:r>
                      <m:r>
                        <a:rPr lang="en-US" sz="35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35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5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en-US" sz="35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5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5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35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  <m:r>
                                <a:rPr lang="en-US" sz="3500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3500" b="0" i="1" smtClean="0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  <m:r>
                                <a:rPr lang="en-US" sz="35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5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35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35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35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4000" b="0" i="1" smtClean="0">
                          <a:latin typeface="Cambria Math"/>
                        </a:rPr>
                        <m:t>25000</m:t>
                      </m:r>
                      <m:r>
                        <a:rPr lang="en-US" sz="4000" b="0" i="1" smtClean="0">
                          <a:latin typeface="Cambria Math"/>
                        </a:rPr>
                        <m:t>+</m:t>
                      </m:r>
                      <m:r>
                        <a:rPr lang="en-US" sz="4000" b="0" i="1" smtClean="0">
                          <a:latin typeface="Cambria Math"/>
                        </a:rPr>
                        <m:t>12000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−,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635518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3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40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25000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12000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037349</m:t>
                      </m:r>
                    </m:oMath>
                  </m:oMathPara>
                </a14:m>
                <a:endParaRPr lang="en-US" sz="4000" b="0" dirty="0" smtClean="0">
                  <a:ea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4000" b="0" i="1" smtClean="0">
                          <a:latin typeface="Cambria Math"/>
                        </a:rPr>
                        <m:t>25000</m:t>
                      </m:r>
                      <m:r>
                        <a:rPr lang="en-US" sz="4000" b="0" i="1" smtClean="0">
                          <a:latin typeface="Cambria Math"/>
                        </a:rPr>
                        <m:t>+</m:t>
                      </m:r>
                      <m:r>
                        <a:rPr lang="en-US" sz="4000" b="0" i="1" smtClean="0">
                          <a:latin typeface="Cambria Math"/>
                        </a:rPr>
                        <m:t>36448</m:t>
                      </m:r>
                    </m:oMath>
                  </m:oMathPara>
                </a14:m>
                <a:endParaRPr lang="en-US" sz="40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40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61448</m:t>
                      </m:r>
                    </m:oMath>
                  </m:oMathPara>
                </a14:m>
                <a:endParaRPr lang="ar-SA" sz="4000" dirty="0" smtClean="0"/>
              </a:p>
            </p:txBody>
          </p:sp>
        </mc:Choice>
        <mc:Fallback xmlns="">
          <p:sp>
            <p:nvSpPr>
              <p:cNvPr id="4" name="عنصر نائب للمحتوى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932040" y="1586767"/>
                <a:ext cx="3970784" cy="4565104"/>
              </a:xfrm>
              <a:blipFill rotWithShape="1">
                <a:blip r:embed="rId3"/>
                <a:stretch>
                  <a:fillRect t="-1869" r="-1690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رابط مستقيم 5"/>
          <p:cNvCxnSpPr/>
          <p:nvPr/>
        </p:nvCxnSpPr>
        <p:spPr>
          <a:xfrm>
            <a:off x="4716016" y="1556792"/>
            <a:ext cx="0" cy="4752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مثال7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شخص يريد ان يستثمر أمواله بمعدل 18% سنويا ,وقد عرضت عليه مزرعة فاكهة بثمن نقدي 3500000ريال , حيث تحقق هذه المزرعة اراد أول كل سنة مقداره 455000ريال هل تنصح هذا المستثمر بشراء هذه المزرعة أم لا 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5949280"/>
            <a:ext cx="8229600" cy="176883"/>
          </a:xfrm>
        </p:spPr>
        <p:txBody>
          <a:bodyPr>
            <a:normAutofit fontScale="25000" lnSpcReduction="20000"/>
          </a:bodyPr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647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367</TotalTime>
  <Words>444</Words>
  <Application>Microsoft Office PowerPoint</Application>
  <PresentationFormat>عرض على الشاشة (3:4)‏</PresentationFormat>
  <Paragraphs>65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مشربية</vt:lpstr>
      <vt:lpstr>الفصل الرابع  الجملة و القيمة للدفعات المتساوية والسنوية </vt:lpstr>
      <vt:lpstr>الدفعات: هي مبالغ متساوية بينها فترات متساوية ويوجد منها عدة انواع</vt:lpstr>
      <vt:lpstr>أولا: جملة الدفعات       </vt:lpstr>
      <vt:lpstr>ثانيا: القيمة الحالية للدفعات </vt:lpstr>
      <vt:lpstr>مثال1  أودع شخص مبلغ 15000 ريال كل سنة في أحد البنوك التي تسحب فوائد مركبة بمعدل 9%,أحسب جملة المتكون له في نهاية 10 سنوات  اذا كان :  أ}الايداع آخر كل سنة   ب} الايداع اول كل سنة </vt:lpstr>
      <vt:lpstr>الحل: </vt:lpstr>
      <vt:lpstr>مثال4  اشترى شخص سيارة ودفع مقدم الثمن وقدره 25000 ريال واتفق على سداد قسط سنوي مقداره 12000 ريال لمدة 4سنوات على أساس معدل فائدة مركبة 12% سنويا , احسب نقدا اذا كان :  أ} القسط يدفع آخر كل سنة  ب} القسط يدفع أول كل سنة  </vt:lpstr>
      <vt:lpstr>الحل :</vt:lpstr>
      <vt:lpstr>مثال7  شخص يريد ان يستثمر أمواله بمعدل 18% سنويا ,وقد عرضت عليه مزرعة فاكهة بثمن نقدي 3500000ريال , حيث تحقق هذه المزرعة اراد أول كل سنة مقداره 455000ريال هل تنصح هذا المستثمر بشراء هذه المزرعة أم لا </vt:lpstr>
      <vt:lpstr>الحل 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 الجملة و القيمة للدفعات المتساوية والسنوية</dc:title>
  <dc:creator>Lenovo</dc:creator>
  <cp:lastModifiedBy>welcome</cp:lastModifiedBy>
  <cp:revision>35</cp:revision>
  <dcterms:created xsi:type="dcterms:W3CDTF">2019-10-12T15:42:55Z</dcterms:created>
  <dcterms:modified xsi:type="dcterms:W3CDTF">2019-11-03T07:16:52Z</dcterms:modified>
</cp:coreProperties>
</file>