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A6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91" d="100"/>
          <a:sy n="91" d="100"/>
        </p:scale>
        <p:origin x="786"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CC417B8-87FA-43A9-B104-F2A4049187AD}"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pPr rtl="1"/>
          <a:endParaRPr lang="ar-SA"/>
        </a:p>
      </dgm:t>
    </dgm:pt>
    <dgm:pt modelId="{BB940D89-792E-48A1-A2EE-EB6D29F125F8}">
      <dgm:prSet phldrT="[نص]" custT="1"/>
      <dgm:spPr/>
      <dgm:t>
        <a:bodyPr/>
        <a:lstStyle/>
        <a:p>
          <a:pPr rtl="1"/>
          <a:r>
            <a:rPr lang="ar-SA" sz="2800" b="1" dirty="0" smtClean="0">
              <a:solidFill>
                <a:srgbClr val="FF0000"/>
              </a:solidFill>
            </a:rPr>
            <a:t>صيغة سبب النزول</a:t>
          </a:r>
          <a:endParaRPr lang="ar-SA" sz="2800" b="1" dirty="0">
            <a:solidFill>
              <a:srgbClr val="FF0000"/>
            </a:solidFill>
          </a:endParaRPr>
        </a:p>
      </dgm:t>
    </dgm:pt>
    <dgm:pt modelId="{2ED8ECD2-6B25-43CA-A7B8-EE7B79F1EB91}" type="parTrans" cxnId="{44746859-FA49-4C57-ABC8-F170693A248C}">
      <dgm:prSet/>
      <dgm:spPr/>
      <dgm:t>
        <a:bodyPr/>
        <a:lstStyle/>
        <a:p>
          <a:pPr rtl="1"/>
          <a:endParaRPr lang="ar-SA"/>
        </a:p>
      </dgm:t>
    </dgm:pt>
    <dgm:pt modelId="{2E1F21D9-CB0D-40A5-B741-521FE1080BBD}" type="sibTrans" cxnId="{44746859-FA49-4C57-ABC8-F170693A248C}">
      <dgm:prSet/>
      <dgm:spPr/>
      <dgm:t>
        <a:bodyPr/>
        <a:lstStyle/>
        <a:p>
          <a:pPr rtl="1"/>
          <a:endParaRPr lang="ar-SA"/>
        </a:p>
      </dgm:t>
    </dgm:pt>
    <dgm:pt modelId="{B07ED3F1-82F6-48F6-919A-42C550BB5DB0}">
      <dgm:prSet phldrT="[نص]" custT="1"/>
      <dgm:spPr/>
      <dgm:t>
        <a:bodyPr/>
        <a:lstStyle/>
        <a:p>
          <a:pPr rtl="1"/>
          <a:r>
            <a:rPr lang="ar-SA" sz="2800" b="1" dirty="0" smtClean="0"/>
            <a:t>وإما أن تكون محتملة</a:t>
          </a:r>
        </a:p>
        <a:p>
          <a:pPr rtl="1"/>
          <a:endParaRPr lang="ar-SA" sz="1700" dirty="0"/>
        </a:p>
      </dgm:t>
    </dgm:pt>
    <dgm:pt modelId="{6CE476C9-6E38-4213-ACDC-061156CE6E2B}" type="parTrans" cxnId="{8C6FFC01-3D25-49D2-807E-151503726A5E}">
      <dgm:prSet/>
      <dgm:spPr/>
      <dgm:t>
        <a:bodyPr/>
        <a:lstStyle/>
        <a:p>
          <a:pPr rtl="1"/>
          <a:endParaRPr lang="ar-SA"/>
        </a:p>
      </dgm:t>
    </dgm:pt>
    <dgm:pt modelId="{A30D73CE-7CBD-4C8B-933B-423FD6BE2965}" type="sibTrans" cxnId="{8C6FFC01-3D25-49D2-807E-151503726A5E}">
      <dgm:prSet/>
      <dgm:spPr/>
      <dgm:t>
        <a:bodyPr/>
        <a:lstStyle/>
        <a:p>
          <a:pPr rtl="1"/>
          <a:endParaRPr lang="ar-SA"/>
        </a:p>
      </dgm:t>
    </dgm:pt>
    <dgm:pt modelId="{7AF99D1A-1076-4A9D-AF9F-97C6B561AE2A}">
      <dgm:prSet phldrT="[نص]" custT="1"/>
      <dgm:spPr/>
      <dgm:t>
        <a:bodyPr/>
        <a:lstStyle/>
        <a:p>
          <a:pPr rtl="1"/>
          <a:r>
            <a:rPr lang="ar-SA" sz="2400" b="1" dirty="0" smtClean="0"/>
            <a:t>إما أن تكون نصًّا صريحًا في السببية،</a:t>
          </a:r>
          <a:r>
            <a:rPr lang="ar-SA" sz="1400" dirty="0" smtClean="0"/>
            <a:t>.</a:t>
          </a:r>
          <a:endParaRPr lang="ar-SA" sz="1400" dirty="0"/>
        </a:p>
      </dgm:t>
    </dgm:pt>
    <dgm:pt modelId="{545A771A-2350-4069-BEB8-AB2B844CEDFF}" type="parTrans" cxnId="{C2FCBFCB-9CE1-430C-84A1-5DF6635F3D10}">
      <dgm:prSet/>
      <dgm:spPr/>
      <dgm:t>
        <a:bodyPr/>
        <a:lstStyle/>
        <a:p>
          <a:pPr rtl="1"/>
          <a:endParaRPr lang="ar-SA"/>
        </a:p>
      </dgm:t>
    </dgm:pt>
    <dgm:pt modelId="{80201C5E-3AA1-4960-A840-7BCE5714D098}" type="sibTrans" cxnId="{C2FCBFCB-9CE1-430C-84A1-5DF6635F3D10}">
      <dgm:prSet/>
      <dgm:spPr/>
      <dgm:t>
        <a:bodyPr/>
        <a:lstStyle/>
        <a:p>
          <a:pPr rtl="1"/>
          <a:endParaRPr lang="ar-SA"/>
        </a:p>
      </dgm:t>
    </dgm:pt>
    <dgm:pt modelId="{6180C8BA-048A-4E5D-8B10-C9073E9F660E}">
      <dgm:prSet custT="1"/>
      <dgm:spPr/>
      <dgm:t>
        <a:bodyPr/>
        <a:lstStyle/>
        <a:p>
          <a:pPr rtl="1"/>
          <a:r>
            <a:rPr lang="ar-SA" sz="2200" dirty="0" smtClean="0"/>
            <a:t>كأن يقول ا لراوي: "سبب نزول هذه الآية كذا"، أو إذا أتى بفاء </a:t>
          </a:r>
          <a:r>
            <a:rPr lang="ar-SA" sz="2200" dirty="0" err="1" smtClean="0"/>
            <a:t>تعقيبية</a:t>
          </a:r>
          <a:r>
            <a:rPr lang="ar-SA" sz="2200" dirty="0" smtClean="0"/>
            <a:t> داخلة على مادة النزول بعد ذكر الحادثة أو السؤال، كما إذا قال: "حدث كذا" أو "سُئِلَ رسول الله </a:t>
          </a:r>
          <a:r>
            <a:rPr lang="ar-SA" sz="900" dirty="0" smtClean="0"/>
            <a:t>صلى الله عليه وسلم - </a:t>
          </a:r>
          <a:r>
            <a:rPr lang="ar-SA" sz="2200" dirty="0" smtClean="0"/>
            <a:t>عن كذا فنزلت الآية" - فهاتان صيغتان صريحتان في السببية سيأتي لهما أمثلة</a:t>
          </a:r>
          <a:endParaRPr lang="ar-SA" sz="2200" dirty="0"/>
        </a:p>
      </dgm:t>
    </dgm:pt>
    <dgm:pt modelId="{0A00C629-22F4-4621-96DE-EEB1384F30B0}" type="parTrans" cxnId="{51721EA8-1A9B-4E36-867E-7A41B451FEC3}">
      <dgm:prSet/>
      <dgm:spPr/>
      <dgm:t>
        <a:bodyPr/>
        <a:lstStyle/>
        <a:p>
          <a:pPr rtl="1"/>
          <a:endParaRPr lang="ar-SA"/>
        </a:p>
      </dgm:t>
    </dgm:pt>
    <dgm:pt modelId="{0A589B16-05B5-457D-B2B9-7DFD8AD595C8}" type="sibTrans" cxnId="{51721EA8-1A9B-4E36-867E-7A41B451FEC3}">
      <dgm:prSet/>
      <dgm:spPr/>
      <dgm:t>
        <a:bodyPr/>
        <a:lstStyle/>
        <a:p>
          <a:pPr rtl="1"/>
          <a:endParaRPr lang="ar-SA"/>
        </a:p>
      </dgm:t>
    </dgm:pt>
    <dgm:pt modelId="{EAD3F87D-5FB6-4AC9-B909-ED80542CF401}">
      <dgm:prSet/>
      <dgm:spPr/>
      <dgm:t>
        <a:bodyPr/>
        <a:lstStyle/>
        <a:p>
          <a:pPr algn="r" rtl="1"/>
          <a:r>
            <a:rPr lang="ar-SA" dirty="0" smtClean="0"/>
            <a:t> كقول الراوي: "نزلت هذه الآية في كذا" فذلك يراد به تارة سبب النزول، ويراد به تارة أنه داخل في معنى الآية. وقوله: "أحسب هذه الآية نزلت في كذا" أو "ما أحسب هذه الآية نزلت إلا في كذا" فهاتان صيغتان تحتملان السببية وغيرها كذلك. ومثال الصيغة الأولى ما رُوِي عن ابن عمر -رضي الله عنهما- قال: "أُنزلت {نِسَاؤُكُمْ حَرْثٌ لَكُمْ}...الآية. في إتيان النساء في أدبارهن" </a:t>
          </a:r>
          <a:endParaRPr lang="ar-SA" dirty="0"/>
        </a:p>
      </dgm:t>
    </dgm:pt>
    <dgm:pt modelId="{0EEBEB9D-21D8-4A0B-9E69-06CD446D6A08}" type="parTrans" cxnId="{9002B4BF-1C81-4601-A18E-00591E7F3463}">
      <dgm:prSet/>
      <dgm:spPr/>
      <dgm:t>
        <a:bodyPr/>
        <a:lstStyle/>
        <a:p>
          <a:pPr rtl="1"/>
          <a:endParaRPr lang="ar-SA"/>
        </a:p>
      </dgm:t>
    </dgm:pt>
    <dgm:pt modelId="{9BEAD239-AFD2-4D63-8118-CD04ABFA709D}" type="sibTrans" cxnId="{9002B4BF-1C81-4601-A18E-00591E7F3463}">
      <dgm:prSet/>
      <dgm:spPr/>
      <dgm:t>
        <a:bodyPr/>
        <a:lstStyle/>
        <a:p>
          <a:pPr rtl="1"/>
          <a:endParaRPr lang="ar-SA"/>
        </a:p>
      </dgm:t>
    </dgm:pt>
    <dgm:pt modelId="{618988D7-155E-46F3-BE4A-06F8603FAFA0}" type="pres">
      <dgm:prSet presAssocID="{ACC417B8-87FA-43A9-B104-F2A4049187AD}" presName="hierChild1" presStyleCnt="0">
        <dgm:presLayoutVars>
          <dgm:orgChart val="1"/>
          <dgm:chPref val="1"/>
          <dgm:dir/>
          <dgm:animOne val="branch"/>
          <dgm:animLvl val="lvl"/>
          <dgm:resizeHandles/>
        </dgm:presLayoutVars>
      </dgm:prSet>
      <dgm:spPr/>
    </dgm:pt>
    <dgm:pt modelId="{0A06D395-9D34-4716-8038-8DA1740B3ED9}" type="pres">
      <dgm:prSet presAssocID="{BB940D89-792E-48A1-A2EE-EB6D29F125F8}" presName="hierRoot1" presStyleCnt="0">
        <dgm:presLayoutVars>
          <dgm:hierBranch val="init"/>
        </dgm:presLayoutVars>
      </dgm:prSet>
      <dgm:spPr/>
    </dgm:pt>
    <dgm:pt modelId="{FF26C2D3-65AE-45A9-B4E6-7C144A8C4208}" type="pres">
      <dgm:prSet presAssocID="{BB940D89-792E-48A1-A2EE-EB6D29F125F8}" presName="rootComposite1" presStyleCnt="0"/>
      <dgm:spPr/>
    </dgm:pt>
    <dgm:pt modelId="{F83B876D-B24A-4D69-9DAD-54766BE4BADE}" type="pres">
      <dgm:prSet presAssocID="{BB940D89-792E-48A1-A2EE-EB6D29F125F8}" presName="rootText1" presStyleLbl="node0" presStyleIdx="0" presStyleCnt="1" custScaleX="63653" custScaleY="66049">
        <dgm:presLayoutVars>
          <dgm:chPref val="3"/>
        </dgm:presLayoutVars>
      </dgm:prSet>
      <dgm:spPr/>
      <dgm:t>
        <a:bodyPr/>
        <a:lstStyle/>
        <a:p>
          <a:pPr rtl="1"/>
          <a:endParaRPr lang="ar-SA"/>
        </a:p>
      </dgm:t>
    </dgm:pt>
    <dgm:pt modelId="{7DBC606D-FDFE-4FFF-8369-1D51C86C585A}" type="pres">
      <dgm:prSet presAssocID="{BB940D89-792E-48A1-A2EE-EB6D29F125F8}" presName="rootConnector1" presStyleLbl="node1" presStyleIdx="0" presStyleCnt="0"/>
      <dgm:spPr/>
    </dgm:pt>
    <dgm:pt modelId="{C2CC01BC-7BA1-4BD9-A7AC-F3A936CC1E78}" type="pres">
      <dgm:prSet presAssocID="{BB940D89-792E-48A1-A2EE-EB6D29F125F8}" presName="hierChild2" presStyleCnt="0"/>
      <dgm:spPr/>
    </dgm:pt>
    <dgm:pt modelId="{00F88BE5-5C39-487C-AFEF-9346C620336E}" type="pres">
      <dgm:prSet presAssocID="{6CE476C9-6E38-4213-ACDC-061156CE6E2B}" presName="Name37" presStyleLbl="parChTrans1D2" presStyleIdx="0" presStyleCnt="2"/>
      <dgm:spPr/>
    </dgm:pt>
    <dgm:pt modelId="{C9898C9F-20FA-4083-B849-502EE7A9E1D6}" type="pres">
      <dgm:prSet presAssocID="{B07ED3F1-82F6-48F6-919A-42C550BB5DB0}" presName="hierRoot2" presStyleCnt="0">
        <dgm:presLayoutVars>
          <dgm:hierBranch val="init"/>
        </dgm:presLayoutVars>
      </dgm:prSet>
      <dgm:spPr/>
    </dgm:pt>
    <dgm:pt modelId="{513B25CB-8EC8-418E-B753-E949A1B2E287}" type="pres">
      <dgm:prSet presAssocID="{B07ED3F1-82F6-48F6-919A-42C550BB5DB0}" presName="rootComposite" presStyleCnt="0"/>
      <dgm:spPr/>
    </dgm:pt>
    <dgm:pt modelId="{E2E170F7-9A90-4F74-A135-A89322AF8F38}" type="pres">
      <dgm:prSet presAssocID="{B07ED3F1-82F6-48F6-919A-42C550BB5DB0}" presName="rootText" presStyleLbl="node2" presStyleIdx="0" presStyleCnt="2" custScaleY="44087" custLinFactNeighborX="1512" custLinFactNeighborY="-18569">
        <dgm:presLayoutVars>
          <dgm:chPref val="3"/>
        </dgm:presLayoutVars>
      </dgm:prSet>
      <dgm:spPr/>
      <dgm:t>
        <a:bodyPr/>
        <a:lstStyle/>
        <a:p>
          <a:pPr rtl="1"/>
          <a:endParaRPr lang="ar-SA"/>
        </a:p>
      </dgm:t>
    </dgm:pt>
    <dgm:pt modelId="{C34CE512-1BB8-462B-A2D4-7EC0D1668206}" type="pres">
      <dgm:prSet presAssocID="{B07ED3F1-82F6-48F6-919A-42C550BB5DB0}" presName="rootConnector" presStyleLbl="node2" presStyleIdx="0" presStyleCnt="2"/>
      <dgm:spPr/>
    </dgm:pt>
    <dgm:pt modelId="{B031CA88-034C-4B1D-91B1-FAEAD96FC952}" type="pres">
      <dgm:prSet presAssocID="{B07ED3F1-82F6-48F6-919A-42C550BB5DB0}" presName="hierChild4" presStyleCnt="0"/>
      <dgm:spPr/>
    </dgm:pt>
    <dgm:pt modelId="{792D7FAB-F90E-4EED-BF27-59EBD6A459E7}" type="pres">
      <dgm:prSet presAssocID="{0EEBEB9D-21D8-4A0B-9E69-06CD446D6A08}" presName="Name37" presStyleLbl="parChTrans1D3" presStyleIdx="0" presStyleCnt="2"/>
      <dgm:spPr/>
    </dgm:pt>
    <dgm:pt modelId="{81D1AC06-EC94-44DA-B372-7B8B3CDB610B}" type="pres">
      <dgm:prSet presAssocID="{EAD3F87D-5FB6-4AC9-B909-ED80542CF401}" presName="hierRoot2" presStyleCnt="0">
        <dgm:presLayoutVars>
          <dgm:hierBranch val="init"/>
        </dgm:presLayoutVars>
      </dgm:prSet>
      <dgm:spPr/>
    </dgm:pt>
    <dgm:pt modelId="{35977512-918A-4288-BE15-A39AA625AB2A}" type="pres">
      <dgm:prSet presAssocID="{EAD3F87D-5FB6-4AC9-B909-ED80542CF401}" presName="rootComposite" presStyleCnt="0"/>
      <dgm:spPr/>
    </dgm:pt>
    <dgm:pt modelId="{9C3D3F46-7A9F-41E7-82C1-7CCF10E84D3C}" type="pres">
      <dgm:prSet presAssocID="{EAD3F87D-5FB6-4AC9-B909-ED80542CF401}" presName="rootText" presStyleLbl="node3" presStyleIdx="0" presStyleCnt="2" custScaleX="139947" custScaleY="138268" custLinFactNeighborX="-19124" custLinFactNeighborY="-2176">
        <dgm:presLayoutVars>
          <dgm:chPref val="3"/>
        </dgm:presLayoutVars>
      </dgm:prSet>
      <dgm:spPr/>
      <dgm:t>
        <a:bodyPr/>
        <a:lstStyle/>
        <a:p>
          <a:pPr rtl="1"/>
          <a:endParaRPr lang="ar-SA"/>
        </a:p>
      </dgm:t>
    </dgm:pt>
    <dgm:pt modelId="{A5D555A3-B7D6-4C6D-91CA-B06DE323EDD2}" type="pres">
      <dgm:prSet presAssocID="{EAD3F87D-5FB6-4AC9-B909-ED80542CF401}" presName="rootConnector" presStyleLbl="node3" presStyleIdx="0" presStyleCnt="2"/>
      <dgm:spPr/>
    </dgm:pt>
    <dgm:pt modelId="{5BE1DE27-7D77-4A15-BA02-7C627D99F2C7}" type="pres">
      <dgm:prSet presAssocID="{EAD3F87D-5FB6-4AC9-B909-ED80542CF401}" presName="hierChild4" presStyleCnt="0"/>
      <dgm:spPr/>
    </dgm:pt>
    <dgm:pt modelId="{DFACF3D3-194C-40C9-BB5A-8576CB5C94FF}" type="pres">
      <dgm:prSet presAssocID="{EAD3F87D-5FB6-4AC9-B909-ED80542CF401}" presName="hierChild5" presStyleCnt="0"/>
      <dgm:spPr/>
    </dgm:pt>
    <dgm:pt modelId="{F3421D42-DEC0-4B50-9D2C-992E2C8147AB}" type="pres">
      <dgm:prSet presAssocID="{B07ED3F1-82F6-48F6-919A-42C550BB5DB0}" presName="hierChild5" presStyleCnt="0"/>
      <dgm:spPr/>
    </dgm:pt>
    <dgm:pt modelId="{547A85C6-2A94-44D0-A7F2-15E5C9D60709}" type="pres">
      <dgm:prSet presAssocID="{545A771A-2350-4069-BEB8-AB2B844CEDFF}" presName="Name37" presStyleLbl="parChTrans1D2" presStyleIdx="1" presStyleCnt="2"/>
      <dgm:spPr/>
    </dgm:pt>
    <dgm:pt modelId="{86F22D27-4243-4115-96FE-B17433E21299}" type="pres">
      <dgm:prSet presAssocID="{7AF99D1A-1076-4A9D-AF9F-97C6B561AE2A}" presName="hierRoot2" presStyleCnt="0">
        <dgm:presLayoutVars>
          <dgm:hierBranch val="init"/>
        </dgm:presLayoutVars>
      </dgm:prSet>
      <dgm:spPr/>
    </dgm:pt>
    <dgm:pt modelId="{4983C3CC-F8AC-4D35-86C0-A684AAB2AB7D}" type="pres">
      <dgm:prSet presAssocID="{7AF99D1A-1076-4A9D-AF9F-97C6B561AE2A}" presName="rootComposite" presStyleCnt="0"/>
      <dgm:spPr/>
    </dgm:pt>
    <dgm:pt modelId="{D6150C8C-8B69-422C-86C9-D2860EE056BB}" type="pres">
      <dgm:prSet presAssocID="{7AF99D1A-1076-4A9D-AF9F-97C6B561AE2A}" presName="rootText" presStyleLbl="node2" presStyleIdx="1" presStyleCnt="2" custScaleX="89536" custScaleY="54614" custLinFactNeighborX="68539" custLinFactNeighborY="-16948">
        <dgm:presLayoutVars>
          <dgm:chPref val="3"/>
        </dgm:presLayoutVars>
      </dgm:prSet>
      <dgm:spPr/>
      <dgm:t>
        <a:bodyPr/>
        <a:lstStyle/>
        <a:p>
          <a:pPr rtl="1"/>
          <a:endParaRPr lang="ar-SA"/>
        </a:p>
      </dgm:t>
    </dgm:pt>
    <dgm:pt modelId="{72227B4E-AA0E-4FD3-B99A-175B982E7DD5}" type="pres">
      <dgm:prSet presAssocID="{7AF99D1A-1076-4A9D-AF9F-97C6B561AE2A}" presName="rootConnector" presStyleLbl="node2" presStyleIdx="1" presStyleCnt="2"/>
      <dgm:spPr/>
    </dgm:pt>
    <dgm:pt modelId="{84ADC057-0DCB-4F04-9060-7A96E5C83AB0}" type="pres">
      <dgm:prSet presAssocID="{7AF99D1A-1076-4A9D-AF9F-97C6B561AE2A}" presName="hierChild4" presStyleCnt="0"/>
      <dgm:spPr/>
    </dgm:pt>
    <dgm:pt modelId="{6C6662EE-25AD-421B-BFA4-1484484555A4}" type="pres">
      <dgm:prSet presAssocID="{0A00C629-22F4-4621-96DE-EEB1384F30B0}" presName="Name37" presStyleLbl="parChTrans1D3" presStyleIdx="1" presStyleCnt="2"/>
      <dgm:spPr/>
    </dgm:pt>
    <dgm:pt modelId="{D2D1913F-1072-4276-9E47-29CDDB147790}" type="pres">
      <dgm:prSet presAssocID="{6180C8BA-048A-4E5D-8B10-C9073E9F660E}" presName="hierRoot2" presStyleCnt="0">
        <dgm:presLayoutVars>
          <dgm:hierBranch val="init"/>
        </dgm:presLayoutVars>
      </dgm:prSet>
      <dgm:spPr/>
    </dgm:pt>
    <dgm:pt modelId="{9B51EDB8-9E63-4A2A-AC15-95345435F211}" type="pres">
      <dgm:prSet presAssocID="{6180C8BA-048A-4E5D-8B10-C9073E9F660E}" presName="rootComposite" presStyleCnt="0"/>
      <dgm:spPr/>
    </dgm:pt>
    <dgm:pt modelId="{E06193DE-16AD-4E52-888F-23656FFC7490}" type="pres">
      <dgm:prSet presAssocID="{6180C8BA-048A-4E5D-8B10-C9073E9F660E}" presName="rootText" presStyleLbl="node3" presStyleIdx="1" presStyleCnt="2">
        <dgm:presLayoutVars>
          <dgm:chPref val="3"/>
        </dgm:presLayoutVars>
      </dgm:prSet>
      <dgm:spPr/>
      <dgm:t>
        <a:bodyPr/>
        <a:lstStyle/>
        <a:p>
          <a:pPr rtl="1"/>
          <a:endParaRPr lang="ar-SA"/>
        </a:p>
      </dgm:t>
    </dgm:pt>
    <dgm:pt modelId="{1A56426E-B2A4-4DFA-8AEE-09128AA7A325}" type="pres">
      <dgm:prSet presAssocID="{6180C8BA-048A-4E5D-8B10-C9073E9F660E}" presName="rootConnector" presStyleLbl="node3" presStyleIdx="1" presStyleCnt="2"/>
      <dgm:spPr/>
    </dgm:pt>
    <dgm:pt modelId="{151DD9B3-9833-490A-9A9F-CDE7FA3D97B8}" type="pres">
      <dgm:prSet presAssocID="{6180C8BA-048A-4E5D-8B10-C9073E9F660E}" presName="hierChild4" presStyleCnt="0"/>
      <dgm:spPr/>
    </dgm:pt>
    <dgm:pt modelId="{3B61D742-B7FB-46F6-9673-5A3616C95E6F}" type="pres">
      <dgm:prSet presAssocID="{6180C8BA-048A-4E5D-8B10-C9073E9F660E}" presName="hierChild5" presStyleCnt="0"/>
      <dgm:spPr/>
    </dgm:pt>
    <dgm:pt modelId="{A4CF6BEC-C746-48F5-89F1-E5A2FC96547C}" type="pres">
      <dgm:prSet presAssocID="{7AF99D1A-1076-4A9D-AF9F-97C6B561AE2A}" presName="hierChild5" presStyleCnt="0"/>
      <dgm:spPr/>
    </dgm:pt>
    <dgm:pt modelId="{FFF778E8-DB40-4F3D-B91B-0CAD62C97C4C}" type="pres">
      <dgm:prSet presAssocID="{BB940D89-792E-48A1-A2EE-EB6D29F125F8}" presName="hierChild3" presStyleCnt="0"/>
      <dgm:spPr/>
    </dgm:pt>
  </dgm:ptLst>
  <dgm:cxnLst>
    <dgm:cxn modelId="{F7546E95-E6A5-4751-BFDC-4B4312CD2616}" type="presOf" srcId="{EAD3F87D-5FB6-4AC9-B909-ED80542CF401}" destId="{A5D555A3-B7D6-4C6D-91CA-B06DE323EDD2}" srcOrd="1" destOrd="0" presId="urn:microsoft.com/office/officeart/2005/8/layout/orgChart1"/>
    <dgm:cxn modelId="{9308B3E4-F677-463F-96E3-07FC07AC88E7}" type="presOf" srcId="{0A00C629-22F4-4621-96DE-EEB1384F30B0}" destId="{6C6662EE-25AD-421B-BFA4-1484484555A4}" srcOrd="0" destOrd="0" presId="urn:microsoft.com/office/officeart/2005/8/layout/orgChart1"/>
    <dgm:cxn modelId="{FF232EB3-C540-4D57-B350-8A793138F7A8}" type="presOf" srcId="{BB940D89-792E-48A1-A2EE-EB6D29F125F8}" destId="{F83B876D-B24A-4D69-9DAD-54766BE4BADE}" srcOrd="0" destOrd="0" presId="urn:microsoft.com/office/officeart/2005/8/layout/orgChart1"/>
    <dgm:cxn modelId="{E732CD56-0B61-4BA3-8ECE-ADDC1DCB2607}" type="presOf" srcId="{0EEBEB9D-21D8-4A0B-9E69-06CD446D6A08}" destId="{792D7FAB-F90E-4EED-BF27-59EBD6A459E7}" srcOrd="0" destOrd="0" presId="urn:microsoft.com/office/officeart/2005/8/layout/orgChart1"/>
    <dgm:cxn modelId="{EB26656D-7B7E-4F2E-B24B-F4C8B1BE8210}" type="presOf" srcId="{6180C8BA-048A-4E5D-8B10-C9073E9F660E}" destId="{1A56426E-B2A4-4DFA-8AEE-09128AA7A325}" srcOrd="1" destOrd="0" presId="urn:microsoft.com/office/officeart/2005/8/layout/orgChart1"/>
    <dgm:cxn modelId="{1BAD0BA2-8104-423F-8AC5-A0C6833C24E4}" type="presOf" srcId="{B07ED3F1-82F6-48F6-919A-42C550BB5DB0}" destId="{C34CE512-1BB8-462B-A2D4-7EC0D1668206}" srcOrd="1" destOrd="0" presId="urn:microsoft.com/office/officeart/2005/8/layout/orgChart1"/>
    <dgm:cxn modelId="{2272AC29-3AFB-4274-A1A1-D7A089BAFE77}" type="presOf" srcId="{545A771A-2350-4069-BEB8-AB2B844CEDFF}" destId="{547A85C6-2A94-44D0-A7F2-15E5C9D60709}" srcOrd="0" destOrd="0" presId="urn:microsoft.com/office/officeart/2005/8/layout/orgChart1"/>
    <dgm:cxn modelId="{1AD75A26-EE3B-4821-93A8-02FD27E14501}" type="presOf" srcId="{EAD3F87D-5FB6-4AC9-B909-ED80542CF401}" destId="{9C3D3F46-7A9F-41E7-82C1-7CCF10E84D3C}" srcOrd="0" destOrd="0" presId="urn:microsoft.com/office/officeart/2005/8/layout/orgChart1"/>
    <dgm:cxn modelId="{9002B4BF-1C81-4601-A18E-00591E7F3463}" srcId="{B07ED3F1-82F6-48F6-919A-42C550BB5DB0}" destId="{EAD3F87D-5FB6-4AC9-B909-ED80542CF401}" srcOrd="0" destOrd="0" parTransId="{0EEBEB9D-21D8-4A0B-9E69-06CD446D6A08}" sibTransId="{9BEAD239-AFD2-4D63-8118-CD04ABFA709D}"/>
    <dgm:cxn modelId="{1BA31A7C-6DEF-4E02-B372-F3B3CC3717C8}" type="presOf" srcId="{BB940D89-792E-48A1-A2EE-EB6D29F125F8}" destId="{7DBC606D-FDFE-4FFF-8369-1D51C86C585A}" srcOrd="1" destOrd="0" presId="urn:microsoft.com/office/officeart/2005/8/layout/orgChart1"/>
    <dgm:cxn modelId="{4A2D781E-5577-4C6C-A3C3-5C3052071442}" type="presOf" srcId="{6180C8BA-048A-4E5D-8B10-C9073E9F660E}" destId="{E06193DE-16AD-4E52-888F-23656FFC7490}" srcOrd="0" destOrd="0" presId="urn:microsoft.com/office/officeart/2005/8/layout/orgChart1"/>
    <dgm:cxn modelId="{51721EA8-1A9B-4E36-867E-7A41B451FEC3}" srcId="{7AF99D1A-1076-4A9D-AF9F-97C6B561AE2A}" destId="{6180C8BA-048A-4E5D-8B10-C9073E9F660E}" srcOrd="0" destOrd="0" parTransId="{0A00C629-22F4-4621-96DE-EEB1384F30B0}" sibTransId="{0A589B16-05B5-457D-B2B9-7DFD8AD595C8}"/>
    <dgm:cxn modelId="{A9D5195F-A27B-4AED-B014-1D1BFB6479FE}" type="presOf" srcId="{6CE476C9-6E38-4213-ACDC-061156CE6E2B}" destId="{00F88BE5-5C39-487C-AFEF-9346C620336E}" srcOrd="0" destOrd="0" presId="urn:microsoft.com/office/officeart/2005/8/layout/orgChart1"/>
    <dgm:cxn modelId="{5CD677A2-561B-434A-B095-351E840B7074}" type="presOf" srcId="{7AF99D1A-1076-4A9D-AF9F-97C6B561AE2A}" destId="{D6150C8C-8B69-422C-86C9-D2860EE056BB}" srcOrd="0" destOrd="0" presId="urn:microsoft.com/office/officeart/2005/8/layout/orgChart1"/>
    <dgm:cxn modelId="{C2FCBFCB-9CE1-430C-84A1-5DF6635F3D10}" srcId="{BB940D89-792E-48A1-A2EE-EB6D29F125F8}" destId="{7AF99D1A-1076-4A9D-AF9F-97C6B561AE2A}" srcOrd="1" destOrd="0" parTransId="{545A771A-2350-4069-BEB8-AB2B844CEDFF}" sibTransId="{80201C5E-3AA1-4960-A840-7BCE5714D098}"/>
    <dgm:cxn modelId="{B66ED36F-E0E9-4BEA-B450-C3C8A3BF80BE}" type="presOf" srcId="{B07ED3F1-82F6-48F6-919A-42C550BB5DB0}" destId="{E2E170F7-9A90-4F74-A135-A89322AF8F38}" srcOrd="0" destOrd="0" presId="urn:microsoft.com/office/officeart/2005/8/layout/orgChart1"/>
    <dgm:cxn modelId="{5AA5BC17-118F-4160-8F38-9ECC0B4291CE}" type="presOf" srcId="{ACC417B8-87FA-43A9-B104-F2A4049187AD}" destId="{618988D7-155E-46F3-BE4A-06F8603FAFA0}" srcOrd="0" destOrd="0" presId="urn:microsoft.com/office/officeart/2005/8/layout/orgChart1"/>
    <dgm:cxn modelId="{44746859-FA49-4C57-ABC8-F170693A248C}" srcId="{ACC417B8-87FA-43A9-B104-F2A4049187AD}" destId="{BB940D89-792E-48A1-A2EE-EB6D29F125F8}" srcOrd="0" destOrd="0" parTransId="{2ED8ECD2-6B25-43CA-A7B8-EE7B79F1EB91}" sibTransId="{2E1F21D9-CB0D-40A5-B741-521FE1080BBD}"/>
    <dgm:cxn modelId="{8C6FFC01-3D25-49D2-807E-151503726A5E}" srcId="{BB940D89-792E-48A1-A2EE-EB6D29F125F8}" destId="{B07ED3F1-82F6-48F6-919A-42C550BB5DB0}" srcOrd="0" destOrd="0" parTransId="{6CE476C9-6E38-4213-ACDC-061156CE6E2B}" sibTransId="{A30D73CE-7CBD-4C8B-933B-423FD6BE2965}"/>
    <dgm:cxn modelId="{627F8C2D-12FC-4017-A2F0-33896D70D230}" type="presOf" srcId="{7AF99D1A-1076-4A9D-AF9F-97C6B561AE2A}" destId="{72227B4E-AA0E-4FD3-B99A-175B982E7DD5}" srcOrd="1" destOrd="0" presId="urn:microsoft.com/office/officeart/2005/8/layout/orgChart1"/>
    <dgm:cxn modelId="{8958FF94-BCC5-4FE3-8CB6-B8E07464DD8A}" type="presParOf" srcId="{618988D7-155E-46F3-BE4A-06F8603FAFA0}" destId="{0A06D395-9D34-4716-8038-8DA1740B3ED9}" srcOrd="0" destOrd="0" presId="urn:microsoft.com/office/officeart/2005/8/layout/orgChart1"/>
    <dgm:cxn modelId="{FA2A176F-0DAD-40AD-99C3-95141111C9A3}" type="presParOf" srcId="{0A06D395-9D34-4716-8038-8DA1740B3ED9}" destId="{FF26C2D3-65AE-45A9-B4E6-7C144A8C4208}" srcOrd="0" destOrd="0" presId="urn:microsoft.com/office/officeart/2005/8/layout/orgChart1"/>
    <dgm:cxn modelId="{67F96FB9-7A44-49CC-8247-3F26F66C5ECE}" type="presParOf" srcId="{FF26C2D3-65AE-45A9-B4E6-7C144A8C4208}" destId="{F83B876D-B24A-4D69-9DAD-54766BE4BADE}" srcOrd="0" destOrd="0" presId="urn:microsoft.com/office/officeart/2005/8/layout/orgChart1"/>
    <dgm:cxn modelId="{7C0B61B4-310A-4365-872D-D0E782DFE5CD}" type="presParOf" srcId="{FF26C2D3-65AE-45A9-B4E6-7C144A8C4208}" destId="{7DBC606D-FDFE-4FFF-8369-1D51C86C585A}" srcOrd="1" destOrd="0" presId="urn:microsoft.com/office/officeart/2005/8/layout/orgChart1"/>
    <dgm:cxn modelId="{78224ADC-1CF7-464E-856A-0FA9494B3D21}" type="presParOf" srcId="{0A06D395-9D34-4716-8038-8DA1740B3ED9}" destId="{C2CC01BC-7BA1-4BD9-A7AC-F3A936CC1E78}" srcOrd="1" destOrd="0" presId="urn:microsoft.com/office/officeart/2005/8/layout/orgChart1"/>
    <dgm:cxn modelId="{8E8A3D32-6B09-4000-9452-3FE2B743C633}" type="presParOf" srcId="{C2CC01BC-7BA1-4BD9-A7AC-F3A936CC1E78}" destId="{00F88BE5-5C39-487C-AFEF-9346C620336E}" srcOrd="0" destOrd="0" presId="urn:microsoft.com/office/officeart/2005/8/layout/orgChart1"/>
    <dgm:cxn modelId="{1EF153A6-BF31-4F1F-A27E-A8996F6229EB}" type="presParOf" srcId="{C2CC01BC-7BA1-4BD9-A7AC-F3A936CC1E78}" destId="{C9898C9F-20FA-4083-B849-502EE7A9E1D6}" srcOrd="1" destOrd="0" presId="urn:microsoft.com/office/officeart/2005/8/layout/orgChart1"/>
    <dgm:cxn modelId="{44074B48-B9E4-4C98-B968-DA5885C170D9}" type="presParOf" srcId="{C9898C9F-20FA-4083-B849-502EE7A9E1D6}" destId="{513B25CB-8EC8-418E-B753-E949A1B2E287}" srcOrd="0" destOrd="0" presId="urn:microsoft.com/office/officeart/2005/8/layout/orgChart1"/>
    <dgm:cxn modelId="{3912A5D0-935B-40B5-BFD8-48C37A78D38F}" type="presParOf" srcId="{513B25CB-8EC8-418E-B753-E949A1B2E287}" destId="{E2E170F7-9A90-4F74-A135-A89322AF8F38}" srcOrd="0" destOrd="0" presId="urn:microsoft.com/office/officeart/2005/8/layout/orgChart1"/>
    <dgm:cxn modelId="{C020255A-49D7-459B-8DA1-47943066FD9E}" type="presParOf" srcId="{513B25CB-8EC8-418E-B753-E949A1B2E287}" destId="{C34CE512-1BB8-462B-A2D4-7EC0D1668206}" srcOrd="1" destOrd="0" presId="urn:microsoft.com/office/officeart/2005/8/layout/orgChart1"/>
    <dgm:cxn modelId="{87DA46B9-E22A-4CEE-B713-8A8B1458986F}" type="presParOf" srcId="{C9898C9F-20FA-4083-B849-502EE7A9E1D6}" destId="{B031CA88-034C-4B1D-91B1-FAEAD96FC952}" srcOrd="1" destOrd="0" presId="urn:microsoft.com/office/officeart/2005/8/layout/orgChart1"/>
    <dgm:cxn modelId="{9EF43AB7-A150-4CB9-8B8C-1ECFF8FDD0D9}" type="presParOf" srcId="{B031CA88-034C-4B1D-91B1-FAEAD96FC952}" destId="{792D7FAB-F90E-4EED-BF27-59EBD6A459E7}" srcOrd="0" destOrd="0" presId="urn:microsoft.com/office/officeart/2005/8/layout/orgChart1"/>
    <dgm:cxn modelId="{8568938D-27AB-4567-B2E1-59B4582EA519}" type="presParOf" srcId="{B031CA88-034C-4B1D-91B1-FAEAD96FC952}" destId="{81D1AC06-EC94-44DA-B372-7B8B3CDB610B}" srcOrd="1" destOrd="0" presId="urn:microsoft.com/office/officeart/2005/8/layout/orgChart1"/>
    <dgm:cxn modelId="{CB5CDA0F-1A4C-4C5B-AB92-D3AE7C686AE2}" type="presParOf" srcId="{81D1AC06-EC94-44DA-B372-7B8B3CDB610B}" destId="{35977512-918A-4288-BE15-A39AA625AB2A}" srcOrd="0" destOrd="0" presId="urn:microsoft.com/office/officeart/2005/8/layout/orgChart1"/>
    <dgm:cxn modelId="{8440CED0-DB10-41A8-A022-6279489D2059}" type="presParOf" srcId="{35977512-918A-4288-BE15-A39AA625AB2A}" destId="{9C3D3F46-7A9F-41E7-82C1-7CCF10E84D3C}" srcOrd="0" destOrd="0" presId="urn:microsoft.com/office/officeart/2005/8/layout/orgChart1"/>
    <dgm:cxn modelId="{B3DC6D6A-9A6B-4BDA-B19A-7DADB986A576}" type="presParOf" srcId="{35977512-918A-4288-BE15-A39AA625AB2A}" destId="{A5D555A3-B7D6-4C6D-91CA-B06DE323EDD2}" srcOrd="1" destOrd="0" presId="urn:microsoft.com/office/officeart/2005/8/layout/orgChart1"/>
    <dgm:cxn modelId="{4FDDA00E-0CD5-47BB-AD0E-A2ADF75D1E52}" type="presParOf" srcId="{81D1AC06-EC94-44DA-B372-7B8B3CDB610B}" destId="{5BE1DE27-7D77-4A15-BA02-7C627D99F2C7}" srcOrd="1" destOrd="0" presId="urn:microsoft.com/office/officeart/2005/8/layout/orgChart1"/>
    <dgm:cxn modelId="{4EF0E471-3184-43B3-9664-8D2C7FDED269}" type="presParOf" srcId="{81D1AC06-EC94-44DA-B372-7B8B3CDB610B}" destId="{DFACF3D3-194C-40C9-BB5A-8576CB5C94FF}" srcOrd="2" destOrd="0" presId="urn:microsoft.com/office/officeart/2005/8/layout/orgChart1"/>
    <dgm:cxn modelId="{1FA012CA-35DE-4257-B97A-A0CEDB9B1F6A}" type="presParOf" srcId="{C9898C9F-20FA-4083-B849-502EE7A9E1D6}" destId="{F3421D42-DEC0-4B50-9D2C-992E2C8147AB}" srcOrd="2" destOrd="0" presId="urn:microsoft.com/office/officeart/2005/8/layout/orgChart1"/>
    <dgm:cxn modelId="{88F2C5BF-1949-4FD1-953C-79AEAF8B8357}" type="presParOf" srcId="{C2CC01BC-7BA1-4BD9-A7AC-F3A936CC1E78}" destId="{547A85C6-2A94-44D0-A7F2-15E5C9D60709}" srcOrd="2" destOrd="0" presId="urn:microsoft.com/office/officeart/2005/8/layout/orgChart1"/>
    <dgm:cxn modelId="{0082E5E1-B92C-4015-996C-659DB93A62A2}" type="presParOf" srcId="{C2CC01BC-7BA1-4BD9-A7AC-F3A936CC1E78}" destId="{86F22D27-4243-4115-96FE-B17433E21299}" srcOrd="3" destOrd="0" presId="urn:microsoft.com/office/officeart/2005/8/layout/orgChart1"/>
    <dgm:cxn modelId="{2DE8E416-E9F6-4AD0-825D-D40E003E948C}" type="presParOf" srcId="{86F22D27-4243-4115-96FE-B17433E21299}" destId="{4983C3CC-F8AC-4D35-86C0-A684AAB2AB7D}" srcOrd="0" destOrd="0" presId="urn:microsoft.com/office/officeart/2005/8/layout/orgChart1"/>
    <dgm:cxn modelId="{294B2C9B-6232-43AE-A730-22C1CB5E3588}" type="presParOf" srcId="{4983C3CC-F8AC-4D35-86C0-A684AAB2AB7D}" destId="{D6150C8C-8B69-422C-86C9-D2860EE056BB}" srcOrd="0" destOrd="0" presId="urn:microsoft.com/office/officeart/2005/8/layout/orgChart1"/>
    <dgm:cxn modelId="{BDA13627-3215-4BB1-8BC7-7C7ACC1ABFD7}" type="presParOf" srcId="{4983C3CC-F8AC-4D35-86C0-A684AAB2AB7D}" destId="{72227B4E-AA0E-4FD3-B99A-175B982E7DD5}" srcOrd="1" destOrd="0" presId="urn:microsoft.com/office/officeart/2005/8/layout/orgChart1"/>
    <dgm:cxn modelId="{EDCE01BB-3EDB-4B68-B3A6-21AEEA475B23}" type="presParOf" srcId="{86F22D27-4243-4115-96FE-B17433E21299}" destId="{84ADC057-0DCB-4F04-9060-7A96E5C83AB0}" srcOrd="1" destOrd="0" presId="urn:microsoft.com/office/officeart/2005/8/layout/orgChart1"/>
    <dgm:cxn modelId="{0ACC0B51-ECFE-474B-A9C6-CFD9AB175960}" type="presParOf" srcId="{84ADC057-0DCB-4F04-9060-7A96E5C83AB0}" destId="{6C6662EE-25AD-421B-BFA4-1484484555A4}" srcOrd="0" destOrd="0" presId="urn:microsoft.com/office/officeart/2005/8/layout/orgChart1"/>
    <dgm:cxn modelId="{26108C18-FFEA-4F1B-BECF-157A28F5307E}" type="presParOf" srcId="{84ADC057-0DCB-4F04-9060-7A96E5C83AB0}" destId="{D2D1913F-1072-4276-9E47-29CDDB147790}" srcOrd="1" destOrd="0" presId="urn:microsoft.com/office/officeart/2005/8/layout/orgChart1"/>
    <dgm:cxn modelId="{A09F49D2-A653-438D-BA07-5CFF435A2711}" type="presParOf" srcId="{D2D1913F-1072-4276-9E47-29CDDB147790}" destId="{9B51EDB8-9E63-4A2A-AC15-95345435F211}" srcOrd="0" destOrd="0" presId="urn:microsoft.com/office/officeart/2005/8/layout/orgChart1"/>
    <dgm:cxn modelId="{CDEB2389-7A0D-4227-83C7-C7F739811038}" type="presParOf" srcId="{9B51EDB8-9E63-4A2A-AC15-95345435F211}" destId="{E06193DE-16AD-4E52-888F-23656FFC7490}" srcOrd="0" destOrd="0" presId="urn:microsoft.com/office/officeart/2005/8/layout/orgChart1"/>
    <dgm:cxn modelId="{DB4E43E5-8398-4459-BFA0-642759868B36}" type="presParOf" srcId="{9B51EDB8-9E63-4A2A-AC15-95345435F211}" destId="{1A56426E-B2A4-4DFA-8AEE-09128AA7A325}" srcOrd="1" destOrd="0" presId="urn:microsoft.com/office/officeart/2005/8/layout/orgChart1"/>
    <dgm:cxn modelId="{CAA34B50-BB97-4E25-9C64-00253A5BCC07}" type="presParOf" srcId="{D2D1913F-1072-4276-9E47-29CDDB147790}" destId="{151DD9B3-9833-490A-9A9F-CDE7FA3D97B8}" srcOrd="1" destOrd="0" presId="urn:microsoft.com/office/officeart/2005/8/layout/orgChart1"/>
    <dgm:cxn modelId="{7301D4BE-10F1-4139-A391-2DD44AADFB44}" type="presParOf" srcId="{D2D1913F-1072-4276-9E47-29CDDB147790}" destId="{3B61D742-B7FB-46F6-9673-5A3616C95E6F}" srcOrd="2" destOrd="0" presId="urn:microsoft.com/office/officeart/2005/8/layout/orgChart1"/>
    <dgm:cxn modelId="{523099E7-237A-4DCD-8A0C-82ED857C790C}" type="presParOf" srcId="{86F22D27-4243-4115-96FE-B17433E21299}" destId="{A4CF6BEC-C746-48F5-89F1-E5A2FC96547C}" srcOrd="2" destOrd="0" presId="urn:microsoft.com/office/officeart/2005/8/layout/orgChart1"/>
    <dgm:cxn modelId="{52AA49FD-1D94-4C77-BE5A-F75EDF46DDF9}" type="presParOf" srcId="{0A06D395-9D34-4716-8038-8DA1740B3ED9}" destId="{FFF778E8-DB40-4F3D-B91B-0CAD62C97C4C}"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8A9FE94-B593-4534-878B-62FBB19B2A83}"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pPr rtl="1"/>
          <a:endParaRPr lang="ar-SA"/>
        </a:p>
      </dgm:t>
    </dgm:pt>
    <dgm:pt modelId="{4366D700-F558-4D49-B92D-5F9DB43BE29C}">
      <dgm:prSet phldrT="[نص]" custT="1"/>
      <dgm:spPr/>
      <dgm:t>
        <a:bodyPr/>
        <a:lstStyle/>
        <a:p>
          <a:pPr rtl="1"/>
          <a:r>
            <a:rPr lang="ar-SA" sz="5400" dirty="0" smtClean="0"/>
            <a:t>أمثلة الصيغ الصريحة</a:t>
          </a:r>
          <a:endParaRPr lang="ar-SA" sz="5400" dirty="0"/>
        </a:p>
      </dgm:t>
    </dgm:pt>
    <dgm:pt modelId="{60358A90-4F1C-4D0F-B1B3-42DBD9DCA75B}" type="parTrans" cxnId="{55177A3A-AB87-437D-BA6D-C75B66300386}">
      <dgm:prSet/>
      <dgm:spPr/>
      <dgm:t>
        <a:bodyPr/>
        <a:lstStyle/>
        <a:p>
          <a:pPr rtl="1"/>
          <a:endParaRPr lang="ar-SA"/>
        </a:p>
      </dgm:t>
    </dgm:pt>
    <dgm:pt modelId="{65AD22D3-D98E-422C-98FA-383E27C1FD99}" type="sibTrans" cxnId="{55177A3A-AB87-437D-BA6D-C75B66300386}">
      <dgm:prSet/>
      <dgm:spPr/>
      <dgm:t>
        <a:bodyPr/>
        <a:lstStyle/>
        <a:p>
          <a:pPr rtl="1"/>
          <a:endParaRPr lang="ar-SA"/>
        </a:p>
      </dgm:t>
    </dgm:pt>
    <dgm:pt modelId="{42893982-E764-4F71-896B-2C3D1B6C1992}">
      <dgm:prSet phldrT="[نص]"/>
      <dgm:spPr/>
      <dgm:t>
        <a:bodyPr/>
        <a:lstStyle/>
        <a:p>
          <a:pPr rtl="1"/>
          <a:r>
            <a:rPr lang="ar-SA" dirty="0" smtClean="0"/>
            <a:t>"عن جابر قال: كانت اليهود تقول: إذا أتى الرجل امرأته من خلفها في قُبلِها جاء الولد أحول، </a:t>
          </a:r>
          <a:r>
            <a:rPr lang="ar-SA" dirty="0" smtClean="0">
              <a:solidFill>
                <a:srgbClr val="FF0000"/>
              </a:solidFill>
            </a:rPr>
            <a:t>فنزلت: {نِسَاؤُكُمْ حَرْثٌ لَكُمْ فَأْتُوا حَرْثَكُمْ أَنَّى شِئْتُمْ}  </a:t>
          </a:r>
          <a:endParaRPr lang="ar-SA" dirty="0">
            <a:solidFill>
              <a:srgbClr val="FF0000"/>
            </a:solidFill>
          </a:endParaRPr>
        </a:p>
      </dgm:t>
    </dgm:pt>
    <dgm:pt modelId="{1F69110F-24B1-4E01-A2E1-5C392974EDFC}" type="parTrans" cxnId="{0A8FD24C-A537-4788-87DF-E08744826C8E}">
      <dgm:prSet/>
      <dgm:spPr/>
      <dgm:t>
        <a:bodyPr/>
        <a:lstStyle/>
        <a:p>
          <a:pPr rtl="1"/>
          <a:endParaRPr lang="ar-SA"/>
        </a:p>
      </dgm:t>
    </dgm:pt>
    <dgm:pt modelId="{B87A297C-787C-41CF-85B6-2FE03788FD79}" type="sibTrans" cxnId="{0A8FD24C-A537-4788-87DF-E08744826C8E}">
      <dgm:prSet/>
      <dgm:spPr/>
      <dgm:t>
        <a:bodyPr/>
        <a:lstStyle/>
        <a:p>
          <a:pPr rtl="1"/>
          <a:endParaRPr lang="ar-SA"/>
        </a:p>
      </dgm:t>
    </dgm:pt>
    <dgm:pt modelId="{450B336B-C054-46B3-938C-8DEE5FA35F81}">
      <dgm:prSet custT="1"/>
      <dgm:spPr/>
      <dgm:t>
        <a:bodyPr/>
        <a:lstStyle/>
        <a:p>
          <a:pPr algn="r" rtl="1"/>
          <a:r>
            <a:rPr lang="ar-SA" sz="2400" b="1" dirty="0" smtClean="0"/>
            <a:t>مثل: ما أخرجه الشيخان وغيرهما عن جندب البجلي قال: "اشتكى النبي -</a:t>
          </a:r>
          <a:r>
            <a:rPr lang="ar-SA" sz="1600" b="0" dirty="0" smtClean="0"/>
            <a:t>صلى الله عليه وسلم- </a:t>
          </a:r>
          <a:r>
            <a:rPr lang="ar-SA" sz="2400" b="1" dirty="0" smtClean="0"/>
            <a:t>فلم يقم ليلتين أو ثلاثًا، فأتته امرأة فقالت: يا محمد، ما أرى شيطانك إلا قد تركك، لم يقربك ليلتين أو ثلاثة</a:t>
          </a:r>
          <a:r>
            <a:rPr lang="ar-SA" sz="2400" b="1" dirty="0" smtClean="0">
              <a:solidFill>
                <a:srgbClr val="FF0000"/>
              </a:solidFill>
            </a:rPr>
            <a:t>، فأنزل الله: {وَالضُّحَى, وَاللَّيْلِ إِذَا سَجَى, مَا وَدَّعَكَ رَبُّكَ وَمَا قَلَى}</a:t>
          </a:r>
        </a:p>
      </dgm:t>
    </dgm:pt>
    <dgm:pt modelId="{1AF2F705-C7AE-4061-A811-C46BB896CFBF}" type="parTrans" cxnId="{84B27315-7644-4E6E-8B89-5D821A0AD40B}">
      <dgm:prSet/>
      <dgm:spPr/>
      <dgm:t>
        <a:bodyPr/>
        <a:lstStyle/>
        <a:p>
          <a:pPr rtl="1"/>
          <a:endParaRPr lang="ar-SA"/>
        </a:p>
      </dgm:t>
    </dgm:pt>
    <dgm:pt modelId="{BA9F4614-A8BB-4D51-AA54-8C3EBD6C3DA2}" type="sibTrans" cxnId="{84B27315-7644-4E6E-8B89-5D821A0AD40B}">
      <dgm:prSet/>
      <dgm:spPr/>
      <dgm:t>
        <a:bodyPr/>
        <a:lstStyle/>
        <a:p>
          <a:pPr rtl="1"/>
          <a:endParaRPr lang="ar-SA"/>
        </a:p>
      </dgm:t>
    </dgm:pt>
    <dgm:pt modelId="{4E6717A3-61ED-4E8A-BA11-E266852A3A26}" type="pres">
      <dgm:prSet presAssocID="{58A9FE94-B593-4534-878B-62FBB19B2A83}" presName="Name0" presStyleCnt="0">
        <dgm:presLayoutVars>
          <dgm:chPref val="1"/>
          <dgm:dir/>
          <dgm:animOne val="branch"/>
          <dgm:animLvl val="lvl"/>
          <dgm:resizeHandles val="exact"/>
        </dgm:presLayoutVars>
      </dgm:prSet>
      <dgm:spPr/>
    </dgm:pt>
    <dgm:pt modelId="{12D0D233-E799-4ABC-9B2A-08DEF2984111}" type="pres">
      <dgm:prSet presAssocID="{4366D700-F558-4D49-B92D-5F9DB43BE29C}" presName="root1" presStyleCnt="0"/>
      <dgm:spPr/>
    </dgm:pt>
    <dgm:pt modelId="{ECEB756E-F689-4E73-B75F-FE99AD0270C9}" type="pres">
      <dgm:prSet presAssocID="{4366D700-F558-4D49-B92D-5F9DB43BE29C}" presName="LevelOneTextNode" presStyleLbl="node0" presStyleIdx="0" presStyleCnt="1">
        <dgm:presLayoutVars>
          <dgm:chPref val="3"/>
        </dgm:presLayoutVars>
      </dgm:prSet>
      <dgm:spPr/>
    </dgm:pt>
    <dgm:pt modelId="{15FAB72B-175A-470E-8701-853641C52C74}" type="pres">
      <dgm:prSet presAssocID="{4366D700-F558-4D49-B92D-5F9DB43BE29C}" presName="level2hierChild" presStyleCnt="0"/>
      <dgm:spPr/>
    </dgm:pt>
    <dgm:pt modelId="{26C889DA-4CD5-4050-9402-B4F42FADB23C}" type="pres">
      <dgm:prSet presAssocID="{1F69110F-24B1-4E01-A2E1-5C392974EDFC}" presName="conn2-1" presStyleLbl="parChTrans1D2" presStyleIdx="0" presStyleCnt="2"/>
      <dgm:spPr/>
    </dgm:pt>
    <dgm:pt modelId="{B9A33B79-090D-4679-BB76-E39D45B1FB65}" type="pres">
      <dgm:prSet presAssocID="{1F69110F-24B1-4E01-A2E1-5C392974EDFC}" presName="connTx" presStyleLbl="parChTrans1D2" presStyleIdx="0" presStyleCnt="2"/>
      <dgm:spPr/>
    </dgm:pt>
    <dgm:pt modelId="{6DF226E3-E7BD-42AE-AD3C-664A3EDDEC95}" type="pres">
      <dgm:prSet presAssocID="{42893982-E764-4F71-896B-2C3D1B6C1992}" presName="root2" presStyleCnt="0"/>
      <dgm:spPr/>
    </dgm:pt>
    <dgm:pt modelId="{5B309655-A80A-4973-B0C9-1A955AED3107}" type="pres">
      <dgm:prSet presAssocID="{42893982-E764-4F71-896B-2C3D1B6C1992}" presName="LevelTwoTextNode" presStyleLbl="node2" presStyleIdx="0" presStyleCnt="2" custScaleX="130949" custScaleY="170447" custLinFactY="-12383" custLinFactNeighborX="-543" custLinFactNeighborY="-100000">
        <dgm:presLayoutVars>
          <dgm:chPref val="3"/>
        </dgm:presLayoutVars>
      </dgm:prSet>
      <dgm:spPr/>
      <dgm:t>
        <a:bodyPr/>
        <a:lstStyle/>
        <a:p>
          <a:pPr rtl="1"/>
          <a:endParaRPr lang="ar-SA"/>
        </a:p>
      </dgm:t>
    </dgm:pt>
    <dgm:pt modelId="{BA85BB76-939C-4BCB-B7CC-5149A7B98A1E}" type="pres">
      <dgm:prSet presAssocID="{42893982-E764-4F71-896B-2C3D1B6C1992}" presName="level3hierChild" presStyleCnt="0"/>
      <dgm:spPr/>
    </dgm:pt>
    <dgm:pt modelId="{C0FF31C3-9469-4AD4-9243-AF4DC5445D88}" type="pres">
      <dgm:prSet presAssocID="{1AF2F705-C7AE-4061-A811-C46BB896CFBF}" presName="conn2-1" presStyleLbl="parChTrans1D2" presStyleIdx="1" presStyleCnt="2"/>
      <dgm:spPr/>
    </dgm:pt>
    <dgm:pt modelId="{E69A4E07-FE06-401F-ABB9-55BE20BC8E59}" type="pres">
      <dgm:prSet presAssocID="{1AF2F705-C7AE-4061-A811-C46BB896CFBF}" presName="connTx" presStyleLbl="parChTrans1D2" presStyleIdx="1" presStyleCnt="2"/>
      <dgm:spPr/>
    </dgm:pt>
    <dgm:pt modelId="{42288EF6-B698-4A0E-AF01-9E4798BB34E5}" type="pres">
      <dgm:prSet presAssocID="{450B336B-C054-46B3-938C-8DEE5FA35F81}" presName="root2" presStyleCnt="0"/>
      <dgm:spPr/>
    </dgm:pt>
    <dgm:pt modelId="{07EA2C8D-90C0-4079-A7D6-E6E9F45501EE}" type="pres">
      <dgm:prSet presAssocID="{450B336B-C054-46B3-938C-8DEE5FA35F81}" presName="LevelTwoTextNode" presStyleLbl="node2" presStyleIdx="1" presStyleCnt="2" custScaleX="124662" custScaleY="212493">
        <dgm:presLayoutVars>
          <dgm:chPref val="3"/>
        </dgm:presLayoutVars>
      </dgm:prSet>
      <dgm:spPr/>
      <dgm:t>
        <a:bodyPr/>
        <a:lstStyle/>
        <a:p>
          <a:pPr rtl="1"/>
          <a:endParaRPr lang="ar-SA"/>
        </a:p>
      </dgm:t>
    </dgm:pt>
    <dgm:pt modelId="{5B131C94-84F2-402B-A952-6D4C53635841}" type="pres">
      <dgm:prSet presAssocID="{450B336B-C054-46B3-938C-8DEE5FA35F81}" presName="level3hierChild" presStyleCnt="0"/>
      <dgm:spPr/>
    </dgm:pt>
  </dgm:ptLst>
  <dgm:cxnLst>
    <dgm:cxn modelId="{B6288F1B-7A0F-4880-9C55-74D59821662C}" type="presOf" srcId="{1AF2F705-C7AE-4061-A811-C46BB896CFBF}" destId="{E69A4E07-FE06-401F-ABB9-55BE20BC8E59}" srcOrd="1" destOrd="0" presId="urn:microsoft.com/office/officeart/2008/layout/HorizontalMultiLevelHierarchy"/>
    <dgm:cxn modelId="{0A2E85DF-476E-4BBF-AA0F-9780734DB0FB}" type="presOf" srcId="{1AF2F705-C7AE-4061-A811-C46BB896CFBF}" destId="{C0FF31C3-9469-4AD4-9243-AF4DC5445D88}" srcOrd="0" destOrd="0" presId="urn:microsoft.com/office/officeart/2008/layout/HorizontalMultiLevelHierarchy"/>
    <dgm:cxn modelId="{84B27315-7644-4E6E-8B89-5D821A0AD40B}" srcId="{4366D700-F558-4D49-B92D-5F9DB43BE29C}" destId="{450B336B-C054-46B3-938C-8DEE5FA35F81}" srcOrd="1" destOrd="0" parTransId="{1AF2F705-C7AE-4061-A811-C46BB896CFBF}" sibTransId="{BA9F4614-A8BB-4D51-AA54-8C3EBD6C3DA2}"/>
    <dgm:cxn modelId="{55177A3A-AB87-437D-BA6D-C75B66300386}" srcId="{58A9FE94-B593-4534-878B-62FBB19B2A83}" destId="{4366D700-F558-4D49-B92D-5F9DB43BE29C}" srcOrd="0" destOrd="0" parTransId="{60358A90-4F1C-4D0F-B1B3-42DBD9DCA75B}" sibTransId="{65AD22D3-D98E-422C-98FA-383E27C1FD99}"/>
    <dgm:cxn modelId="{4042032B-DDEF-419B-B4E5-7DE192114A39}" type="presOf" srcId="{1F69110F-24B1-4E01-A2E1-5C392974EDFC}" destId="{26C889DA-4CD5-4050-9402-B4F42FADB23C}" srcOrd="0" destOrd="0" presId="urn:microsoft.com/office/officeart/2008/layout/HorizontalMultiLevelHierarchy"/>
    <dgm:cxn modelId="{2339D0B3-897F-4FF3-9F4C-28AA4FB3480E}" type="presOf" srcId="{58A9FE94-B593-4534-878B-62FBB19B2A83}" destId="{4E6717A3-61ED-4E8A-BA11-E266852A3A26}" srcOrd="0" destOrd="0" presId="urn:microsoft.com/office/officeart/2008/layout/HorizontalMultiLevelHierarchy"/>
    <dgm:cxn modelId="{FA8110B1-58B0-49C2-988C-660B470E9D27}" type="presOf" srcId="{42893982-E764-4F71-896B-2C3D1B6C1992}" destId="{5B309655-A80A-4973-B0C9-1A955AED3107}" srcOrd="0" destOrd="0" presId="urn:microsoft.com/office/officeart/2008/layout/HorizontalMultiLevelHierarchy"/>
    <dgm:cxn modelId="{0A8FD24C-A537-4788-87DF-E08744826C8E}" srcId="{4366D700-F558-4D49-B92D-5F9DB43BE29C}" destId="{42893982-E764-4F71-896B-2C3D1B6C1992}" srcOrd="0" destOrd="0" parTransId="{1F69110F-24B1-4E01-A2E1-5C392974EDFC}" sibTransId="{B87A297C-787C-41CF-85B6-2FE03788FD79}"/>
    <dgm:cxn modelId="{3FBB3C97-1EA5-4BFA-9F2E-98DCEAAB67FE}" type="presOf" srcId="{450B336B-C054-46B3-938C-8DEE5FA35F81}" destId="{07EA2C8D-90C0-4079-A7D6-E6E9F45501EE}" srcOrd="0" destOrd="0" presId="urn:microsoft.com/office/officeart/2008/layout/HorizontalMultiLevelHierarchy"/>
    <dgm:cxn modelId="{8FB55750-46AA-4912-8E57-4DFD03635DE6}" type="presOf" srcId="{1F69110F-24B1-4E01-A2E1-5C392974EDFC}" destId="{B9A33B79-090D-4679-BB76-E39D45B1FB65}" srcOrd="1" destOrd="0" presId="urn:microsoft.com/office/officeart/2008/layout/HorizontalMultiLevelHierarchy"/>
    <dgm:cxn modelId="{E314EC8C-A62C-40C4-914B-6F67490AC3FA}" type="presOf" srcId="{4366D700-F558-4D49-B92D-5F9DB43BE29C}" destId="{ECEB756E-F689-4E73-B75F-FE99AD0270C9}" srcOrd="0" destOrd="0" presId="urn:microsoft.com/office/officeart/2008/layout/HorizontalMultiLevelHierarchy"/>
    <dgm:cxn modelId="{B5E3EC0F-149E-4CB7-82CC-D7C008ED94C6}" type="presParOf" srcId="{4E6717A3-61ED-4E8A-BA11-E266852A3A26}" destId="{12D0D233-E799-4ABC-9B2A-08DEF2984111}" srcOrd="0" destOrd="0" presId="urn:microsoft.com/office/officeart/2008/layout/HorizontalMultiLevelHierarchy"/>
    <dgm:cxn modelId="{0232D9B0-9AB8-4836-BB20-49A228EBADAF}" type="presParOf" srcId="{12D0D233-E799-4ABC-9B2A-08DEF2984111}" destId="{ECEB756E-F689-4E73-B75F-FE99AD0270C9}" srcOrd="0" destOrd="0" presId="urn:microsoft.com/office/officeart/2008/layout/HorizontalMultiLevelHierarchy"/>
    <dgm:cxn modelId="{972D9C5D-E3BF-4BC0-8286-19252557418A}" type="presParOf" srcId="{12D0D233-E799-4ABC-9B2A-08DEF2984111}" destId="{15FAB72B-175A-470E-8701-853641C52C74}" srcOrd="1" destOrd="0" presId="urn:microsoft.com/office/officeart/2008/layout/HorizontalMultiLevelHierarchy"/>
    <dgm:cxn modelId="{21F554FA-2A65-46CC-B41E-CD70CF21AE83}" type="presParOf" srcId="{15FAB72B-175A-470E-8701-853641C52C74}" destId="{26C889DA-4CD5-4050-9402-B4F42FADB23C}" srcOrd="0" destOrd="0" presId="urn:microsoft.com/office/officeart/2008/layout/HorizontalMultiLevelHierarchy"/>
    <dgm:cxn modelId="{9E44C153-6E78-4EA6-8846-07918B210679}" type="presParOf" srcId="{26C889DA-4CD5-4050-9402-B4F42FADB23C}" destId="{B9A33B79-090D-4679-BB76-E39D45B1FB65}" srcOrd="0" destOrd="0" presId="urn:microsoft.com/office/officeart/2008/layout/HorizontalMultiLevelHierarchy"/>
    <dgm:cxn modelId="{413A0587-30F5-49CB-AEEF-917650D2207C}" type="presParOf" srcId="{15FAB72B-175A-470E-8701-853641C52C74}" destId="{6DF226E3-E7BD-42AE-AD3C-664A3EDDEC95}" srcOrd="1" destOrd="0" presId="urn:microsoft.com/office/officeart/2008/layout/HorizontalMultiLevelHierarchy"/>
    <dgm:cxn modelId="{7A4F3807-2346-43BE-BED3-8A1FCCE4F858}" type="presParOf" srcId="{6DF226E3-E7BD-42AE-AD3C-664A3EDDEC95}" destId="{5B309655-A80A-4973-B0C9-1A955AED3107}" srcOrd="0" destOrd="0" presId="urn:microsoft.com/office/officeart/2008/layout/HorizontalMultiLevelHierarchy"/>
    <dgm:cxn modelId="{04E63A5A-A09B-4B9C-AB9C-A503A82BB19A}" type="presParOf" srcId="{6DF226E3-E7BD-42AE-AD3C-664A3EDDEC95}" destId="{BA85BB76-939C-4BCB-B7CC-5149A7B98A1E}" srcOrd="1" destOrd="0" presId="urn:microsoft.com/office/officeart/2008/layout/HorizontalMultiLevelHierarchy"/>
    <dgm:cxn modelId="{36AA8730-23BD-4BC2-825A-AA9B7016B072}" type="presParOf" srcId="{15FAB72B-175A-470E-8701-853641C52C74}" destId="{C0FF31C3-9469-4AD4-9243-AF4DC5445D88}" srcOrd="2" destOrd="0" presId="urn:microsoft.com/office/officeart/2008/layout/HorizontalMultiLevelHierarchy"/>
    <dgm:cxn modelId="{EADA5AC1-3405-4395-98DB-22D4A610B2DF}" type="presParOf" srcId="{C0FF31C3-9469-4AD4-9243-AF4DC5445D88}" destId="{E69A4E07-FE06-401F-ABB9-55BE20BC8E59}" srcOrd="0" destOrd="0" presId="urn:microsoft.com/office/officeart/2008/layout/HorizontalMultiLevelHierarchy"/>
    <dgm:cxn modelId="{41B448EF-C7D9-4EA7-92DE-87CC5DD084B7}" type="presParOf" srcId="{15FAB72B-175A-470E-8701-853641C52C74}" destId="{42288EF6-B698-4A0E-AF01-9E4798BB34E5}" srcOrd="3" destOrd="0" presId="urn:microsoft.com/office/officeart/2008/layout/HorizontalMultiLevelHierarchy"/>
    <dgm:cxn modelId="{4D9AFB7F-9C13-421C-BC77-36747FE99EBA}" type="presParOf" srcId="{42288EF6-B698-4A0E-AF01-9E4798BB34E5}" destId="{07EA2C8D-90C0-4079-A7D6-E6E9F45501EE}" srcOrd="0" destOrd="0" presId="urn:microsoft.com/office/officeart/2008/layout/HorizontalMultiLevelHierarchy"/>
    <dgm:cxn modelId="{96B07BB1-B647-4973-82B5-8B874D5E2533}" type="presParOf" srcId="{42288EF6-B698-4A0E-AF01-9E4798BB34E5}" destId="{5B131C94-84F2-402B-A952-6D4C53635841}"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6CE5A67-3470-495A-97F0-BA7797A889FE}"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pPr rtl="1"/>
          <a:endParaRPr lang="ar-SA"/>
        </a:p>
      </dgm:t>
    </dgm:pt>
    <dgm:pt modelId="{FA3B481A-3198-496A-8B0F-AD2E90970BDA}">
      <dgm:prSet phldrT="[نص]" custT="1"/>
      <dgm:spPr/>
      <dgm:t>
        <a:bodyPr/>
        <a:lstStyle/>
        <a:p>
          <a:pPr rtl="1"/>
          <a:r>
            <a:rPr lang="ar-SA" sz="4800" dirty="0" smtClean="0"/>
            <a:t>أمثلة الصيغ </a:t>
          </a:r>
          <a:r>
            <a:rPr lang="ar-SA" sz="4800" dirty="0" err="1" smtClean="0"/>
            <a:t>غيرالصريحة</a:t>
          </a:r>
          <a:endParaRPr lang="ar-SA" sz="4800" dirty="0"/>
        </a:p>
      </dgm:t>
    </dgm:pt>
    <dgm:pt modelId="{4BA32C48-44F0-4D9D-901A-69F10836E51A}" type="parTrans" cxnId="{19AE40EA-9945-4E80-BB0A-A74F87B1A21C}">
      <dgm:prSet/>
      <dgm:spPr/>
      <dgm:t>
        <a:bodyPr/>
        <a:lstStyle/>
        <a:p>
          <a:pPr rtl="1"/>
          <a:endParaRPr lang="ar-SA"/>
        </a:p>
      </dgm:t>
    </dgm:pt>
    <dgm:pt modelId="{951AE5FA-558A-4F8F-9DEA-81CAF9874F74}" type="sibTrans" cxnId="{19AE40EA-9945-4E80-BB0A-A74F87B1A21C}">
      <dgm:prSet/>
      <dgm:spPr/>
      <dgm:t>
        <a:bodyPr/>
        <a:lstStyle/>
        <a:p>
          <a:pPr rtl="1"/>
          <a:endParaRPr lang="ar-SA"/>
        </a:p>
      </dgm:t>
    </dgm:pt>
    <dgm:pt modelId="{8129F22C-EAB8-406D-A2CC-C640ED53D365}">
      <dgm:prSet phldrT="[نص]" custT="1"/>
      <dgm:spPr>
        <a:solidFill>
          <a:srgbClr val="FFFF00">
            <a:alpha val="90000"/>
          </a:srgbClr>
        </a:solidFill>
      </dgm:spPr>
      <dgm:t>
        <a:bodyPr/>
        <a:lstStyle/>
        <a:p>
          <a:pPr rtl="1"/>
          <a:r>
            <a:rPr lang="ar-SA" sz="2200" b="1" dirty="0" smtClean="0">
              <a:solidFill>
                <a:srgbClr val="FF0000"/>
              </a:solidFill>
            </a:rPr>
            <a:t>1* </a:t>
          </a:r>
          <a:r>
            <a:rPr lang="ar-SA" sz="2200" b="1" dirty="0" smtClean="0"/>
            <a:t>ما رُوِي عن ابن عمر -</a:t>
          </a:r>
          <a:r>
            <a:rPr lang="ar-SA" sz="1600" b="1" dirty="0" smtClean="0"/>
            <a:t>رضي الله عنهما- </a:t>
          </a:r>
          <a:r>
            <a:rPr lang="ar-SA" sz="2200" b="1" dirty="0" smtClean="0"/>
            <a:t>قال: "أ</a:t>
          </a:r>
          <a:r>
            <a:rPr lang="ar-SA" sz="2200" b="1" dirty="0" smtClean="0">
              <a:solidFill>
                <a:srgbClr val="0070C0"/>
              </a:solidFill>
            </a:rPr>
            <a:t>ُنزلت</a:t>
          </a:r>
          <a:r>
            <a:rPr lang="ar-SA" sz="2200" b="1" dirty="0" smtClean="0"/>
            <a:t> {</a:t>
          </a:r>
          <a:r>
            <a:rPr lang="ar-SA" sz="2200" b="1" dirty="0" smtClean="0">
              <a:solidFill>
                <a:srgbClr val="FF0000"/>
              </a:solidFill>
            </a:rPr>
            <a:t>نِسَاؤُكُمْ حَرْثٌ لَكُمْ</a:t>
          </a:r>
          <a:r>
            <a:rPr lang="ar-SA" sz="2200" b="1" dirty="0" smtClean="0"/>
            <a:t>} ... الآية. في إتيان النساء في أدبارهن"</a:t>
          </a:r>
          <a:endParaRPr lang="ar-SA" sz="2200" b="1" dirty="0"/>
        </a:p>
      </dgm:t>
    </dgm:pt>
    <dgm:pt modelId="{A2BE0AE9-1B00-41AF-85B4-0A1880931C44}" type="parTrans" cxnId="{13858523-650A-44B8-9B23-36BAB79339BF}">
      <dgm:prSet/>
      <dgm:spPr/>
      <dgm:t>
        <a:bodyPr/>
        <a:lstStyle/>
        <a:p>
          <a:pPr rtl="1"/>
          <a:endParaRPr lang="ar-SA"/>
        </a:p>
      </dgm:t>
    </dgm:pt>
    <dgm:pt modelId="{5D553286-C0DE-47B4-8C58-959EE2D62D88}" type="sibTrans" cxnId="{13858523-650A-44B8-9B23-36BAB79339BF}">
      <dgm:prSet/>
      <dgm:spPr/>
      <dgm:t>
        <a:bodyPr/>
        <a:lstStyle/>
        <a:p>
          <a:pPr rtl="1"/>
          <a:endParaRPr lang="ar-SA"/>
        </a:p>
      </dgm:t>
    </dgm:pt>
    <dgm:pt modelId="{954871D2-0ACF-40AC-B478-8DCC27790955}">
      <dgm:prSet custT="1"/>
      <dgm:spPr>
        <a:solidFill>
          <a:srgbClr val="92D050">
            <a:alpha val="90000"/>
          </a:srgbClr>
        </a:solidFill>
      </dgm:spPr>
      <dgm:t>
        <a:bodyPr/>
        <a:lstStyle/>
        <a:p>
          <a:pPr rtl="1"/>
          <a:r>
            <a:rPr lang="ar-SA" sz="1800" b="1" dirty="0" smtClean="0">
              <a:solidFill>
                <a:srgbClr val="FF0000"/>
              </a:solidFill>
            </a:rPr>
            <a:t>2* </a:t>
          </a:r>
          <a:r>
            <a:rPr lang="ar-SA" sz="1800" b="1" dirty="0" smtClean="0"/>
            <a:t>ما رُوِيَ عن عبد الله بن الزبير "أن الزبير خاصم رجلًا من الأنصار قد شهد بدرًا مع النبي -</a:t>
          </a:r>
          <a:r>
            <a:rPr lang="ar-SA" sz="1600" b="0" dirty="0" smtClean="0"/>
            <a:t>صلى الله عليه وسلم</a:t>
          </a:r>
          <a:r>
            <a:rPr lang="ar-SA" sz="1800" b="1" dirty="0" smtClean="0"/>
            <a:t>- إلى رسول الله -</a:t>
          </a:r>
          <a:r>
            <a:rPr lang="ar-SA" sz="1400" b="0" dirty="0" smtClean="0"/>
            <a:t>صلى الله عليه وسلم</a:t>
          </a:r>
          <a:r>
            <a:rPr lang="ar-SA" sz="1800" b="1" dirty="0" smtClean="0"/>
            <a:t>- في شراج من الحرة، وكانا يسقيان به </a:t>
          </a:r>
          <a:r>
            <a:rPr lang="ar-SA" sz="1400" b="0" dirty="0" smtClean="0"/>
            <a:t>صلى الله عليه </a:t>
          </a:r>
          <a:r>
            <a:rPr lang="ar-SA" sz="1400" b="0" dirty="0" err="1" smtClean="0"/>
            <a:t>وسلم</a:t>
          </a:r>
          <a:r>
            <a:rPr lang="ar-SA" sz="1800" b="1" dirty="0" err="1" smtClean="0"/>
            <a:t>كلاهما</a:t>
          </a:r>
          <a:r>
            <a:rPr lang="ar-SA" sz="1800" b="1" dirty="0" smtClean="0"/>
            <a:t> النخل، فقال الأنصاري، سرِّح الماء يمر، فأبى عليه، فقال رسول الله, </a:t>
          </a:r>
          <a:r>
            <a:rPr lang="ar-SA" sz="1200" b="0" dirty="0" smtClean="0"/>
            <a:t>صلى الله عليه وسلم</a:t>
          </a:r>
          <a:r>
            <a:rPr lang="ar-SA" sz="1800" b="1" dirty="0" smtClean="0"/>
            <a:t>: "اسق يا زبير، ثم أَرْسِل الماء إلى جارك" فغضب الأنصاري وقال: يا رسول الله، أن كان ابن عمتك؟ فتلون وجه رسول الله -</a:t>
          </a:r>
          <a:r>
            <a:rPr lang="ar-SA" sz="1400" b="0" dirty="0" smtClean="0"/>
            <a:t>صلى الله عليه وسلم</a:t>
          </a:r>
          <a:r>
            <a:rPr lang="ar-SA" sz="1800" b="1" dirty="0" smtClean="0"/>
            <a:t>- ثم قال: "اسق يا زبير ثم احبس الماء حتى يرجع إلى الجُدر، ثم أَرْسِل الماء إلى جارك". </a:t>
          </a:r>
          <a:r>
            <a:rPr lang="ar-SA" sz="1800" b="1" dirty="0" err="1" smtClean="0"/>
            <a:t>واستوعى رسول الله -</a:t>
          </a:r>
          <a:r>
            <a:rPr lang="ar-SA" sz="1400" b="0" dirty="0" err="1" smtClean="0"/>
            <a:t>صلى الله عليه وسلم</a:t>
          </a:r>
          <a:r>
            <a:rPr lang="ar-SA" sz="1800" b="1" dirty="0" err="1" smtClean="0"/>
            <a:t>- للزبير حقه، وكان رسول الله -</a:t>
          </a:r>
          <a:r>
            <a:rPr lang="ar-SA" sz="1400" b="0" dirty="0" err="1" smtClean="0"/>
            <a:t>صلى الله عليه وسلم</a:t>
          </a:r>
          <a:r>
            <a:rPr lang="ar-SA" sz="1800" b="1" dirty="0" err="1" smtClean="0"/>
            <a:t>- قبل ذلك أشار على الزبير برأي أراد فيه سعة له وللأنصاري، فلما أحفظ رسول الله الأنصاري استرعى للزبير حقه في صريح الحكم، فقال الزبير: </a:t>
          </a:r>
          <a:r>
            <a:rPr lang="ar-SA" sz="1800" b="1" dirty="0" err="1" smtClean="0">
              <a:solidFill>
                <a:srgbClr val="0070C0"/>
              </a:solidFill>
            </a:rPr>
            <a:t>ما أحسب هذه الآية إلا في ذلك</a:t>
          </a:r>
          <a:r>
            <a:rPr lang="ar-SA" sz="1800" b="1" dirty="0" err="1" smtClean="0"/>
            <a:t>: {</a:t>
          </a:r>
          <a:r>
            <a:rPr lang="ar-SA" sz="2000" b="1" dirty="0" err="1" smtClean="0">
              <a:solidFill>
                <a:srgbClr val="FF0000"/>
              </a:solidFill>
            </a:rPr>
            <a:t>فَلا وَرَبِّكَ لا يُؤْمِنُونَ حَتَّى يُحَكِّمُوكَ فِيمَا شَجَرَ بَيْنَهُمْ</a:t>
          </a:r>
          <a:r>
            <a:rPr lang="ar-SA" sz="1800" b="1" dirty="0" err="1" smtClean="0"/>
            <a:t>}</a:t>
          </a:r>
        </a:p>
      </dgm:t>
    </dgm:pt>
    <dgm:pt modelId="{C508174E-38E9-481E-83F8-0FD9979FDBB7}" type="parTrans" cxnId="{F4485D3E-0095-4284-85B0-54A14DF81874}">
      <dgm:prSet/>
      <dgm:spPr/>
      <dgm:t>
        <a:bodyPr/>
        <a:lstStyle/>
        <a:p>
          <a:pPr rtl="1"/>
          <a:endParaRPr lang="ar-SA"/>
        </a:p>
      </dgm:t>
    </dgm:pt>
    <dgm:pt modelId="{DECD3285-6155-4EF1-851E-466BAA30BB02}" type="sibTrans" cxnId="{F4485D3E-0095-4284-85B0-54A14DF81874}">
      <dgm:prSet/>
      <dgm:spPr/>
      <dgm:t>
        <a:bodyPr/>
        <a:lstStyle/>
        <a:p>
          <a:pPr rtl="1"/>
          <a:endParaRPr lang="ar-SA"/>
        </a:p>
      </dgm:t>
    </dgm:pt>
    <dgm:pt modelId="{33743AF9-CC5C-4588-9044-330E9570867C}" type="pres">
      <dgm:prSet presAssocID="{86CE5A67-3470-495A-97F0-BA7797A889FE}" presName="diagram" presStyleCnt="0">
        <dgm:presLayoutVars>
          <dgm:chPref val="1"/>
          <dgm:dir/>
          <dgm:animOne val="branch"/>
          <dgm:animLvl val="lvl"/>
          <dgm:resizeHandles/>
        </dgm:presLayoutVars>
      </dgm:prSet>
      <dgm:spPr/>
    </dgm:pt>
    <dgm:pt modelId="{994272CE-4FCC-4D8D-9D4D-336F2ACA0C79}" type="pres">
      <dgm:prSet presAssocID="{FA3B481A-3198-496A-8B0F-AD2E90970BDA}" presName="root" presStyleCnt="0"/>
      <dgm:spPr/>
    </dgm:pt>
    <dgm:pt modelId="{3A5C8B76-BAAA-405D-9368-B42FD47A74C7}" type="pres">
      <dgm:prSet presAssocID="{FA3B481A-3198-496A-8B0F-AD2E90970BDA}" presName="rootComposite" presStyleCnt="0"/>
      <dgm:spPr/>
    </dgm:pt>
    <dgm:pt modelId="{335CDB88-8262-470A-B6DB-F8ECFDE8B582}" type="pres">
      <dgm:prSet presAssocID="{FA3B481A-3198-496A-8B0F-AD2E90970BDA}" presName="rootText" presStyleLbl="node1" presStyleIdx="0" presStyleCnt="1" custScaleX="91236" custScaleY="87208" custLinFactNeighborX="-8028" custLinFactNeighborY="4122"/>
      <dgm:spPr/>
      <dgm:t>
        <a:bodyPr/>
        <a:lstStyle/>
        <a:p>
          <a:pPr rtl="1"/>
          <a:endParaRPr lang="ar-SA"/>
        </a:p>
      </dgm:t>
    </dgm:pt>
    <dgm:pt modelId="{0A87C215-418D-48F7-AC63-8F9CE33FB172}" type="pres">
      <dgm:prSet presAssocID="{FA3B481A-3198-496A-8B0F-AD2E90970BDA}" presName="rootConnector" presStyleLbl="node1" presStyleIdx="0" presStyleCnt="1"/>
      <dgm:spPr/>
    </dgm:pt>
    <dgm:pt modelId="{844B3186-2444-4B72-93C3-04ECACE8F655}" type="pres">
      <dgm:prSet presAssocID="{FA3B481A-3198-496A-8B0F-AD2E90970BDA}" presName="childShape" presStyleCnt="0"/>
      <dgm:spPr/>
    </dgm:pt>
    <dgm:pt modelId="{8B73F968-2531-4293-9819-8604888666C5}" type="pres">
      <dgm:prSet presAssocID="{A2BE0AE9-1B00-41AF-85B4-0A1880931C44}" presName="Name13" presStyleLbl="parChTrans1D2" presStyleIdx="0" presStyleCnt="2"/>
      <dgm:spPr/>
    </dgm:pt>
    <dgm:pt modelId="{714412CE-35B9-4ED9-B3D3-79BE23D46025}" type="pres">
      <dgm:prSet presAssocID="{8129F22C-EAB8-406D-A2CC-C640ED53D365}" presName="childText" presStyleLbl="bgAcc1" presStyleIdx="0" presStyleCnt="2" custScaleX="143853" custScaleY="118927" custLinFactX="3156" custLinFactNeighborX="100000" custLinFactNeighborY="-65733">
        <dgm:presLayoutVars>
          <dgm:bulletEnabled val="1"/>
        </dgm:presLayoutVars>
      </dgm:prSet>
      <dgm:spPr/>
      <dgm:t>
        <a:bodyPr/>
        <a:lstStyle/>
        <a:p>
          <a:pPr rtl="1"/>
          <a:endParaRPr lang="ar-SA"/>
        </a:p>
      </dgm:t>
    </dgm:pt>
    <dgm:pt modelId="{EDD44A81-B156-46D7-AB90-14AF34F9F2D5}" type="pres">
      <dgm:prSet presAssocID="{C508174E-38E9-481E-83F8-0FD9979FDBB7}" presName="Name13" presStyleLbl="parChTrans1D2" presStyleIdx="1" presStyleCnt="2"/>
      <dgm:spPr/>
    </dgm:pt>
    <dgm:pt modelId="{09D0ECE3-DF19-456E-884D-1B93AFF89654}" type="pres">
      <dgm:prSet presAssocID="{954871D2-0ACF-40AC-B478-8DCC27790955}" presName="childText" presStyleLbl="bgAcc1" presStyleIdx="1" presStyleCnt="2" custScaleX="270083" custScaleY="173430" custLinFactNeighborX="16281" custLinFactNeighborY="-74866">
        <dgm:presLayoutVars>
          <dgm:bulletEnabled val="1"/>
        </dgm:presLayoutVars>
      </dgm:prSet>
      <dgm:spPr/>
      <dgm:t>
        <a:bodyPr/>
        <a:lstStyle/>
        <a:p>
          <a:pPr rtl="1"/>
          <a:endParaRPr lang="ar-SA"/>
        </a:p>
      </dgm:t>
    </dgm:pt>
  </dgm:ptLst>
  <dgm:cxnLst>
    <dgm:cxn modelId="{D94A1315-343D-4DFE-81CC-605BEEFC953D}" type="presOf" srcId="{954871D2-0ACF-40AC-B478-8DCC27790955}" destId="{09D0ECE3-DF19-456E-884D-1B93AFF89654}" srcOrd="0" destOrd="0" presId="urn:microsoft.com/office/officeart/2005/8/layout/hierarchy3"/>
    <dgm:cxn modelId="{13858523-650A-44B8-9B23-36BAB79339BF}" srcId="{FA3B481A-3198-496A-8B0F-AD2E90970BDA}" destId="{8129F22C-EAB8-406D-A2CC-C640ED53D365}" srcOrd="0" destOrd="0" parTransId="{A2BE0AE9-1B00-41AF-85B4-0A1880931C44}" sibTransId="{5D553286-C0DE-47B4-8C58-959EE2D62D88}"/>
    <dgm:cxn modelId="{158B87F4-1B71-4EC3-8403-806AAB3EB18A}" type="presOf" srcId="{8129F22C-EAB8-406D-A2CC-C640ED53D365}" destId="{714412CE-35B9-4ED9-B3D3-79BE23D46025}" srcOrd="0" destOrd="0" presId="urn:microsoft.com/office/officeart/2005/8/layout/hierarchy3"/>
    <dgm:cxn modelId="{52521F00-B59A-402B-81BD-D5D1F0D8A0C3}" type="presOf" srcId="{FA3B481A-3198-496A-8B0F-AD2E90970BDA}" destId="{335CDB88-8262-470A-B6DB-F8ECFDE8B582}" srcOrd="0" destOrd="0" presId="urn:microsoft.com/office/officeart/2005/8/layout/hierarchy3"/>
    <dgm:cxn modelId="{92FEB2C2-B3DE-4137-8B38-F33AE07DAFBB}" type="presOf" srcId="{A2BE0AE9-1B00-41AF-85B4-0A1880931C44}" destId="{8B73F968-2531-4293-9819-8604888666C5}" srcOrd="0" destOrd="0" presId="urn:microsoft.com/office/officeart/2005/8/layout/hierarchy3"/>
    <dgm:cxn modelId="{F4485D3E-0095-4284-85B0-54A14DF81874}" srcId="{FA3B481A-3198-496A-8B0F-AD2E90970BDA}" destId="{954871D2-0ACF-40AC-B478-8DCC27790955}" srcOrd="1" destOrd="0" parTransId="{C508174E-38E9-481E-83F8-0FD9979FDBB7}" sibTransId="{DECD3285-6155-4EF1-851E-466BAA30BB02}"/>
    <dgm:cxn modelId="{7F8078FA-E285-4574-BA75-37F85685D293}" type="presOf" srcId="{FA3B481A-3198-496A-8B0F-AD2E90970BDA}" destId="{0A87C215-418D-48F7-AC63-8F9CE33FB172}" srcOrd="1" destOrd="0" presId="urn:microsoft.com/office/officeart/2005/8/layout/hierarchy3"/>
    <dgm:cxn modelId="{379F1D1B-8CD7-4050-ADFB-3C40899C0A3E}" type="presOf" srcId="{C508174E-38E9-481E-83F8-0FD9979FDBB7}" destId="{EDD44A81-B156-46D7-AB90-14AF34F9F2D5}" srcOrd="0" destOrd="0" presId="urn:microsoft.com/office/officeart/2005/8/layout/hierarchy3"/>
    <dgm:cxn modelId="{62A978FC-4DE3-4F9F-9ABD-D67ADBA88224}" type="presOf" srcId="{86CE5A67-3470-495A-97F0-BA7797A889FE}" destId="{33743AF9-CC5C-4588-9044-330E9570867C}" srcOrd="0" destOrd="0" presId="urn:microsoft.com/office/officeart/2005/8/layout/hierarchy3"/>
    <dgm:cxn modelId="{19AE40EA-9945-4E80-BB0A-A74F87B1A21C}" srcId="{86CE5A67-3470-495A-97F0-BA7797A889FE}" destId="{FA3B481A-3198-496A-8B0F-AD2E90970BDA}" srcOrd="0" destOrd="0" parTransId="{4BA32C48-44F0-4D9D-901A-69F10836E51A}" sibTransId="{951AE5FA-558A-4F8F-9DEA-81CAF9874F74}"/>
    <dgm:cxn modelId="{D2E9FAEF-A850-45C2-B7CB-FFBD6A775FF0}" type="presParOf" srcId="{33743AF9-CC5C-4588-9044-330E9570867C}" destId="{994272CE-4FCC-4D8D-9D4D-336F2ACA0C79}" srcOrd="0" destOrd="0" presId="urn:microsoft.com/office/officeart/2005/8/layout/hierarchy3"/>
    <dgm:cxn modelId="{5CC723AE-E4CD-4A6D-937A-487C8CC1CB74}" type="presParOf" srcId="{994272CE-4FCC-4D8D-9D4D-336F2ACA0C79}" destId="{3A5C8B76-BAAA-405D-9368-B42FD47A74C7}" srcOrd="0" destOrd="0" presId="urn:microsoft.com/office/officeart/2005/8/layout/hierarchy3"/>
    <dgm:cxn modelId="{C1E571FC-1600-4934-B6FB-2CAE7F1905A8}" type="presParOf" srcId="{3A5C8B76-BAAA-405D-9368-B42FD47A74C7}" destId="{335CDB88-8262-470A-B6DB-F8ECFDE8B582}" srcOrd="0" destOrd="0" presId="urn:microsoft.com/office/officeart/2005/8/layout/hierarchy3"/>
    <dgm:cxn modelId="{D4755B71-5FA3-4B97-88B0-4D09EC188CE2}" type="presParOf" srcId="{3A5C8B76-BAAA-405D-9368-B42FD47A74C7}" destId="{0A87C215-418D-48F7-AC63-8F9CE33FB172}" srcOrd="1" destOrd="0" presId="urn:microsoft.com/office/officeart/2005/8/layout/hierarchy3"/>
    <dgm:cxn modelId="{F2EB34C0-EBA9-490F-92B9-4B9527BA14FA}" type="presParOf" srcId="{994272CE-4FCC-4D8D-9D4D-336F2ACA0C79}" destId="{844B3186-2444-4B72-93C3-04ECACE8F655}" srcOrd="1" destOrd="0" presId="urn:microsoft.com/office/officeart/2005/8/layout/hierarchy3"/>
    <dgm:cxn modelId="{85313796-FC18-456E-9211-7B99327341FA}" type="presParOf" srcId="{844B3186-2444-4B72-93C3-04ECACE8F655}" destId="{8B73F968-2531-4293-9819-8604888666C5}" srcOrd="0" destOrd="0" presId="urn:microsoft.com/office/officeart/2005/8/layout/hierarchy3"/>
    <dgm:cxn modelId="{BB662256-6B28-45DF-AA79-E6ECEBA4E730}" type="presParOf" srcId="{844B3186-2444-4B72-93C3-04ECACE8F655}" destId="{714412CE-35B9-4ED9-B3D3-79BE23D46025}" srcOrd="1" destOrd="0" presId="urn:microsoft.com/office/officeart/2005/8/layout/hierarchy3"/>
    <dgm:cxn modelId="{72C22441-A4B6-4B0B-990F-D93416C2AE2D}" type="presParOf" srcId="{844B3186-2444-4B72-93C3-04ECACE8F655}" destId="{EDD44A81-B156-46D7-AB90-14AF34F9F2D5}" srcOrd="2" destOrd="0" presId="urn:microsoft.com/office/officeart/2005/8/layout/hierarchy3"/>
    <dgm:cxn modelId="{429D63B2-74EF-4AD7-A782-B92B9B10E7DB}" type="presParOf" srcId="{844B3186-2444-4B72-93C3-04ECACE8F655}" destId="{09D0ECE3-DF19-456E-884D-1B93AFF89654}"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6662EE-25AD-421B-BFA4-1484484555A4}">
      <dsp:nvSpPr>
        <dsp:cNvPr id="0" name=""/>
        <dsp:cNvSpPr/>
      </dsp:nvSpPr>
      <dsp:spPr>
        <a:xfrm>
          <a:off x="7652667" y="3007978"/>
          <a:ext cx="808088" cy="2238953"/>
        </a:xfrm>
        <a:custGeom>
          <a:avLst/>
          <a:gdLst/>
          <a:ahLst/>
          <a:cxnLst/>
          <a:rect l="0" t="0" r="0" b="0"/>
          <a:pathLst>
            <a:path>
              <a:moveTo>
                <a:pt x="808088" y="0"/>
              </a:moveTo>
              <a:lnTo>
                <a:pt x="0" y="223895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47A85C6-2A94-44D0-A7F2-15E5C9D60709}">
      <dsp:nvSpPr>
        <dsp:cNvPr id="0" name=""/>
        <dsp:cNvSpPr/>
      </dsp:nvSpPr>
      <dsp:spPr>
        <a:xfrm>
          <a:off x="5211351" y="1370789"/>
          <a:ext cx="4721423" cy="514835"/>
        </a:xfrm>
        <a:custGeom>
          <a:avLst/>
          <a:gdLst/>
          <a:ahLst/>
          <a:cxnLst/>
          <a:rect l="0" t="0" r="0" b="0"/>
          <a:pathLst>
            <a:path>
              <a:moveTo>
                <a:pt x="0" y="0"/>
              </a:moveTo>
              <a:lnTo>
                <a:pt x="0" y="83271"/>
              </a:lnTo>
              <a:lnTo>
                <a:pt x="4721423" y="83271"/>
              </a:lnTo>
              <a:lnTo>
                <a:pt x="4721423" y="51483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92D7FAB-F90E-4EED-BF27-59EBD6A459E7}">
      <dsp:nvSpPr>
        <dsp:cNvPr id="0" name=""/>
        <dsp:cNvSpPr/>
      </dsp:nvSpPr>
      <dsp:spPr>
        <a:xfrm>
          <a:off x="251510" y="2758329"/>
          <a:ext cx="231647" cy="2620764"/>
        </a:xfrm>
        <a:custGeom>
          <a:avLst/>
          <a:gdLst/>
          <a:ahLst/>
          <a:cxnLst/>
          <a:rect l="0" t="0" r="0" b="0"/>
          <a:pathLst>
            <a:path>
              <a:moveTo>
                <a:pt x="231647" y="0"/>
              </a:moveTo>
              <a:lnTo>
                <a:pt x="0" y="262076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0F88BE5-5C39-487C-AFEF-9346C620336E}">
      <dsp:nvSpPr>
        <dsp:cNvPr id="0" name=""/>
        <dsp:cNvSpPr/>
      </dsp:nvSpPr>
      <dsp:spPr>
        <a:xfrm>
          <a:off x="2127210" y="1370789"/>
          <a:ext cx="3084140" cy="481522"/>
        </a:xfrm>
        <a:custGeom>
          <a:avLst/>
          <a:gdLst/>
          <a:ahLst/>
          <a:cxnLst/>
          <a:rect l="0" t="0" r="0" b="0"/>
          <a:pathLst>
            <a:path>
              <a:moveTo>
                <a:pt x="3084140" y="0"/>
              </a:moveTo>
              <a:lnTo>
                <a:pt x="3084140" y="49958"/>
              </a:lnTo>
              <a:lnTo>
                <a:pt x="0" y="49958"/>
              </a:lnTo>
              <a:lnTo>
                <a:pt x="0" y="48152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83B876D-B24A-4D69-9DAD-54766BE4BADE}">
      <dsp:nvSpPr>
        <dsp:cNvPr id="0" name=""/>
        <dsp:cNvSpPr/>
      </dsp:nvSpPr>
      <dsp:spPr>
        <a:xfrm>
          <a:off x="3903240" y="13438"/>
          <a:ext cx="2616222" cy="135735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rtl="1">
            <a:lnSpc>
              <a:spcPct val="90000"/>
            </a:lnSpc>
            <a:spcBef>
              <a:spcPct val="0"/>
            </a:spcBef>
            <a:spcAft>
              <a:spcPct val="35000"/>
            </a:spcAft>
          </a:pPr>
          <a:r>
            <a:rPr lang="ar-SA" sz="2800" b="1" kern="1200" dirty="0" smtClean="0">
              <a:solidFill>
                <a:srgbClr val="FF0000"/>
              </a:solidFill>
            </a:rPr>
            <a:t>صيغة سبب النزول</a:t>
          </a:r>
          <a:endParaRPr lang="ar-SA" sz="2800" b="1" kern="1200" dirty="0">
            <a:solidFill>
              <a:srgbClr val="FF0000"/>
            </a:solidFill>
          </a:endParaRPr>
        </a:p>
      </dsp:txBody>
      <dsp:txXfrm>
        <a:off x="3903240" y="13438"/>
        <a:ext cx="2616222" cy="1357350"/>
      </dsp:txXfrm>
    </dsp:sp>
    <dsp:sp modelId="{E2E170F7-9A90-4F74-A135-A89322AF8F38}">
      <dsp:nvSpPr>
        <dsp:cNvPr id="0" name=""/>
        <dsp:cNvSpPr/>
      </dsp:nvSpPr>
      <dsp:spPr>
        <a:xfrm>
          <a:off x="72144" y="1852311"/>
          <a:ext cx="4110132" cy="90601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rtl="1">
            <a:lnSpc>
              <a:spcPct val="90000"/>
            </a:lnSpc>
            <a:spcBef>
              <a:spcPct val="0"/>
            </a:spcBef>
            <a:spcAft>
              <a:spcPct val="35000"/>
            </a:spcAft>
          </a:pPr>
          <a:r>
            <a:rPr lang="ar-SA" sz="2800" b="1" kern="1200" dirty="0" smtClean="0"/>
            <a:t>وإما أن تكون محتملة</a:t>
          </a:r>
        </a:p>
        <a:p>
          <a:pPr lvl="0" algn="ctr" defTabSz="1244600" rtl="1">
            <a:lnSpc>
              <a:spcPct val="90000"/>
            </a:lnSpc>
            <a:spcBef>
              <a:spcPct val="0"/>
            </a:spcBef>
            <a:spcAft>
              <a:spcPct val="35000"/>
            </a:spcAft>
          </a:pPr>
          <a:endParaRPr lang="ar-SA" sz="1700" kern="1200" dirty="0"/>
        </a:p>
      </dsp:txBody>
      <dsp:txXfrm>
        <a:off x="72144" y="1852311"/>
        <a:ext cx="4110132" cy="906017"/>
      </dsp:txXfrm>
    </dsp:sp>
    <dsp:sp modelId="{9C3D3F46-7A9F-41E7-82C1-7CCF10E84D3C}">
      <dsp:nvSpPr>
        <dsp:cNvPr id="0" name=""/>
        <dsp:cNvSpPr/>
      </dsp:nvSpPr>
      <dsp:spPr>
        <a:xfrm>
          <a:off x="251510" y="3958344"/>
          <a:ext cx="5752007" cy="284149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r" defTabSz="1155700" rtl="1">
            <a:lnSpc>
              <a:spcPct val="90000"/>
            </a:lnSpc>
            <a:spcBef>
              <a:spcPct val="0"/>
            </a:spcBef>
            <a:spcAft>
              <a:spcPct val="35000"/>
            </a:spcAft>
          </a:pPr>
          <a:r>
            <a:rPr lang="ar-SA" sz="2600" kern="1200" dirty="0" smtClean="0"/>
            <a:t> كقول الراوي: "نزلت هذه الآية في كذا" فذلك يراد به تارة سبب النزول، ويراد به تارة أنه داخل في معنى الآية. وقوله: "أحسب هذه الآية نزلت في كذا" أو "ما أحسب هذه الآية نزلت إلا في كذا" فهاتان صيغتان تحتملان السببية وغيرها كذلك. ومثال الصيغة الأولى ما رُوِي عن ابن عمر -رضي الله عنهما- قال: "أُنزلت {نِسَاؤُكُمْ حَرْثٌ لَكُمْ}...الآية. في إتيان النساء في أدبارهن" </a:t>
          </a:r>
          <a:endParaRPr lang="ar-SA" sz="2600" kern="1200" dirty="0"/>
        </a:p>
      </dsp:txBody>
      <dsp:txXfrm>
        <a:off x="251510" y="3958344"/>
        <a:ext cx="5752007" cy="2841499"/>
      </dsp:txXfrm>
    </dsp:sp>
    <dsp:sp modelId="{D6150C8C-8B69-422C-86C9-D2860EE056BB}">
      <dsp:nvSpPr>
        <dsp:cNvPr id="0" name=""/>
        <dsp:cNvSpPr/>
      </dsp:nvSpPr>
      <dsp:spPr>
        <a:xfrm>
          <a:off x="8092751" y="1885624"/>
          <a:ext cx="3680048" cy="112235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rtl="1">
            <a:lnSpc>
              <a:spcPct val="90000"/>
            </a:lnSpc>
            <a:spcBef>
              <a:spcPct val="0"/>
            </a:spcBef>
            <a:spcAft>
              <a:spcPct val="35000"/>
            </a:spcAft>
          </a:pPr>
          <a:r>
            <a:rPr lang="ar-SA" sz="2400" b="1" kern="1200" dirty="0" smtClean="0"/>
            <a:t>إما أن تكون نصًّا صريحًا في السببية،</a:t>
          </a:r>
          <a:r>
            <a:rPr lang="ar-SA" sz="1400" kern="1200" dirty="0" smtClean="0"/>
            <a:t>.</a:t>
          </a:r>
          <a:endParaRPr lang="ar-SA" sz="1400" kern="1200" dirty="0"/>
        </a:p>
      </dsp:txBody>
      <dsp:txXfrm>
        <a:off x="8092751" y="1885624"/>
        <a:ext cx="3680048" cy="1122353"/>
      </dsp:txXfrm>
    </dsp:sp>
    <dsp:sp modelId="{E06193DE-16AD-4E52-888F-23656FFC7490}">
      <dsp:nvSpPr>
        <dsp:cNvPr id="0" name=""/>
        <dsp:cNvSpPr/>
      </dsp:nvSpPr>
      <dsp:spPr>
        <a:xfrm>
          <a:off x="7652667" y="4219399"/>
          <a:ext cx="4110132" cy="205506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rtl="1">
            <a:lnSpc>
              <a:spcPct val="90000"/>
            </a:lnSpc>
            <a:spcBef>
              <a:spcPct val="0"/>
            </a:spcBef>
            <a:spcAft>
              <a:spcPct val="35000"/>
            </a:spcAft>
          </a:pPr>
          <a:r>
            <a:rPr lang="ar-SA" sz="2200" kern="1200" dirty="0" smtClean="0"/>
            <a:t>كأن يقول ا لراوي: "سبب نزول هذه الآية كذا"، أو إذا أتى بفاء </a:t>
          </a:r>
          <a:r>
            <a:rPr lang="ar-SA" sz="2200" kern="1200" dirty="0" err="1" smtClean="0"/>
            <a:t>تعقيبية</a:t>
          </a:r>
          <a:r>
            <a:rPr lang="ar-SA" sz="2200" kern="1200" dirty="0" smtClean="0"/>
            <a:t> داخلة على مادة النزول بعد ذكر الحادثة أو السؤال، كما إذا قال: "حدث كذا" أو "سُئِلَ رسول الله </a:t>
          </a:r>
          <a:r>
            <a:rPr lang="ar-SA" sz="900" kern="1200" dirty="0" smtClean="0"/>
            <a:t>صلى الله عليه وسلم - </a:t>
          </a:r>
          <a:r>
            <a:rPr lang="ar-SA" sz="2200" kern="1200" dirty="0" smtClean="0"/>
            <a:t>عن كذا فنزلت الآية" - فهاتان صيغتان صريحتان في السببية سيأتي لهما أمثلة</a:t>
          </a:r>
          <a:endParaRPr lang="ar-SA" sz="2200" kern="1200" dirty="0"/>
        </a:p>
      </dsp:txBody>
      <dsp:txXfrm>
        <a:off x="7652667" y="4219399"/>
        <a:ext cx="4110132" cy="205506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FF31C3-9469-4AD4-9243-AF4DC5445D88}">
      <dsp:nvSpPr>
        <dsp:cNvPr id="0" name=""/>
        <dsp:cNvSpPr/>
      </dsp:nvSpPr>
      <dsp:spPr>
        <a:xfrm>
          <a:off x="1890561" y="2968625"/>
          <a:ext cx="738574" cy="1100244"/>
        </a:xfrm>
        <a:custGeom>
          <a:avLst/>
          <a:gdLst/>
          <a:ahLst/>
          <a:cxnLst/>
          <a:rect l="0" t="0" r="0" b="0"/>
          <a:pathLst>
            <a:path>
              <a:moveTo>
                <a:pt x="0" y="0"/>
              </a:moveTo>
              <a:lnTo>
                <a:pt x="369287" y="0"/>
              </a:lnTo>
              <a:lnTo>
                <a:pt x="369287" y="1100244"/>
              </a:lnTo>
              <a:lnTo>
                <a:pt x="738574" y="110024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kern="1200"/>
        </a:p>
      </dsp:txBody>
      <dsp:txXfrm>
        <a:off x="2226720" y="3485618"/>
        <a:ext cx="66257" cy="66257"/>
      </dsp:txXfrm>
    </dsp:sp>
    <dsp:sp modelId="{26C889DA-4CD5-4050-9402-B4F42FADB23C}">
      <dsp:nvSpPr>
        <dsp:cNvPr id="0" name=""/>
        <dsp:cNvSpPr/>
      </dsp:nvSpPr>
      <dsp:spPr>
        <a:xfrm>
          <a:off x="1890561" y="959510"/>
          <a:ext cx="718521" cy="2009114"/>
        </a:xfrm>
        <a:custGeom>
          <a:avLst/>
          <a:gdLst/>
          <a:ahLst/>
          <a:cxnLst/>
          <a:rect l="0" t="0" r="0" b="0"/>
          <a:pathLst>
            <a:path>
              <a:moveTo>
                <a:pt x="0" y="2009114"/>
              </a:moveTo>
              <a:lnTo>
                <a:pt x="359260" y="2009114"/>
              </a:lnTo>
              <a:lnTo>
                <a:pt x="359260" y="0"/>
              </a:lnTo>
              <a:lnTo>
                <a:pt x="718521"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rtl="1">
            <a:lnSpc>
              <a:spcPct val="90000"/>
            </a:lnSpc>
            <a:spcBef>
              <a:spcPct val="0"/>
            </a:spcBef>
            <a:spcAft>
              <a:spcPct val="35000"/>
            </a:spcAft>
          </a:pPr>
          <a:endParaRPr lang="ar-SA" sz="800" kern="1200"/>
        </a:p>
      </dsp:txBody>
      <dsp:txXfrm>
        <a:off x="2196479" y="1910724"/>
        <a:ext cx="106686" cy="106686"/>
      </dsp:txXfrm>
    </dsp:sp>
    <dsp:sp modelId="{ECEB756E-F689-4E73-B75F-FE99AD0270C9}">
      <dsp:nvSpPr>
        <dsp:cNvPr id="0" name=""/>
        <dsp:cNvSpPr/>
      </dsp:nvSpPr>
      <dsp:spPr>
        <a:xfrm rot="16200000">
          <a:off x="-1635205" y="2405687"/>
          <a:ext cx="5925659" cy="112587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2400300" rtl="1">
            <a:lnSpc>
              <a:spcPct val="90000"/>
            </a:lnSpc>
            <a:spcBef>
              <a:spcPct val="0"/>
            </a:spcBef>
            <a:spcAft>
              <a:spcPct val="35000"/>
            </a:spcAft>
          </a:pPr>
          <a:r>
            <a:rPr lang="ar-SA" sz="5400" kern="1200" dirty="0" smtClean="0"/>
            <a:t>أمثلة الصيغ الصريحة</a:t>
          </a:r>
          <a:endParaRPr lang="ar-SA" sz="5400" kern="1200" dirty="0"/>
        </a:p>
      </dsp:txBody>
      <dsp:txXfrm>
        <a:off x="-1635205" y="2405687"/>
        <a:ext cx="5925659" cy="1125875"/>
      </dsp:txXfrm>
    </dsp:sp>
    <dsp:sp modelId="{5B309655-A80A-4973-B0C9-1A955AED3107}">
      <dsp:nvSpPr>
        <dsp:cNvPr id="0" name=""/>
        <dsp:cNvSpPr/>
      </dsp:nvSpPr>
      <dsp:spPr>
        <a:xfrm>
          <a:off x="2609083" y="0"/>
          <a:ext cx="4835777" cy="191902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lvl="0" algn="ctr" defTabSz="1377950" rtl="1">
            <a:lnSpc>
              <a:spcPct val="90000"/>
            </a:lnSpc>
            <a:spcBef>
              <a:spcPct val="0"/>
            </a:spcBef>
            <a:spcAft>
              <a:spcPct val="35000"/>
            </a:spcAft>
          </a:pPr>
          <a:r>
            <a:rPr lang="ar-SA" sz="3100" kern="1200" dirty="0" smtClean="0"/>
            <a:t>"عن جابر قال: كانت اليهود تقول: إذا أتى الرجل امرأته من خلفها في قُبلِها جاء الولد أحول، </a:t>
          </a:r>
          <a:r>
            <a:rPr lang="ar-SA" sz="3100" kern="1200" dirty="0" smtClean="0">
              <a:solidFill>
                <a:srgbClr val="FF0000"/>
              </a:solidFill>
            </a:rPr>
            <a:t>فنزلت: {نِسَاؤُكُمْ حَرْثٌ لَكُمْ فَأْتُوا حَرْثَكُمْ أَنَّى شِئْتُمْ}  </a:t>
          </a:r>
          <a:endParaRPr lang="ar-SA" sz="3100" kern="1200" dirty="0">
            <a:solidFill>
              <a:srgbClr val="FF0000"/>
            </a:solidFill>
          </a:endParaRPr>
        </a:p>
      </dsp:txBody>
      <dsp:txXfrm>
        <a:off x="2609083" y="0"/>
        <a:ext cx="4835777" cy="1919020"/>
      </dsp:txXfrm>
    </dsp:sp>
    <dsp:sp modelId="{07EA2C8D-90C0-4079-A7D6-E6E9F45501EE}">
      <dsp:nvSpPr>
        <dsp:cNvPr id="0" name=""/>
        <dsp:cNvSpPr/>
      </dsp:nvSpPr>
      <dsp:spPr>
        <a:xfrm>
          <a:off x="2629135" y="2872666"/>
          <a:ext cx="4603606" cy="239240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r" defTabSz="1066800" rtl="1">
            <a:lnSpc>
              <a:spcPct val="90000"/>
            </a:lnSpc>
            <a:spcBef>
              <a:spcPct val="0"/>
            </a:spcBef>
            <a:spcAft>
              <a:spcPct val="35000"/>
            </a:spcAft>
          </a:pPr>
          <a:r>
            <a:rPr lang="ar-SA" sz="2400" b="1" kern="1200" dirty="0" smtClean="0"/>
            <a:t>مثل: ما أخرجه الشيخان وغيرهما عن جندب البجلي قال: "اشتكى النبي -</a:t>
          </a:r>
          <a:r>
            <a:rPr lang="ar-SA" sz="1600" b="0" kern="1200" dirty="0" smtClean="0"/>
            <a:t>صلى الله عليه وسلم- </a:t>
          </a:r>
          <a:r>
            <a:rPr lang="ar-SA" sz="2400" b="1" kern="1200" dirty="0" smtClean="0"/>
            <a:t>فلم يقم ليلتين أو ثلاثًا، فأتته امرأة فقالت: يا محمد، ما أرى شيطانك إلا قد تركك، لم يقربك ليلتين أو ثلاثة</a:t>
          </a:r>
          <a:r>
            <a:rPr lang="ar-SA" sz="2400" b="1" kern="1200" dirty="0" smtClean="0">
              <a:solidFill>
                <a:srgbClr val="FF0000"/>
              </a:solidFill>
            </a:rPr>
            <a:t>، فأنزل الله: {وَالضُّحَى, وَاللَّيْلِ إِذَا سَجَى, مَا وَدَّعَكَ رَبُّكَ وَمَا قَلَى}</a:t>
          </a:r>
        </a:p>
      </dsp:txBody>
      <dsp:txXfrm>
        <a:off x="2629135" y="2872666"/>
        <a:ext cx="4603606" cy="239240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5CDB88-8262-470A-B6DB-F8ECFDE8B582}">
      <dsp:nvSpPr>
        <dsp:cNvPr id="0" name=""/>
        <dsp:cNvSpPr/>
      </dsp:nvSpPr>
      <dsp:spPr>
        <a:xfrm>
          <a:off x="231350" y="67152"/>
          <a:ext cx="2830298" cy="135267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60960" rIns="91440" bIns="60960" numCol="1" spcCol="1270" anchor="ctr" anchorCtr="0">
          <a:noAutofit/>
        </a:bodyPr>
        <a:lstStyle/>
        <a:p>
          <a:pPr lvl="0" algn="ctr" defTabSz="2133600" rtl="1">
            <a:lnSpc>
              <a:spcPct val="90000"/>
            </a:lnSpc>
            <a:spcBef>
              <a:spcPct val="0"/>
            </a:spcBef>
            <a:spcAft>
              <a:spcPct val="35000"/>
            </a:spcAft>
          </a:pPr>
          <a:r>
            <a:rPr lang="ar-SA" sz="4800" kern="1200" dirty="0" smtClean="0"/>
            <a:t>أمثلة الصيغ </a:t>
          </a:r>
          <a:r>
            <a:rPr lang="ar-SA" sz="4800" kern="1200" dirty="0" err="1" smtClean="0"/>
            <a:t>غيرالصريحة</a:t>
          </a:r>
          <a:endParaRPr lang="ar-SA" sz="4800" kern="1200" dirty="0"/>
        </a:p>
      </dsp:txBody>
      <dsp:txXfrm>
        <a:off x="270968" y="106770"/>
        <a:ext cx="2751062" cy="1273435"/>
      </dsp:txXfrm>
    </dsp:sp>
    <dsp:sp modelId="{8B73F968-2531-4293-9819-8604888666C5}">
      <dsp:nvSpPr>
        <dsp:cNvPr id="0" name=""/>
        <dsp:cNvSpPr/>
      </dsp:nvSpPr>
      <dsp:spPr>
        <a:xfrm>
          <a:off x="514380" y="1419824"/>
          <a:ext cx="3092134" cy="226590"/>
        </a:xfrm>
        <a:custGeom>
          <a:avLst/>
          <a:gdLst/>
          <a:ahLst/>
          <a:cxnLst/>
          <a:rect l="0" t="0" r="0" b="0"/>
          <a:pathLst>
            <a:path>
              <a:moveTo>
                <a:pt x="0" y="0"/>
              </a:moveTo>
              <a:lnTo>
                <a:pt x="0" y="226590"/>
              </a:lnTo>
              <a:lnTo>
                <a:pt x="3092134" y="22659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14412CE-35B9-4ED9-B3D3-79BE23D46025}">
      <dsp:nvSpPr>
        <dsp:cNvPr id="0" name=""/>
        <dsp:cNvSpPr/>
      </dsp:nvSpPr>
      <dsp:spPr>
        <a:xfrm>
          <a:off x="3606515" y="724084"/>
          <a:ext cx="3570055" cy="1844660"/>
        </a:xfrm>
        <a:prstGeom prst="roundRect">
          <a:avLst>
            <a:gd name="adj" fmla="val 10000"/>
          </a:avLst>
        </a:prstGeom>
        <a:solidFill>
          <a:srgbClr val="FFFF00">
            <a:alpha val="90000"/>
          </a:srgb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27940" rIns="41910" bIns="27940" numCol="1" spcCol="1270" anchor="ctr" anchorCtr="0">
          <a:noAutofit/>
        </a:bodyPr>
        <a:lstStyle/>
        <a:p>
          <a:pPr lvl="0" algn="ctr" defTabSz="977900" rtl="1">
            <a:lnSpc>
              <a:spcPct val="90000"/>
            </a:lnSpc>
            <a:spcBef>
              <a:spcPct val="0"/>
            </a:spcBef>
            <a:spcAft>
              <a:spcPct val="35000"/>
            </a:spcAft>
          </a:pPr>
          <a:r>
            <a:rPr lang="ar-SA" sz="2200" b="1" kern="1200" dirty="0" smtClean="0">
              <a:solidFill>
                <a:srgbClr val="FF0000"/>
              </a:solidFill>
            </a:rPr>
            <a:t>1* </a:t>
          </a:r>
          <a:r>
            <a:rPr lang="ar-SA" sz="2200" b="1" kern="1200" dirty="0" smtClean="0"/>
            <a:t>ما رُوِي عن ابن عمر -</a:t>
          </a:r>
          <a:r>
            <a:rPr lang="ar-SA" sz="1600" b="1" kern="1200" dirty="0" smtClean="0"/>
            <a:t>رضي الله عنهما- </a:t>
          </a:r>
          <a:r>
            <a:rPr lang="ar-SA" sz="2200" b="1" kern="1200" dirty="0" smtClean="0"/>
            <a:t>قال: "أ</a:t>
          </a:r>
          <a:r>
            <a:rPr lang="ar-SA" sz="2200" b="1" kern="1200" dirty="0" smtClean="0">
              <a:solidFill>
                <a:srgbClr val="0070C0"/>
              </a:solidFill>
            </a:rPr>
            <a:t>ُنزلت</a:t>
          </a:r>
          <a:r>
            <a:rPr lang="ar-SA" sz="2200" b="1" kern="1200" dirty="0" smtClean="0"/>
            <a:t> {</a:t>
          </a:r>
          <a:r>
            <a:rPr lang="ar-SA" sz="2200" b="1" kern="1200" dirty="0" smtClean="0">
              <a:solidFill>
                <a:srgbClr val="FF0000"/>
              </a:solidFill>
            </a:rPr>
            <a:t>نِسَاؤُكُمْ حَرْثٌ لَكُمْ</a:t>
          </a:r>
          <a:r>
            <a:rPr lang="ar-SA" sz="2200" b="1" kern="1200" dirty="0" smtClean="0"/>
            <a:t>} ... الآية. في إتيان النساء في أدبارهن"</a:t>
          </a:r>
          <a:endParaRPr lang="ar-SA" sz="2200" b="1" kern="1200" dirty="0"/>
        </a:p>
      </dsp:txBody>
      <dsp:txXfrm>
        <a:off x="3660543" y="778112"/>
        <a:ext cx="3461999" cy="1736604"/>
      </dsp:txXfrm>
    </dsp:sp>
    <dsp:sp modelId="{EDD44A81-B156-46D7-AB90-14AF34F9F2D5}">
      <dsp:nvSpPr>
        <dsp:cNvPr id="0" name=""/>
        <dsp:cNvSpPr/>
      </dsp:nvSpPr>
      <dsp:spPr>
        <a:xfrm>
          <a:off x="514380" y="1419824"/>
          <a:ext cx="936124" cy="2740056"/>
        </a:xfrm>
        <a:custGeom>
          <a:avLst/>
          <a:gdLst/>
          <a:ahLst/>
          <a:cxnLst/>
          <a:rect l="0" t="0" r="0" b="0"/>
          <a:pathLst>
            <a:path>
              <a:moveTo>
                <a:pt x="0" y="0"/>
              </a:moveTo>
              <a:lnTo>
                <a:pt x="0" y="2740056"/>
              </a:lnTo>
              <a:lnTo>
                <a:pt x="936124" y="274005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9D0ECE3-DF19-456E-884D-1B93AFF89654}">
      <dsp:nvSpPr>
        <dsp:cNvPr id="0" name=""/>
        <dsp:cNvSpPr/>
      </dsp:nvSpPr>
      <dsp:spPr>
        <a:xfrm>
          <a:off x="1450504" y="2814856"/>
          <a:ext cx="6702754" cy="2690049"/>
        </a:xfrm>
        <a:prstGeom prst="roundRect">
          <a:avLst>
            <a:gd name="adj" fmla="val 10000"/>
          </a:avLst>
        </a:prstGeom>
        <a:solidFill>
          <a:srgbClr val="92D050">
            <a:alpha val="90000"/>
          </a:srgb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rtl="1">
            <a:lnSpc>
              <a:spcPct val="90000"/>
            </a:lnSpc>
            <a:spcBef>
              <a:spcPct val="0"/>
            </a:spcBef>
            <a:spcAft>
              <a:spcPct val="35000"/>
            </a:spcAft>
          </a:pPr>
          <a:r>
            <a:rPr lang="ar-SA" sz="1800" b="1" kern="1200" dirty="0" smtClean="0">
              <a:solidFill>
                <a:srgbClr val="FF0000"/>
              </a:solidFill>
            </a:rPr>
            <a:t>2* </a:t>
          </a:r>
          <a:r>
            <a:rPr lang="ar-SA" sz="1800" b="1" kern="1200" dirty="0" smtClean="0"/>
            <a:t>ما رُوِيَ عن عبد الله بن الزبير "أن الزبير خاصم رجلًا من الأنصار قد شهد بدرًا مع النبي -</a:t>
          </a:r>
          <a:r>
            <a:rPr lang="ar-SA" sz="1600" b="0" kern="1200" dirty="0" smtClean="0"/>
            <a:t>صلى الله عليه وسلم</a:t>
          </a:r>
          <a:r>
            <a:rPr lang="ar-SA" sz="1800" b="1" kern="1200" dirty="0" smtClean="0"/>
            <a:t>- إلى رسول الله -</a:t>
          </a:r>
          <a:r>
            <a:rPr lang="ar-SA" sz="1400" b="0" kern="1200" dirty="0" smtClean="0"/>
            <a:t>صلى الله عليه وسلم</a:t>
          </a:r>
          <a:r>
            <a:rPr lang="ar-SA" sz="1800" b="1" kern="1200" dirty="0" smtClean="0"/>
            <a:t>- في شراج من الحرة، وكانا يسقيان به </a:t>
          </a:r>
          <a:r>
            <a:rPr lang="ar-SA" sz="1400" b="0" kern="1200" dirty="0" smtClean="0"/>
            <a:t>صلى الله عليه </a:t>
          </a:r>
          <a:r>
            <a:rPr lang="ar-SA" sz="1400" b="0" kern="1200" dirty="0" err="1" smtClean="0"/>
            <a:t>وسلم</a:t>
          </a:r>
          <a:r>
            <a:rPr lang="ar-SA" sz="1800" b="1" kern="1200" dirty="0" err="1" smtClean="0"/>
            <a:t>كلاهما</a:t>
          </a:r>
          <a:r>
            <a:rPr lang="ar-SA" sz="1800" b="1" kern="1200" dirty="0" smtClean="0"/>
            <a:t> النخل، فقال الأنصاري، سرِّح الماء يمر، فأبى عليه، فقال رسول الله, </a:t>
          </a:r>
          <a:r>
            <a:rPr lang="ar-SA" sz="1200" b="0" kern="1200" dirty="0" smtClean="0"/>
            <a:t>صلى الله عليه وسلم</a:t>
          </a:r>
          <a:r>
            <a:rPr lang="ar-SA" sz="1800" b="1" kern="1200" dirty="0" smtClean="0"/>
            <a:t>: "اسق يا زبير، ثم أَرْسِل الماء إلى جارك" فغضب الأنصاري وقال: يا رسول الله، أن كان ابن عمتك؟ فتلون وجه رسول الله -</a:t>
          </a:r>
          <a:r>
            <a:rPr lang="ar-SA" sz="1400" b="0" kern="1200" dirty="0" smtClean="0"/>
            <a:t>صلى الله عليه وسلم</a:t>
          </a:r>
          <a:r>
            <a:rPr lang="ar-SA" sz="1800" b="1" kern="1200" dirty="0" smtClean="0"/>
            <a:t>- ثم قال: "اسق يا زبير ثم احبس الماء حتى يرجع إلى الجُدر، ثم أَرْسِل الماء إلى جارك". </a:t>
          </a:r>
          <a:r>
            <a:rPr lang="ar-SA" sz="1800" b="1" kern="1200" dirty="0" err="1" smtClean="0"/>
            <a:t>واستوعى رسول الله -</a:t>
          </a:r>
          <a:r>
            <a:rPr lang="ar-SA" sz="1400" b="0" kern="1200" dirty="0" err="1" smtClean="0"/>
            <a:t>صلى الله عليه وسلم</a:t>
          </a:r>
          <a:r>
            <a:rPr lang="ar-SA" sz="1800" b="1" kern="1200" dirty="0" err="1" smtClean="0"/>
            <a:t>- للزبير حقه، وكان رسول الله -</a:t>
          </a:r>
          <a:r>
            <a:rPr lang="ar-SA" sz="1400" b="0" kern="1200" dirty="0" err="1" smtClean="0"/>
            <a:t>صلى الله عليه وسلم</a:t>
          </a:r>
          <a:r>
            <a:rPr lang="ar-SA" sz="1800" b="1" kern="1200" dirty="0" err="1" smtClean="0"/>
            <a:t>- قبل ذلك أشار على الزبير برأي أراد فيه سعة له وللأنصاري، فلما أحفظ رسول الله الأنصاري استرعى للزبير حقه في صريح الحكم، فقال الزبير: </a:t>
          </a:r>
          <a:r>
            <a:rPr lang="ar-SA" sz="1800" b="1" kern="1200" dirty="0" err="1" smtClean="0">
              <a:solidFill>
                <a:srgbClr val="0070C0"/>
              </a:solidFill>
            </a:rPr>
            <a:t>ما أحسب هذه الآية إلا في ذلك</a:t>
          </a:r>
          <a:r>
            <a:rPr lang="ar-SA" sz="1800" b="1" kern="1200" dirty="0" err="1" smtClean="0"/>
            <a:t>: {</a:t>
          </a:r>
          <a:r>
            <a:rPr lang="ar-SA" sz="2000" b="1" kern="1200" dirty="0" err="1" smtClean="0">
              <a:solidFill>
                <a:srgbClr val="FF0000"/>
              </a:solidFill>
            </a:rPr>
            <a:t>فَلا وَرَبِّكَ لا يُؤْمِنُونَ حَتَّى يُحَكِّمُوكَ فِيمَا شَجَرَ بَيْنَهُمْ</a:t>
          </a:r>
          <a:r>
            <a:rPr lang="ar-SA" sz="1800" b="1" kern="1200" dirty="0" err="1" smtClean="0"/>
            <a:t>}</a:t>
          </a:r>
        </a:p>
      </dsp:txBody>
      <dsp:txXfrm>
        <a:off x="1529293" y="2893645"/>
        <a:ext cx="6545176" cy="2532471"/>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9BE778FF-0808-4894-8136-4FD67C46C8FC}" type="datetimeFigureOut">
              <a:rPr lang="ar-SA" smtClean="0"/>
              <a:t>20/05/36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3301884C-374D-4715-8D18-BEAF2CA58140}" type="slidenum">
              <a:rPr lang="ar-SA" smtClean="0"/>
              <a:t>‹#›</a:t>
            </a:fld>
            <a:endParaRPr lang="ar-SA"/>
          </a:p>
        </p:txBody>
      </p:sp>
    </p:spTree>
    <p:extLst>
      <p:ext uri="{BB962C8B-B14F-4D97-AF65-F5344CB8AC3E}">
        <p14:creationId xmlns:p14="http://schemas.microsoft.com/office/powerpoint/2010/main" val="14652705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9BE778FF-0808-4894-8136-4FD67C46C8FC}" type="datetimeFigureOut">
              <a:rPr lang="ar-SA" smtClean="0"/>
              <a:t>20/05/36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3301884C-374D-4715-8D18-BEAF2CA58140}" type="slidenum">
              <a:rPr lang="ar-SA" smtClean="0"/>
              <a:t>‹#›</a:t>
            </a:fld>
            <a:endParaRPr lang="ar-SA"/>
          </a:p>
        </p:txBody>
      </p:sp>
    </p:spTree>
    <p:extLst>
      <p:ext uri="{BB962C8B-B14F-4D97-AF65-F5344CB8AC3E}">
        <p14:creationId xmlns:p14="http://schemas.microsoft.com/office/powerpoint/2010/main" val="23343642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9BE778FF-0808-4894-8136-4FD67C46C8FC}" type="datetimeFigureOut">
              <a:rPr lang="ar-SA" smtClean="0"/>
              <a:t>20/05/36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3301884C-374D-4715-8D18-BEAF2CA58140}" type="slidenum">
              <a:rPr lang="ar-SA" smtClean="0"/>
              <a:t>‹#›</a:t>
            </a:fld>
            <a:endParaRPr lang="ar-SA"/>
          </a:p>
        </p:txBody>
      </p:sp>
    </p:spTree>
    <p:extLst>
      <p:ext uri="{BB962C8B-B14F-4D97-AF65-F5344CB8AC3E}">
        <p14:creationId xmlns:p14="http://schemas.microsoft.com/office/powerpoint/2010/main" val="1723527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9BE778FF-0808-4894-8136-4FD67C46C8FC}" type="datetimeFigureOut">
              <a:rPr lang="ar-SA" smtClean="0"/>
              <a:t>20/05/36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3301884C-374D-4715-8D18-BEAF2CA58140}" type="slidenum">
              <a:rPr lang="ar-SA" smtClean="0"/>
              <a:t>‹#›</a:t>
            </a:fld>
            <a:endParaRPr lang="ar-SA"/>
          </a:p>
        </p:txBody>
      </p:sp>
    </p:spTree>
    <p:extLst>
      <p:ext uri="{BB962C8B-B14F-4D97-AF65-F5344CB8AC3E}">
        <p14:creationId xmlns:p14="http://schemas.microsoft.com/office/powerpoint/2010/main" val="867507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9BE778FF-0808-4894-8136-4FD67C46C8FC}" type="datetimeFigureOut">
              <a:rPr lang="ar-SA" smtClean="0"/>
              <a:t>20/05/36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3301884C-374D-4715-8D18-BEAF2CA58140}" type="slidenum">
              <a:rPr lang="ar-SA" smtClean="0"/>
              <a:t>‹#›</a:t>
            </a:fld>
            <a:endParaRPr lang="ar-SA"/>
          </a:p>
        </p:txBody>
      </p:sp>
    </p:spTree>
    <p:extLst>
      <p:ext uri="{BB962C8B-B14F-4D97-AF65-F5344CB8AC3E}">
        <p14:creationId xmlns:p14="http://schemas.microsoft.com/office/powerpoint/2010/main" val="1698840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9BE778FF-0808-4894-8136-4FD67C46C8FC}" type="datetimeFigureOut">
              <a:rPr lang="ar-SA" smtClean="0"/>
              <a:t>20/05/36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3301884C-374D-4715-8D18-BEAF2CA58140}" type="slidenum">
              <a:rPr lang="ar-SA" smtClean="0"/>
              <a:t>‹#›</a:t>
            </a:fld>
            <a:endParaRPr lang="ar-SA"/>
          </a:p>
        </p:txBody>
      </p:sp>
    </p:spTree>
    <p:extLst>
      <p:ext uri="{BB962C8B-B14F-4D97-AF65-F5344CB8AC3E}">
        <p14:creationId xmlns:p14="http://schemas.microsoft.com/office/powerpoint/2010/main" val="1457246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9BE778FF-0808-4894-8136-4FD67C46C8FC}" type="datetimeFigureOut">
              <a:rPr lang="ar-SA" smtClean="0"/>
              <a:t>20/05/36</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3301884C-374D-4715-8D18-BEAF2CA58140}" type="slidenum">
              <a:rPr lang="ar-SA" smtClean="0"/>
              <a:t>‹#›</a:t>
            </a:fld>
            <a:endParaRPr lang="ar-SA"/>
          </a:p>
        </p:txBody>
      </p:sp>
    </p:spTree>
    <p:extLst>
      <p:ext uri="{BB962C8B-B14F-4D97-AF65-F5344CB8AC3E}">
        <p14:creationId xmlns:p14="http://schemas.microsoft.com/office/powerpoint/2010/main" val="37867144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9BE778FF-0808-4894-8136-4FD67C46C8FC}" type="datetimeFigureOut">
              <a:rPr lang="ar-SA" smtClean="0"/>
              <a:t>20/05/36</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3301884C-374D-4715-8D18-BEAF2CA58140}" type="slidenum">
              <a:rPr lang="ar-SA" smtClean="0"/>
              <a:t>‹#›</a:t>
            </a:fld>
            <a:endParaRPr lang="ar-SA"/>
          </a:p>
        </p:txBody>
      </p:sp>
    </p:spTree>
    <p:extLst>
      <p:ext uri="{BB962C8B-B14F-4D97-AF65-F5344CB8AC3E}">
        <p14:creationId xmlns:p14="http://schemas.microsoft.com/office/powerpoint/2010/main" val="42405529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9BE778FF-0808-4894-8136-4FD67C46C8FC}" type="datetimeFigureOut">
              <a:rPr lang="ar-SA" smtClean="0"/>
              <a:t>20/05/36</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3301884C-374D-4715-8D18-BEAF2CA58140}" type="slidenum">
              <a:rPr lang="ar-SA" smtClean="0"/>
              <a:t>‹#›</a:t>
            </a:fld>
            <a:endParaRPr lang="ar-SA"/>
          </a:p>
        </p:txBody>
      </p:sp>
    </p:spTree>
    <p:extLst>
      <p:ext uri="{BB962C8B-B14F-4D97-AF65-F5344CB8AC3E}">
        <p14:creationId xmlns:p14="http://schemas.microsoft.com/office/powerpoint/2010/main" val="28310965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BE778FF-0808-4894-8136-4FD67C46C8FC}" type="datetimeFigureOut">
              <a:rPr lang="ar-SA" smtClean="0"/>
              <a:t>20/05/36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3301884C-374D-4715-8D18-BEAF2CA58140}" type="slidenum">
              <a:rPr lang="ar-SA" smtClean="0"/>
              <a:t>‹#›</a:t>
            </a:fld>
            <a:endParaRPr lang="ar-SA"/>
          </a:p>
        </p:txBody>
      </p:sp>
    </p:spTree>
    <p:extLst>
      <p:ext uri="{BB962C8B-B14F-4D97-AF65-F5344CB8AC3E}">
        <p14:creationId xmlns:p14="http://schemas.microsoft.com/office/powerpoint/2010/main" val="1763372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BE778FF-0808-4894-8136-4FD67C46C8FC}" type="datetimeFigureOut">
              <a:rPr lang="ar-SA" smtClean="0"/>
              <a:t>20/05/36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3301884C-374D-4715-8D18-BEAF2CA58140}" type="slidenum">
              <a:rPr lang="ar-SA" smtClean="0"/>
              <a:t>‹#›</a:t>
            </a:fld>
            <a:endParaRPr lang="ar-SA"/>
          </a:p>
        </p:txBody>
      </p:sp>
    </p:spTree>
    <p:extLst>
      <p:ext uri="{BB962C8B-B14F-4D97-AF65-F5344CB8AC3E}">
        <p14:creationId xmlns:p14="http://schemas.microsoft.com/office/powerpoint/2010/main" val="22589837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BE778FF-0808-4894-8136-4FD67C46C8FC}" type="datetimeFigureOut">
              <a:rPr lang="ar-SA" smtClean="0"/>
              <a:t>20/05/36</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301884C-374D-4715-8D18-BEAF2CA58140}" type="slidenum">
              <a:rPr lang="ar-SA" smtClean="0"/>
              <a:t>‹#›</a:t>
            </a:fld>
            <a:endParaRPr lang="ar-SA"/>
          </a:p>
        </p:txBody>
      </p:sp>
    </p:spTree>
    <p:extLst>
      <p:ext uri="{BB962C8B-B14F-4D97-AF65-F5344CB8AC3E}">
        <p14:creationId xmlns:p14="http://schemas.microsoft.com/office/powerpoint/2010/main" val="25157855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476673"/>
            <a:ext cx="7772400" cy="792087"/>
          </a:xfrm>
        </p:spPr>
        <p:txBody>
          <a:bodyPr/>
          <a:lstStyle/>
          <a:p>
            <a:r>
              <a:rPr lang="ar-SA" b="1" i="0" dirty="0" smtClean="0">
                <a:solidFill>
                  <a:srgbClr val="A52A2A"/>
                </a:solidFill>
                <a:effectLst/>
                <a:latin typeface="Traditional Arabic"/>
              </a:rPr>
              <a:t>العبرة بعموم اللفظ لا بخصوص السبب</a:t>
            </a:r>
            <a:r>
              <a:rPr lang="ar-SA" b="1" i="0" dirty="0" smtClean="0">
                <a:solidFill>
                  <a:srgbClr val="222222"/>
                </a:solidFill>
                <a:effectLst/>
                <a:latin typeface="Traditional Arabic"/>
              </a:rPr>
              <a:t>:</a:t>
            </a:r>
            <a:endParaRPr lang="ar-SA" dirty="0"/>
          </a:p>
        </p:txBody>
      </p:sp>
      <p:sp>
        <p:nvSpPr>
          <p:cNvPr id="3" name="عنوان فرعي 2"/>
          <p:cNvSpPr>
            <a:spLocks noGrp="1"/>
          </p:cNvSpPr>
          <p:nvPr>
            <p:ph type="subTitle" idx="1"/>
          </p:nvPr>
        </p:nvSpPr>
        <p:spPr>
          <a:xfrm>
            <a:off x="683568" y="1196752"/>
            <a:ext cx="7992888" cy="4968552"/>
          </a:xfrm>
        </p:spPr>
        <p:txBody>
          <a:bodyPr>
            <a:noAutofit/>
          </a:bodyPr>
          <a:lstStyle/>
          <a:p>
            <a:pPr algn="r"/>
            <a:r>
              <a:rPr lang="ar-SA" sz="2800" b="1" u="sng" dirty="0" smtClean="0">
                <a:solidFill>
                  <a:schemeClr val="tx1"/>
                </a:solidFill>
              </a:rPr>
              <a:t>إذا اتفق ما نزل مع السبب :</a:t>
            </a:r>
          </a:p>
          <a:p>
            <a:pPr algn="r"/>
            <a:r>
              <a:rPr lang="ar-SA" sz="2800" b="1" dirty="0" smtClean="0">
                <a:solidFill>
                  <a:schemeClr val="tx1"/>
                </a:solidFill>
              </a:rPr>
              <a:t>* </a:t>
            </a:r>
            <a:r>
              <a:rPr lang="ar-SA" sz="2800" b="1" dirty="0" smtClean="0">
                <a:solidFill>
                  <a:srgbClr val="FF0000"/>
                </a:solidFill>
              </a:rPr>
              <a:t>في العموم؛ حُمل العام على عمومه.                                   </a:t>
            </a:r>
            <a:r>
              <a:rPr lang="ar-SA" sz="2800" b="1" dirty="0" smtClean="0">
                <a:solidFill>
                  <a:schemeClr val="tx1"/>
                </a:solidFill>
              </a:rPr>
              <a:t>* </a:t>
            </a:r>
            <a:r>
              <a:rPr lang="ar-SA" sz="2800" b="1" dirty="0" smtClean="0">
                <a:solidFill>
                  <a:srgbClr val="00B050"/>
                </a:solidFill>
              </a:rPr>
              <a:t>أو في الخصوص؛ حُمل على خصوصه.</a:t>
            </a:r>
          </a:p>
          <a:p>
            <a:pPr algn="r"/>
            <a:r>
              <a:rPr lang="ar-SA" sz="2800" b="1" dirty="0" smtClean="0">
                <a:solidFill>
                  <a:srgbClr val="FF0000"/>
                </a:solidFill>
              </a:rPr>
              <a:t>ومثال الأول </a:t>
            </a:r>
            <a:r>
              <a:rPr lang="ar-SA" sz="2800" b="1" dirty="0" smtClean="0"/>
              <a:t>قوله تعالى: {</a:t>
            </a:r>
            <a:r>
              <a:rPr lang="ar-SA" sz="2800" b="1" dirty="0" smtClean="0">
                <a:solidFill>
                  <a:srgbClr val="0070C0"/>
                </a:solidFill>
              </a:rPr>
              <a:t>وَيَسْأَلونَكَ عَنِ الْمَحِيضِ قُلْ هُوَ أَذًى فَاعْتَزِلُوا النِّسَاءَ فِي الْمَحِيضِ وَلا تَقْرَبُوهُنَّ حَتَّى يَطْهُرْنَ فَإِذَا تَطَهَّرْنَ فَأْتُوهُنَّ مِنْ حَيْثُ أَمَرَكُمُ اللَّهُ إِنَّ اللَّهَ يُحِبُّ التَّوَّابِينَ وَيُحِبُّ الْمُتَطَهِّرِينَ</a:t>
            </a:r>
            <a:r>
              <a:rPr lang="ar-SA" sz="2800" b="1" dirty="0" smtClean="0"/>
              <a:t>}عن أنس قال: "إن اليهود كانوا إذا حاضت المرأة منهم أخرجوها من البيت ولم </a:t>
            </a:r>
            <a:r>
              <a:rPr lang="ar-SA" sz="2800" b="1" dirty="0" err="1" smtClean="0"/>
              <a:t>يؤاكلوها</a:t>
            </a:r>
            <a:r>
              <a:rPr lang="ar-SA" sz="2800" b="1" dirty="0" smtClean="0"/>
              <a:t> ولم يشاربوها ولم يجامعوها في البيوت، فسُئل رسول الله -صلى الله عليه وسلم- عن ذلك، فأنزل الله: {وَيَسْأَلونَكَ عَنِ الْمَحِيضِ} .. الآية، فقال رسول الله, صلى الله عليه وسلم: "جامعوهن في البيوت، واصنعوا كل شيء إلا النكاح" </a:t>
            </a:r>
            <a:endParaRPr lang="ar-SA" sz="2800" b="1" dirty="0"/>
          </a:p>
        </p:txBody>
      </p:sp>
    </p:spTree>
    <p:extLst>
      <p:ext uri="{BB962C8B-B14F-4D97-AF65-F5344CB8AC3E}">
        <p14:creationId xmlns:p14="http://schemas.microsoft.com/office/powerpoint/2010/main" val="4021284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0"/>
            <a:ext cx="8229600" cy="6126163"/>
          </a:xfrm>
          <a:solidFill>
            <a:schemeClr val="accent1">
              <a:lumMod val="20000"/>
              <a:lumOff val="80000"/>
            </a:schemeClr>
          </a:solidFill>
        </p:spPr>
        <p:txBody>
          <a:bodyPr>
            <a:normAutofit/>
          </a:bodyPr>
          <a:lstStyle/>
          <a:p>
            <a:pPr marL="0" indent="0">
              <a:buNone/>
            </a:pPr>
            <a:r>
              <a:rPr lang="ar-SA" dirty="0" smtClean="0"/>
              <a:t>   قال </a:t>
            </a:r>
            <a:r>
              <a:rPr lang="ar-SA" dirty="0"/>
              <a:t>ابن تيمية: "قولهم: </a:t>
            </a:r>
            <a:r>
              <a:rPr lang="ar-SA" dirty="0">
                <a:solidFill>
                  <a:srgbClr val="FF0000"/>
                </a:solidFill>
              </a:rPr>
              <a:t>نزلت هذه الآية في كذا </a:t>
            </a:r>
            <a:r>
              <a:rPr lang="ar-SA" dirty="0"/>
              <a:t>يراد به تارة سبب النزول، ويراد به تارة أن ذلك داخل في الآية وإن لم يكن السبب، وقد تنازع العلماء في </a:t>
            </a:r>
            <a:r>
              <a:rPr lang="ar-SA" dirty="0">
                <a:solidFill>
                  <a:srgbClr val="FF0000"/>
                </a:solidFill>
              </a:rPr>
              <a:t>قول الصحابي: "نزلت هذه الآية في كذا</a:t>
            </a:r>
            <a:r>
              <a:rPr lang="ar-SA" dirty="0"/>
              <a:t>"، هل يجري مجرى المسند كما لو ذكر السبب الذي أنزلت لأجله أو يجري مجرى التفسير منه الذي ليس بمسند؟ فالبخاري يُدخله في المسند، وغيره لا يدخله فيه، وأكثر المسانيد على هذا الاصطلاح كمسند أحمد وغيره، بخلاف ما إذا ذكر سببًا نزلت عقبه فإنهم كلهم يدخلون مثل هذا في المسند"2, وقال الزركشي في البرهان: "قد عُرِفَ من عادة الصحابة والتابعين أن أحدهم إذا قال: </a:t>
            </a:r>
            <a:r>
              <a:rPr lang="ar-SA" dirty="0">
                <a:solidFill>
                  <a:srgbClr val="FF0000"/>
                </a:solidFill>
              </a:rPr>
              <a:t>"نزلت هذه الآية في كذا" </a:t>
            </a:r>
            <a:r>
              <a:rPr lang="ar-SA" dirty="0"/>
              <a:t>فإنه يريد بذلك أنها تتضمن هذا الحكم لا أن هذا كان السبب في نزولها فهو من جنس الاستدلال على الحكم بالآية، لا من جنس النقل لما وقع"</a:t>
            </a:r>
          </a:p>
        </p:txBody>
      </p:sp>
    </p:spTree>
    <p:extLst>
      <p:ext uri="{BB962C8B-B14F-4D97-AF65-F5344CB8AC3E}">
        <p14:creationId xmlns:p14="http://schemas.microsoft.com/office/powerpoint/2010/main" val="4045881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994122"/>
          </a:xfrm>
          <a:solidFill>
            <a:srgbClr val="FFFF00"/>
          </a:solidFill>
        </p:spPr>
        <p:txBody>
          <a:bodyPr/>
          <a:lstStyle/>
          <a:p>
            <a:r>
              <a:rPr lang="ar-SA" b="1" dirty="0">
                <a:solidFill>
                  <a:srgbClr val="A52A2A"/>
                </a:solidFill>
                <a:latin typeface="Traditional Arabic" panose="02020603050405020304" pitchFamily="18" charset="-78"/>
                <a:cs typeface="Traditional Arabic" panose="02020603050405020304" pitchFamily="18" charset="-78"/>
              </a:rPr>
              <a:t>تعدد الروايات في سبب النزول</a:t>
            </a:r>
            <a:r>
              <a:rPr lang="ar-SA" b="1" dirty="0">
                <a:solidFill>
                  <a:srgbClr val="222222"/>
                </a:solidFill>
                <a:latin typeface="Traditional Arabic" panose="02020603050405020304" pitchFamily="18" charset="-78"/>
                <a:cs typeface="Traditional Arabic" panose="02020603050405020304" pitchFamily="18" charset="-78"/>
              </a:rPr>
              <a:t>:</a:t>
            </a:r>
            <a:endParaRPr lang="ar-SA" dirty="0"/>
          </a:p>
        </p:txBody>
      </p:sp>
      <p:sp>
        <p:nvSpPr>
          <p:cNvPr id="3" name="عنصر نائب للمحتوى 2"/>
          <p:cNvSpPr>
            <a:spLocks noGrp="1"/>
          </p:cNvSpPr>
          <p:nvPr>
            <p:ph idx="1"/>
          </p:nvPr>
        </p:nvSpPr>
        <p:spPr>
          <a:xfrm>
            <a:off x="457200" y="1268760"/>
            <a:ext cx="8229600" cy="4857403"/>
          </a:xfrm>
        </p:spPr>
        <p:txBody>
          <a:bodyPr>
            <a:normAutofit/>
          </a:bodyPr>
          <a:lstStyle/>
          <a:p>
            <a:pPr marL="0" indent="0">
              <a:buNone/>
            </a:pPr>
            <a:r>
              <a:rPr lang="ar-SA" sz="2800" dirty="0" smtClean="0">
                <a:solidFill>
                  <a:srgbClr val="C00000"/>
                </a:solidFill>
              </a:rPr>
              <a:t>إذا تعددت </a:t>
            </a:r>
            <a:r>
              <a:rPr lang="ar-SA" sz="2800" dirty="0">
                <a:solidFill>
                  <a:srgbClr val="C00000"/>
                </a:solidFill>
              </a:rPr>
              <a:t>الروايات في سبب </a:t>
            </a:r>
            <a:r>
              <a:rPr lang="ar-SA" sz="2800" dirty="0" smtClean="0">
                <a:solidFill>
                  <a:srgbClr val="C00000"/>
                </a:solidFill>
              </a:rPr>
              <a:t>النزول </a:t>
            </a:r>
            <a:r>
              <a:rPr lang="ar-SA" sz="2800" b="1" u="sng" dirty="0" smtClean="0">
                <a:solidFill>
                  <a:schemeClr val="accent3">
                    <a:lumMod val="75000"/>
                  </a:schemeClr>
                </a:solidFill>
              </a:rPr>
              <a:t>فللمفسر أحد المواقف التالية:</a:t>
            </a:r>
          </a:p>
          <a:p>
            <a:pPr marL="0" indent="0">
              <a:buNone/>
            </a:pPr>
            <a:r>
              <a:rPr lang="ar-SA" sz="2800" u="sng" dirty="0">
                <a:solidFill>
                  <a:srgbClr val="FF0000"/>
                </a:solidFill>
              </a:rPr>
              <a:t>"</a:t>
            </a:r>
            <a:r>
              <a:rPr lang="ar-SA" sz="2800" u="sng" dirty="0" smtClean="0">
                <a:solidFill>
                  <a:srgbClr val="FF0000"/>
                </a:solidFill>
              </a:rPr>
              <a:t>أ" </a:t>
            </a:r>
            <a:r>
              <a:rPr lang="ar-SA" sz="2800" dirty="0" smtClean="0"/>
              <a:t>فإن </a:t>
            </a:r>
            <a:r>
              <a:rPr lang="ar-SA" sz="2800" dirty="0"/>
              <a:t>كان الجميع غير صريح في السببية فلا ضرر حيث يُحمل على التفسير والدخول في </a:t>
            </a:r>
            <a:r>
              <a:rPr lang="ar-SA" sz="2800" dirty="0" smtClean="0"/>
              <a:t>الآية.</a:t>
            </a:r>
          </a:p>
          <a:p>
            <a:pPr marL="0" indent="0">
              <a:buNone/>
            </a:pPr>
            <a:endParaRPr lang="ar-SA" sz="2800" dirty="0" smtClean="0"/>
          </a:p>
          <a:p>
            <a:pPr marL="0" indent="0">
              <a:buNone/>
            </a:pPr>
            <a:r>
              <a:rPr lang="ar-SA" sz="2800" u="sng" dirty="0">
                <a:solidFill>
                  <a:srgbClr val="FF0000"/>
                </a:solidFill>
              </a:rPr>
              <a:t>"ب</a:t>
            </a:r>
            <a:r>
              <a:rPr lang="ar-SA" sz="2800" u="sng" dirty="0" smtClean="0">
                <a:solidFill>
                  <a:srgbClr val="FF0000"/>
                </a:solidFill>
              </a:rPr>
              <a:t>" </a:t>
            </a:r>
            <a:r>
              <a:rPr lang="ar-SA" sz="2800" dirty="0" smtClean="0"/>
              <a:t>وإن </a:t>
            </a:r>
            <a:r>
              <a:rPr lang="ar-SA" sz="2800" dirty="0"/>
              <a:t>كان بعضه غير صريح وبعضه الآخر صريحًا فالمعتمد هو </a:t>
            </a:r>
            <a:r>
              <a:rPr lang="ar-SA" sz="2800" dirty="0" smtClean="0"/>
              <a:t>الصريح.</a:t>
            </a:r>
          </a:p>
          <a:p>
            <a:pPr marL="0" indent="0">
              <a:buNone/>
            </a:pPr>
            <a:endParaRPr lang="ar-SA" sz="2800" dirty="0" smtClean="0"/>
          </a:p>
          <a:p>
            <a:pPr marL="0" indent="0">
              <a:buNone/>
            </a:pPr>
            <a:r>
              <a:rPr lang="ar-SA" sz="2800" u="sng" dirty="0">
                <a:solidFill>
                  <a:srgbClr val="FF0000"/>
                </a:solidFill>
              </a:rPr>
              <a:t>"جـ</a:t>
            </a:r>
            <a:r>
              <a:rPr lang="ar-SA" sz="2800" u="sng" dirty="0" smtClean="0">
                <a:solidFill>
                  <a:srgbClr val="FF0000"/>
                </a:solidFill>
              </a:rPr>
              <a:t>" </a:t>
            </a:r>
            <a:r>
              <a:rPr lang="ar-SA" sz="2800" dirty="0" smtClean="0"/>
              <a:t>وإن </a:t>
            </a:r>
            <a:r>
              <a:rPr lang="ar-SA" sz="2800" dirty="0"/>
              <a:t>كان الجميع صريحًا فلا يخلو، إما أن يكون أحدهما صحيحًا أو الجميع صحيحًا, فإن كان أحدهما صحيحًا دون الآخر فالصحيح هو </a:t>
            </a:r>
            <a:r>
              <a:rPr lang="ar-SA" sz="2800" dirty="0" smtClean="0"/>
              <a:t>المعتمد.</a:t>
            </a:r>
          </a:p>
          <a:p>
            <a:pPr marL="0" indent="0">
              <a:buNone/>
            </a:pPr>
            <a:endParaRPr lang="ar-SA" sz="2800" dirty="0"/>
          </a:p>
        </p:txBody>
      </p:sp>
    </p:spTree>
    <p:extLst>
      <p:ext uri="{BB962C8B-B14F-4D97-AF65-F5344CB8AC3E}">
        <p14:creationId xmlns:p14="http://schemas.microsoft.com/office/powerpoint/2010/main" val="2004292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16632"/>
            <a:ext cx="8229600" cy="6009531"/>
          </a:xfrm>
          <a:solidFill>
            <a:srgbClr val="FFDA65"/>
          </a:solidFill>
          <a:ln>
            <a:solidFill>
              <a:schemeClr val="accent1"/>
            </a:solidFill>
          </a:ln>
        </p:spPr>
        <p:txBody>
          <a:bodyPr/>
          <a:lstStyle/>
          <a:p>
            <a:pPr marL="0" indent="0">
              <a:buNone/>
            </a:pPr>
            <a:r>
              <a:rPr lang="ar-SA" u="sng" dirty="0">
                <a:solidFill>
                  <a:srgbClr val="FF0000"/>
                </a:solidFill>
              </a:rPr>
              <a:t>"د" </a:t>
            </a:r>
            <a:r>
              <a:rPr lang="ar-SA" dirty="0"/>
              <a:t>وإن كان الجميع صحيحًا فالترجيح إن </a:t>
            </a:r>
            <a:r>
              <a:rPr lang="ar-SA" dirty="0" smtClean="0"/>
              <a:t>أمكن.</a:t>
            </a:r>
          </a:p>
          <a:p>
            <a:pPr marL="0" indent="0">
              <a:buNone/>
            </a:pPr>
            <a:endParaRPr lang="ar-SA" dirty="0" smtClean="0"/>
          </a:p>
          <a:p>
            <a:pPr marL="0" indent="0">
              <a:buNone/>
            </a:pPr>
            <a:r>
              <a:rPr lang="ar-SA" dirty="0">
                <a:solidFill>
                  <a:srgbClr val="FF0000"/>
                </a:solidFill>
              </a:rPr>
              <a:t> </a:t>
            </a:r>
            <a:r>
              <a:rPr lang="ar-SA" u="sng" dirty="0" smtClean="0">
                <a:solidFill>
                  <a:srgbClr val="FF0000"/>
                </a:solidFill>
              </a:rPr>
              <a:t>"هـ" </a:t>
            </a:r>
            <a:r>
              <a:rPr lang="ar-SA" dirty="0" smtClean="0"/>
              <a:t>وإلا فالجمع إن أمكن.</a:t>
            </a:r>
          </a:p>
          <a:p>
            <a:pPr marL="0" indent="0">
              <a:buNone/>
            </a:pPr>
            <a:endParaRPr lang="ar-SA" dirty="0" smtClean="0"/>
          </a:p>
          <a:p>
            <a:pPr marL="0" indent="0">
              <a:buNone/>
            </a:pPr>
            <a:r>
              <a:rPr lang="ar-SA" dirty="0"/>
              <a:t> </a:t>
            </a:r>
            <a:r>
              <a:rPr lang="ar-SA" u="sng" dirty="0">
                <a:solidFill>
                  <a:srgbClr val="FF0000"/>
                </a:solidFill>
              </a:rPr>
              <a:t>"و" </a:t>
            </a:r>
            <a:r>
              <a:rPr lang="ar-SA" dirty="0" smtClean="0"/>
              <a:t>وإلا </a:t>
            </a:r>
            <a:r>
              <a:rPr lang="ar-SA" dirty="0"/>
              <a:t>حُمِل على تعدد النزول </a:t>
            </a:r>
            <a:r>
              <a:rPr lang="ar-SA" dirty="0" smtClean="0"/>
              <a:t>وتكرره..   </a:t>
            </a:r>
          </a:p>
          <a:p>
            <a:pPr marL="0" indent="0">
              <a:buNone/>
            </a:pPr>
            <a:endParaRPr lang="ar-SA" dirty="0"/>
          </a:p>
          <a:p>
            <a:pPr marL="0" indent="0">
              <a:buNone/>
            </a:pPr>
            <a:r>
              <a:rPr lang="ar-SA" dirty="0" smtClean="0">
                <a:solidFill>
                  <a:srgbClr val="FF0000"/>
                </a:solidFill>
              </a:rPr>
              <a:t>**</a:t>
            </a:r>
            <a:r>
              <a:rPr lang="ar-SA" dirty="0" smtClean="0"/>
              <a:t>  </a:t>
            </a:r>
            <a:r>
              <a:rPr lang="ar-SA" dirty="0" smtClean="0">
                <a:solidFill>
                  <a:srgbClr val="0070C0"/>
                </a:solidFill>
              </a:rPr>
              <a:t>وفي </a:t>
            </a:r>
            <a:r>
              <a:rPr lang="ar-SA" dirty="0">
                <a:solidFill>
                  <a:srgbClr val="0070C0"/>
                </a:solidFill>
              </a:rPr>
              <a:t>هذا القسم الأخير مقال، وفي النفس منه شيء.</a:t>
            </a:r>
          </a:p>
        </p:txBody>
      </p:sp>
    </p:spTree>
    <p:extLst>
      <p:ext uri="{BB962C8B-B14F-4D97-AF65-F5344CB8AC3E}">
        <p14:creationId xmlns:p14="http://schemas.microsoft.com/office/powerpoint/2010/main" val="1775843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922114"/>
          </a:xfrm>
        </p:spPr>
        <p:txBody>
          <a:bodyPr/>
          <a:lstStyle/>
          <a:p>
            <a:r>
              <a:rPr lang="ar-SA" b="1" dirty="0">
                <a:solidFill>
                  <a:srgbClr val="A52A2A"/>
                </a:solidFill>
                <a:latin typeface="Traditional Arabic" panose="02020603050405020304" pitchFamily="18" charset="-78"/>
                <a:cs typeface="Traditional Arabic" panose="02020603050405020304" pitchFamily="18" charset="-78"/>
              </a:rPr>
              <a:t>تعدد النزول مع وحدة السبب</a:t>
            </a:r>
            <a:r>
              <a:rPr lang="ar-SA" b="1" dirty="0">
                <a:solidFill>
                  <a:srgbClr val="222222"/>
                </a:solidFill>
                <a:latin typeface="Traditional Arabic" panose="02020603050405020304" pitchFamily="18" charset="-78"/>
                <a:cs typeface="Traditional Arabic" panose="02020603050405020304" pitchFamily="18" charset="-78"/>
              </a:rPr>
              <a:t>:</a:t>
            </a:r>
            <a:endParaRPr lang="ar-SA" dirty="0"/>
          </a:p>
        </p:txBody>
      </p:sp>
      <p:sp>
        <p:nvSpPr>
          <p:cNvPr id="3" name="عنصر نائب للمحتوى 2"/>
          <p:cNvSpPr>
            <a:spLocks noGrp="1"/>
          </p:cNvSpPr>
          <p:nvPr>
            <p:ph idx="1"/>
          </p:nvPr>
        </p:nvSpPr>
        <p:spPr>
          <a:xfrm>
            <a:off x="457200" y="1052736"/>
            <a:ext cx="8229600" cy="5073427"/>
          </a:xfrm>
          <a:solidFill>
            <a:schemeClr val="tx2">
              <a:lumMod val="40000"/>
              <a:lumOff val="60000"/>
            </a:schemeClr>
          </a:solidFill>
        </p:spPr>
        <p:txBody>
          <a:bodyPr>
            <a:normAutofit fontScale="77500" lnSpcReduction="20000"/>
          </a:bodyPr>
          <a:lstStyle/>
          <a:p>
            <a:pPr marL="0" indent="0">
              <a:buNone/>
            </a:pPr>
            <a:r>
              <a:rPr lang="ar-SA" dirty="0">
                <a:solidFill>
                  <a:srgbClr val="C00000"/>
                </a:solidFill>
              </a:rPr>
              <a:t>قد يتعدد ما ينزل والسبب واحد</a:t>
            </a:r>
            <a:r>
              <a:rPr lang="ar-SA" dirty="0"/>
              <a:t>، ولا شيء في ذلك، فقد ينزل في الواقعة الواحدة آيات عديدة في سور شتى. </a:t>
            </a:r>
            <a:r>
              <a:rPr lang="ar-SA" dirty="0">
                <a:solidFill>
                  <a:srgbClr val="FF0000"/>
                </a:solidFill>
              </a:rPr>
              <a:t>ومثاله</a:t>
            </a:r>
            <a:r>
              <a:rPr lang="ar-SA" dirty="0"/>
              <a:t>: ما أخرجه سعيد بن منصور وعبد الرزاق والترمذي وابن جرير وابن المنذر وابن أبي حاتم والطبراني والحاكم وصححه عن أم سلمة قالت: "يا رسول الله، لا أسمع الله ذكر النساء في الهجرة بشيء، فأنزل الله: {فَاسْتَجَابَ لَهُمْ رَبُّهُمْ أَنِّي لا أُضِيعُ عَمَلَ عَامِلٍ مِنْكُمْ مِنْ ذَكَرٍ أَوْ أُنْثَى بَعْضُكُمْ مِنْ بَعْضٍ} ... </a:t>
            </a:r>
            <a:r>
              <a:rPr lang="ar-SA" dirty="0" smtClean="0"/>
              <a:t>الآية.</a:t>
            </a:r>
            <a:endParaRPr lang="ar-SA" dirty="0"/>
          </a:p>
          <a:p>
            <a:pPr marL="0" indent="0">
              <a:buNone/>
            </a:pPr>
            <a:r>
              <a:rPr lang="ar-SA" dirty="0"/>
              <a:t>وأخرج أحمد والنَّسائي وابن جرير وابن المنذر والطبراني وابن </a:t>
            </a:r>
            <a:r>
              <a:rPr lang="ar-SA" dirty="0" err="1"/>
              <a:t>مردويه</a:t>
            </a:r>
            <a:r>
              <a:rPr lang="ar-SA" dirty="0"/>
              <a:t> عن أم سلمة قالت: "قلت: يا رسول الله، ما لنا لا نُذكر في القرآن كما يُذكر الرجال؟ فلم يرعني منه ذات يوم إلا نداؤه على المنبر وهو يقول: {إِنَّ الْمُسْلِمِينَ وَالْمُسْلِمَاتِ</a:t>
            </a:r>
            <a:r>
              <a:rPr lang="ar-SA" dirty="0" smtClean="0"/>
              <a:t>}... </a:t>
            </a:r>
            <a:r>
              <a:rPr lang="ar-SA" dirty="0"/>
              <a:t>إلى آخر الآية.</a:t>
            </a:r>
          </a:p>
          <a:p>
            <a:pPr marL="0" indent="0">
              <a:buNone/>
            </a:pPr>
            <a:r>
              <a:rPr lang="ar-SA" dirty="0"/>
              <a:t>وأخرج الحاكم عن أم سلمة أيضًا أنها قالت: تغزو الرجال ولا تغزو النساء، وإنما لنا نصف الميراث؟ فأنزل الله: {وَلا تَتَمَنَّوْا مَا فَضَّلَ اللَّهُ بِهِ بَعْضَكُمْ عَلَى بَعْضٍ لِلرِّجَالِ نَصِيبٌ مِمَّا اكْتَسَبُوا وَلِلنِّسَاءِ نَصِيبٌ مِمَّا اكْتَسَبْنَ</a:t>
            </a:r>
            <a:r>
              <a:rPr lang="ar-SA" dirty="0" smtClean="0"/>
              <a:t>} </a:t>
            </a:r>
            <a:r>
              <a:rPr lang="ar-SA" dirty="0"/>
              <a:t>الآية، وأنزل: {إِنَّ الْمُسْلِمِينَ وَالْمُسْلِمَاتِ} فهذه الآيات الثلاث نزلت على سبب واحد.</a:t>
            </a:r>
          </a:p>
        </p:txBody>
      </p:sp>
    </p:spTree>
    <p:extLst>
      <p:ext uri="{BB962C8B-B14F-4D97-AF65-F5344CB8AC3E}">
        <p14:creationId xmlns:p14="http://schemas.microsoft.com/office/powerpoint/2010/main" val="1517970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wheel(1)">
                                      <p:cBhvr>
                                        <p:cTn id="12" dur="20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wheel(1)">
                                      <p:cBhvr>
                                        <p:cTn id="17" dur="2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wheel(1)">
                                      <p:cBhvr>
                                        <p:cTn id="22" dur="20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wheel(1)">
                                      <p:cBhvr>
                                        <p:cTn id="2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18058"/>
          </a:xfrm>
        </p:spPr>
        <p:txBody>
          <a:bodyPr>
            <a:normAutofit fontScale="90000"/>
          </a:bodyPr>
          <a:lstStyle/>
          <a:p>
            <a:r>
              <a:rPr lang="ar-SA" sz="4000" b="1" dirty="0">
                <a:solidFill>
                  <a:srgbClr val="A52A2A"/>
                </a:solidFill>
                <a:latin typeface="Traditional Arabic" panose="02020603050405020304" pitchFamily="18" charset="-78"/>
                <a:cs typeface="Traditional Arabic" panose="02020603050405020304" pitchFamily="18" charset="-78"/>
              </a:rPr>
              <a:t>تقدم نزول الآية على الحكم</a:t>
            </a:r>
            <a:r>
              <a:rPr lang="ar-SA" b="1" dirty="0">
                <a:solidFill>
                  <a:srgbClr val="222222"/>
                </a:solidFill>
                <a:latin typeface="Traditional Arabic" panose="02020603050405020304" pitchFamily="18" charset="-78"/>
                <a:cs typeface="Traditional Arabic" panose="02020603050405020304" pitchFamily="18" charset="-78"/>
              </a:rPr>
              <a:t>:</a:t>
            </a:r>
            <a:endParaRPr lang="ar-SA" dirty="0"/>
          </a:p>
        </p:txBody>
      </p:sp>
      <p:sp>
        <p:nvSpPr>
          <p:cNvPr id="3" name="عنصر نائب للمحتوى 2"/>
          <p:cNvSpPr>
            <a:spLocks noGrp="1"/>
          </p:cNvSpPr>
          <p:nvPr>
            <p:ph idx="1"/>
          </p:nvPr>
        </p:nvSpPr>
        <p:spPr>
          <a:xfrm>
            <a:off x="457200" y="764704"/>
            <a:ext cx="8229600" cy="5361459"/>
          </a:xfrm>
          <a:solidFill>
            <a:schemeClr val="accent3"/>
          </a:solidFill>
        </p:spPr>
        <p:txBody>
          <a:bodyPr>
            <a:normAutofit fontScale="70000" lnSpcReduction="20000"/>
          </a:bodyPr>
          <a:lstStyle/>
          <a:p>
            <a:pPr marL="0" indent="0">
              <a:buNone/>
            </a:pPr>
            <a:r>
              <a:rPr lang="ar-SA" b="1" dirty="0">
                <a:solidFill>
                  <a:srgbClr val="222222"/>
                </a:solidFill>
                <a:latin typeface="Traditional Arabic" panose="02020603050405020304" pitchFamily="18" charset="-78"/>
                <a:cs typeface="Traditional Arabic" panose="02020603050405020304" pitchFamily="18" charset="-78"/>
              </a:rPr>
              <a:t>يذكر "الزركشي" نوعًا يتصل بأسباب النزول يسميه: "تقدم نزول الآية على الحكم"1, والمثال الذي ذكره في ذلك لا يدل على أن الآية تنزل في حكم خاص ثم لا يكون العمل بها إلا مؤخرًا، وإنما يدل على أن الآية قد تنزل بلفظ مجمل يحتمل أكثر من معنى ثم يُحمل تفسيرها على أحد المعاني فيما بعد فتكون دليلًا على حكم متأخر. جاء في "البرهان": "واعلم أنه قد يكون النزول سابقًا على الحكم، وهذا كقوله تعالى: {قَدْ أَفْلَحَ مَنْ تَزَكَّى} 1 فإنه يُستدل بها على زكاة الفطر، روى البيهقي بسنده إلى ابن عمر أنها نزلت في زكاة رمضان، ثم أسند مرفوعًا نحوه، وقال بعضهم: لا أدري ما وجه هذا التأويل؟ لأن هذه السورة مكية، ولم يكن بمكة عيد ولا زكاة".</a:t>
            </a:r>
          </a:p>
          <a:p>
            <a:pPr marL="0" indent="0">
              <a:buNone/>
            </a:pPr>
            <a:r>
              <a:rPr lang="ar-SA" b="1" dirty="0">
                <a:solidFill>
                  <a:srgbClr val="222222"/>
                </a:solidFill>
                <a:latin typeface="Traditional Arabic" panose="02020603050405020304" pitchFamily="18" charset="-78"/>
                <a:cs typeface="Traditional Arabic" panose="02020603050405020304" pitchFamily="18" charset="-78"/>
              </a:rPr>
              <a:t>وأجاب البغوي2 في تفسيره بأنه يجوز أن يكون النزول سابقًا على الحكم، كما قال: {لا أُقْسِمُ بِهَذَا الْبَلَدِ, وَأَنْتَ حِلٌّ بِهَذَا الْبَلَدِ} 3, فالسورة مكية، وظهر أثر الحل يوم فتح مكة، حتى قال عليه الصلاة والسلام: "أُحلت لي ساعة من نهار" 4.</a:t>
            </a:r>
          </a:p>
          <a:p>
            <a:pPr marL="0" indent="0">
              <a:buNone/>
            </a:pPr>
            <a:r>
              <a:rPr lang="ar-SA" b="1" dirty="0" smtClean="0">
                <a:solidFill>
                  <a:srgbClr val="222222"/>
                </a:solidFill>
                <a:latin typeface="Traditional Arabic" panose="02020603050405020304" pitchFamily="18" charset="-78"/>
                <a:cs typeface="Traditional Arabic" panose="02020603050405020304" pitchFamily="18" charset="-78"/>
              </a:rPr>
              <a:t>وكذلك </a:t>
            </a:r>
            <a:r>
              <a:rPr lang="ar-SA" b="1" dirty="0">
                <a:solidFill>
                  <a:srgbClr val="222222"/>
                </a:solidFill>
                <a:latin typeface="Traditional Arabic" panose="02020603050405020304" pitchFamily="18" charset="-78"/>
                <a:cs typeface="Traditional Arabic" panose="02020603050405020304" pitchFamily="18" charset="-78"/>
              </a:rPr>
              <a:t>نزل بمكة: {سَيُهْزَمُ الْجَمْعُ وَيُوَلُّونَ الدُّبُرَ} 5, قال عمر بن الخطاب: كنت لا أدري: أي الجمع يُهزم؟ فلما كان يوم بدر رأيت رسول الله -صلى الله عليه وسلم- يقول: {سَيُهْزَمُ الْجَمْعُ وَيُوَلُّونَ الدُّبُرَ} .</a:t>
            </a:r>
          </a:p>
          <a:p>
            <a:pPr marL="0" indent="0">
              <a:buNone/>
            </a:pPr>
            <a:r>
              <a:rPr lang="ar-SA" b="1" dirty="0">
                <a:solidFill>
                  <a:srgbClr val="222222"/>
                </a:solidFill>
                <a:latin typeface="Traditional Arabic" panose="02020603050405020304" pitchFamily="18" charset="-78"/>
                <a:cs typeface="Traditional Arabic" panose="02020603050405020304" pitchFamily="18" charset="-78"/>
              </a:rPr>
              <a:t>فأنت ترى فيما ذكره صاحب البرهان أن صيغة سبب النزول محتملة للسببية ولما تضمنته الآية من الأحكام "رَوَى البيهقي بسنده إلى ابن عمر أنها نزلت في زكاة رمضان"، والآيات التي ذكرها مُجْمَلة تحتمل أكثر من معنى، أو جاءت بصيغة الإخبار عما يحدث في المستقبل {سَيُهْزَمُ الْجَمْعُ وَيُوَلُّونَ الدُّبُرَ} .</a:t>
            </a:r>
            <a:endParaRPr lang="ar-SA" dirty="0"/>
          </a:p>
        </p:txBody>
      </p:sp>
    </p:spTree>
    <p:extLst>
      <p:ext uri="{BB962C8B-B14F-4D97-AF65-F5344CB8AC3E}">
        <p14:creationId xmlns:p14="http://schemas.microsoft.com/office/powerpoint/2010/main" val="2755563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Effect transition="in" filter="wipe(down)">
                                      <p:cBhvr>
                                        <p:cTn id="14" dur="500"/>
                                        <p:tgtEl>
                                          <p:spTgt spid="3">
                                            <p:bg/>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wipe(down)">
                                      <p:cBhvr>
                                        <p:cTn id="19" dur="500"/>
                                        <p:tgtEl>
                                          <p:spTgt spid="3">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wipe(down)">
                                      <p:cBhvr>
                                        <p:cTn id="24" dur="500"/>
                                        <p:tgtEl>
                                          <p:spTgt spid="3">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wipe(down)">
                                      <p:cBhvr>
                                        <p:cTn id="29" dur="500"/>
                                        <p:tgtEl>
                                          <p:spTgt spid="3">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wipe(down)">
                                      <p:cBhvr>
                                        <p:cTn id="34"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06090"/>
          </a:xfrm>
        </p:spPr>
        <p:txBody>
          <a:bodyPr>
            <a:normAutofit fontScale="90000"/>
          </a:bodyPr>
          <a:lstStyle/>
          <a:p>
            <a:r>
              <a:rPr lang="ar-SA" b="1" dirty="0">
                <a:solidFill>
                  <a:srgbClr val="A52A2A"/>
                </a:solidFill>
                <a:latin typeface="Traditional Arabic" panose="02020603050405020304" pitchFamily="18" charset="-78"/>
                <a:cs typeface="Traditional Arabic" panose="02020603050405020304" pitchFamily="18" charset="-78"/>
              </a:rPr>
              <a:t>تعدد ما نزل في شخص واحد</a:t>
            </a:r>
            <a:r>
              <a:rPr lang="ar-SA" b="1" dirty="0">
                <a:solidFill>
                  <a:srgbClr val="222222"/>
                </a:solidFill>
                <a:latin typeface="Traditional Arabic" panose="02020603050405020304" pitchFamily="18" charset="-78"/>
                <a:cs typeface="Traditional Arabic" panose="02020603050405020304" pitchFamily="18" charset="-78"/>
              </a:rPr>
              <a:t>:</a:t>
            </a:r>
            <a:endParaRPr lang="ar-SA" dirty="0"/>
          </a:p>
        </p:txBody>
      </p:sp>
      <p:sp>
        <p:nvSpPr>
          <p:cNvPr id="3" name="عنصر نائب للمحتوى 2"/>
          <p:cNvSpPr>
            <a:spLocks noGrp="1"/>
          </p:cNvSpPr>
          <p:nvPr>
            <p:ph idx="1"/>
          </p:nvPr>
        </p:nvSpPr>
        <p:spPr>
          <a:xfrm>
            <a:off x="457200" y="980728"/>
            <a:ext cx="8229600" cy="5145435"/>
          </a:xfrm>
          <a:solidFill>
            <a:schemeClr val="bg1">
              <a:lumMod val="85000"/>
            </a:schemeClr>
          </a:solidFill>
        </p:spPr>
        <p:txBody>
          <a:bodyPr>
            <a:normAutofit fontScale="70000" lnSpcReduction="20000"/>
          </a:bodyPr>
          <a:lstStyle/>
          <a:p>
            <a:pPr marL="0" indent="0">
              <a:buNone/>
            </a:pPr>
            <a:r>
              <a:rPr lang="ar-SA" dirty="0" smtClean="0"/>
              <a:t>   قد </a:t>
            </a:r>
            <a:r>
              <a:rPr lang="ar-SA" dirty="0"/>
              <a:t>يحدث لشخص واحد من الصحابة أكثر من واقعة، ويتنزل القرآن بشأن كل واقعة منها، فيتعدد ما نزل بشأنه بتعدد الوقائع، ومثاله: ما رواه البخاري في كتاب "الأدب المفرد" في بر الوالدين عن سعد بن أبي وقاص -رضي الله عنه- قال: "</a:t>
            </a:r>
            <a:r>
              <a:rPr lang="ar-SA" u="sng" dirty="0">
                <a:solidFill>
                  <a:srgbClr val="0070C0"/>
                </a:solidFill>
              </a:rPr>
              <a:t>نزلت فيَّ أربع آيات </a:t>
            </a:r>
            <a:r>
              <a:rPr lang="ar-SA" dirty="0"/>
              <a:t>من كتاب الله عز وجل: </a:t>
            </a:r>
            <a:r>
              <a:rPr lang="ar-SA" dirty="0">
                <a:solidFill>
                  <a:srgbClr val="FF0000"/>
                </a:solidFill>
              </a:rPr>
              <a:t>كانت أمي حلفت ألا تأكل ولا تشرب، حتى أفارق محمدًا -صلى الله عليه وسلم- فأنزل الله تعالى: {وَإِنْ جَاهَدَاكَ عَلَى أَنْ تُشْرِكَ بِي مَا لَيْسَ لَكَ بِهِ عِلْمٌ فَلا تُطِعْهُمَا وَصَاحِبْهُمَا فِي الدُّنْيَا مَعْرُوفًا} </a:t>
            </a:r>
            <a:r>
              <a:rPr lang="ar-SA" dirty="0"/>
              <a:t>1.</a:t>
            </a:r>
          </a:p>
          <a:p>
            <a:pPr marL="0" indent="0">
              <a:buNone/>
            </a:pPr>
            <a:r>
              <a:rPr lang="ar-SA" dirty="0"/>
              <a:t>والثانية: </a:t>
            </a:r>
            <a:r>
              <a:rPr lang="ar-SA" dirty="0">
                <a:solidFill>
                  <a:srgbClr val="FF0000"/>
                </a:solidFill>
              </a:rPr>
              <a:t>أني كنت أخذت سيفًا فأعجبني فقلت: يا رسول الله. هب لي هذا السيف، فنزلت: {يَسْأَلونَكَ عَنِ الْأَنْفَالِ} </a:t>
            </a:r>
            <a:r>
              <a:rPr lang="ar-SA" dirty="0"/>
              <a:t>2.</a:t>
            </a:r>
          </a:p>
          <a:p>
            <a:pPr marL="0" indent="0">
              <a:buNone/>
            </a:pPr>
            <a:r>
              <a:rPr lang="ar-SA" dirty="0"/>
              <a:t>والثالثة: </a:t>
            </a:r>
            <a:r>
              <a:rPr lang="ar-SA" dirty="0">
                <a:solidFill>
                  <a:srgbClr val="FF0000"/>
                </a:solidFill>
              </a:rPr>
              <a:t>أني كنت مرضت فأتاني رسول الله -صلى الله عليه وسلم- فقلت: يا رسول الله. إني أريد أن أُقَسِّمَ مالي، </a:t>
            </a:r>
            <a:r>
              <a:rPr lang="ar-SA" dirty="0" err="1">
                <a:solidFill>
                  <a:srgbClr val="FF0000"/>
                </a:solidFill>
              </a:rPr>
              <a:t>أفأُوصي</a:t>
            </a:r>
            <a:r>
              <a:rPr lang="ar-SA" dirty="0">
                <a:solidFill>
                  <a:srgbClr val="FF0000"/>
                </a:solidFill>
              </a:rPr>
              <a:t> بالنصف؟ فقال: لا، فقلت: الثلث، فسكت، فكان الثلث بعد جائزًا 3.</a:t>
            </a:r>
          </a:p>
          <a:p>
            <a:pPr marL="0" indent="0">
              <a:buNone/>
            </a:pPr>
            <a:r>
              <a:rPr lang="ar-SA" dirty="0"/>
              <a:t>والرابعة: </a:t>
            </a:r>
            <a:r>
              <a:rPr lang="ar-SA" dirty="0">
                <a:solidFill>
                  <a:srgbClr val="FF0000"/>
                </a:solidFill>
              </a:rPr>
              <a:t>أني شربت الخمر مع قوم من الأنصار، فضرب رجل منهم أنفي بلحي جمل، فأتيت رسول الله -صلى الله عليه وسلم- فأنزل الله عز وجل تحريم الخمر".</a:t>
            </a:r>
          </a:p>
          <a:p>
            <a:pPr marL="0" indent="0">
              <a:buNone/>
            </a:pPr>
            <a:r>
              <a:rPr lang="ar-SA" dirty="0"/>
              <a:t>ويُعتبر من هذا القبيل موافقات عمر رضي الله عنه، فقد نزل الوحي موافقًا لرأيه في عدة آيات.</a:t>
            </a:r>
          </a:p>
        </p:txBody>
      </p:sp>
    </p:spTree>
    <p:extLst>
      <p:ext uri="{BB962C8B-B14F-4D97-AF65-F5344CB8AC3E}">
        <p14:creationId xmlns:p14="http://schemas.microsoft.com/office/powerpoint/2010/main" val="568257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wheel(1)">
                                      <p:cBhvr>
                                        <p:cTn id="12" dur="20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wheel(1)">
                                      <p:cBhvr>
                                        <p:cTn id="17" dur="2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wheel(1)">
                                      <p:cBhvr>
                                        <p:cTn id="22" dur="20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wheel(1)">
                                      <p:cBhvr>
                                        <p:cTn id="27" dur="20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wheel(1)">
                                      <p:cBhvr>
                                        <p:cTn id="32" dur="2000"/>
                                        <p:tgtEl>
                                          <p:spTgt spid="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wheel(1)">
                                      <p:cBhvr>
                                        <p:cTn id="3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850106"/>
          </a:xfrm>
        </p:spPr>
        <p:txBody>
          <a:bodyPr>
            <a:normAutofit fontScale="90000"/>
          </a:bodyPr>
          <a:lstStyle/>
          <a:p>
            <a:r>
              <a:rPr lang="ar-SA" b="1" dirty="0">
                <a:solidFill>
                  <a:srgbClr val="A52A2A"/>
                </a:solidFill>
                <a:latin typeface="Traditional Arabic" panose="02020603050405020304" pitchFamily="18" charset="-78"/>
                <a:cs typeface="Traditional Arabic" panose="02020603050405020304" pitchFamily="18" charset="-78"/>
              </a:rPr>
              <a:t>الاستفادة من معرفة أسباب النزول في مجال التربية والتعليم</a:t>
            </a:r>
            <a:r>
              <a:rPr lang="ar-SA" b="1" dirty="0">
                <a:solidFill>
                  <a:srgbClr val="222222"/>
                </a:solidFill>
                <a:latin typeface="Traditional Arabic" panose="02020603050405020304" pitchFamily="18" charset="-78"/>
                <a:cs typeface="Traditional Arabic" panose="02020603050405020304" pitchFamily="18" charset="-78"/>
              </a:rPr>
              <a:t>:</a:t>
            </a:r>
            <a:endParaRPr lang="ar-SA" dirty="0"/>
          </a:p>
        </p:txBody>
      </p:sp>
      <p:sp>
        <p:nvSpPr>
          <p:cNvPr id="3" name="عنصر نائب للمحتوى 2"/>
          <p:cNvSpPr>
            <a:spLocks noGrp="1"/>
          </p:cNvSpPr>
          <p:nvPr>
            <p:ph idx="1"/>
          </p:nvPr>
        </p:nvSpPr>
        <p:spPr>
          <a:xfrm>
            <a:off x="457200" y="1124744"/>
            <a:ext cx="8229600" cy="5001419"/>
          </a:xfrm>
          <a:solidFill>
            <a:schemeClr val="accent6">
              <a:lumMod val="40000"/>
              <a:lumOff val="60000"/>
            </a:schemeClr>
          </a:solidFill>
        </p:spPr>
        <p:txBody>
          <a:bodyPr/>
          <a:lstStyle/>
          <a:p>
            <a:pPr marL="0" indent="0">
              <a:buNone/>
            </a:pPr>
            <a:r>
              <a:rPr lang="ar-SA" b="1" dirty="0">
                <a:solidFill>
                  <a:srgbClr val="222222"/>
                </a:solidFill>
                <a:latin typeface="Traditional Arabic" panose="02020603050405020304" pitchFamily="18" charset="-78"/>
                <a:cs typeface="Traditional Arabic" panose="02020603050405020304" pitchFamily="18" charset="-78"/>
              </a:rPr>
              <a:t>يعاني المربون في مجال الحياة التعليمية كثيرًا من المتاعب في استخدام الوسائل التربوية لإثارة انتباه الطلاب حتى تتهيأ نفوسهم للدرس في شوق يستجمع قواهم العقلية ويرغبهم في الاستماع والمتابعة، والمرحلة التمهيدية من مراحل الدرس تحتاج إلى فطنة لماحة تعين المدرس على اجتذاب مشاعر الطلاب لدرسه بشتى الوسائل المناسبة، كما تحتاج إلى ممارسة طويلة تُكسبه خبرة في حسن اختيار الربط بين معلوماتهم دون تعسف يكلفه شططًا.</a:t>
            </a:r>
            <a:r>
              <a:rPr lang="ar-SA" dirty="0"/>
              <a:t/>
            </a:r>
            <a:br>
              <a:rPr lang="ar-SA" dirty="0"/>
            </a:br>
            <a:r>
              <a:rPr lang="ar-SA" b="1" dirty="0">
                <a:solidFill>
                  <a:srgbClr val="222222"/>
                </a:solidFill>
                <a:latin typeface="Traditional Arabic" panose="02020603050405020304" pitchFamily="18" charset="-78"/>
                <a:cs typeface="Traditional Arabic" panose="02020603050405020304" pitchFamily="18" charset="-78"/>
              </a:rPr>
              <a:t>وكما تهدف المرحلة التمهيدية في الدرس إلى إثارة انتباه الطلاب واجتذاب مشاعرهم فإنها تهدف كذلك إلى التصور الكلي للموضوع، كي يسهل على المدرس أن ينتقل بطلابه من الكلي للجزئي إلى أن يستوعب عناصر الدرس تفصيلًا بعد أن تصوره طلابه جملة.</a:t>
            </a:r>
            <a:endParaRPr lang="ar-SA" dirty="0"/>
          </a:p>
        </p:txBody>
      </p:sp>
    </p:spTree>
    <p:extLst>
      <p:ext uri="{BB962C8B-B14F-4D97-AF65-F5344CB8AC3E}">
        <p14:creationId xmlns:p14="http://schemas.microsoft.com/office/powerpoint/2010/main" val="1677598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649491"/>
          </a:xfrm>
          <a:solidFill>
            <a:schemeClr val="accent3">
              <a:lumMod val="60000"/>
              <a:lumOff val="40000"/>
            </a:schemeClr>
          </a:solidFill>
        </p:spPr>
        <p:txBody>
          <a:bodyPr>
            <a:normAutofit fontScale="92500" lnSpcReduction="20000"/>
          </a:bodyPr>
          <a:lstStyle/>
          <a:p>
            <a:pPr marL="0" indent="0">
              <a:buNone/>
            </a:pPr>
            <a:r>
              <a:rPr lang="ar-SA" dirty="0" smtClean="0"/>
              <a:t>    ومعرفة </a:t>
            </a:r>
            <a:r>
              <a:rPr lang="ar-SA" dirty="0"/>
              <a:t>أسباب النزول هي السبيل الأفضل لتحقيق تلك الأهداف التربوية في دراسة القرآن الكريم تلاوة وتفسيرًا.</a:t>
            </a:r>
          </a:p>
          <a:p>
            <a:pPr marL="0" indent="0">
              <a:buNone/>
            </a:pPr>
            <a:r>
              <a:rPr lang="ar-SA" dirty="0" smtClean="0"/>
              <a:t>    إن </a:t>
            </a:r>
            <a:r>
              <a:rPr lang="ar-SA" dirty="0"/>
              <a:t>سبب النزول إما أن يكون قصة لحادثة وقعت، وإما أن يكون سؤالًا طُرِحَ على رسول الله -صلى الله عليه وسلم- لاستكشاف حكم في موضوع، فينزل القرآن إثر الحادثة أو السؤال، فلن يجد المدرس نفسه في حاجة لمعالجة التمهيد للدرس بشيء يبتكره ويختاره، إذ إنه إذا ساق سبب النزول كانت قصته كافية في إثارة انتباه الطلاب، واجتذاب مشاعرهم، واستجماع قواهم العقلية، وتهيئة نفوسهم لتقبل الدرس، وتشويقهم للاستماع إليه، وترغيبهم في الحرص عليه، فهم يتصورون الدرس بمعرفة سبب النزول تصورًا عامًّا بما فيه من عناصر القصة المثيرة، فتتوق نفوسهم إلى معرفة ما نزل ملائمًا له وما يتضمنه من أسرار تشريعية وأحكام تفصيلية، تهدي الإنسانية إلى نهج الحياة </a:t>
            </a:r>
            <a:r>
              <a:rPr lang="ar-SA" dirty="0" err="1"/>
              <a:t>الأقوم</a:t>
            </a:r>
            <a:r>
              <a:rPr lang="ar-SA" dirty="0"/>
              <a:t>، وصراطها المستقيم، وسبيل عزها ومجدها وسعادتها.</a:t>
            </a:r>
          </a:p>
        </p:txBody>
      </p:sp>
    </p:spTree>
    <p:extLst>
      <p:ext uri="{BB962C8B-B14F-4D97-AF65-F5344CB8AC3E}">
        <p14:creationId xmlns:p14="http://schemas.microsoft.com/office/powerpoint/2010/main" val="3343775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649491"/>
          </a:xfrm>
        </p:spPr>
        <p:txBody>
          <a:bodyPr>
            <a:normAutofit fontScale="92500" lnSpcReduction="20000"/>
          </a:bodyPr>
          <a:lstStyle/>
          <a:p>
            <a:pPr marL="0" indent="0">
              <a:buNone/>
            </a:pPr>
            <a:r>
              <a:rPr lang="ar-SA" b="1" dirty="0" smtClean="0">
                <a:solidFill>
                  <a:srgbClr val="00B050"/>
                </a:solidFill>
              </a:rPr>
              <a:t>  ومثال الثاني </a:t>
            </a:r>
            <a:r>
              <a:rPr lang="ar-SA" sz="2800" dirty="0" smtClean="0"/>
              <a:t>قوله تعالى</a:t>
            </a:r>
            <a:r>
              <a:rPr lang="ar-SA" dirty="0" smtClean="0"/>
              <a:t>: {</a:t>
            </a:r>
            <a:r>
              <a:rPr lang="ar-SA" sz="2800" b="1" dirty="0" smtClean="0">
                <a:solidFill>
                  <a:srgbClr val="0070C0"/>
                </a:solidFill>
              </a:rPr>
              <a:t>وَسَيُجَنَّبُهَا الأَتْقَى, الَّذِي يُؤْتِي مَالَهُ يَتَزَكَّى, وَمَا لأَحَدٍ عِنْدَهُ مِنْ نِعْمَةٍ تُجْزَى, إِلاَّ ابْتِغَاءَ وَجْهِ رَبِّهِ الأَعْلَى, وَلَسَوْفَ يَرْضَى</a:t>
            </a:r>
            <a:r>
              <a:rPr lang="ar-SA" dirty="0" smtClean="0"/>
              <a:t>} فإنها نزلت في أبي بكر، </a:t>
            </a:r>
            <a:r>
              <a:rPr lang="ar-SA" dirty="0" smtClean="0">
                <a:solidFill>
                  <a:srgbClr val="FF0000"/>
                </a:solidFill>
              </a:rPr>
              <a:t>والأتقى</a:t>
            </a:r>
            <a:r>
              <a:rPr lang="ar-SA" dirty="0" smtClean="0"/>
              <a:t>: أفعل تفضيل مقرون: بـ "</a:t>
            </a:r>
            <a:r>
              <a:rPr lang="ar-SA" dirty="0" smtClean="0">
                <a:solidFill>
                  <a:srgbClr val="FF0000"/>
                </a:solidFill>
              </a:rPr>
              <a:t>أل</a:t>
            </a:r>
            <a:r>
              <a:rPr lang="ar-SA" dirty="0" smtClean="0"/>
              <a:t>" </a:t>
            </a:r>
            <a:r>
              <a:rPr lang="ar-SA" dirty="0" smtClean="0">
                <a:solidFill>
                  <a:srgbClr val="FF0000"/>
                </a:solidFill>
              </a:rPr>
              <a:t>العهدية </a:t>
            </a:r>
            <a:r>
              <a:rPr lang="ar-SA" dirty="0" smtClean="0"/>
              <a:t>فيختص بمن نزل فيه، وإنما تفيد "أل" العموم إذا كانت موصولة أو معرفة في جمع </a:t>
            </a:r>
            <a:r>
              <a:rPr lang="ar-SA" dirty="0" smtClean="0">
                <a:solidFill>
                  <a:srgbClr val="FF0000"/>
                </a:solidFill>
              </a:rPr>
              <a:t>على الراجح</a:t>
            </a:r>
            <a:r>
              <a:rPr lang="ar-SA" dirty="0" smtClean="0"/>
              <a:t>، </a:t>
            </a:r>
            <a:r>
              <a:rPr lang="ar-SA" dirty="0" err="1" smtClean="0"/>
              <a:t>و"أل</a:t>
            </a:r>
            <a:r>
              <a:rPr lang="ar-SA" dirty="0" smtClean="0"/>
              <a:t>" في "الأتقى" ليست موصولة لأنها لا توصل </a:t>
            </a:r>
            <a:r>
              <a:rPr lang="ar-SA" dirty="0" err="1" smtClean="0"/>
              <a:t>بأفعل</a:t>
            </a:r>
            <a:r>
              <a:rPr lang="ar-SA" dirty="0" smtClean="0"/>
              <a:t> التفضيل، </a:t>
            </a:r>
            <a:r>
              <a:rPr lang="ar-SA" dirty="0" smtClean="0">
                <a:solidFill>
                  <a:srgbClr val="FF0000"/>
                </a:solidFill>
              </a:rPr>
              <a:t>و"الأتقى" ليس جمعًا، بل هو مفرد</a:t>
            </a:r>
            <a:r>
              <a:rPr lang="ar-SA" dirty="0" smtClean="0"/>
              <a:t>، والعهد موجود لا سيما وأن صيغة أفعل تدل على التمييز، وذلك كاف في قصر الآية على مَن نزلت فيه، </a:t>
            </a:r>
            <a:r>
              <a:rPr lang="ar-SA" dirty="0" smtClean="0">
                <a:solidFill>
                  <a:srgbClr val="00B050"/>
                </a:solidFill>
              </a:rPr>
              <a:t>ولذا قال الواحدي: الأتقى أبو بكر الصديق في قول جميع المفسرين: </a:t>
            </a:r>
            <a:r>
              <a:rPr lang="ar-SA" dirty="0" smtClean="0"/>
              <a:t>"عن عروة أن أبا بكر الصديق أعتق سبعة كلهم يُعذَّب في الله: بلال، وعامر بن فهيرة، والنهدية وابنتها، وأم عيسى، وأمة بني الموئل، وفيه نزلت {</a:t>
            </a:r>
            <a:r>
              <a:rPr lang="ar-SA" dirty="0" smtClean="0">
                <a:solidFill>
                  <a:srgbClr val="0070C0"/>
                </a:solidFill>
              </a:rPr>
              <a:t>وَسَيُجَنَّبُهَا الأَتْقَى</a:t>
            </a:r>
            <a:r>
              <a:rPr lang="ar-SA" dirty="0" smtClean="0"/>
              <a:t>} .. إلى آخر السورة3، ورُوِي نحوه عن عامر بن عبد الله بن الزبير وزاد فيه: "</a:t>
            </a:r>
            <a:r>
              <a:rPr lang="ar-SA" dirty="0" smtClean="0">
                <a:solidFill>
                  <a:srgbClr val="FF0000"/>
                </a:solidFill>
              </a:rPr>
              <a:t>فنزلت </a:t>
            </a:r>
            <a:r>
              <a:rPr lang="ar-SA" dirty="0" smtClean="0"/>
              <a:t>هذه الآية: {</a:t>
            </a:r>
            <a:r>
              <a:rPr lang="ar-SA" dirty="0" smtClean="0">
                <a:solidFill>
                  <a:srgbClr val="0070C0"/>
                </a:solidFill>
              </a:rPr>
              <a:t>فَأَمَّا مَنْ أَعْطَى وَاتَّقَى</a:t>
            </a:r>
            <a:r>
              <a:rPr lang="ar-SA" dirty="0" smtClean="0"/>
              <a:t>} 4 ... إلى قوله: {</a:t>
            </a:r>
            <a:r>
              <a:rPr lang="ar-SA" dirty="0" smtClean="0">
                <a:solidFill>
                  <a:srgbClr val="0070C0"/>
                </a:solidFill>
              </a:rPr>
              <a:t>وَمَا لِأَحَدٍ عِنْدَهُ مِنْ نِعْمَةٍ تُجْزَى، إِلَّا ابْتِغَاءَ وَجْهِ رَبِّهِ الْأَعْلَى، وَلَسَوْفَ يَرْضَى</a:t>
            </a:r>
            <a:r>
              <a:rPr lang="ar-SA" dirty="0" smtClean="0"/>
              <a:t>}</a:t>
            </a:r>
            <a:endParaRPr lang="ar-SA" dirty="0"/>
          </a:p>
        </p:txBody>
      </p:sp>
    </p:spTree>
    <p:extLst>
      <p:ext uri="{BB962C8B-B14F-4D97-AF65-F5344CB8AC3E}">
        <p14:creationId xmlns:p14="http://schemas.microsoft.com/office/powerpoint/2010/main" val="797957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smtClean="0">
                <a:solidFill>
                  <a:srgbClr val="FF0000"/>
                </a:solidFill>
              </a:rPr>
              <a:t>أما إذا كان السبب خاصًّا</a:t>
            </a:r>
            <a:br>
              <a:rPr lang="ar-SA" b="1" dirty="0" smtClean="0">
                <a:solidFill>
                  <a:srgbClr val="FF0000"/>
                </a:solidFill>
              </a:rPr>
            </a:br>
            <a:r>
              <a:rPr lang="ar-SA" b="1" dirty="0" smtClean="0">
                <a:solidFill>
                  <a:srgbClr val="FF0000"/>
                </a:solidFill>
              </a:rPr>
              <a:t> </a:t>
            </a:r>
            <a:r>
              <a:rPr lang="ar-SA" b="1" dirty="0" smtClean="0">
                <a:solidFill>
                  <a:schemeClr val="accent4">
                    <a:lumMod val="50000"/>
                  </a:schemeClr>
                </a:solidFill>
              </a:rPr>
              <a:t>ونزلت الآية بصيغة العموم</a:t>
            </a:r>
            <a:endParaRPr lang="ar-SA" b="1" dirty="0">
              <a:solidFill>
                <a:schemeClr val="accent4">
                  <a:lumMod val="50000"/>
                </a:schemeClr>
              </a:solidFill>
            </a:endParaRPr>
          </a:p>
        </p:txBody>
      </p:sp>
      <p:sp>
        <p:nvSpPr>
          <p:cNvPr id="3" name="عنصر نائب للمحتوى 2"/>
          <p:cNvSpPr>
            <a:spLocks noGrp="1"/>
          </p:cNvSpPr>
          <p:nvPr>
            <p:ph idx="1"/>
          </p:nvPr>
        </p:nvSpPr>
        <p:spPr/>
        <p:txBody>
          <a:bodyPr/>
          <a:lstStyle/>
          <a:p>
            <a:pPr marL="0" indent="0">
              <a:buNone/>
            </a:pPr>
            <a:r>
              <a:rPr lang="ar-SA" dirty="0" smtClean="0"/>
              <a:t>    </a:t>
            </a:r>
            <a:r>
              <a:rPr lang="ar-SA" b="1" dirty="0" smtClean="0"/>
              <a:t>فقد اختلف الأصوليون: </a:t>
            </a:r>
          </a:p>
          <a:p>
            <a:pPr marL="0" indent="0">
              <a:buNone/>
            </a:pPr>
            <a:endParaRPr lang="ar-SA" b="1" dirty="0" smtClean="0"/>
          </a:p>
          <a:p>
            <a:r>
              <a:rPr lang="ar-SA" b="1" u="sng" dirty="0" smtClean="0"/>
              <a:t>أتكون العبرة بعموم اللفظ ؟</a:t>
            </a:r>
          </a:p>
          <a:p>
            <a:endParaRPr lang="ar-SA" b="1" u="sng" dirty="0" smtClean="0"/>
          </a:p>
          <a:p>
            <a:r>
              <a:rPr lang="ar-SA" b="1" u="sng" dirty="0" smtClean="0"/>
              <a:t>أم  تكون العبرة بخصوص السبب؟</a:t>
            </a:r>
            <a:endParaRPr lang="ar-SA" b="1" u="sng" dirty="0"/>
          </a:p>
        </p:txBody>
      </p:sp>
    </p:spTree>
    <p:extLst>
      <p:ext uri="{BB962C8B-B14F-4D97-AF65-F5344CB8AC3E}">
        <p14:creationId xmlns:p14="http://schemas.microsoft.com/office/powerpoint/2010/main" val="1281289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anim calcmode="lin" valueType="num">
                                      <p:cBhvr>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832648"/>
          </a:xfrm>
        </p:spPr>
        <p:txBody>
          <a:bodyPr>
            <a:normAutofit lnSpcReduction="10000"/>
          </a:bodyPr>
          <a:lstStyle/>
          <a:p>
            <a:pPr marL="0" indent="0">
              <a:buNone/>
            </a:pPr>
            <a:r>
              <a:rPr lang="ar-SA" b="1" i="0" dirty="0" smtClean="0">
                <a:solidFill>
                  <a:srgbClr val="FF0000"/>
                </a:solidFill>
                <a:effectLst/>
                <a:latin typeface="Traditional Arabic"/>
              </a:rPr>
              <a:t>1- فذهب الجمهور </a:t>
            </a:r>
            <a:r>
              <a:rPr lang="ar-SA" b="1" i="0" dirty="0" smtClean="0">
                <a:solidFill>
                  <a:srgbClr val="222222"/>
                </a:solidFill>
                <a:effectLst/>
                <a:latin typeface="Traditional Arabic"/>
              </a:rPr>
              <a:t>إلى أن العبرة </a:t>
            </a:r>
            <a:r>
              <a:rPr lang="ar-SA" b="1" i="0" u="sng" dirty="0" smtClean="0">
                <a:solidFill>
                  <a:srgbClr val="0070C0"/>
                </a:solidFill>
                <a:effectLst/>
                <a:latin typeface="Traditional Arabic"/>
              </a:rPr>
              <a:t>بعموم اللفظ لا بخصوص السبب</a:t>
            </a:r>
            <a:r>
              <a:rPr lang="ar-SA" b="1" i="0" dirty="0" smtClean="0">
                <a:solidFill>
                  <a:srgbClr val="222222"/>
                </a:solidFill>
                <a:effectLst/>
                <a:latin typeface="Traditional Arabic"/>
              </a:rPr>
              <a:t>، </a:t>
            </a:r>
            <a:r>
              <a:rPr lang="ar-SA" sz="2800" b="1" i="0" dirty="0" smtClean="0">
                <a:solidFill>
                  <a:srgbClr val="222222"/>
                </a:solidFill>
                <a:effectLst/>
                <a:latin typeface="Traditional Arabic"/>
              </a:rPr>
              <a:t>فالحكم الذي يؤخذ من اللفظ العام يتعدى صورة السبب الخاص إلى نظائرها، كآيات اللِّعان التي نزلت في قذف هلال بن أمية زوجته: "فعن ابن عباس: أن هلال بن أمية قذف امرأته عند النبي -صلى الله عليه وسلم- بشريك بن سحماء. فقال النبي, صلى الله عليه وسلم:</a:t>
            </a:r>
            <a:r>
              <a:rPr lang="ar-SA" sz="2800" b="1" dirty="0">
                <a:solidFill>
                  <a:srgbClr val="222222"/>
                </a:solidFill>
                <a:latin typeface="Traditional Arabic"/>
              </a:rPr>
              <a:t> "البيِّنَةُ وإلا حدٌّ في ظهرك" فقال: يا رسول الله.. إذا رأى أحدنا على امرأته رجلًا ينطلق يلتمس البيِّنَة؟ فجعل رسول الله -صلى الله عليه وسلم- يقول: "البيِّنَة وإلا حدٌّ في ظهرك" , فقال هلال: والذي بعثك بالحق إني لصادق، وليُنزلن الله ما يبرئ ظهري من الحد، ونزل جبريل فأنزل عليه: {وَالَّذِينَ يَرْمُونَ أَزْوَاجَهُمْ} 1 </a:t>
            </a:r>
            <a:r>
              <a:rPr lang="ar-SA" sz="2800" b="1" dirty="0">
                <a:solidFill>
                  <a:srgbClr val="FF0000"/>
                </a:solidFill>
                <a:latin typeface="Traditional Arabic"/>
              </a:rPr>
              <a:t>...</a:t>
            </a:r>
            <a:r>
              <a:rPr lang="ar-SA" sz="2800" b="1" dirty="0">
                <a:solidFill>
                  <a:srgbClr val="222222"/>
                </a:solidFill>
                <a:latin typeface="Traditional Arabic"/>
              </a:rPr>
              <a:t> حتى بلغ: {إنْ كَانَ مِنَ الصَّادِقِينَ} 2، 3.. فيتناول الحكم المأخوذ من هذا اللفظ العام: {وَالَّذِينَ يَرْمُونَ أَزْوَاجَهُمْ} غير حادثة هلال دون احتياج إلى دليل آخر</a:t>
            </a:r>
            <a:r>
              <a:rPr lang="ar-SA" sz="2800" b="1" dirty="0" smtClean="0">
                <a:solidFill>
                  <a:srgbClr val="222222"/>
                </a:solidFill>
                <a:latin typeface="Traditional Arabic"/>
              </a:rPr>
              <a:t>.</a:t>
            </a:r>
          </a:p>
          <a:p>
            <a:pPr marL="0" indent="0">
              <a:buNone/>
            </a:pPr>
            <a:r>
              <a:rPr lang="ar-SA" sz="2800" b="1" dirty="0" smtClean="0">
                <a:solidFill>
                  <a:srgbClr val="222222"/>
                </a:solidFill>
                <a:latin typeface="Traditional Arabic"/>
              </a:rPr>
              <a:t>وهذا هو الراجح والمتفق مع عموم أحكام الشريعة، والذي سار عليه </a:t>
            </a:r>
            <a:endParaRPr lang="ar-SA" sz="2800" b="1" dirty="0"/>
          </a:p>
        </p:txBody>
      </p:sp>
    </p:spTree>
    <p:extLst>
      <p:ext uri="{BB962C8B-B14F-4D97-AF65-F5344CB8AC3E}">
        <p14:creationId xmlns:p14="http://schemas.microsoft.com/office/powerpoint/2010/main" val="755284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20688"/>
            <a:ext cx="8229600" cy="5832648"/>
          </a:xfrm>
        </p:spPr>
        <p:txBody>
          <a:bodyPr>
            <a:normAutofit fontScale="85000" lnSpcReduction="20000"/>
          </a:bodyPr>
          <a:lstStyle/>
          <a:p>
            <a:pPr marL="0" indent="0">
              <a:buNone/>
            </a:pPr>
            <a:r>
              <a:rPr lang="ar-SA" b="1" dirty="0" smtClean="0"/>
              <a:t> الصحابة والمجتهدون من هذه الأمة فعدوا بحكم الآيات إلى غير صورة سببها. كنزول آية الظهار في أوس بن الصامت، أو سلمة بن صخر - على اختلاف الروايات في ذلك، والاحتجاج بعموم آيات نزلت على أسباب خاصة شائع لدى أهل العلم، قال ابن تيمية: "قد يجيء هذا كثيرًا ومن هذا الباب قولهم: هذه الآية نزلت في كذا، لا سيما إن كان المذكور شخصًا كقولهم: إن آية الظهار نزلت في امرأة أوس بن الصامت، وإن آية الكلالة نزلت في جابر بن عبد الله، وأن قوله: {وَأنِ احْكُمْ بَيْنَهُمْ} 4, نزلت في بني قريظة والنضير، ونظائر ذلك مما يذكرون أنه نزل في قوم من المشركين بمكة، أو في قوم من اليهود والنصارى، أو في قوم من المؤمنين، فالذين قالوا ذلك لم يقصدوا أن حكم الآية يختص بأولئك الأعيان دون غيرهم، هذا لا يقوله مسلم ولا عاقل على الإطلاق، والناس وإن تنازعوا في اللفظ العام الوارد على سبب هل يختص بسببه فلم يقل أحد إن </a:t>
            </a:r>
            <a:r>
              <a:rPr lang="ar-SA" b="1" dirty="0" err="1" smtClean="0"/>
              <a:t>عمومات</a:t>
            </a:r>
            <a:r>
              <a:rPr lang="ar-SA" b="1" dirty="0" smtClean="0"/>
              <a:t> الكتاب والسٌّنَّة تختص بالشخص المعيَّن، وإنما غاية ما يقال: إنها تختص بنوع ذلك الشخص، فتعم ما يشبهه، ولا يكون العموم فيها بحسب اللفظ، والآية التي لها سبب معين إن كانت أمرًا أو نهيًا فهي متناولة لذلك الشخص ولغيره ممن كان بمنزلته، وإن كان خبرًا يمدح أو يذم فهي متناولة لذلك الشخص ولمن كان بمنزلته".</a:t>
            </a:r>
            <a:endParaRPr lang="ar-SA" dirty="0"/>
          </a:p>
        </p:txBody>
      </p:sp>
    </p:spTree>
    <p:extLst>
      <p:ext uri="{BB962C8B-B14F-4D97-AF65-F5344CB8AC3E}">
        <p14:creationId xmlns:p14="http://schemas.microsoft.com/office/powerpoint/2010/main" val="4217807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836712"/>
            <a:ext cx="8229600" cy="5289451"/>
          </a:xfrm>
        </p:spPr>
        <p:txBody>
          <a:bodyPr/>
          <a:lstStyle/>
          <a:p>
            <a:pPr marL="0" indent="0">
              <a:buNone/>
            </a:pPr>
            <a:r>
              <a:rPr lang="ar-SA" b="1" i="0" dirty="0" smtClean="0">
                <a:solidFill>
                  <a:srgbClr val="FF0000"/>
                </a:solidFill>
                <a:effectLst/>
                <a:latin typeface="Traditional Arabic"/>
              </a:rPr>
              <a:t>   2- وذهب جماعة </a:t>
            </a:r>
            <a:r>
              <a:rPr lang="ar-SA" b="1" i="0" dirty="0" smtClean="0">
                <a:solidFill>
                  <a:srgbClr val="222222"/>
                </a:solidFill>
                <a:effectLst/>
                <a:latin typeface="Traditional Arabic"/>
              </a:rPr>
              <a:t>إلى أن </a:t>
            </a:r>
            <a:r>
              <a:rPr lang="ar-SA" b="1" i="0" u="sng" dirty="0" smtClean="0">
                <a:solidFill>
                  <a:srgbClr val="0070C0"/>
                </a:solidFill>
                <a:effectLst/>
                <a:latin typeface="Traditional Arabic"/>
              </a:rPr>
              <a:t>العبرة بخصوص السبب لا بعموم اللفظ</a:t>
            </a:r>
            <a:r>
              <a:rPr lang="ar-SA" b="1" i="0" dirty="0" smtClean="0">
                <a:solidFill>
                  <a:srgbClr val="222222"/>
                </a:solidFill>
                <a:effectLst/>
                <a:latin typeface="Traditional Arabic"/>
              </a:rPr>
              <a:t>، فاللفظ العام دليل على صورة السبب الخاص، ولا بد من دليل آخر لغيره من الصور كالقياس ونحوه، حتى :</a:t>
            </a:r>
          </a:p>
          <a:p>
            <a:pPr marL="0" indent="0">
              <a:buNone/>
            </a:pPr>
            <a:r>
              <a:rPr lang="ar-SA" b="1" i="0" dirty="0" smtClean="0">
                <a:solidFill>
                  <a:srgbClr val="222222"/>
                </a:solidFill>
                <a:effectLst/>
                <a:latin typeface="Traditional Arabic"/>
              </a:rPr>
              <a:t>  * يبقى لنقل رواية السبب الخاص فائدة، </a:t>
            </a:r>
          </a:p>
          <a:p>
            <a:pPr marL="0" indent="0">
              <a:buNone/>
            </a:pPr>
            <a:r>
              <a:rPr lang="ar-SA" b="1" dirty="0" smtClean="0">
                <a:solidFill>
                  <a:srgbClr val="222222"/>
                </a:solidFill>
                <a:latin typeface="Traditional Arabic"/>
              </a:rPr>
              <a:t>  * </a:t>
            </a:r>
            <a:r>
              <a:rPr lang="ar-SA" b="1" i="0" dirty="0" smtClean="0">
                <a:solidFill>
                  <a:srgbClr val="222222"/>
                </a:solidFill>
                <a:effectLst/>
                <a:latin typeface="Traditional Arabic"/>
              </a:rPr>
              <a:t>ويتطابق السبب والمسبب تطابق السؤال والجواب.</a:t>
            </a:r>
            <a:endParaRPr lang="ar-SA" dirty="0"/>
          </a:p>
        </p:txBody>
      </p:sp>
    </p:spTree>
    <p:extLst>
      <p:ext uri="{BB962C8B-B14F-4D97-AF65-F5344CB8AC3E}">
        <p14:creationId xmlns:p14="http://schemas.microsoft.com/office/powerpoint/2010/main" val="2867698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extLst>
              <p:ext uri="{D42A27DB-BD31-4B8C-83A1-F6EECF244321}">
                <p14:modId xmlns:p14="http://schemas.microsoft.com/office/powerpoint/2010/main" val="95037756"/>
              </p:ext>
            </p:extLst>
          </p:nvPr>
        </p:nvGraphicFramePr>
        <p:xfrm>
          <a:off x="0" y="0"/>
          <a:ext cx="117728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69548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extLst>
              <p:ext uri="{D42A27DB-BD31-4B8C-83A1-F6EECF244321}">
                <p14:modId xmlns:p14="http://schemas.microsoft.com/office/powerpoint/2010/main" val="1970720951"/>
              </p:ext>
            </p:extLst>
          </p:nvPr>
        </p:nvGraphicFramePr>
        <p:xfrm>
          <a:off x="467544" y="332656"/>
          <a:ext cx="8229600" cy="5937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31903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extLst>
              <p:ext uri="{D42A27DB-BD31-4B8C-83A1-F6EECF244321}">
                <p14:modId xmlns:p14="http://schemas.microsoft.com/office/powerpoint/2010/main" val="2348769842"/>
              </p:ext>
            </p:extLst>
          </p:nvPr>
        </p:nvGraphicFramePr>
        <p:xfrm>
          <a:off x="457200" y="0"/>
          <a:ext cx="8229600" cy="66693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96004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298</TotalTime>
  <Words>2309</Words>
  <Application>Microsoft Office PowerPoint</Application>
  <PresentationFormat>عرض على الشاشة (3:4)‏</PresentationFormat>
  <Paragraphs>62</Paragraphs>
  <Slides>17</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17</vt:i4>
      </vt:variant>
    </vt:vector>
  </HeadingPairs>
  <TitlesOfParts>
    <vt:vector size="22" baseType="lpstr">
      <vt:lpstr>Arial</vt:lpstr>
      <vt:lpstr>Calibri</vt:lpstr>
      <vt:lpstr>Times New Roman</vt:lpstr>
      <vt:lpstr>Traditional Arabic</vt:lpstr>
      <vt:lpstr>نسق Office</vt:lpstr>
      <vt:lpstr>العبرة بعموم اللفظ لا بخصوص السبب:</vt:lpstr>
      <vt:lpstr>عرض تقديمي في PowerPoint</vt:lpstr>
      <vt:lpstr>أما إذا كان السبب خاصًّا  ونزلت الآية بصيغة العموم</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تعدد الروايات في سبب النزول:</vt:lpstr>
      <vt:lpstr>عرض تقديمي في PowerPoint</vt:lpstr>
      <vt:lpstr>تعدد النزول مع وحدة السبب:</vt:lpstr>
      <vt:lpstr>تقدم نزول الآية على الحكم:</vt:lpstr>
      <vt:lpstr>تعدد ما نزل في شخص واحد:</vt:lpstr>
      <vt:lpstr>الاستفادة من معرفة أسباب النزول في مجال التربية والتعليم:</vt:lpstr>
      <vt:lpstr>عرض تقديمي في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العبرة بعموم اللفظ لا بخصوص السبب:</dc:title>
  <dc:creator>د.أحمد عقيل</dc:creator>
  <cp:lastModifiedBy>1Ahmad ageel</cp:lastModifiedBy>
  <cp:revision>26</cp:revision>
  <dcterms:created xsi:type="dcterms:W3CDTF">2015-03-10T16:04:04Z</dcterms:created>
  <dcterms:modified xsi:type="dcterms:W3CDTF">2015-03-10T23:51:14Z</dcterms:modified>
</cp:coreProperties>
</file>