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257" r:id="rId3"/>
    <p:sldId id="259" r:id="rId4"/>
    <p:sldId id="265" r:id="rId5"/>
    <p:sldId id="267" r:id="rId6"/>
    <p:sldId id="286" r:id="rId7"/>
    <p:sldId id="276" r:id="rId8"/>
    <p:sldId id="284" r:id="rId9"/>
    <p:sldId id="287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C26A-E8ED-475E-B1C5-E9B46012149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E91C2-69BC-4190-BDAB-7DD8F3D0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6ADAB-2EC0-49F7-A898-9133AA034A92}" type="slidenum">
              <a:rPr lang="ar-SA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4559-6CDD-4736-81BE-FF2571C6D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A820-F810-49E3-B579-B7EF41BC5349}" type="datetimeFigureOut">
              <a:rPr lang="en-US" smtClean="0"/>
              <a:t>24/10/2019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52F2-43B1-40A0-9A06-3C2F1BC3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forestryimages.org/images/768x512/112300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9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rtl="1" eaLnBrk="1" hangingPunct="1"/>
            <a:r>
              <a:rPr lang="ar-SA" b="1" smtClean="0">
                <a:solidFill>
                  <a:schemeClr val="tx1"/>
                </a:solidFill>
              </a:rPr>
              <a:t>القواقع والبزاقات</a:t>
            </a:r>
            <a:endParaRPr lang="en-US" b="1" smtClean="0">
              <a:solidFill>
                <a:schemeClr val="tx1"/>
              </a:solidFill>
            </a:endParaRPr>
          </a:p>
        </p:txBody>
      </p:sp>
      <p:pic>
        <p:nvPicPr>
          <p:cNvPr id="30723" name="Picture 3" descr="snail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2303463" cy="2189162"/>
          </a:xfrm>
          <a:noFill/>
        </p:spPr>
      </p:pic>
      <p:pic>
        <p:nvPicPr>
          <p:cNvPr id="30724" name="Picture 4" descr="snail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00" y="1268760"/>
            <a:ext cx="2376488" cy="2477194"/>
          </a:xfrm>
          <a:noFill/>
        </p:spPr>
      </p:pic>
      <p:pic>
        <p:nvPicPr>
          <p:cNvPr id="30725" name="Picture 5" descr="snaillayeg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1880" y="1412776"/>
            <a:ext cx="2160588" cy="2192337"/>
          </a:xfrm>
          <a:noFill/>
        </p:spPr>
      </p:pic>
      <p:pic>
        <p:nvPicPr>
          <p:cNvPr id="30726" name="Picture 6" descr="slugs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9260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7561f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00788" y="4292600"/>
            <a:ext cx="2600325" cy="2257425"/>
          </a:xfrm>
          <a:noFill/>
        </p:spPr>
      </p:pic>
      <p:pic>
        <p:nvPicPr>
          <p:cNvPr id="30728" name="Picture 8" descr="slug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292600"/>
            <a:ext cx="3032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38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772400" cy="1470025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PT Bold Broken" pitchFamily="2" charset="-78"/>
              </a:rPr>
              <a:t>الآفات الحيوانية غير الحشرية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6400800" cy="1752600"/>
          </a:xfrm>
        </p:spPr>
        <p:txBody>
          <a:bodyPr/>
          <a:lstStyle/>
          <a:p>
            <a:r>
              <a:rPr lang="ar-S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المحاضرة الثامنة</a:t>
            </a:r>
          </a:p>
        </p:txBody>
      </p:sp>
      <p:pic>
        <p:nvPicPr>
          <p:cNvPr id="4" name="Picture 3" descr="sn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0"/>
            <a:ext cx="2303463" cy="2189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7561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43675" y="4600575"/>
            <a:ext cx="2600325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ap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48264" y="260648"/>
            <a:ext cx="2195736" cy="1938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tetranychus-telarius01.jpg (36633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376487" cy="216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8" name="Picture 2" descr="http://img50.imageshack.us/img50/1410/53996053fk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5492"/>
            <a:ext cx="3307029" cy="2202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88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800" y="188913"/>
            <a:ext cx="9093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dirty="0" smtClean="0">
                <a:cs typeface="PT Bold Broken" pitchFamily="2" charset="-78"/>
              </a:rPr>
              <a:t>الأكاروس</a:t>
            </a:r>
          </a:p>
          <a:p>
            <a:pPr algn="r"/>
            <a:r>
              <a:rPr lang="ar-SA" sz="3600" b="1" dirty="0" err="1" smtClean="0">
                <a:solidFill>
                  <a:srgbClr val="FF0000"/>
                </a:solidFill>
              </a:rPr>
              <a:t>الأكاروس </a:t>
            </a:r>
            <a:r>
              <a:rPr lang="ar-SA" sz="3600" b="1" dirty="0">
                <a:solidFill>
                  <a:srgbClr val="FF0000"/>
                </a:solidFill>
              </a:rPr>
              <a:t>(الحلم</a:t>
            </a:r>
            <a:r>
              <a:rPr lang="ar-SA" sz="3600" b="1" dirty="0" err="1">
                <a:solidFill>
                  <a:srgbClr val="FF0000"/>
                </a:solidFill>
              </a:rPr>
              <a:t>):</a:t>
            </a:r>
            <a:endParaRPr lang="ar-SA" sz="3600" b="1" dirty="0">
              <a:solidFill>
                <a:srgbClr val="FF0000"/>
              </a:solidFill>
            </a:endParaRPr>
          </a:p>
          <a:p>
            <a:pPr algn="r">
              <a:buFont typeface="Arial" pitchFamily="34" charset="0"/>
              <a:buChar char="•"/>
            </a:pPr>
            <a:r>
              <a:rPr lang="ar-SA" b="1" dirty="0" smtClean="0"/>
              <a:t> </a:t>
            </a:r>
            <a:r>
              <a:rPr lang="ar-SA" sz="2200" b="1" dirty="0" smtClean="0"/>
              <a:t>حيوانات </a:t>
            </a:r>
            <a:r>
              <a:rPr lang="ar-SA" sz="2200" b="1" dirty="0"/>
              <a:t>صغيرة الحجم تتبع صف </a:t>
            </a:r>
            <a:r>
              <a:rPr lang="ar-SA" sz="2200" b="1" dirty="0" err="1" smtClean="0"/>
              <a:t>العنكبوتيات</a:t>
            </a:r>
            <a:endParaRPr lang="ar-SA" sz="2200" b="1" dirty="0" smtClean="0"/>
          </a:p>
          <a:p>
            <a:pPr algn="r">
              <a:buFont typeface="Arial" pitchFamily="34" charset="0"/>
              <a:buChar char="•"/>
            </a:pPr>
            <a:r>
              <a:rPr lang="ar-SA" sz="2200" b="1" dirty="0" smtClean="0"/>
              <a:t> </a:t>
            </a:r>
            <a:r>
              <a:rPr lang="ar-SA" sz="2200" b="1" dirty="0"/>
              <a:t>الحيوان الكامل له اربعة ازواج من </a:t>
            </a:r>
            <a:r>
              <a:rPr lang="ar-SA" sz="2200" b="1" dirty="0" err="1" smtClean="0"/>
              <a:t>الأرجل-</a:t>
            </a:r>
            <a:endParaRPr lang="ar-SA" sz="2200" b="1" dirty="0" smtClean="0"/>
          </a:p>
          <a:p>
            <a:pPr algn="r">
              <a:buFont typeface="Arial" pitchFamily="34" charset="0"/>
              <a:buChar char="•"/>
            </a:pPr>
            <a:r>
              <a:rPr lang="ar-SA" sz="2200" b="1" dirty="0" smtClean="0"/>
              <a:t> </a:t>
            </a:r>
            <a:r>
              <a:rPr lang="ar-SA" sz="2200" b="1" dirty="0"/>
              <a:t>ليس له قرون </a:t>
            </a:r>
            <a:r>
              <a:rPr lang="ar-SA" sz="2200" b="1" dirty="0" smtClean="0"/>
              <a:t>استشعار</a:t>
            </a:r>
          </a:p>
          <a:p>
            <a:pPr algn="r">
              <a:buFont typeface="Arial" pitchFamily="34" charset="0"/>
              <a:buChar char="•"/>
            </a:pPr>
            <a:r>
              <a:rPr lang="ar-SA" sz="2200" b="1" dirty="0" smtClean="0"/>
              <a:t>ليس </a:t>
            </a:r>
            <a:r>
              <a:rPr lang="ar-SA" sz="2200" b="1" dirty="0"/>
              <a:t>له </a:t>
            </a:r>
            <a:r>
              <a:rPr lang="ar-SA" sz="2200" b="1" dirty="0" smtClean="0"/>
              <a:t>أجنحة </a:t>
            </a:r>
          </a:p>
          <a:p>
            <a:pPr algn="r">
              <a:buFont typeface="Arial" pitchFamily="34" charset="0"/>
              <a:buChar char="•"/>
            </a:pPr>
            <a:r>
              <a:rPr lang="ar-SA" sz="2200" b="1" dirty="0" smtClean="0"/>
              <a:t>حلقات </a:t>
            </a:r>
            <a:r>
              <a:rPr lang="ar-SA" sz="2200" b="1" dirty="0"/>
              <a:t>الجسم غير </a:t>
            </a:r>
            <a:r>
              <a:rPr lang="ar-SA" sz="2200" b="1" dirty="0" smtClean="0"/>
              <a:t>واضحة</a:t>
            </a:r>
          </a:p>
          <a:p>
            <a:pPr algn="r">
              <a:buFont typeface="Arial" pitchFamily="34" charset="0"/>
              <a:buChar char="•"/>
            </a:pPr>
            <a:r>
              <a:rPr lang="ar-SA" sz="2200" b="1" dirty="0" smtClean="0"/>
              <a:t>معظم الانواع التي تهاجم </a:t>
            </a:r>
            <a:r>
              <a:rPr lang="ar-SA" sz="2200" b="1" dirty="0" err="1" smtClean="0"/>
              <a:t>النباتات :</a:t>
            </a:r>
            <a:endParaRPr lang="ar-SA" sz="2200" b="1" dirty="0" smtClean="0"/>
          </a:p>
          <a:p>
            <a:pPr algn="r"/>
            <a:r>
              <a:rPr lang="ar-SA" sz="2200" b="1" dirty="0" smtClean="0">
                <a:solidFill>
                  <a:srgbClr val="FF0000"/>
                </a:solidFill>
              </a:rPr>
              <a:t>ذات </a:t>
            </a:r>
            <a:r>
              <a:rPr lang="ar-SA" sz="2200" b="1" dirty="0">
                <a:solidFill>
                  <a:srgbClr val="FF0000"/>
                </a:solidFill>
              </a:rPr>
              <a:t>اجزاء فم ثاقب ماص</a:t>
            </a:r>
            <a:r>
              <a:rPr lang="ar-SA" sz="2400" b="1" dirty="0"/>
              <a:t>.</a:t>
            </a:r>
          </a:p>
          <a:p>
            <a:pPr algn="r"/>
            <a:endParaRPr lang="ar-SA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789039"/>
            <a:ext cx="2952328" cy="252640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54130"/>
            <a:ext cx="3392488" cy="379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724400"/>
            <a:ext cx="2387333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88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51720" y="188640"/>
            <a:ext cx="68213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Y" sz="2800" b="1" dirty="0" err="1" smtClean="0">
                <a:solidFill>
                  <a:srgbClr val="FF0000"/>
                </a:solidFill>
              </a:rPr>
              <a:t>أكاروس</a:t>
            </a:r>
            <a:r>
              <a:rPr lang="ar-SY" sz="2800" b="1" dirty="0" smtClean="0">
                <a:solidFill>
                  <a:srgbClr val="FF0000"/>
                </a:solidFill>
              </a:rPr>
              <a:t> العنكبوت الأحمر العادي</a:t>
            </a:r>
            <a:r>
              <a:rPr lang="ar-SA" sz="2800" b="1" dirty="0" smtClean="0">
                <a:solidFill>
                  <a:srgbClr val="FF0000"/>
                </a:solidFill>
              </a:rPr>
              <a:t> الأحمر </a:t>
            </a:r>
            <a:r>
              <a:rPr lang="ar-SA" sz="2800" b="1" dirty="0">
                <a:solidFill>
                  <a:srgbClr val="FF0000"/>
                </a:solidFill>
              </a:rPr>
              <a:t>ذو البقعتين</a:t>
            </a:r>
          </a:p>
          <a:p>
            <a:pPr algn="r" rtl="1"/>
            <a:endParaRPr lang="en-US" sz="2800" b="1" dirty="0"/>
          </a:p>
        </p:txBody>
      </p:sp>
      <p:pic>
        <p:nvPicPr>
          <p:cNvPr id="28676" name="Picture 4" descr="tetranychus-telarius01.jpg (36633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23764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wo_spotted_spider_mi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4509120"/>
            <a:ext cx="2520950" cy="2157412"/>
          </a:xfr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907704" y="1124744"/>
            <a:ext cx="72362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b="1" dirty="0"/>
              <a:t>أهم </a:t>
            </a:r>
            <a:r>
              <a:rPr lang="ar-SA" b="1" dirty="0" err="1"/>
              <a:t>عوائله</a:t>
            </a:r>
            <a:r>
              <a:rPr lang="ar-SA" b="1" dirty="0"/>
              <a:t> بالمملكة التين والخوخ والجوافة والموالح والرمان والباذنجان</a:t>
            </a:r>
          </a:p>
          <a:p>
            <a:pPr algn="r" rtl="1"/>
            <a:r>
              <a:rPr lang="ar-SA" b="1" dirty="0" err="1"/>
              <a:t>والباميا</a:t>
            </a:r>
            <a:r>
              <a:rPr lang="ar-SA" b="1" dirty="0"/>
              <a:t> والبرسيم ونباتات الظل </a:t>
            </a:r>
            <a:r>
              <a:rPr lang="ar-SA" b="1" dirty="0" err="1" smtClean="0"/>
              <a:t>والزينة </a:t>
            </a:r>
            <a:r>
              <a:rPr lang="ar-SA" b="1" dirty="0" smtClean="0"/>
              <a:t>– اكثر من 150 عائل له </a:t>
            </a:r>
            <a:endParaRPr lang="en-US" b="1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99592" y="1844824"/>
            <a:ext cx="80648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000" b="1" dirty="0"/>
              <a:t>توجد الحيوانات على السطح السفلي وتعيش على امتصاص </a:t>
            </a:r>
            <a:r>
              <a:rPr lang="ar-SA" sz="2000" b="1" dirty="0" smtClean="0"/>
              <a:t>العصارة</a:t>
            </a:r>
          </a:p>
          <a:p>
            <a:pPr algn="r" rtl="1"/>
            <a:r>
              <a:rPr lang="ar-SA" sz="2000" b="1" dirty="0" smtClean="0"/>
              <a:t> وتنسج الأنثى </a:t>
            </a:r>
            <a:r>
              <a:rPr lang="ar-SA" sz="2000" b="1" dirty="0"/>
              <a:t>خيوط </a:t>
            </a:r>
            <a:r>
              <a:rPr lang="ar-SA" sz="2000" b="1" dirty="0" err="1"/>
              <a:t>عنكبوتية</a:t>
            </a:r>
            <a:r>
              <a:rPr lang="ar-SA" sz="2000" b="1" dirty="0"/>
              <a:t> في مكان الإصابة لوضع البيض الذي يشبه الندى</a:t>
            </a:r>
          </a:p>
          <a:p>
            <a:pPr algn="r" rtl="1"/>
            <a:r>
              <a:rPr lang="ar-SA" sz="2000" b="1" dirty="0"/>
              <a:t>كما توجد الاطوار </a:t>
            </a:r>
            <a:r>
              <a:rPr lang="ar-SA" sz="2000" b="1" dirty="0" smtClean="0"/>
              <a:t>الأخرى</a:t>
            </a:r>
          </a:p>
          <a:p>
            <a:pPr algn="r" rtl="1"/>
            <a:r>
              <a:rPr lang="ar-SA" sz="2000" b="1" dirty="0" smtClean="0"/>
              <a:t>يغطي </a:t>
            </a:r>
            <a:r>
              <a:rPr lang="ar-SA" sz="2000" b="1" dirty="0"/>
              <a:t>النسيج العنكبوتي سطح الورقة</a:t>
            </a:r>
            <a:endParaRPr lang="en-US" sz="2000" b="1" dirty="0"/>
          </a:p>
        </p:txBody>
      </p:sp>
      <p:pic>
        <p:nvPicPr>
          <p:cNvPr id="28680" name="Picture 8" descr="twospotted spider mite, Tetranychus urticae  (Trombidiformes: Tetranychidae)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1840" y="4509120"/>
            <a:ext cx="2791659" cy="2132905"/>
          </a:xfrm>
        </p:spPr>
      </p:pic>
    </p:spTree>
    <p:extLst>
      <p:ext uri="{BB962C8B-B14F-4D97-AF65-F5344CB8AC3E}">
        <p14:creationId xmlns:p14="http://schemas.microsoft.com/office/powerpoint/2010/main" val="38703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عنصر نائب للمحتوى 3"/>
          <p:cNvSpPr>
            <a:spLocks noGrp="1"/>
          </p:cNvSpPr>
          <p:nvPr>
            <p:ph sz="half" idx="4294967295"/>
          </p:nvPr>
        </p:nvSpPr>
        <p:spPr>
          <a:xfrm>
            <a:off x="3779912" y="2100262"/>
            <a:ext cx="5114925" cy="4757738"/>
          </a:xfrm>
        </p:spPr>
        <p:txBody>
          <a:bodyPr/>
          <a:lstStyle/>
          <a:p>
            <a:r>
              <a:rPr lang="ar-YE" sz="3600" dirty="0"/>
              <a:t>وجود شبكة حريرية كثيفة تنسج على الثمار مما يساعد على تراكم الغبار ويخفض قيمتها الاقتصادية </a:t>
            </a:r>
          </a:p>
          <a:p>
            <a:r>
              <a:rPr lang="ar-YE" sz="3600" dirty="0"/>
              <a:t> تسبب الإصابة عدم تلون الثمار ضعف </a:t>
            </a:r>
            <a:r>
              <a:rPr lang="ar-YE" sz="3600" dirty="0" err="1"/>
              <a:t>العراجين</a:t>
            </a:r>
            <a:r>
              <a:rPr lang="ar-YE" sz="3600" dirty="0"/>
              <a:t> انكماش الثمار.</a:t>
            </a:r>
            <a:endParaRPr lang="en-US" sz="3600" dirty="0"/>
          </a:p>
        </p:txBody>
      </p:sp>
      <p:pic>
        <p:nvPicPr>
          <p:cNvPr id="93188" name="Picture 2" descr="D:\pictures aldawood\16-8-2001 جوف28-2--5-6\اكاروس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27594" r="21109" b="41789"/>
          <a:stretch>
            <a:fillRect/>
          </a:stretch>
        </p:blipFill>
        <p:spPr>
          <a:xfrm>
            <a:off x="642938" y="1500188"/>
            <a:ext cx="2770187" cy="2357437"/>
          </a:xfrm>
          <a:noFill/>
        </p:spPr>
      </p:pic>
      <p:pic>
        <p:nvPicPr>
          <p:cNvPr id="93189" name="Picture 4"/>
          <p:cNvPicPr>
            <a:picLocks noChangeArrowheads="1"/>
          </p:cNvPicPr>
          <p:nvPr/>
        </p:nvPicPr>
        <p:blipFill>
          <a:blip r:embed="rId3" cstate="print"/>
          <a:srcRect l="29144" t="275" r="12500" b="459"/>
          <a:stretch>
            <a:fillRect/>
          </a:stretch>
        </p:blipFill>
        <p:spPr bwMode="auto">
          <a:xfrm>
            <a:off x="714375" y="4071938"/>
            <a:ext cx="2643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9144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حلم غبار النخيل</a:t>
            </a:r>
            <a:b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حلم تمر العالم القديم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ar-Y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012160" y="1484784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YE" b="1" dirty="0" smtClean="0">
                <a:solidFill>
                  <a:srgbClr val="002060"/>
                </a:solidFill>
              </a:rPr>
              <a:t> أعراض الإصابة والضرر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514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 smtClean="0">
                <a:solidFill>
                  <a:schemeClr val="tx1"/>
                </a:solidFill>
              </a:rPr>
              <a:t>الطيور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32771" name="Picture 3" descr="eaph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665413" cy="265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 descr="Rufous-tailed Jacam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60350"/>
            <a:ext cx="2674937" cy="264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3141663"/>
            <a:ext cx="896461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الطيور مفيدة في حالة أكلها للحشرات الضارة وضارة عندما تهاجم الحشرات النافعة كالنحل والطفيليات والمفترسات الحشرية و ضارة كذلك عند مهاجمتها للنباتات والحبوب.</a:t>
            </a:r>
          </a:p>
          <a:p>
            <a:pPr algn="r" eaLnBrk="1" hangingPunct="1"/>
            <a:endParaRPr lang="ar-SA" altLang="en-US" b="1"/>
          </a:p>
          <a:p>
            <a:pPr algn="r" eaLnBrk="1" hangingPunct="1"/>
            <a:r>
              <a:rPr lang="ar-SA" altLang="en-US" b="1"/>
              <a:t>تهاجم النباتات في الحقل: حبوب مزروعة حديثا- بادرات- حبوب في السنابل- ثمار مثل العنب والبلح والرمان وغيرها</a:t>
            </a:r>
          </a:p>
          <a:p>
            <a:pPr algn="r" eaLnBrk="1" hangingPunct="1"/>
            <a:endParaRPr lang="ar-SA" altLang="en-US" b="1"/>
          </a:p>
          <a:p>
            <a:pPr algn="r" eaLnBrk="1" hangingPunct="1"/>
            <a:r>
              <a:rPr lang="ar-SA" altLang="en-US" b="1"/>
              <a:t>تهاجم الحبوب المخزنة خاصة في المخازن المكشوفة او التي بها فتحات</a:t>
            </a:r>
          </a:p>
          <a:p>
            <a:pPr algn="r" eaLnBrk="1" hangingPunct="1"/>
            <a:endParaRPr lang="ar-SA" altLang="en-US" b="1"/>
          </a:p>
          <a:p>
            <a:pPr algn="r" eaLnBrk="1" hangingPunct="1"/>
            <a:r>
              <a:rPr lang="ar-SA" altLang="en-US" b="1"/>
              <a:t>مكافحة الطيور:</a:t>
            </a:r>
          </a:p>
          <a:p>
            <a:pPr algn="r" eaLnBrk="1" hangingPunct="1"/>
            <a:r>
              <a:rPr lang="ar-SA" altLang="en-US" b="1"/>
              <a:t>جمع الأعشاش واعدامها بالبيض والصغار</a:t>
            </a:r>
          </a:p>
          <a:p>
            <a:pPr algn="r" eaLnBrk="1" hangingPunct="1"/>
            <a:r>
              <a:rPr lang="ar-SA" altLang="en-US" b="1"/>
              <a:t>استخدام الشبك وتكييس الثمار</a:t>
            </a:r>
          </a:p>
          <a:p>
            <a:pPr algn="r" eaLnBrk="1" hangingPunct="1"/>
            <a:r>
              <a:rPr lang="ar-SA" altLang="en-US" b="1"/>
              <a:t>إطلاق النار واجهزة الفرقعات الصوتية</a:t>
            </a:r>
          </a:p>
          <a:p>
            <a:pPr algn="r" eaLnBrk="1" hangingPunct="1"/>
            <a:r>
              <a:rPr lang="ar-SA" altLang="en-US" b="1"/>
              <a:t>استخدام مبيدات مثل الميثوكارب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57206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255663"/>
            <a:ext cx="882015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hlink"/>
                </a:solidFill>
              </a:rPr>
              <a:t> </a:t>
            </a:r>
            <a:r>
              <a:rPr lang="ar-SA" sz="3200" b="1" dirty="0">
                <a:solidFill>
                  <a:schemeClr val="hlink"/>
                </a:solidFill>
              </a:rPr>
              <a:t>المملكة:  الحيوانية</a:t>
            </a:r>
            <a:endParaRPr lang="en-US" sz="3200" b="1" dirty="0">
              <a:solidFill>
                <a:schemeClr val="hlink"/>
              </a:solidFill>
            </a:endParaRPr>
          </a:p>
          <a:p>
            <a:pPr algn="r" rtl="1"/>
            <a:r>
              <a:rPr lang="ar-SA" sz="3200" b="1" dirty="0">
                <a:solidFill>
                  <a:schemeClr val="hlink"/>
                </a:solidFill>
              </a:rPr>
              <a:t>  الشعبة:  الحبليات</a:t>
            </a:r>
            <a:endParaRPr lang="en-US" sz="3200" b="1" dirty="0">
              <a:solidFill>
                <a:schemeClr val="hlink"/>
              </a:solidFill>
            </a:endParaRPr>
          </a:p>
          <a:p>
            <a:pPr algn="r" rtl="1"/>
            <a:r>
              <a:rPr lang="ar-SA" sz="3200" b="1" dirty="0">
                <a:solidFill>
                  <a:schemeClr val="hlink"/>
                </a:solidFill>
              </a:rPr>
              <a:t>  الصف:   الثدييات</a:t>
            </a:r>
            <a:endParaRPr lang="en-US" sz="3200" b="1" dirty="0">
              <a:solidFill>
                <a:schemeClr val="hlink"/>
              </a:solidFill>
            </a:endParaRPr>
          </a:p>
          <a:p>
            <a:pPr algn="r" rtl="1"/>
            <a:r>
              <a:rPr lang="ar-SA" sz="3200" b="1" dirty="0">
                <a:solidFill>
                  <a:schemeClr val="hlink"/>
                </a:solidFill>
              </a:rPr>
              <a:t>   الرتبة:   </a:t>
            </a:r>
            <a:r>
              <a:rPr lang="ar-SA" sz="3200" b="1" dirty="0" err="1">
                <a:solidFill>
                  <a:schemeClr val="hlink"/>
                </a:solidFill>
              </a:rPr>
              <a:t>الخفاشيات</a:t>
            </a:r>
            <a:endParaRPr lang="en-US" sz="3200" b="1" dirty="0">
              <a:solidFill>
                <a:schemeClr val="hlink"/>
              </a:solidFill>
            </a:endParaRPr>
          </a:p>
          <a:p>
            <a:pPr algn="r" rtl="1">
              <a:buFontTx/>
              <a:buChar char="•"/>
            </a:pPr>
            <a:r>
              <a:rPr lang="ar-SA" sz="3600" dirty="0"/>
              <a:t> </a:t>
            </a:r>
            <a:r>
              <a:rPr lang="ar-SA" sz="3600" b="1" dirty="0"/>
              <a:t>الحيوان الثديي الوحيد الذي يستطيع الطيران</a:t>
            </a:r>
            <a:r>
              <a:rPr lang="en-US" sz="3600" b="1" dirty="0"/>
              <a:t> </a:t>
            </a:r>
          </a:p>
          <a:p>
            <a:pPr algn="r" rtl="1">
              <a:buFontTx/>
              <a:buChar char="•"/>
            </a:pPr>
            <a:r>
              <a:rPr lang="ar-SA" sz="3600" b="1" dirty="0"/>
              <a:t> أكثر من 950 نوعا</a:t>
            </a:r>
            <a:r>
              <a:rPr lang="en-US" sz="3600" b="1" dirty="0"/>
              <a:t>.</a:t>
            </a:r>
            <a:endParaRPr lang="ar-SA" sz="3600" b="1" dirty="0"/>
          </a:p>
          <a:p>
            <a:pPr algn="r" rtl="1">
              <a:buFontTx/>
              <a:buChar char="•"/>
            </a:pPr>
            <a:r>
              <a:rPr lang="ar-SA" sz="3600" b="1" dirty="0"/>
              <a:t> الخفافيش الكبيرة:  </a:t>
            </a:r>
            <a:r>
              <a:rPr lang="ar-SA" sz="3200" dirty="0"/>
              <a:t>آكلة </a:t>
            </a:r>
            <a:r>
              <a:rPr lang="ar-SA" sz="3200" dirty="0" err="1"/>
              <a:t>الفواكه </a:t>
            </a:r>
            <a:r>
              <a:rPr lang="ar-SA" sz="3200" dirty="0"/>
              <a:t>( في المناطق الاستوائية</a:t>
            </a:r>
            <a:r>
              <a:rPr lang="ar-SA" sz="3200" dirty="0" err="1"/>
              <a:t>)</a:t>
            </a:r>
            <a:r>
              <a:rPr lang="ar-SA" sz="3200" dirty="0"/>
              <a:t> </a:t>
            </a:r>
            <a:endParaRPr lang="en-US" sz="3200" dirty="0"/>
          </a:p>
          <a:p>
            <a:pPr algn="r" rtl="1">
              <a:buFontTx/>
              <a:buChar char="•"/>
            </a:pPr>
            <a:r>
              <a:rPr lang="ar-SA" sz="3600" b="1" dirty="0"/>
              <a:t> الخفافيش </a:t>
            </a:r>
            <a:r>
              <a:rPr lang="ar-SA" sz="3600" b="1" dirty="0" err="1"/>
              <a:t>الصغيرة </a:t>
            </a:r>
            <a:r>
              <a:rPr lang="ar-SA" sz="3600" b="1" dirty="0"/>
              <a:t>: </a:t>
            </a:r>
            <a:r>
              <a:rPr lang="ar-SA" sz="3200" dirty="0"/>
              <a:t>مختلف الطعام ابتداء من الثدييات الصغيرة  وهي أكثر انتشارا</a:t>
            </a:r>
          </a:p>
        </p:txBody>
      </p:sp>
      <p:pic>
        <p:nvPicPr>
          <p:cNvPr id="2054" name="Picture 6" descr="b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82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88164" y="2514600"/>
            <a:ext cx="2039872" cy="18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3626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3300"/>
                </a:solidFill>
              </a:rPr>
              <a:t>الخفافيش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ar-SA" altLang="en-US" b="1" smtClean="0">
                <a:solidFill>
                  <a:schemeClr val="tx1"/>
                </a:solidFill>
              </a:rPr>
              <a:t>القواقع والبزاقات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30723" name="Picture 3" descr="snail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230346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snail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2376488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snaillayeg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557338"/>
            <a:ext cx="2160588" cy="219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slugs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7561f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292600"/>
            <a:ext cx="2600325" cy="225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8" descr="slu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30321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6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en-US" b="1" smtClean="0">
                <a:solidFill>
                  <a:schemeClr val="tx1"/>
                </a:solidFill>
              </a:rPr>
              <a:t>القوارض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33795" name="Picture 3" descr="m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286125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 descr="m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60350"/>
            <a:ext cx="328612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24275" y="1196975"/>
            <a:ext cx="1497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الجرذان والفئران </a:t>
            </a:r>
            <a:endParaRPr lang="en-US" altLang="en-US" b="1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124075" y="2492375"/>
            <a:ext cx="68516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من الافات شديدة الخطورة في الحقول حينما تصل لأعداد كبيرة وتنتشر في مساحات واسعة.</a:t>
            </a:r>
          </a:p>
          <a:p>
            <a:pPr algn="r" eaLnBrk="1" hangingPunct="1"/>
            <a:r>
              <a:rPr lang="ar-SA" altLang="en-US" b="1"/>
              <a:t>تتميز بعدة خصائص مثل:</a:t>
            </a:r>
          </a:p>
          <a:p>
            <a:pPr algn="r" eaLnBrk="1" hangingPunct="1"/>
            <a:r>
              <a:rPr lang="ar-SA" altLang="en-US" b="1"/>
              <a:t>قوة حاستي الشم والسمع وتعتمد كثيرا في حياتها ومعيشتها على حاسة الشم القوية.</a:t>
            </a:r>
          </a:p>
          <a:p>
            <a:pPr algn="r" eaLnBrk="1" hangingPunct="1"/>
            <a:r>
              <a:rPr lang="ar-SA" altLang="en-US" b="1"/>
              <a:t>حاسة البصر فيها قصيرة او متوسطة ومدى النظر لديها في الاتجاه الأمامي فقط.</a:t>
            </a:r>
          </a:p>
          <a:p>
            <a:pPr algn="r" eaLnBrk="1" hangingPunct="1"/>
            <a:r>
              <a:rPr lang="ar-SA" altLang="en-US" b="1"/>
              <a:t>كثرة النشاط وسرعة التكاثر.</a:t>
            </a:r>
          </a:p>
          <a:p>
            <a:pPr algn="r" eaLnBrk="1" hangingPunct="1"/>
            <a:r>
              <a:rPr lang="ar-SA" altLang="en-US" b="1"/>
              <a:t>فرط الذكاء والحذر والشك في كل جديد.</a:t>
            </a:r>
          </a:p>
          <a:p>
            <a:pPr algn="r" eaLnBrk="1" hangingPunct="1"/>
            <a:endParaRPr lang="ar-SA" altLang="en-US" b="1"/>
          </a:p>
          <a:p>
            <a:pPr algn="r" eaLnBrk="1" hangingPunct="1"/>
            <a:r>
              <a:rPr lang="ar-SA" altLang="en-US" b="1"/>
              <a:t>أضرارها:</a:t>
            </a:r>
          </a:p>
          <a:p>
            <a:pPr algn="r" eaLnBrk="1" hangingPunct="1"/>
            <a:r>
              <a:rPr lang="ar-SA" altLang="en-US" b="1"/>
              <a:t>تهاجم نباتات القمح والشعير والذرة والأرز اثناء نموها وتسبب تلفها.</a:t>
            </a:r>
          </a:p>
          <a:p>
            <a:pPr algn="r" eaLnBrk="1" hangingPunct="1"/>
            <a:r>
              <a:rPr lang="ar-SA" altLang="en-US" b="1"/>
              <a:t>تهاجم بعض المحاصيل اثناء الحصاد مثل الفول السوداني</a:t>
            </a:r>
          </a:p>
          <a:p>
            <a:pPr algn="r" eaLnBrk="1" hangingPunct="1"/>
            <a:r>
              <a:rPr lang="ar-SA" altLang="en-US" b="1"/>
              <a:t>تتلف قنوات الري بسبب انفاق الكبيرة التي تعملها بالتربة</a:t>
            </a:r>
          </a:p>
          <a:p>
            <a:pPr algn="r" eaLnBrk="1" hangingPunct="1"/>
            <a:r>
              <a:rPr lang="ar-SA" altLang="en-US" b="1"/>
              <a:t>تتلف كثير من الحبوب بالبعثرة والتلويث أكثر من استهلاكها كغذاء</a:t>
            </a:r>
          </a:p>
          <a:p>
            <a:pPr algn="r" eaLnBrk="1" hangingPunct="1"/>
            <a:r>
              <a:rPr lang="ar-SA" altLang="en-US" b="1"/>
              <a:t>تقرض الاكياس والابواب والنوافذ وكل ما يصادفها من غذاء وملابس واثاث</a:t>
            </a:r>
          </a:p>
          <a:p>
            <a:pPr algn="r" eaLnBrk="1" hangingPunct="1"/>
            <a:r>
              <a:rPr lang="ar-SA" altLang="en-US" b="1"/>
              <a:t>تنقل مرض الطاعون للانسان عن طريق البراغيث التي تعيش على دم الفئران المصابة.</a:t>
            </a:r>
          </a:p>
          <a:p>
            <a:pPr algn="r" eaLnBrk="1" hangingPunct="1"/>
            <a:endParaRPr lang="en-US" altLang="en-US" b="1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73063" y="4005263"/>
            <a:ext cx="2609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المكافحة:</a:t>
            </a:r>
          </a:p>
          <a:p>
            <a:pPr algn="r" eaLnBrk="1" hangingPunct="1"/>
            <a:r>
              <a:rPr lang="ar-SA" altLang="en-US" b="1"/>
              <a:t>مصائد- مواد لاصقة- طعوم سامة</a:t>
            </a:r>
          </a:p>
          <a:p>
            <a:pPr algn="r" eaLnBrk="1" hangingPunct="1"/>
            <a:r>
              <a:rPr lang="ar-SA" altLang="en-US" b="1"/>
              <a:t>مواد مانعة لتجلط الدم</a:t>
            </a:r>
          </a:p>
          <a:p>
            <a:pPr algn="r" eaLnBrk="1" hangingPunct="1"/>
            <a:r>
              <a:rPr lang="ar-SA" altLang="en-US" b="1"/>
              <a:t>سد الشقوق والفجوات</a:t>
            </a:r>
            <a:endParaRPr lang="en-US" altLang="en-US" b="1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50825" y="3716338"/>
            <a:ext cx="3025775" cy="172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454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الآفات الحيوانية غير الحشرية</vt:lpstr>
      <vt:lpstr>PowerPoint Presentation</vt:lpstr>
      <vt:lpstr>PowerPoint Presentation</vt:lpstr>
      <vt:lpstr>PowerPoint Presentation</vt:lpstr>
      <vt:lpstr>الطيور</vt:lpstr>
      <vt:lpstr>PowerPoint Presentation</vt:lpstr>
      <vt:lpstr>القواقع والبزاقات</vt:lpstr>
      <vt:lpstr>القوارض</vt:lpstr>
      <vt:lpstr>القواقع والبزاقات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2018-10-07T07:58:35Z</dcterms:created>
  <dcterms:modified xsi:type="dcterms:W3CDTF">2019-10-24T08:54:55Z</dcterms:modified>
</cp:coreProperties>
</file>