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5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5423-F589-467B-9930-03723BD448A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257C-FA83-4512-BDFD-112C3F418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5423-F589-467B-9930-03723BD448A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257C-FA83-4512-BDFD-112C3F418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5423-F589-467B-9930-03723BD448A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257C-FA83-4512-BDFD-112C3F418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5423-F589-467B-9930-03723BD448A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257C-FA83-4512-BDFD-112C3F418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5423-F589-467B-9930-03723BD448A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257C-FA83-4512-BDFD-112C3F418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5423-F589-467B-9930-03723BD448A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257C-FA83-4512-BDFD-112C3F418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5423-F589-467B-9930-03723BD448A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257C-FA83-4512-BDFD-112C3F418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5423-F589-467B-9930-03723BD448A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257C-FA83-4512-BDFD-112C3F418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5423-F589-467B-9930-03723BD448A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257C-FA83-4512-BDFD-112C3F418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5423-F589-467B-9930-03723BD448A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257C-FA83-4512-BDFD-112C3F418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5423-F589-467B-9930-03723BD448A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257C-FA83-4512-BDFD-112C3F418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E5423-F589-467B-9930-03723BD448AE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D257C-FA83-4512-BDFD-112C3F4189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133600"/>
          </a:xfrm>
        </p:spPr>
        <p:txBody>
          <a:bodyPr/>
          <a:lstStyle/>
          <a:p>
            <a:r>
              <a:rPr lang="en-US" dirty="0" smtClean="0"/>
              <a:t>Laboratory Acquired Infections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CLS 416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Routes of Lab. Acquired infections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Route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Accidental inoculation:</a:t>
            </a:r>
          </a:p>
          <a:p>
            <a:pPr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Pricking &amp; cutting skin</a:t>
            </a:r>
          </a:p>
          <a:p>
            <a:pPr>
              <a:buNone/>
            </a:pPr>
            <a:r>
              <a:rPr lang="en-US" sz="1600" dirty="0" smtClean="0"/>
              <a:t> </a:t>
            </a:r>
          </a:p>
          <a:p>
            <a:r>
              <a:rPr lang="en-US" sz="1600" dirty="0" smtClean="0"/>
              <a:t>Lab. Animal injury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smtClean="0"/>
              <a:t>  </a:t>
            </a:r>
          </a:p>
          <a:p>
            <a:r>
              <a:rPr lang="en-US" sz="1600" dirty="0" smtClean="0"/>
              <a:t>Accidental ingestion:</a:t>
            </a:r>
          </a:p>
          <a:p>
            <a:pPr>
              <a:buFont typeface="+mj-lt"/>
              <a:buAutoNum type="alphaLcPeriod"/>
            </a:pPr>
            <a:r>
              <a:rPr lang="en-US" sz="1600" dirty="0" smtClean="0"/>
              <a:t>     mouth </a:t>
            </a:r>
            <a:r>
              <a:rPr lang="en-US" sz="1600" dirty="0" err="1" smtClean="0"/>
              <a:t>pipetting</a:t>
            </a:r>
            <a:endParaRPr lang="en-US" sz="1600" dirty="0" smtClean="0"/>
          </a:p>
          <a:p>
            <a:pPr>
              <a:buFont typeface="+mj-lt"/>
              <a:buAutoNum type="alphaLcPeriod"/>
            </a:pPr>
            <a:r>
              <a:rPr lang="en-US" sz="1600" dirty="0"/>
              <a:t> </a:t>
            </a:r>
            <a:r>
              <a:rPr lang="en-US" sz="1600" dirty="0" smtClean="0"/>
              <a:t>    eating, drinking, smoking</a:t>
            </a:r>
          </a:p>
          <a:p>
            <a:pPr>
              <a:buFont typeface="+mj-lt"/>
              <a:buAutoNum type="alphaLcPeriod"/>
            </a:pPr>
            <a:endParaRPr lang="en-US" sz="1600" dirty="0"/>
          </a:p>
          <a:p>
            <a:r>
              <a:rPr lang="en-US" sz="1600" dirty="0" smtClean="0"/>
              <a:t>Splashing into face &amp; eye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Organisms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1800" dirty="0" smtClean="0"/>
              <a:t>HB. virus, TB, syphilis, </a:t>
            </a:r>
            <a:r>
              <a:rPr lang="en-US" sz="1800" i="1" dirty="0" err="1" smtClean="0"/>
              <a:t>S.aureus</a:t>
            </a:r>
            <a:r>
              <a:rPr lang="en-US" sz="1800" i="1" dirty="0" smtClean="0"/>
              <a:t> </a:t>
            </a:r>
          </a:p>
          <a:p>
            <a:pPr marL="457200" indent="-457200">
              <a:buNone/>
            </a:pPr>
            <a:r>
              <a:rPr lang="en-US" sz="1800" dirty="0" err="1" smtClean="0"/>
              <a:t>Brucella</a:t>
            </a:r>
            <a:r>
              <a:rPr lang="en-US" sz="1800" dirty="0" smtClean="0"/>
              <a:t> </a:t>
            </a:r>
            <a:r>
              <a:rPr lang="en-US" sz="1800" dirty="0" err="1" smtClean="0"/>
              <a:t>spp</a:t>
            </a:r>
            <a:r>
              <a:rPr lang="en-US" sz="1800" dirty="0" smtClean="0"/>
              <a:t>, </a:t>
            </a:r>
            <a:endParaRPr lang="en-US" sz="1800" dirty="0"/>
          </a:p>
          <a:p>
            <a:pPr marL="457200" indent="-457200">
              <a:buNone/>
            </a:pPr>
            <a:endParaRPr lang="en-US" sz="1800" dirty="0" smtClean="0"/>
          </a:p>
          <a:p>
            <a:pPr marL="457200" indent="-457200">
              <a:buNone/>
            </a:pPr>
            <a:r>
              <a:rPr lang="en-US" sz="1800" dirty="0" smtClean="0"/>
              <a:t>Typhus, equine ence</a:t>
            </a:r>
            <a:r>
              <a:rPr lang="en-US" sz="1800" dirty="0" smtClean="0"/>
              <a:t>phalitis, cat scratch fever, tetanus, Rabies</a:t>
            </a:r>
          </a:p>
          <a:p>
            <a:pPr marL="457200" indent="-457200">
              <a:buNone/>
            </a:pPr>
            <a:endParaRPr lang="en-US" sz="1800" dirty="0" smtClean="0"/>
          </a:p>
          <a:p>
            <a:pPr marL="457200" indent="-457200">
              <a:buNone/>
            </a:pPr>
            <a:r>
              <a:rPr lang="en-US" sz="1800" i="1" dirty="0" smtClean="0"/>
              <a:t>S. </a:t>
            </a:r>
            <a:r>
              <a:rPr lang="en-US" sz="1800" i="1" dirty="0" err="1" smtClean="0"/>
              <a:t>typhi</a:t>
            </a:r>
            <a:r>
              <a:rPr lang="en-US" sz="1800" dirty="0" smtClean="0"/>
              <a:t>, </a:t>
            </a:r>
            <a:r>
              <a:rPr lang="en-US" sz="1800" dirty="0" err="1" smtClean="0"/>
              <a:t>Shigella</a:t>
            </a:r>
            <a:r>
              <a:rPr lang="en-US" sz="1800" dirty="0" smtClean="0"/>
              <a:t> spp., scarlet fever, HAV,</a:t>
            </a:r>
          </a:p>
          <a:p>
            <a:pPr marL="457200" indent="-457200">
              <a:buNone/>
            </a:pPr>
            <a:r>
              <a:rPr lang="en-US" sz="1800" dirty="0" err="1" smtClean="0"/>
              <a:t>Brucella</a:t>
            </a:r>
            <a:r>
              <a:rPr lang="en-US" sz="1800" dirty="0" smtClean="0"/>
              <a:t> spp., </a:t>
            </a:r>
            <a:r>
              <a:rPr lang="en-US" sz="1800" i="1" dirty="0" err="1" smtClean="0"/>
              <a:t>vibrio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cholerae</a:t>
            </a:r>
            <a:r>
              <a:rPr lang="en-US" sz="1800" i="1" dirty="0" smtClean="0"/>
              <a:t>, </a:t>
            </a:r>
            <a:r>
              <a:rPr lang="en-US" sz="1800" dirty="0" smtClean="0"/>
              <a:t>Polio</a:t>
            </a:r>
          </a:p>
          <a:p>
            <a:pPr marL="457200" indent="-457200">
              <a:buNone/>
            </a:pPr>
            <a:endParaRPr lang="en-US" sz="1800" dirty="0"/>
          </a:p>
          <a:p>
            <a:pPr marL="457200" indent="-457200">
              <a:buNone/>
            </a:pPr>
            <a:r>
              <a:rPr lang="en-US" sz="1800" dirty="0" err="1" smtClean="0"/>
              <a:t>Toxoplasma</a:t>
            </a:r>
            <a:r>
              <a:rPr lang="en-US" sz="1800" dirty="0" smtClean="0"/>
              <a:t>, </a:t>
            </a:r>
            <a:r>
              <a:rPr lang="en-US" sz="1800" dirty="0" err="1" smtClean="0"/>
              <a:t>Brucella</a:t>
            </a:r>
            <a:r>
              <a:rPr lang="en-US" sz="1800" dirty="0" smtClean="0"/>
              <a:t>, relapsing fever,</a:t>
            </a:r>
          </a:p>
          <a:p>
            <a:pPr marL="457200" indent="-457200">
              <a:buNone/>
            </a:pPr>
            <a:r>
              <a:rPr lang="en-US" sz="1800" dirty="0" smtClean="0"/>
              <a:t>adenoviruses</a:t>
            </a:r>
          </a:p>
          <a:p>
            <a:pPr marL="457200" indent="-457200">
              <a:buNone/>
            </a:pPr>
            <a:endParaRPr lang="en-US" sz="1800" dirty="0"/>
          </a:p>
          <a:p>
            <a:pPr marL="457200" indent="-457200"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Routes of Lab. Acquired infections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Route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err="1" smtClean="0"/>
              <a:t>Spilage</a:t>
            </a:r>
            <a:r>
              <a:rPr lang="en-US" sz="1800" dirty="0" smtClean="0"/>
              <a:t> &amp; </a:t>
            </a:r>
            <a:r>
              <a:rPr lang="en-US" sz="1800" dirty="0" err="1" smtClean="0"/>
              <a:t>diretct</a:t>
            </a:r>
            <a:r>
              <a:rPr lang="en-US" sz="1800" dirty="0" smtClean="0"/>
              <a:t> contact, 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cuts &amp; abrasion--------blood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hand--------mouth or </a:t>
            </a:r>
            <a:r>
              <a:rPr lang="en-US" sz="1800" dirty="0" smtClean="0"/>
              <a:t> eye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r>
              <a:rPr lang="en-US" sz="1800" dirty="0" err="1" smtClean="0"/>
              <a:t>Aerosoles</a:t>
            </a:r>
            <a:r>
              <a:rPr lang="en-US" sz="1800" dirty="0" smtClean="0"/>
              <a:t>, droplet inhalation</a:t>
            </a:r>
          </a:p>
          <a:p>
            <a:pPr>
              <a:buFont typeface="+mj-lt"/>
              <a:buAutoNum type="alphaLcPeriod"/>
            </a:pPr>
            <a:r>
              <a:rPr lang="en-US" sz="1800" dirty="0"/>
              <a:t> </a:t>
            </a:r>
            <a:r>
              <a:rPr lang="en-US" sz="1800" dirty="0" smtClean="0"/>
              <a:t> Open containers &amp; lyophilized     cultures, cap removal,</a:t>
            </a:r>
            <a:r>
              <a:rPr lang="en-US" sz="1800" dirty="0" smtClean="0"/>
              <a:t> test tube mixing, (</a:t>
            </a:r>
            <a:r>
              <a:rPr lang="en-US" sz="1400" dirty="0" smtClean="0"/>
              <a:t>surface contamination, size&gt;0.1mm)</a:t>
            </a:r>
          </a:p>
          <a:p>
            <a:pPr>
              <a:buFont typeface="+mj-lt"/>
              <a:buAutoNum type="alphaLcPeriod"/>
            </a:pPr>
            <a:endParaRPr lang="en-US" sz="1800" dirty="0"/>
          </a:p>
          <a:p>
            <a:pPr>
              <a:buFont typeface="+mj-lt"/>
              <a:buAutoNum type="alphaLcPeriod"/>
            </a:pPr>
            <a:r>
              <a:rPr lang="en-US" sz="1800" dirty="0" smtClean="0"/>
              <a:t>High speed blenders, pipette mix,</a:t>
            </a:r>
          </a:p>
          <a:p>
            <a:pPr>
              <a:buNone/>
            </a:pPr>
            <a:r>
              <a:rPr lang="en-US" sz="1800" dirty="0" smtClean="0"/>
              <a:t>       pipette spills &amp; </a:t>
            </a:r>
            <a:r>
              <a:rPr lang="en-US" sz="1800" dirty="0" err="1" smtClean="0"/>
              <a:t>transfr</a:t>
            </a:r>
            <a:r>
              <a:rPr lang="en-US" sz="1800" dirty="0" smtClean="0"/>
              <a:t>, decanting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</a:t>
            </a:r>
            <a:r>
              <a:rPr lang="en-US" sz="1800" dirty="0" err="1" smtClean="0"/>
              <a:t>bunsen</a:t>
            </a:r>
            <a:r>
              <a:rPr lang="en-US" sz="1800" dirty="0" smtClean="0"/>
              <a:t> burner</a:t>
            </a:r>
            <a:r>
              <a:rPr lang="en-US" sz="1400" dirty="0" smtClean="0"/>
              <a:t>.(droplet inhalation</a:t>
            </a:r>
          </a:p>
          <a:p>
            <a:pPr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                              size &lt;0.1mm)</a:t>
            </a:r>
          </a:p>
          <a:p>
            <a:pPr>
              <a:buFont typeface="+mj-lt"/>
              <a:buAutoNum type="alphaLcPeriod"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Font typeface="+mj-lt"/>
              <a:buAutoNum type="alphaLcPeriod"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Font typeface="+mj-lt"/>
              <a:buAutoNum type="alphaLcPeriod"/>
            </a:pPr>
            <a:endParaRPr lang="en-US" sz="18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Organisms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As 1------3 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Influenza virus, brucellosis, TB</a:t>
            </a:r>
          </a:p>
          <a:p>
            <a:pPr>
              <a:buNone/>
            </a:pPr>
            <a:r>
              <a:rPr lang="en-US" sz="2000" dirty="0" smtClean="0"/>
              <a:t>      Q- fever, Anthrax, Tularemia,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Pulmonary mycosis.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classification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04800" y="0"/>
            <a:ext cx="74676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Agents in each Risk Group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Risk Group I </a:t>
            </a:r>
          </a:p>
          <a:p>
            <a:endParaRPr lang="en-US" dirty="0"/>
          </a:p>
          <a:p>
            <a:r>
              <a:rPr lang="en-US" dirty="0" smtClean="0"/>
              <a:t>Risk Group II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Risk Group III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Risk Group IV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429000" y="1066800"/>
            <a:ext cx="52578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Food spoilage bacteria,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common molds &amp; yeasts.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dirty="0" smtClean="0"/>
              <a:t>  Staphylococci, streptococci, </a:t>
            </a:r>
            <a:r>
              <a:rPr lang="en-US" sz="2000" dirty="0" err="1" smtClean="0"/>
              <a:t>Enterobacteria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except </a:t>
            </a:r>
            <a:r>
              <a:rPr lang="en-US" sz="2000" i="1" dirty="0" err="1" smtClean="0"/>
              <a:t>S.typhi</a:t>
            </a:r>
            <a:r>
              <a:rPr lang="en-US" sz="2000" dirty="0" smtClean="0"/>
              <a:t>, clostridia, </a:t>
            </a:r>
            <a:r>
              <a:rPr lang="en-US" sz="2000" dirty="0" err="1" smtClean="0"/>
              <a:t>vibrios</a:t>
            </a:r>
            <a:r>
              <a:rPr lang="en-US" sz="2000" dirty="0" smtClean="0"/>
              <a:t>, polio virus,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adenoviruses, </a:t>
            </a:r>
            <a:r>
              <a:rPr lang="en-US" sz="2000" dirty="0" err="1" smtClean="0"/>
              <a:t>coxackievirus</a:t>
            </a:r>
            <a:r>
              <a:rPr lang="en-US" sz="2000" dirty="0" smtClean="0"/>
              <a:t>, hepatitis virus,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err="1" smtClean="0"/>
              <a:t>blastomyces</a:t>
            </a:r>
            <a:r>
              <a:rPr lang="en-US" sz="2000" dirty="0" smtClean="0"/>
              <a:t>, </a:t>
            </a:r>
            <a:r>
              <a:rPr lang="en-US" sz="2000" dirty="0" err="1" smtClean="0"/>
              <a:t>toxoplasma</a:t>
            </a:r>
            <a:r>
              <a:rPr lang="en-US" sz="2000" dirty="0" smtClean="0"/>
              <a:t>, </a:t>
            </a:r>
            <a:r>
              <a:rPr lang="en-US" sz="2000" dirty="0" err="1" smtClean="0"/>
              <a:t>leishmania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r>
              <a:rPr lang="en-US" sz="2000" dirty="0" err="1" smtClean="0"/>
              <a:t>brucella</a:t>
            </a:r>
            <a:r>
              <a:rPr lang="en-US" sz="2000" dirty="0" smtClean="0"/>
              <a:t>, </a:t>
            </a:r>
            <a:r>
              <a:rPr lang="en-US" sz="2000" i="1" dirty="0" err="1" smtClean="0"/>
              <a:t>S.typhi</a:t>
            </a:r>
            <a:r>
              <a:rPr lang="en-US" sz="2000" i="1" dirty="0" smtClean="0"/>
              <a:t>, TB, </a:t>
            </a:r>
            <a:r>
              <a:rPr lang="en-US" sz="2000" dirty="0" err="1" smtClean="0"/>
              <a:t>francisella</a:t>
            </a:r>
            <a:r>
              <a:rPr lang="en-US" sz="2000" i="1" dirty="0" smtClean="0"/>
              <a:t>, Y. </a:t>
            </a:r>
            <a:r>
              <a:rPr lang="en-US" sz="2000" i="1" dirty="0" err="1" smtClean="0"/>
              <a:t>pestis</a:t>
            </a:r>
            <a:r>
              <a:rPr lang="en-US" sz="2000" i="1" dirty="0" smtClean="0"/>
              <a:t>,</a:t>
            </a:r>
          </a:p>
          <a:p>
            <a:pPr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</a:t>
            </a:r>
            <a:r>
              <a:rPr lang="en-US" sz="2000" dirty="0" err="1" smtClean="0"/>
              <a:t>rickettsiae</a:t>
            </a:r>
            <a:r>
              <a:rPr lang="en-US" sz="2000" dirty="0" smtClean="0"/>
              <a:t>, </a:t>
            </a:r>
            <a:r>
              <a:rPr lang="en-US" sz="2000" dirty="0" err="1" smtClean="0"/>
              <a:t>chlamydia</a:t>
            </a:r>
            <a:r>
              <a:rPr lang="en-US" sz="2000" dirty="0" smtClean="0"/>
              <a:t>, </a:t>
            </a:r>
            <a:r>
              <a:rPr lang="en-US" sz="2000" dirty="0" err="1" smtClean="0"/>
              <a:t>coccidiodes</a:t>
            </a:r>
            <a:r>
              <a:rPr lang="en-US" sz="2000" dirty="0" smtClean="0"/>
              <a:t>, HIV,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err="1" smtClean="0"/>
              <a:t>histoplasma</a:t>
            </a:r>
            <a:r>
              <a:rPr lang="en-US" sz="2000" dirty="0" smtClean="0"/>
              <a:t>, </a:t>
            </a:r>
            <a:r>
              <a:rPr lang="en-US" sz="2000" dirty="0" err="1" smtClean="0"/>
              <a:t>arboviruses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dirty="0" smtClean="0"/>
              <a:t>Small pox, </a:t>
            </a:r>
            <a:r>
              <a:rPr lang="en-US" sz="2000" dirty="0" err="1" smtClean="0"/>
              <a:t>arboviruses</a:t>
            </a:r>
            <a:r>
              <a:rPr lang="en-US" sz="2000" dirty="0" smtClean="0"/>
              <a:t>, </a:t>
            </a:r>
            <a:r>
              <a:rPr lang="en-US" sz="2000" dirty="0" err="1" smtClean="0"/>
              <a:t>haemorrhagic</a:t>
            </a:r>
            <a:r>
              <a:rPr lang="en-US" sz="2000" dirty="0" smtClean="0"/>
              <a:t> viruses</a:t>
            </a:r>
          </a:p>
          <a:p>
            <a:pPr>
              <a:buNone/>
            </a:pPr>
            <a:r>
              <a:rPr lang="en-US" sz="2000" dirty="0" smtClean="0"/>
              <a:t>      as </a:t>
            </a:r>
            <a:r>
              <a:rPr lang="en-US" sz="2000" dirty="0" err="1" smtClean="0"/>
              <a:t>lassa</a:t>
            </a:r>
            <a:r>
              <a:rPr lang="en-US" sz="2000" dirty="0" smtClean="0"/>
              <a:t>, </a:t>
            </a:r>
            <a:r>
              <a:rPr lang="en-US" sz="2000" dirty="0" err="1" smtClean="0"/>
              <a:t>marburg</a:t>
            </a:r>
            <a:r>
              <a:rPr lang="en-US" sz="2000" dirty="0" smtClean="0"/>
              <a:t> &amp; </a:t>
            </a:r>
            <a:r>
              <a:rPr lang="en-US" sz="2000" dirty="0" err="1" smtClean="0"/>
              <a:t>ebola</a:t>
            </a:r>
            <a:r>
              <a:rPr lang="en-US" sz="2000" dirty="0" smtClean="0"/>
              <a:t> viruses. equine &amp;</a:t>
            </a:r>
          </a:p>
          <a:p>
            <a:pPr>
              <a:buNone/>
            </a:pPr>
            <a:r>
              <a:rPr lang="en-US" sz="2000" dirty="0" smtClean="0"/>
              <a:t>      other encephalitis viruses.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safety cabinets</a:t>
            </a:r>
            <a:endParaRPr lang="en-US" dirty="0"/>
          </a:p>
        </p:txBody>
      </p:sp>
      <p:pic>
        <p:nvPicPr>
          <p:cNvPr id="7" name="Content Placeholder 6" descr="types of safety cabine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752600"/>
            <a:ext cx="7620000" cy="281543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Types of safety cabinets</a:t>
            </a:r>
            <a:endParaRPr lang="en-US" dirty="0"/>
          </a:p>
        </p:txBody>
      </p:sp>
      <p:pic>
        <p:nvPicPr>
          <p:cNvPr id="11" name="Content Placeholder 10" descr="3 typ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905000"/>
            <a:ext cx="7772400" cy="33528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afety cabinet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219200" y="881544"/>
            <a:ext cx="6553200" cy="544508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Classification of Laboratories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 Laboratories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sz="2400" dirty="0" smtClean="0"/>
              <a:t>(Risk groups I &amp; II organisms)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Containment </a:t>
            </a:r>
            <a:r>
              <a:rPr lang="en-US" dirty="0" smtClean="0"/>
              <a:t>Laboratories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sz="2400" dirty="0" smtClean="0"/>
              <a:t>(Risk group III organisms)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Maximum Containment Laboratories</a:t>
            </a:r>
          </a:p>
          <a:p>
            <a:pPr>
              <a:buNone/>
            </a:pPr>
            <a:r>
              <a:rPr lang="en-US" sz="2400" dirty="0" smtClean="0"/>
              <a:t>       (Risk group IV organisms)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341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Laboratory Acquired Infections</vt:lpstr>
      <vt:lpstr>Routes of Lab. Acquired infections</vt:lpstr>
      <vt:lpstr>Routes of Lab. Acquired infections</vt:lpstr>
      <vt:lpstr>Slide 4</vt:lpstr>
      <vt:lpstr>Agents in each Risk Group</vt:lpstr>
      <vt:lpstr>Types of safety cabinets</vt:lpstr>
      <vt:lpstr> Types of safety cabinets</vt:lpstr>
      <vt:lpstr>Slide 8</vt:lpstr>
      <vt:lpstr>Classification of Laboratories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Acquired Infections</dc:title>
  <dc:creator>HP</dc:creator>
  <cp:lastModifiedBy>HP</cp:lastModifiedBy>
  <cp:revision>5</cp:revision>
  <dcterms:created xsi:type="dcterms:W3CDTF">2016-10-24T14:14:36Z</dcterms:created>
  <dcterms:modified xsi:type="dcterms:W3CDTF">2016-10-24T16:45:17Z</dcterms:modified>
</cp:coreProperties>
</file>