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300" r:id="rId4"/>
    <p:sldId id="324" r:id="rId5"/>
    <p:sldId id="302" r:id="rId6"/>
    <p:sldId id="318" r:id="rId7"/>
    <p:sldId id="304" r:id="rId8"/>
    <p:sldId id="325" r:id="rId9"/>
    <p:sldId id="326" r:id="rId10"/>
    <p:sldId id="306" r:id="rId11"/>
    <p:sldId id="327" r:id="rId12"/>
    <p:sldId id="303" r:id="rId13"/>
    <p:sldId id="330" r:id="rId14"/>
    <p:sldId id="305" r:id="rId15"/>
    <p:sldId id="328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8A97"/>
    <a:srgbClr val="323BF2"/>
    <a:srgbClr val="E2C4D7"/>
    <a:srgbClr val="FFEFCC"/>
    <a:srgbClr val="DEE9FA"/>
    <a:srgbClr val="FF9EC1"/>
    <a:srgbClr val="FFCCCC"/>
    <a:srgbClr val="CCFFCC"/>
    <a:srgbClr val="DDF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37"/>
  </p:normalViewPr>
  <p:slideViewPr>
    <p:cSldViewPr snapToGrid="0">
      <p:cViewPr varScale="1">
        <p:scale>
          <a:sx n="89" d="100"/>
          <a:sy n="89" d="100"/>
        </p:scale>
        <p:origin x="8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7C5C6-E9BF-4466-AE1B-25D18F372A53}" type="datetimeFigureOut">
              <a:rPr lang="en-US" smtClean="0"/>
              <a:t>2/26/19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04FC7-1B0F-44F0-A396-CE9D336D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9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04FC7-1B0F-44F0-A396-CE9D336DC4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3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94DD8-11C4-4E23-A16B-18DBF0294556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182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9C90AA7-2E6A-4E7F-A3CF-B2732BE8B355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8748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1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2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105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0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8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9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6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0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1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9C90AA7-2E6A-4E7F-A3CF-B2732BE8B355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7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37209" y="3895107"/>
            <a:ext cx="1490355" cy="1662546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436914" y="5118266"/>
            <a:ext cx="724395" cy="760020"/>
          </a:xfrm>
          <a:prstGeom prst="star5">
            <a:avLst/>
          </a:prstGeom>
          <a:solidFill>
            <a:srgbClr val="DEE9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656608" y="4690753"/>
            <a:ext cx="748146" cy="736271"/>
          </a:xfrm>
          <a:prstGeom prst="star5">
            <a:avLst/>
          </a:prstGeom>
          <a:solidFill>
            <a:srgbClr val="DDFF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94857" y="2325447"/>
            <a:ext cx="100607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spc="-5" dirty="0">
                <a:solidFill>
                  <a:schemeClr val="tx1">
                    <a:lumMod val="10000"/>
                  </a:schemeClr>
                </a:solidFill>
              </a:rPr>
              <a:t>D</a:t>
            </a:r>
            <a:r>
              <a:rPr lang="en-US" sz="4800" dirty="0">
                <a:solidFill>
                  <a:schemeClr val="tx1">
                    <a:lumMod val="10000"/>
                  </a:schemeClr>
                </a:solidFill>
              </a:rPr>
              <a:t>igit</a:t>
            </a:r>
            <a:r>
              <a:rPr lang="en-US" sz="4800" spc="-5" dirty="0">
                <a:solidFill>
                  <a:schemeClr val="tx1">
                    <a:lumMod val="10000"/>
                  </a:schemeClr>
                </a:solidFill>
              </a:rPr>
              <a:t>a</a:t>
            </a:r>
            <a:r>
              <a:rPr lang="en-US" sz="4800" dirty="0">
                <a:solidFill>
                  <a:schemeClr val="tx1">
                    <a:lumMod val="10000"/>
                  </a:schemeClr>
                </a:solidFill>
              </a:rPr>
              <a:t>l Modul</a:t>
            </a:r>
            <a:r>
              <a:rPr lang="en-US" sz="4800" spc="-5" dirty="0">
                <a:solidFill>
                  <a:schemeClr val="tx1">
                    <a:lumMod val="10000"/>
                  </a:schemeClr>
                </a:solidFill>
              </a:rPr>
              <a:t>a</a:t>
            </a:r>
            <a:r>
              <a:rPr lang="en-US" sz="4800" dirty="0">
                <a:solidFill>
                  <a:schemeClr val="tx1">
                    <a:lumMod val="10000"/>
                  </a:schemeClr>
                </a:solidFill>
              </a:rPr>
              <a:t>tion B</a:t>
            </a:r>
            <a:r>
              <a:rPr lang="en-US" sz="4800" spc="-5" dirty="0">
                <a:solidFill>
                  <a:schemeClr val="tx1">
                    <a:lumMod val="10000"/>
                  </a:schemeClr>
                </a:solidFill>
              </a:rPr>
              <a:t>a</a:t>
            </a:r>
            <a:r>
              <a:rPr lang="en-US" sz="4800" dirty="0">
                <a:solidFill>
                  <a:schemeClr val="tx1">
                    <a:lumMod val="10000"/>
                  </a:schemeClr>
                </a:solidFill>
              </a:rPr>
              <a:t>si</a:t>
            </a:r>
            <a:r>
              <a:rPr lang="en-US" sz="4800" spc="-5" dirty="0">
                <a:solidFill>
                  <a:schemeClr val="tx1">
                    <a:lumMod val="10000"/>
                  </a:schemeClr>
                </a:solidFill>
              </a:rPr>
              <a:t>c</a:t>
            </a:r>
            <a:r>
              <a:rPr lang="en-US" sz="4800" dirty="0">
                <a:solidFill>
                  <a:schemeClr val="tx1">
                    <a:lumMod val="10000"/>
                  </a:schemeClr>
                </a:solidFill>
              </a:rPr>
              <a:t>s – Part 2</a:t>
            </a:r>
          </a:p>
          <a:p>
            <a:endParaRPr lang="en-US" sz="48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39231" y="3206061"/>
            <a:ext cx="1479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Lab 5 – 2019/1440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249" y="6581001"/>
            <a:ext cx="11320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By: Elham Sunbu</a:t>
            </a:r>
          </a:p>
        </p:txBody>
      </p:sp>
    </p:spTree>
    <p:extLst>
      <p:ext uri="{BB962C8B-B14F-4D97-AF65-F5344CB8AC3E}">
        <p14:creationId xmlns:p14="http://schemas.microsoft.com/office/powerpoint/2010/main" val="2823261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3063" y="2497208"/>
            <a:ext cx="8585968" cy="894383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Generate a PCM Modulator and demodulator for the following signals: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7809" y="4149081"/>
            <a:ext cx="2839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2 sin(6πt)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39817" y="908721"/>
            <a:ext cx="3304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Evaluation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C7A48-32EE-2B4C-8092-FD2E8061312D}"/>
              </a:ext>
            </a:extLst>
          </p:cNvPr>
          <p:cNvSpPr/>
          <p:nvPr/>
        </p:nvSpPr>
        <p:spPr>
          <a:xfrm>
            <a:off x="1457325" y="742951"/>
            <a:ext cx="8348663" cy="76471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5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97482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C41B80-155D-F141-BF94-7D37F668E9F4}"/>
              </a:ext>
            </a:extLst>
          </p:cNvPr>
          <p:cNvSpPr/>
          <p:nvPr/>
        </p:nvSpPr>
        <p:spPr>
          <a:xfrm>
            <a:off x="1471613" y="357189"/>
            <a:ext cx="8348663" cy="76471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5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Settings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0D295C-B6D9-234D-9756-AB3394EBE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2132856"/>
            <a:ext cx="381635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2BF2A1-E494-1345-B4FA-9E184E52C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132856"/>
            <a:ext cx="37973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0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2204772"/>
            <a:ext cx="3456881" cy="432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275407"/>
            <a:ext cx="3589660" cy="417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598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351" y="2204864"/>
            <a:ext cx="3850865" cy="438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9" y="2251537"/>
            <a:ext cx="3751015" cy="426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246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2276873"/>
            <a:ext cx="42005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6312024" y="2636913"/>
            <a:ext cx="410445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Generate a PCM Modulator and demodulator for the following signals:</a:t>
            </a:r>
          </a:p>
          <a:p>
            <a:pPr algn="l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4 sin(5πt)(</a:t>
            </a:r>
            <a:r>
              <a:rPr lang="en-US" b="1" spc="-50" dirty="0">
                <a:solidFill>
                  <a:srgbClr val="C00000"/>
                </a:solidFill>
              </a:rPr>
              <a:t>Evaluation</a:t>
            </a:r>
            <a:r>
              <a:rPr lang="en-US" b="1" spc="-50" dirty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8 sin(8πt)</a:t>
            </a:r>
          </a:p>
        </p:txBody>
      </p:sp>
    </p:spTree>
    <p:extLst>
      <p:ext uri="{BB962C8B-B14F-4D97-AF65-F5344CB8AC3E}">
        <p14:creationId xmlns:p14="http://schemas.microsoft.com/office/powerpoint/2010/main" val="3271748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F3C425-91DB-5740-B000-FF1FB2237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OUTPUT</a:t>
            </a:r>
          </a:p>
        </p:txBody>
      </p:sp>
      <p:pic>
        <p:nvPicPr>
          <p:cNvPr id="3" name="Picture 2" descr="IMG_6616.jpg">
            <a:extLst>
              <a:ext uri="{FF2B5EF4-FFF2-40B4-BE49-F238E27FC236}">
                <a16:creationId xmlns:a16="http://schemas.microsoft.com/office/drawing/2014/main" id="{C709E370-22FF-E946-B674-51539B8DC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98" y="2609478"/>
            <a:ext cx="8496944" cy="1715840"/>
          </a:xfrm>
          <a:prstGeom prst="rect">
            <a:avLst/>
          </a:prstGeom>
        </p:spPr>
      </p:pic>
      <p:pic>
        <p:nvPicPr>
          <p:cNvPr id="5" name="Picture 4" descr="IMG_6615.jpg">
            <a:extLst>
              <a:ext uri="{FF2B5EF4-FFF2-40B4-BE49-F238E27FC236}">
                <a16:creationId xmlns:a16="http://schemas.microsoft.com/office/drawing/2014/main" id="{EC78FB34-AE66-DB4B-93E7-2C96460FB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0" y="5057750"/>
            <a:ext cx="8424936" cy="1622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0B6DA5-8068-5142-8760-25E031169C8E}"/>
              </a:ext>
            </a:extLst>
          </p:cNvPr>
          <p:cNvSpPr txBox="1"/>
          <p:nvPr/>
        </p:nvSpPr>
        <p:spPr>
          <a:xfrm>
            <a:off x="1196206" y="1961406"/>
            <a:ext cx="287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Scope of encoder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AFF133-5ED3-7840-A2BC-3F537C68FDFD}"/>
              </a:ext>
            </a:extLst>
          </p:cNvPr>
          <p:cNvSpPr/>
          <p:nvPr/>
        </p:nvSpPr>
        <p:spPr>
          <a:xfrm>
            <a:off x="1052190" y="448168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Scope of decoder</a:t>
            </a:r>
          </a:p>
        </p:txBody>
      </p:sp>
    </p:spTree>
    <p:extLst>
      <p:ext uri="{BB962C8B-B14F-4D97-AF65-F5344CB8AC3E}">
        <p14:creationId xmlns:p14="http://schemas.microsoft.com/office/powerpoint/2010/main" val="556921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550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75A38B-A046-4FCF-AF9F-62DD063CECAF}" type="slidenum">
              <a:rPr lang="en-US" altLang="en-US" smtClean="0">
                <a:solidFill>
                  <a:srgbClr val="FFFFFF"/>
                </a:solidFill>
              </a:rPr>
              <a:pPr/>
              <a:t>16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مستطيل 3"/>
          <p:cNvSpPr/>
          <p:nvPr/>
        </p:nvSpPr>
        <p:spPr>
          <a:xfrm>
            <a:off x="762000" y="2551113"/>
            <a:ext cx="80772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ar-SA" sz="6600" spc="-50" dirty="0">
                <a:solidFill>
                  <a:schemeClr val="accent2">
                    <a:lumMod val="75000"/>
                  </a:schemeClr>
                </a:solidFill>
                <a:latin typeface="Calibri"/>
                <a:cs typeface="Bold Italic Art" pitchFamily="2" charset="-78"/>
              </a:rPr>
              <a:t>Thank You</a:t>
            </a:r>
          </a:p>
        </p:txBody>
      </p:sp>
      <p:sp>
        <p:nvSpPr>
          <p:cNvPr id="7" name="Oval 6"/>
          <p:cNvSpPr/>
          <p:nvPr/>
        </p:nvSpPr>
        <p:spPr>
          <a:xfrm>
            <a:off x="854075" y="4114800"/>
            <a:ext cx="1203325" cy="1295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38300" y="4579938"/>
            <a:ext cx="838200" cy="91440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71600" y="3889375"/>
            <a:ext cx="990600" cy="1076325"/>
          </a:xfrm>
          <a:prstGeom prst="ellipse">
            <a:avLst/>
          </a:prstGeom>
          <a:solidFill>
            <a:srgbClr val="D4D3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7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OUTLINE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1"/>
            <a:ext cx="8595360" cy="2300288"/>
          </a:xfrm>
        </p:spPr>
        <p:txBody>
          <a:bodyPr/>
          <a:lstStyle/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Use the Simulink to generate a PAM modulated signal.</a:t>
            </a:r>
          </a:p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PCM modulator.</a:t>
            </a:r>
          </a:p>
          <a:p>
            <a:endParaRPr lang="en-US" altLang="x-none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5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BDCED-D083-C143-B257-F616A399D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759" y="3351848"/>
            <a:ext cx="9692640" cy="132556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Pulse Amplitude Modulation </a:t>
            </a:r>
            <a:r>
              <a:rPr lang="en-US" altLang="x-none" b="1" dirty="0">
                <a:solidFill>
                  <a:schemeClr val="bg2">
                    <a:lumMod val="10000"/>
                  </a:schemeClr>
                </a:solidFill>
              </a:rPr>
              <a:t>(PAM)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70E1C-BD38-6C40-981B-B661F59CD30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Blocks Required: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7051D-8141-904B-A980-07397A1A1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- Signal Generator Block         -Pulse Generator Block          - Product Block        – Scope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We can find these blocks in the following locations of Simulink Library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Signal Generator and Pulse Generator blocks: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Simulink → Sources → Sine wave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Simulink → Sources → Pulse Generator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        Product Block</a:t>
            </a:r>
          </a:p>
          <a:p>
            <a:pPr lvl="2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Simulink → Math Operations→ Product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Scope Block: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Simulink → Sink → Scope</a:t>
            </a:r>
          </a:p>
        </p:txBody>
      </p:sp>
    </p:spTree>
    <p:extLst>
      <p:ext uri="{BB962C8B-B14F-4D97-AF65-F5344CB8AC3E}">
        <p14:creationId xmlns:p14="http://schemas.microsoft.com/office/powerpoint/2010/main" val="1200696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255B2-8281-164E-9851-66B2606D5B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Simulink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34922-4D83-AD45-BEB0-6CE877F6953A}"/>
              </a:ext>
            </a:extLst>
          </p:cNvPr>
          <p:cNvPicPr/>
          <p:nvPr/>
        </p:nvPicPr>
        <p:blipFill rotWithShape="1">
          <a:blip r:embed="rId2"/>
          <a:srcRect l="30902" t="26910" r="40972" b="46397"/>
          <a:stretch/>
        </p:blipFill>
        <p:spPr bwMode="auto">
          <a:xfrm>
            <a:off x="2324544" y="2251075"/>
            <a:ext cx="5776469" cy="4078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888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C41B80-155D-F141-BF94-7D37F668E9F4}"/>
              </a:ext>
            </a:extLst>
          </p:cNvPr>
          <p:cNvSpPr/>
          <p:nvPr/>
        </p:nvSpPr>
        <p:spPr>
          <a:xfrm>
            <a:off x="1471613" y="357189"/>
            <a:ext cx="8348663" cy="76471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5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Settings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AD73FC-5203-5946-9A98-4C22C93256FE}"/>
              </a:ext>
            </a:extLst>
          </p:cNvPr>
          <p:cNvPicPr/>
          <p:nvPr/>
        </p:nvPicPr>
        <p:blipFill rotWithShape="1">
          <a:blip r:embed="rId2"/>
          <a:srcRect l="37346" t="12663" r="26266" b="21940"/>
          <a:stretch/>
        </p:blipFill>
        <p:spPr bwMode="auto">
          <a:xfrm>
            <a:off x="5886450" y="1475829"/>
            <a:ext cx="5157787" cy="51066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6E4F37-FE35-0545-95A2-0E929CC7BF1B}"/>
              </a:ext>
            </a:extLst>
          </p:cNvPr>
          <p:cNvSpPr/>
          <p:nvPr/>
        </p:nvSpPr>
        <p:spPr>
          <a:xfrm>
            <a:off x="276225" y="2971711"/>
            <a:ext cx="56102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Generate a PAM signal where the message signal is 2 sin(6πt).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Generate a PAM signal where the message signal is 3 sin(5πt) with period 5, width 60.</a:t>
            </a:r>
          </a:p>
          <a:p>
            <a:pPr lvl="0"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Evaluation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2006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F3C425-91DB-5740-B000-FF1FB2237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974738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BDCED-D083-C143-B257-F616A399D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759" y="3351848"/>
            <a:ext cx="9692640" cy="132556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Pulse Code Modulation </a:t>
            </a:r>
            <a:r>
              <a:rPr lang="en-US" altLang="x-none" b="1" dirty="0">
                <a:solidFill>
                  <a:schemeClr val="bg2">
                    <a:lumMod val="10000"/>
                  </a:schemeClr>
                </a:solidFill>
              </a:rPr>
              <a:t>(PCM)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3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1D9D156-ABE1-554F-B832-3A6B587C7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2305447"/>
            <a:ext cx="982579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9487D3-E377-E649-82C7-9CB09A2DE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Simulink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9BC5C7-AA62-1145-BB49-2D34F61E326D}"/>
              </a:ext>
            </a:extLst>
          </p:cNvPr>
          <p:cNvSpPr/>
          <p:nvPr/>
        </p:nvSpPr>
        <p:spPr>
          <a:xfrm>
            <a:off x="2867025" y="4214813"/>
            <a:ext cx="838200" cy="1143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87196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Custom 9">
      <a:dk1>
        <a:srgbClr val="E7E5E1"/>
      </a:dk1>
      <a:lt1>
        <a:srgbClr val="FFFFFF"/>
      </a:lt1>
      <a:dk2>
        <a:srgbClr val="EDECE9"/>
      </a:dk2>
      <a:lt2>
        <a:srgbClr val="F3F2F0"/>
      </a:lt2>
      <a:accent1>
        <a:srgbClr val="6F6F74"/>
      </a:accent1>
      <a:accent2>
        <a:srgbClr val="D2CFC7"/>
      </a:accent2>
      <a:accent3>
        <a:srgbClr val="E7E5E1"/>
      </a:accent3>
      <a:accent4>
        <a:srgbClr val="D2CFC7"/>
      </a:accent4>
      <a:accent5>
        <a:srgbClr val="E7E5E1"/>
      </a:accent5>
      <a:accent6>
        <a:srgbClr val="D2CFC7"/>
      </a:accent6>
      <a:hlink>
        <a:srgbClr val="D2CFC7"/>
      </a:hlink>
      <a:folHlink>
        <a:srgbClr val="D2CFC7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367</TotalTime>
  <Words>200</Words>
  <Application>Microsoft Macintosh PowerPoint</Application>
  <PresentationFormat>Widescreen</PresentationFormat>
  <Paragraphs>42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Bold Italic Art</vt:lpstr>
      <vt:lpstr>Calibri</vt:lpstr>
      <vt:lpstr>Century Schoolbook</vt:lpstr>
      <vt:lpstr>Wingdings 2</vt:lpstr>
      <vt:lpstr>View</vt:lpstr>
      <vt:lpstr>PowerPoint Presentation</vt:lpstr>
      <vt:lpstr>OUTLINE</vt:lpstr>
      <vt:lpstr>Pulse Amplitude Modulation (PAM)</vt:lpstr>
      <vt:lpstr>Blocks Required:</vt:lpstr>
      <vt:lpstr>Simulink</vt:lpstr>
      <vt:lpstr>PowerPoint Presentation</vt:lpstr>
      <vt:lpstr>OUTPUT</vt:lpstr>
      <vt:lpstr>Pulse Code Modulation (PCM)</vt:lpstr>
      <vt:lpstr>Simulink</vt:lpstr>
      <vt:lpstr>Generate a PCM Modulator and demodulator for the following signals:</vt:lpstr>
      <vt:lpstr>PowerPoint Presentation</vt:lpstr>
      <vt:lpstr>PowerPoint Presentation</vt:lpstr>
      <vt:lpstr>PowerPoint Presentation</vt:lpstr>
      <vt:lpstr>PowerPoint Presentation</vt:lpstr>
      <vt:lpstr>OUTPUT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Elham Sunbu</cp:lastModifiedBy>
  <cp:revision>70</cp:revision>
  <dcterms:created xsi:type="dcterms:W3CDTF">2017-10-14T05:22:23Z</dcterms:created>
  <dcterms:modified xsi:type="dcterms:W3CDTF">2019-02-26T11:43:09Z</dcterms:modified>
</cp:coreProperties>
</file>