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300" r:id="rId4"/>
    <p:sldId id="321" r:id="rId5"/>
    <p:sldId id="258" r:id="rId6"/>
    <p:sldId id="302" r:id="rId7"/>
    <p:sldId id="318" r:id="rId8"/>
    <p:sldId id="322" r:id="rId9"/>
    <p:sldId id="323" r:id="rId10"/>
    <p:sldId id="304" r:id="rId11"/>
    <p:sldId id="29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8A97"/>
    <a:srgbClr val="323BF2"/>
    <a:srgbClr val="E2C4D7"/>
    <a:srgbClr val="FFEFCC"/>
    <a:srgbClr val="DEE9FA"/>
    <a:srgbClr val="FF9EC1"/>
    <a:srgbClr val="FFCCCC"/>
    <a:srgbClr val="CCFFCC"/>
    <a:srgbClr val="DDF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37"/>
  </p:normalViewPr>
  <p:slideViewPr>
    <p:cSldViewPr snapToGrid="0">
      <p:cViewPr varScale="1">
        <p:scale>
          <a:sx n="89" d="100"/>
          <a:sy n="89" d="100"/>
        </p:scale>
        <p:origin x="8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7C5C6-E9BF-4466-AE1B-25D18F372A53}" type="datetimeFigureOut">
              <a:rPr lang="en-US" smtClean="0"/>
              <a:t>2/12/19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04FC7-1B0F-44F0-A396-CE9D336D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91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94DD8-11C4-4E23-A16B-18DBF0294556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1828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79C90AA7-2E6A-4E7F-A3CF-B2732BE8B355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8748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1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2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105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0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2/12/19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8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2/12/19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9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2/12/19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68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0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0AA7-2E6A-4E7F-A3CF-B2732BE8B355}" type="datetimeFigureOut">
              <a:rPr lang="en-US" smtClean="0"/>
              <a:t>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1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79C90AA7-2E6A-4E7F-A3CF-B2732BE8B355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0ED048A-1FA4-4EAC-9A82-D8865462F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7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37209" y="3895107"/>
            <a:ext cx="1490355" cy="1662546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436914" y="5118266"/>
            <a:ext cx="724395" cy="760020"/>
          </a:xfrm>
          <a:prstGeom prst="star5">
            <a:avLst/>
          </a:prstGeom>
          <a:solidFill>
            <a:srgbClr val="DEE9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656608" y="4690753"/>
            <a:ext cx="748146" cy="736271"/>
          </a:xfrm>
          <a:prstGeom prst="star5">
            <a:avLst/>
          </a:prstGeom>
          <a:solidFill>
            <a:srgbClr val="DDFF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94857" y="2325447"/>
            <a:ext cx="100607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spc="-5" dirty="0">
                <a:solidFill>
                  <a:schemeClr val="tx1">
                    <a:lumMod val="10000"/>
                  </a:schemeClr>
                </a:solidFill>
              </a:rPr>
              <a:t>D</a:t>
            </a:r>
            <a:r>
              <a:rPr lang="en-US" sz="4800" dirty="0">
                <a:solidFill>
                  <a:schemeClr val="tx1">
                    <a:lumMod val="10000"/>
                  </a:schemeClr>
                </a:solidFill>
              </a:rPr>
              <a:t>igit</a:t>
            </a:r>
            <a:r>
              <a:rPr lang="en-US" sz="4800" spc="-5" dirty="0">
                <a:solidFill>
                  <a:schemeClr val="tx1">
                    <a:lumMod val="10000"/>
                  </a:schemeClr>
                </a:solidFill>
              </a:rPr>
              <a:t>a</a:t>
            </a:r>
            <a:r>
              <a:rPr lang="en-US" sz="4800" dirty="0">
                <a:solidFill>
                  <a:schemeClr val="tx1">
                    <a:lumMod val="10000"/>
                  </a:schemeClr>
                </a:solidFill>
              </a:rPr>
              <a:t>l Modul</a:t>
            </a:r>
            <a:r>
              <a:rPr lang="en-US" sz="4800" spc="-5" dirty="0">
                <a:solidFill>
                  <a:schemeClr val="tx1">
                    <a:lumMod val="10000"/>
                  </a:schemeClr>
                </a:solidFill>
              </a:rPr>
              <a:t>a</a:t>
            </a:r>
            <a:r>
              <a:rPr lang="en-US" sz="4800" dirty="0">
                <a:solidFill>
                  <a:schemeClr val="tx1">
                    <a:lumMod val="10000"/>
                  </a:schemeClr>
                </a:solidFill>
              </a:rPr>
              <a:t>tion B</a:t>
            </a:r>
            <a:r>
              <a:rPr lang="en-US" sz="4800" spc="-5" dirty="0">
                <a:solidFill>
                  <a:schemeClr val="tx1">
                    <a:lumMod val="10000"/>
                  </a:schemeClr>
                </a:solidFill>
              </a:rPr>
              <a:t>a</a:t>
            </a:r>
            <a:r>
              <a:rPr lang="en-US" sz="4800" dirty="0">
                <a:solidFill>
                  <a:schemeClr val="tx1">
                    <a:lumMod val="10000"/>
                  </a:schemeClr>
                </a:solidFill>
              </a:rPr>
              <a:t>si</a:t>
            </a:r>
            <a:r>
              <a:rPr lang="en-US" sz="4800" spc="-5" dirty="0">
                <a:solidFill>
                  <a:schemeClr val="tx1">
                    <a:lumMod val="10000"/>
                  </a:schemeClr>
                </a:solidFill>
              </a:rPr>
              <a:t>c</a:t>
            </a:r>
            <a:r>
              <a:rPr lang="en-US" sz="4800" dirty="0">
                <a:solidFill>
                  <a:schemeClr val="tx1">
                    <a:lumMod val="10000"/>
                  </a:schemeClr>
                </a:solidFill>
              </a:rPr>
              <a:t>s – Part 2</a:t>
            </a:r>
          </a:p>
          <a:p>
            <a:endParaRPr lang="en-US" sz="4800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39231" y="3206061"/>
            <a:ext cx="1479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Lab 4 – 2019/1440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249" y="6581001"/>
            <a:ext cx="11320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By: Elham Sunbu</a:t>
            </a:r>
          </a:p>
        </p:txBody>
      </p:sp>
    </p:spTree>
    <p:extLst>
      <p:ext uri="{BB962C8B-B14F-4D97-AF65-F5344CB8AC3E}">
        <p14:creationId xmlns:p14="http://schemas.microsoft.com/office/powerpoint/2010/main" val="2823261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AF3C425-91DB-5740-B000-FF1FB2237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OUTPUT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C77A2E-772F-544B-8650-7271EB16B7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20" t="38151" r="4518" b="19074"/>
          <a:stretch/>
        </p:blipFill>
        <p:spPr>
          <a:xfrm>
            <a:off x="2143124" y="1848484"/>
            <a:ext cx="7480475" cy="486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38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2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55000" lnSpcReduction="2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75A38B-A046-4FCF-AF9F-62DD063CECAF}" type="slidenum">
              <a:rPr lang="en-US" altLang="en-US" smtClean="0">
                <a:solidFill>
                  <a:srgbClr val="FFFFFF"/>
                </a:solidFill>
              </a:rPr>
              <a:pPr/>
              <a:t>11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مستطيل 3"/>
          <p:cNvSpPr/>
          <p:nvPr/>
        </p:nvSpPr>
        <p:spPr>
          <a:xfrm>
            <a:off x="762000" y="2551113"/>
            <a:ext cx="807720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ar-SA" sz="6600" spc="-50" dirty="0">
                <a:solidFill>
                  <a:schemeClr val="accent2">
                    <a:lumMod val="75000"/>
                  </a:schemeClr>
                </a:solidFill>
                <a:latin typeface="Calibri"/>
                <a:cs typeface="Bold Italic Art" pitchFamily="2" charset="-78"/>
              </a:rPr>
              <a:t>Thank You</a:t>
            </a:r>
          </a:p>
        </p:txBody>
      </p:sp>
      <p:sp>
        <p:nvSpPr>
          <p:cNvPr id="7" name="Oval 6"/>
          <p:cNvSpPr/>
          <p:nvPr/>
        </p:nvSpPr>
        <p:spPr>
          <a:xfrm>
            <a:off x="854075" y="4114800"/>
            <a:ext cx="1203325" cy="1295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38300" y="4579938"/>
            <a:ext cx="838200" cy="914400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71600" y="3889375"/>
            <a:ext cx="990600" cy="1076325"/>
          </a:xfrm>
          <a:prstGeom prst="ellipse">
            <a:avLst/>
          </a:prstGeom>
          <a:solidFill>
            <a:srgbClr val="D4D3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74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OUTLINE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1"/>
            <a:ext cx="8595360" cy="2300288"/>
          </a:xfrm>
        </p:spPr>
        <p:txBody>
          <a:bodyPr/>
          <a:lstStyle/>
          <a:p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Quadrature Amplitude Modulation </a:t>
            </a:r>
            <a:r>
              <a:rPr lang="en-US" altLang="x-none" sz="2000" b="1" dirty="0">
                <a:solidFill>
                  <a:schemeClr val="bg2">
                    <a:lumMod val="10000"/>
                  </a:schemeClr>
                </a:solidFill>
              </a:rPr>
              <a:t>(QAM)</a:t>
            </a:r>
          </a:p>
          <a:p>
            <a:pPr lvl="2"/>
            <a:r>
              <a:rPr lang="en-US" sz="2000" b="1" dirty="0">
                <a:solidFill>
                  <a:srgbClr val="C00000"/>
                </a:solidFill>
              </a:rPr>
              <a:t>16QAM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F8484C-D22C-2D47-82ED-0CE57715C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978945"/>
            <a:ext cx="4000500" cy="322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55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BDCED-D083-C143-B257-F616A399D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759" y="3351848"/>
            <a:ext cx="9692640" cy="1325562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Quadrature Amplitude Modulation </a:t>
            </a:r>
            <a:r>
              <a:rPr lang="en-US" altLang="x-none" b="1" dirty="0">
                <a:solidFill>
                  <a:schemeClr val="bg2">
                    <a:lumMod val="10000"/>
                  </a:schemeClr>
                </a:solidFill>
              </a:rPr>
              <a:t>(QAM)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87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410993" y="6450662"/>
            <a:ext cx="7493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524000" y="1"/>
            <a:ext cx="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r>
              <a:rPr dirty="0"/>
              <a:t>19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4388" y="410370"/>
            <a:ext cx="10172700" cy="97288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b="1" dirty="0">
                <a:solidFill>
                  <a:schemeClr val="bg2">
                    <a:lumMod val="10000"/>
                  </a:schemeClr>
                </a:solidFill>
              </a:rPr>
              <a:t>Quadrature Amplitude Modulation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4388" y="1861065"/>
            <a:ext cx="10172700" cy="4446858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indent="-342900">
              <a:spcBef>
                <a:spcPts val="72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C00000"/>
                </a:solidFill>
              </a:rPr>
              <a:t>How can the data rate be increased further?</a:t>
            </a:r>
          </a:p>
          <a:p>
            <a:pPr marL="469900" marR="426084" lvl="1">
              <a:lnSpc>
                <a:spcPct val="100699"/>
              </a:lnSpc>
              <a:spcBef>
                <a:spcPts val="595"/>
              </a:spcBef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2060"/>
                </a:solidFill>
              </a:rPr>
              <a:t>A combination of modulation techniques that change two  characteristics of a carrier at the same time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  <a:endParaRPr sz="2400" dirty="0">
              <a:solidFill>
                <a:srgbClr val="002060"/>
              </a:solidFill>
            </a:endParaRPr>
          </a:p>
          <a:p>
            <a:pPr marL="355600" indent="-342900">
              <a:spcBef>
                <a:spcPts val="52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chemeClr val="tx1">
                    <a:lumMod val="10000"/>
                  </a:schemeClr>
                </a:solidFill>
              </a:rPr>
              <a:t>The most sophisticated technology combines </a:t>
            </a:r>
            <a:r>
              <a:rPr sz="2400" b="1" dirty="0">
                <a:solidFill>
                  <a:srgbClr val="C00000"/>
                </a:solidFill>
              </a:rPr>
              <a:t>ASK</a:t>
            </a:r>
            <a:r>
              <a:rPr sz="2400" dirty="0">
                <a:solidFill>
                  <a:schemeClr val="tx1">
                    <a:lumMod val="10000"/>
                  </a:schemeClr>
                </a:solidFill>
              </a:rPr>
              <a:t> and </a:t>
            </a:r>
            <a:r>
              <a:rPr sz="2400" b="1" dirty="0">
                <a:solidFill>
                  <a:srgbClr val="C00000"/>
                </a:solidFill>
              </a:rPr>
              <a:t>PSK</a:t>
            </a:r>
          </a:p>
          <a:p>
            <a:pPr marL="355600" marR="106680" indent="-342900">
              <a:lnSpc>
                <a:spcPct val="100699"/>
              </a:lnSpc>
              <a:spcBef>
                <a:spcPts val="59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chemeClr val="tx1">
                    <a:lumMod val="10000"/>
                  </a:schemeClr>
                </a:solidFill>
              </a:rPr>
              <a:t>One of such is known as </a:t>
            </a:r>
            <a:r>
              <a:rPr sz="2400" b="1" dirty="0">
                <a:solidFill>
                  <a:srgbClr val="7030A0"/>
                </a:solidFill>
              </a:rPr>
              <a:t>Quadrature Amplitude Modulation  </a:t>
            </a:r>
            <a:r>
              <a:rPr sz="2400" dirty="0">
                <a:solidFill>
                  <a:schemeClr val="tx1">
                    <a:lumMod val="10000"/>
                  </a:schemeClr>
                </a:solidFill>
              </a:rPr>
              <a:t>(</a:t>
            </a:r>
            <a:r>
              <a:rPr sz="2400" b="1" dirty="0">
                <a:solidFill>
                  <a:srgbClr val="7030A0"/>
                </a:solidFill>
              </a:rPr>
              <a:t>QAM</a:t>
            </a:r>
            <a:r>
              <a:rPr sz="2400" dirty="0">
                <a:solidFill>
                  <a:schemeClr val="tx1">
                    <a:lumMod val="10000"/>
                  </a:schemeClr>
                </a:solidFill>
              </a:rPr>
              <a:t>) or </a:t>
            </a:r>
            <a:r>
              <a:rPr sz="2400" b="1" dirty="0">
                <a:solidFill>
                  <a:srgbClr val="7030A0"/>
                </a:solidFill>
              </a:rPr>
              <a:t>Quadrature Amplitude Shift Keying </a:t>
            </a:r>
            <a:r>
              <a:rPr sz="2400" dirty="0">
                <a:solidFill>
                  <a:schemeClr val="tx1">
                    <a:lumMod val="10000"/>
                  </a:schemeClr>
                </a:solidFill>
              </a:rPr>
              <a:t>(</a:t>
            </a:r>
            <a:r>
              <a:rPr sz="2400" b="1" dirty="0">
                <a:solidFill>
                  <a:srgbClr val="7030A0"/>
                </a:solidFill>
              </a:rPr>
              <a:t>QASK</a:t>
            </a:r>
            <a:r>
              <a:rPr sz="2400" dirty="0">
                <a:solidFill>
                  <a:schemeClr val="tx1">
                    <a:lumMod val="10000"/>
                  </a:schemeClr>
                </a:solidFill>
              </a:rPr>
              <a:t>)</a:t>
            </a:r>
            <a:r>
              <a:rPr lang="en-US" sz="2400" dirty="0">
                <a:solidFill>
                  <a:schemeClr val="tx1">
                    <a:lumMod val="10000"/>
                  </a:schemeClr>
                </a:solidFill>
              </a:rPr>
              <a:t>.</a:t>
            </a:r>
            <a:endParaRPr sz="2400" dirty="0">
              <a:solidFill>
                <a:schemeClr val="tx1">
                  <a:lumMod val="10000"/>
                </a:schemeClr>
              </a:solidFill>
            </a:endParaRPr>
          </a:p>
          <a:p>
            <a:pPr marL="755650" lvl="1" indent="-285750">
              <a:spcBef>
                <a:spcPts val="425"/>
              </a:spcBef>
              <a:buChar char="–"/>
              <a:tabLst>
                <a:tab pos="755015" algn="l"/>
                <a:tab pos="755650" algn="l"/>
              </a:tabLst>
            </a:pPr>
            <a:r>
              <a:rPr sz="2400" dirty="0">
                <a:solidFill>
                  <a:schemeClr val="tx1">
                    <a:lumMod val="10000"/>
                  </a:schemeClr>
                </a:solidFill>
              </a:rPr>
              <a:t>the approach uses both change in phase and in amplitude</a:t>
            </a:r>
          </a:p>
          <a:p>
            <a:pPr marL="355600" indent="-342900"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chemeClr val="tx1">
                    <a:lumMod val="10000"/>
                  </a:schemeClr>
                </a:solidFill>
              </a:rPr>
              <a:t>To represent </a:t>
            </a:r>
            <a:r>
              <a:rPr sz="2400" dirty="0">
                <a:solidFill>
                  <a:srgbClr val="7030A0"/>
                </a:solidFill>
              </a:rPr>
              <a:t>QAM</a:t>
            </a:r>
            <a:r>
              <a:rPr sz="2400" dirty="0">
                <a:solidFill>
                  <a:schemeClr val="tx1">
                    <a:lumMod val="10000"/>
                  </a:schemeClr>
                </a:solidFill>
              </a:rPr>
              <a:t> on a constellation diagram</a:t>
            </a:r>
          </a:p>
          <a:p>
            <a:pPr marL="755650" lvl="1" indent="-285750">
              <a:spcBef>
                <a:spcPts val="520"/>
              </a:spcBef>
              <a:buChar char="–"/>
              <a:tabLst>
                <a:tab pos="755015" algn="l"/>
                <a:tab pos="755650" algn="l"/>
              </a:tabLst>
            </a:pPr>
            <a:r>
              <a:rPr sz="2000" dirty="0">
                <a:solidFill>
                  <a:schemeClr val="tx1">
                    <a:lumMod val="10000"/>
                  </a:schemeClr>
                </a:solidFill>
              </a:rPr>
              <a:t>We use distance from the origin as a measure of amplitude</a:t>
            </a:r>
          </a:p>
          <a:p>
            <a:pPr marL="755650" marR="156845" lvl="1" indent="-285750">
              <a:spcBef>
                <a:spcPts val="400"/>
              </a:spcBef>
              <a:buChar char="–"/>
              <a:tabLst>
                <a:tab pos="755015" algn="l"/>
                <a:tab pos="755650" algn="l"/>
                <a:tab pos="1755775" algn="l"/>
              </a:tabLst>
            </a:pPr>
            <a:r>
              <a:rPr sz="2000" dirty="0">
                <a:solidFill>
                  <a:schemeClr val="tx1">
                    <a:lumMod val="10000"/>
                  </a:schemeClr>
                </a:solidFill>
              </a:rPr>
              <a:t>Figure 10.8 shows the constellation diagram for a variant known as  </a:t>
            </a:r>
            <a:r>
              <a:rPr sz="2000" b="1" u="sng" dirty="0">
                <a:solidFill>
                  <a:srgbClr val="A08A97"/>
                </a:solidFill>
              </a:rPr>
              <a:t>16QAM</a:t>
            </a:r>
            <a:r>
              <a:rPr sz="2000" dirty="0">
                <a:solidFill>
                  <a:schemeClr val="tx1">
                    <a:lumMod val="10000"/>
                  </a:schemeClr>
                </a:solidFill>
              </a:rPr>
              <a:t>	with dark gray areas indicating the amplitudes</a:t>
            </a:r>
          </a:p>
        </p:txBody>
      </p:sp>
    </p:spTree>
    <p:extLst>
      <p:ext uri="{BB962C8B-B14F-4D97-AF65-F5344CB8AC3E}">
        <p14:creationId xmlns:p14="http://schemas.microsoft.com/office/powerpoint/2010/main" val="3147528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4438" y="410370"/>
            <a:ext cx="9644062" cy="813314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b="1" dirty="0">
                <a:solidFill>
                  <a:schemeClr val="bg2">
                    <a:lumMod val="10000"/>
                  </a:schemeClr>
                </a:solidFill>
              </a:rPr>
              <a:t>Quadrature Amplitude Modulation</a:t>
            </a:r>
          </a:p>
        </p:txBody>
      </p:sp>
      <p:sp>
        <p:nvSpPr>
          <p:cNvPr id="3" name="object 3"/>
          <p:cNvSpPr/>
          <p:nvPr/>
        </p:nvSpPr>
        <p:spPr>
          <a:xfrm>
            <a:off x="3086100" y="1634053"/>
            <a:ext cx="5474359" cy="48056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10993" y="6450662"/>
            <a:ext cx="7493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524000" y="1"/>
            <a:ext cx="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r>
              <a:rPr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762060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255B2-8281-164E-9851-66B2606D5B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Simulink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F00C9F-BB68-D44C-B766-D7A28AF201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25" t="51296" r="6741" b="17408"/>
          <a:stretch/>
        </p:blipFill>
        <p:spPr>
          <a:xfrm>
            <a:off x="296862" y="2038350"/>
            <a:ext cx="106576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88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C41B80-155D-F141-BF94-7D37F668E9F4}"/>
              </a:ext>
            </a:extLst>
          </p:cNvPr>
          <p:cNvSpPr/>
          <p:nvPr/>
        </p:nvSpPr>
        <p:spPr>
          <a:xfrm>
            <a:off x="1471613" y="357189"/>
            <a:ext cx="8348663" cy="764714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5400" b="1" spc="-5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Settings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5765E7-FAD5-A844-A70D-1CDA1FB468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4" t="46296" r="46652" b="13758"/>
          <a:stretch/>
        </p:blipFill>
        <p:spPr>
          <a:xfrm>
            <a:off x="728663" y="1378282"/>
            <a:ext cx="4286251" cy="51868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4DB0BA-45BC-8240-A48C-9DD6D8FAE0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74" t="41480" r="30272" b="5434"/>
          <a:stretch/>
        </p:blipFill>
        <p:spPr>
          <a:xfrm>
            <a:off x="5776913" y="1378283"/>
            <a:ext cx="4719639" cy="518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06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B09734-F621-F546-948A-7AB2A9252B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33" t="25555" r="17703" b="16852"/>
          <a:stretch/>
        </p:blipFill>
        <p:spPr>
          <a:xfrm>
            <a:off x="528640" y="1377724"/>
            <a:ext cx="4329110" cy="51802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5E48A0-C47D-9947-9B37-51D2ECAC44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889" r="64815" b="5556"/>
          <a:stretch/>
        </p:blipFill>
        <p:spPr>
          <a:xfrm>
            <a:off x="5459412" y="1344278"/>
            <a:ext cx="4360864" cy="52136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8069093-74CE-D149-9A15-5943D224906C}"/>
              </a:ext>
            </a:extLst>
          </p:cNvPr>
          <p:cNvSpPr/>
          <p:nvPr/>
        </p:nvSpPr>
        <p:spPr>
          <a:xfrm>
            <a:off x="1471613" y="357189"/>
            <a:ext cx="8348663" cy="764714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5400" b="1" spc="-5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Settings</a:t>
            </a:r>
          </a:p>
        </p:txBody>
      </p:sp>
    </p:spTree>
    <p:extLst>
      <p:ext uri="{BB962C8B-B14F-4D97-AF65-F5344CB8AC3E}">
        <p14:creationId xmlns:p14="http://schemas.microsoft.com/office/powerpoint/2010/main" val="2434436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92EEA3-D5E4-B744-8479-2F69062C45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78" t="27593" r="28222" b="5370"/>
          <a:stretch/>
        </p:blipFill>
        <p:spPr>
          <a:xfrm>
            <a:off x="3043238" y="143889"/>
            <a:ext cx="4857750" cy="655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33656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Custom 9">
      <a:dk1>
        <a:srgbClr val="E7E5E1"/>
      </a:dk1>
      <a:lt1>
        <a:srgbClr val="FFFFFF"/>
      </a:lt1>
      <a:dk2>
        <a:srgbClr val="EDECE9"/>
      </a:dk2>
      <a:lt2>
        <a:srgbClr val="F3F2F0"/>
      </a:lt2>
      <a:accent1>
        <a:srgbClr val="6F6F74"/>
      </a:accent1>
      <a:accent2>
        <a:srgbClr val="D2CFC7"/>
      </a:accent2>
      <a:accent3>
        <a:srgbClr val="E7E5E1"/>
      </a:accent3>
      <a:accent4>
        <a:srgbClr val="D2CFC7"/>
      </a:accent4>
      <a:accent5>
        <a:srgbClr val="E7E5E1"/>
      </a:accent5>
      <a:accent6>
        <a:srgbClr val="D2CFC7"/>
      </a:accent6>
      <a:hlink>
        <a:srgbClr val="D2CFC7"/>
      </a:hlink>
      <a:folHlink>
        <a:srgbClr val="D2CFC7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351</TotalTime>
  <Words>141</Words>
  <Application>Microsoft Macintosh PowerPoint</Application>
  <PresentationFormat>Widescreen</PresentationFormat>
  <Paragraphs>28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Bold Italic Art</vt:lpstr>
      <vt:lpstr>Calibri</vt:lpstr>
      <vt:lpstr>Century Schoolbook</vt:lpstr>
      <vt:lpstr>Wingdings 2</vt:lpstr>
      <vt:lpstr>View</vt:lpstr>
      <vt:lpstr>PowerPoint Presentation</vt:lpstr>
      <vt:lpstr>OUTLINE</vt:lpstr>
      <vt:lpstr>Quadrature Amplitude Modulation (QAM)</vt:lpstr>
      <vt:lpstr>Quadrature Amplitude Modulation</vt:lpstr>
      <vt:lpstr>Quadrature Amplitude Modulation</vt:lpstr>
      <vt:lpstr>Simulink</vt:lpstr>
      <vt:lpstr>PowerPoint Presentation</vt:lpstr>
      <vt:lpstr>PowerPoint Presentation</vt:lpstr>
      <vt:lpstr>PowerPoint Presentation</vt:lpstr>
      <vt:lpstr>OUTPUT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</dc:creator>
  <cp:lastModifiedBy>Elham Sunbu</cp:lastModifiedBy>
  <cp:revision>65</cp:revision>
  <dcterms:created xsi:type="dcterms:W3CDTF">2017-10-14T05:22:23Z</dcterms:created>
  <dcterms:modified xsi:type="dcterms:W3CDTF">2019-02-12T08:59:57Z</dcterms:modified>
</cp:coreProperties>
</file>