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307" r:id="rId7"/>
    <p:sldId id="308" r:id="rId8"/>
    <p:sldId id="309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8A97"/>
    <a:srgbClr val="E2C4D7"/>
    <a:srgbClr val="FFEFCC"/>
    <a:srgbClr val="DEE9FA"/>
    <a:srgbClr val="FF9EC1"/>
    <a:srgbClr val="FFCCCC"/>
    <a:srgbClr val="CCFFCC"/>
    <a:srgbClr val="323BF2"/>
    <a:srgbClr val="DDF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/>
  </p:normalViewPr>
  <p:slideViewPr>
    <p:cSldViewPr snapToGrid="0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C5C6-E9BF-4466-AE1B-25D18F372A53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FC7-1B0F-44F0-A396-CE9D336D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52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944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2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748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7209" y="3895107"/>
            <a:ext cx="1490355" cy="16625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36914" y="5118266"/>
            <a:ext cx="724395" cy="760020"/>
          </a:xfrm>
          <a:prstGeom prst="star5">
            <a:avLst/>
          </a:prstGeom>
          <a:solidFill>
            <a:srgbClr val="DEE9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6608" y="4690753"/>
            <a:ext cx="748146" cy="736271"/>
          </a:xfrm>
          <a:prstGeom prst="star5">
            <a:avLst/>
          </a:prstGeom>
          <a:solidFill>
            <a:srgbClr val="DDF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5663" y="2325447"/>
            <a:ext cx="2295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>
                    <a:lumMod val="25000"/>
                  </a:schemeClr>
                </a:solidFill>
              </a:rPr>
              <a:t>Signals</a:t>
            </a:r>
          </a:p>
          <a:p>
            <a:endParaRPr lang="en-US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9231" y="3206061"/>
            <a:ext cx="14798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Lab 2 – 2019/1440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249" y="6581001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By: Elham Sunbu</a:t>
            </a:r>
          </a:p>
        </p:txBody>
      </p:sp>
    </p:spTree>
    <p:extLst>
      <p:ext uri="{BB962C8B-B14F-4D97-AF65-F5344CB8AC3E}">
        <p14:creationId xmlns:p14="http://schemas.microsoft.com/office/powerpoint/2010/main" val="28232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10000"/>
                  </a:schemeClr>
                </a:solidFill>
              </a:rPr>
              <a:t>Generating and viewing different </a:t>
            </a:r>
          </a:p>
        </p:txBody>
      </p:sp>
    </p:spTree>
    <p:extLst>
      <p:ext uri="{BB962C8B-B14F-4D97-AF65-F5344CB8AC3E}">
        <p14:creationId xmlns:p14="http://schemas.microsoft.com/office/powerpoint/2010/main" val="273155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Objectives</a:t>
            </a:r>
            <a:r>
              <a:rPr lang="en-US" dirty="0"/>
              <a:t>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799" y="2417618"/>
            <a:ext cx="10018713" cy="3745676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Matlab</a:t>
            </a:r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 installation.</a:t>
            </a:r>
          </a:p>
          <a:p>
            <a:pPr lvl="0"/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Simulink Libraries, Model Files and changing blocks properties.</a:t>
            </a:r>
          </a:p>
          <a:p>
            <a:pPr lvl="0"/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Generating and viewing different waveforms (</a:t>
            </a:r>
            <a:r>
              <a:rPr lang="en-US" sz="2000" dirty="0">
                <a:solidFill>
                  <a:srgbClr val="C00000"/>
                </a:solidFill>
                <a:ea typeface="宋体" panose="02010600030101010101" pitchFamily="2" charset="-122"/>
              </a:rPr>
              <a:t>amplitude</a:t>
            </a:r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, </a:t>
            </a:r>
            <a:r>
              <a:rPr lang="en-US" sz="2000" dirty="0">
                <a:solidFill>
                  <a:srgbClr val="00B050"/>
                </a:solidFill>
                <a:ea typeface="宋体" panose="02010600030101010101" pitchFamily="2" charset="-122"/>
              </a:rPr>
              <a:t>frequency</a:t>
            </a:r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, and </a:t>
            </a:r>
            <a:r>
              <a:rPr lang="en-US" sz="2000" dirty="0">
                <a:solidFill>
                  <a:srgbClr val="002060"/>
                </a:solidFill>
                <a:ea typeface="宋体" panose="02010600030101010101" pitchFamily="2" charset="-122"/>
              </a:rPr>
              <a:t>phase</a:t>
            </a:r>
            <a:r>
              <a:rPr lang="en-US" sz="2000" dirty="0">
                <a:solidFill>
                  <a:schemeClr val="tx1">
                    <a:lumMod val="25000"/>
                  </a:schemeClr>
                </a:solidFill>
                <a:ea typeface="宋体" panose="02010600030101010101" pitchFamily="2" charset="-12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4278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Blocks Required </a:t>
            </a:r>
            <a:r>
              <a:rPr lang="en-US" b="1" dirty="0">
                <a:solidFill>
                  <a:schemeClr val="tx1">
                    <a:lumMod val="25000"/>
                  </a:schemeClr>
                </a:solidFill>
              </a:rPr>
              <a:t>:</a:t>
            </a:r>
            <a:endParaRPr lang="ar-SA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45782" y="1867973"/>
            <a:ext cx="8595360" cy="834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Signal Generator   -  Sine       – Scope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3" name="صورة 1">
            <a:extLst>
              <a:ext uri="{FF2B5EF4-FFF2-40B4-BE49-F238E27FC236}">
                <a16:creationId xmlns:a16="http://schemas.microsoft.com/office/drawing/2014/main" id="{647DCCD7-5751-CC40-84A3-C7766B206D71}"/>
              </a:ext>
            </a:extLst>
          </p:cNvPr>
          <p:cNvPicPr/>
          <p:nvPr/>
        </p:nvPicPr>
        <p:blipFill rotWithShape="1">
          <a:blip r:embed="rId2"/>
          <a:srcRect r="63476"/>
          <a:stretch/>
        </p:blipFill>
        <p:spPr>
          <a:xfrm>
            <a:off x="2646042" y="2405512"/>
            <a:ext cx="1543051" cy="1857375"/>
          </a:xfrm>
          <a:prstGeom prst="rect">
            <a:avLst/>
          </a:prstGeom>
        </p:spPr>
      </p:pic>
      <p:pic>
        <p:nvPicPr>
          <p:cNvPr id="14" name="صورة 1">
            <a:extLst>
              <a:ext uri="{FF2B5EF4-FFF2-40B4-BE49-F238E27FC236}">
                <a16:creationId xmlns:a16="http://schemas.microsoft.com/office/drawing/2014/main" id="{986AD480-B6A2-7D4D-9488-F1175C34F953}"/>
              </a:ext>
            </a:extLst>
          </p:cNvPr>
          <p:cNvPicPr/>
          <p:nvPr/>
        </p:nvPicPr>
        <p:blipFill rotWithShape="1">
          <a:blip r:embed="rId2"/>
          <a:srcRect l="65714" r="9428"/>
          <a:stretch/>
        </p:blipFill>
        <p:spPr>
          <a:xfrm>
            <a:off x="6115049" y="2394284"/>
            <a:ext cx="1100137" cy="1533525"/>
          </a:xfrm>
          <a:prstGeom prst="rect">
            <a:avLst/>
          </a:prstGeom>
        </p:spPr>
      </p:pic>
      <p:pic>
        <p:nvPicPr>
          <p:cNvPr id="15" name="صورة 2">
            <a:extLst>
              <a:ext uri="{FF2B5EF4-FFF2-40B4-BE49-F238E27FC236}">
                <a16:creationId xmlns:a16="http://schemas.microsoft.com/office/drawing/2014/main" id="{A990B189-8344-F04F-BB85-025C5CB8C1BA}"/>
              </a:ext>
            </a:extLst>
          </p:cNvPr>
          <p:cNvPicPr/>
          <p:nvPr/>
        </p:nvPicPr>
        <p:blipFill rotWithShape="1">
          <a:blip r:embed="rId3"/>
          <a:srcRect r="60596"/>
          <a:stretch/>
        </p:blipFill>
        <p:spPr>
          <a:xfrm>
            <a:off x="4843462" y="2307025"/>
            <a:ext cx="971551" cy="165897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973EE23-37C4-3842-A102-424342B0FEF2}"/>
              </a:ext>
            </a:extLst>
          </p:cNvPr>
          <p:cNvSpPr/>
          <p:nvPr/>
        </p:nvSpPr>
        <p:spPr>
          <a:xfrm>
            <a:off x="1032344" y="4558524"/>
            <a:ext cx="9426107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285750" algn="just">
              <a:lnSpc>
                <a:spcPts val="192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We can find these blocks in the following locations of Simulink Library</a:t>
            </a:r>
            <a:endParaRPr lang="en-US" sz="1200" dirty="0">
              <a:solidFill>
                <a:schemeClr val="tx2">
                  <a:lumMod val="10000"/>
                </a:schemeClr>
              </a:solidFill>
              <a:latin typeface="Times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indent="-28575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F81BD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Signal Generator, Sine blocks:</a:t>
            </a:r>
            <a:endParaRPr lang="en-US" b="1" dirty="0">
              <a:solidFill>
                <a:srgbClr val="4F81BD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125730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Simulink → Sources → Signal Generator, Sine</a:t>
            </a:r>
            <a:endParaRPr lang="en-US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800100" indent="-28575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F81BD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View Block:</a:t>
            </a:r>
            <a:endParaRPr lang="en-US" b="1" dirty="0">
              <a:solidFill>
                <a:srgbClr val="4F81BD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125730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Simulink → Sink → Scope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4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3055" y="606448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Sine Wave</a:t>
            </a:r>
            <a:endParaRPr lang="ar-SA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7ED523-DACA-AF41-8214-6A70E5AC1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25561"/>
              </p:ext>
            </p:extLst>
          </p:nvPr>
        </p:nvGraphicFramePr>
        <p:xfrm>
          <a:off x="2335427" y="3440589"/>
          <a:ext cx="7055708" cy="192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5708">
                  <a:extLst>
                    <a:ext uri="{9D8B030D-6E8A-4147-A177-3AD203B41FA5}">
                      <a16:colId xmlns:a16="http://schemas.microsoft.com/office/drawing/2014/main" val="1862910919"/>
                    </a:ext>
                  </a:extLst>
                </a:gridCol>
              </a:tblGrid>
              <a:tr h="1922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sine wave can  be mathematically describe as: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CFFCC"/>
                          </a:solidFill>
                          <a:effectLst/>
                        </a:rPr>
                        <a:t>s(t) = </a:t>
                      </a:r>
                      <a:r>
                        <a:rPr lang="en-US" sz="1600" dirty="0">
                          <a:solidFill>
                            <a:srgbClr val="00B0F0"/>
                          </a:solidFill>
                          <a:effectLst/>
                        </a:rPr>
                        <a:t>A</a:t>
                      </a:r>
                      <a:r>
                        <a:rPr lang="en-US" sz="1600" dirty="0">
                          <a:solidFill>
                            <a:srgbClr val="CCFFCC"/>
                          </a:solidFill>
                          <a:effectLst/>
                        </a:rPr>
                        <a:t> sin (</a:t>
                      </a:r>
                      <a:r>
                        <a:rPr lang="en-US" sz="1600" dirty="0" err="1">
                          <a:solidFill>
                            <a:srgbClr val="FF9EC1"/>
                          </a:solidFill>
                          <a:effectLst/>
                        </a:rPr>
                        <a:t>ω</a:t>
                      </a:r>
                      <a:r>
                        <a:rPr lang="en-US" sz="1600" dirty="0" err="1">
                          <a:solidFill>
                            <a:srgbClr val="CCFFCC"/>
                          </a:solidFill>
                          <a:effectLst/>
                        </a:rPr>
                        <a:t>t</a:t>
                      </a:r>
                      <a:r>
                        <a:rPr lang="en-US" sz="1600" dirty="0">
                          <a:solidFill>
                            <a:srgbClr val="CCFFCC"/>
                          </a:solidFill>
                          <a:effectLst/>
                        </a:rPr>
                        <a:t> + </a:t>
                      </a:r>
                      <a:r>
                        <a:rPr lang="en-US" sz="1600" dirty="0" err="1">
                          <a:solidFill>
                            <a:srgbClr val="FFEFCC"/>
                          </a:solidFill>
                          <a:effectLst/>
                        </a:rPr>
                        <a:t>φ</a:t>
                      </a:r>
                      <a:r>
                        <a:rPr lang="en-US" sz="1600" dirty="0">
                          <a:solidFill>
                            <a:srgbClr val="CCFFCC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CCCC"/>
                          </a:solidFill>
                          <a:effectLst/>
                        </a:rPr>
                        <a:t>where</a:t>
                      </a:r>
                      <a:r>
                        <a:rPr lang="en-US" sz="1100" dirty="0">
                          <a:effectLst/>
                        </a:rPr>
                        <a:t>: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100" dirty="0">
                          <a:effectLst/>
                        </a:rPr>
                        <a:t> is the peak amplitude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FF9EC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ω</a:t>
                      </a:r>
                      <a:r>
                        <a:rPr lang="en-US" sz="1100" dirty="0">
                          <a:effectLst/>
                        </a:rPr>
                        <a:t>   is the angular frequency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</a:t>
                      </a:r>
                      <a:r>
                        <a:rPr lang="en-US" sz="2000" b="1" kern="1200" dirty="0" err="1">
                          <a:solidFill>
                            <a:srgbClr val="FF9EC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ω</a:t>
                      </a:r>
                      <a:r>
                        <a:rPr lang="en-US" sz="2000" b="1" kern="1200" dirty="0">
                          <a:solidFill>
                            <a:srgbClr val="FF9EC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= </a:t>
                      </a:r>
                      <a:r>
                        <a:rPr lang="en-US" sz="1400" dirty="0">
                          <a:solidFill>
                            <a:srgbClr val="DEE9FA"/>
                          </a:solidFill>
                          <a:effectLst/>
                        </a:rPr>
                        <a:t>2πf</a:t>
                      </a:r>
                      <a:r>
                        <a:rPr lang="en-US" sz="1100" dirty="0">
                          <a:solidFill>
                            <a:srgbClr val="DEE9FA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    </a:t>
                      </a:r>
                      <a:r>
                        <a:rPr lang="en-US" sz="1200" dirty="0">
                          <a:solidFill>
                            <a:srgbClr val="DEE9FA"/>
                          </a:solidFill>
                          <a:effectLst/>
                        </a:rPr>
                        <a:t>f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 is </a:t>
                      </a:r>
                      <a:r>
                        <a:rPr lang="en-US" sz="1200" dirty="0">
                          <a:solidFill>
                            <a:srgbClr val="DEE9FA"/>
                          </a:solidFill>
                          <a:effectLst/>
                        </a:rPr>
                        <a:t>frequency</a:t>
                      </a:r>
                      <a:r>
                        <a:rPr lang="en-US" sz="1100" dirty="0">
                          <a:effectLst/>
                        </a:rPr>
                        <a:t> in </a:t>
                      </a:r>
                      <a:r>
                        <a:rPr lang="en-US" sz="1100" dirty="0">
                          <a:solidFill>
                            <a:srgbClr val="E2C4D7"/>
                          </a:solidFill>
                          <a:effectLst/>
                        </a:rPr>
                        <a:t>Hertz</a:t>
                      </a:r>
                      <a:r>
                        <a:rPr lang="en-US" sz="1100" dirty="0">
                          <a:effectLst/>
                        </a:rPr>
                        <a:t>  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EFCC"/>
                          </a:solidFill>
                          <a:effectLst/>
                        </a:rPr>
                        <a:t>φ</a:t>
                      </a:r>
                      <a:r>
                        <a:rPr lang="en-US" sz="1100" dirty="0">
                          <a:effectLst/>
                        </a:rPr>
                        <a:t> is the phase.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79128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A69FCD9-3ECB-114F-A74F-6E02FFA79564}"/>
              </a:ext>
            </a:extLst>
          </p:cNvPr>
          <p:cNvSpPr/>
          <p:nvPr/>
        </p:nvSpPr>
        <p:spPr>
          <a:xfrm>
            <a:off x="2715700" y="2626496"/>
            <a:ext cx="3943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*(</a:t>
            </a:r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set the simulation time to 1 second</a:t>
            </a:r>
            <a:r>
              <a:rPr lang="en-US" dirty="0"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42975" y="365760"/>
            <a:ext cx="10011537" cy="1463040"/>
          </a:xfrm>
          <a:solidFill>
            <a:schemeClr val="tx1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A08A97"/>
                </a:solidFill>
              </a:rPr>
              <a:t>Part1:</a:t>
            </a:r>
            <a:r>
              <a:rPr lang="en-US" b="1" dirty="0">
                <a:solidFill>
                  <a:srgbClr val="A08A97"/>
                </a:solidFill>
              </a:rPr>
              <a:t> </a:t>
            </a:r>
            <a:br>
              <a:rPr lang="en-US" b="1" dirty="0">
                <a:solidFill>
                  <a:srgbClr val="A08A97"/>
                </a:solidFill>
              </a:rPr>
            </a:br>
            <a:r>
              <a:rPr lang="en-US" sz="3600" b="1" dirty="0">
                <a:solidFill>
                  <a:schemeClr val="tx1">
                    <a:lumMod val="10000"/>
                  </a:schemeClr>
                </a:solidFill>
              </a:rPr>
              <a:t>Generating waveforms using the Signal Generator Block</a:t>
            </a:r>
            <a:endParaRPr lang="ar-SA" b="1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7" name="صورة 1">
            <a:extLst>
              <a:ext uri="{FF2B5EF4-FFF2-40B4-BE49-F238E27FC236}">
                <a16:creationId xmlns:a16="http://schemas.microsoft.com/office/drawing/2014/main" id="{C97C27FB-5DCD-6242-A979-4E1015C081C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17132" y="2185987"/>
            <a:ext cx="3128962" cy="17192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EA85132-FA9A-9B43-9E4E-23907FE9F455}"/>
              </a:ext>
            </a:extLst>
          </p:cNvPr>
          <p:cNvSpPr/>
          <p:nvPr/>
        </p:nvSpPr>
        <p:spPr>
          <a:xfrm>
            <a:off x="1448180" y="4023012"/>
            <a:ext cx="900112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Using a Signal Generator Block generate the following waves:</a:t>
            </a:r>
          </a:p>
          <a:p>
            <a:pPr marL="120015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sin wave that has frequency (</a:t>
            </a:r>
            <a:r>
              <a:rPr lang="en-US" i="1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 Hz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amplitude (</a:t>
            </a:r>
            <a:r>
              <a:rPr lang="en-US" i="1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 v</a:t>
            </a:r>
          </a:p>
          <a:p>
            <a:pPr marL="120015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square wave that has </a:t>
            </a:r>
            <a:r>
              <a:rPr lang="en-US" i="1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1Hz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A</a:t>
            </a:r>
            <a:r>
              <a:rPr lang="en-US" baseline="-25000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2v</a:t>
            </a:r>
          </a:p>
          <a:p>
            <a:pPr marL="120015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sawtooth wave that has </a:t>
            </a:r>
            <a:r>
              <a:rPr lang="en-US" i="1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3Hz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A=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3v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460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>
            <a:extLst>
              <a:ext uri="{FF2B5EF4-FFF2-40B4-BE49-F238E27FC236}">
                <a16:creationId xmlns:a16="http://schemas.microsoft.com/office/drawing/2014/main" id="{2CBD607D-CA69-DF46-8D56-052EF35E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365760"/>
            <a:ext cx="10011537" cy="1463040"/>
          </a:xfrm>
          <a:solidFill>
            <a:schemeClr val="tx1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A08A97"/>
                </a:solidFill>
              </a:rPr>
              <a:t>Part 2:</a:t>
            </a:r>
            <a:r>
              <a:rPr lang="en-US" b="1" dirty="0">
                <a:solidFill>
                  <a:srgbClr val="A08A97"/>
                </a:solidFill>
              </a:rPr>
              <a:t> </a:t>
            </a:r>
            <a:br>
              <a:rPr lang="en-US" b="1" dirty="0">
                <a:solidFill>
                  <a:srgbClr val="A08A97"/>
                </a:solidFill>
              </a:rPr>
            </a:br>
            <a:r>
              <a:rPr lang="en-US" sz="3600" b="1" dirty="0">
                <a:solidFill>
                  <a:schemeClr val="tx1">
                    <a:lumMod val="10000"/>
                  </a:schemeClr>
                </a:solidFill>
              </a:rPr>
              <a:t>Generating waveforms using the Sine Wave Block </a:t>
            </a:r>
            <a:endParaRPr lang="ar-SA" sz="3600" b="1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id="{8C2D4D46-62BF-6743-8D60-E8DC690F3C6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348543" y="2266950"/>
            <a:ext cx="3200399" cy="19621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F21A35-F197-5E45-B6FC-544A31A3ADDB}"/>
              </a:ext>
            </a:extLst>
          </p:cNvPr>
          <p:cNvSpPr/>
          <p:nvPr/>
        </p:nvSpPr>
        <p:spPr>
          <a:xfrm>
            <a:off x="2028825" y="4361625"/>
            <a:ext cx="6967917" cy="207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Using a Sine Wave Block generate the following sine waves</a:t>
            </a: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sin(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4π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>
                  <a:lumMod val="1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sin(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10π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π/2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>
                  <a:lumMod val="1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257300" lvl="2" indent="-342900">
              <a:lnSpc>
                <a:spcPct val="115000"/>
              </a:lnSpc>
              <a:spcAft>
                <a:spcPts val="1000"/>
              </a:spcAft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5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sin(6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π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3π/2</a:t>
            </a:r>
            <a:r>
              <a:rPr lang="en-US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>
                  <a:lumMod val="1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1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صورة 4">
            <a:extLst>
              <a:ext uri="{FF2B5EF4-FFF2-40B4-BE49-F238E27FC236}">
                <a16:creationId xmlns:a16="http://schemas.microsoft.com/office/drawing/2014/main" id="{8CF19D6E-7818-0F40-B3D5-1F4957A06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6" y="1828800"/>
            <a:ext cx="2889249" cy="220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743FEF5-94BE-974F-A2AD-88B671E60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4350541"/>
            <a:ext cx="86725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Use the Scope Block to view the following 2 signals at the same time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+mj-lt"/>
              <a:buAutoNum type="arabicPeriod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sin wave that has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ω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4π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-3000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lang="en-US" altLang="en-US" b="1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2v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φ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π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 a square wave that has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3Hz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-3000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lang="en-US" altLang="en-US" sz="1600" b="1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3v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+mj-lt"/>
              <a:buAutoNum type="arabicPeriod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sawtooth wave that has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4Hz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and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-3000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2v</a:t>
            </a: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 a sin wave that has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4Hz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-3000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4v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+mj-lt"/>
              <a:buAutoNum type="arabicPeriod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sin wave that has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ω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8π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,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-3000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=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1v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φ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0</a:t>
            </a:r>
          </a:p>
          <a:p>
            <a:pPr marL="1200150" lvl="2" indent="-2857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 sin wave that has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ω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sz="1600" b="1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6π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sz="1600" b="1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3v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and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φ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= </a:t>
            </a:r>
            <a:r>
              <a:rPr lang="en-US" altLang="en-US" sz="1600" b="1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2π</a:t>
            </a: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A9163E1F-0945-834C-8A82-A34C989E3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365760"/>
            <a:ext cx="10011537" cy="1463040"/>
          </a:xfrm>
          <a:solidFill>
            <a:schemeClr val="tx1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A08A97"/>
                </a:solidFill>
              </a:rPr>
              <a:t>Part 3:</a:t>
            </a:r>
            <a:r>
              <a:rPr lang="en-US" b="1" dirty="0">
                <a:solidFill>
                  <a:srgbClr val="A08A97"/>
                </a:solidFill>
              </a:rPr>
              <a:t> </a:t>
            </a:r>
            <a:br>
              <a:rPr lang="en-US" b="1" dirty="0">
                <a:solidFill>
                  <a:srgbClr val="A08A97"/>
                </a:solidFill>
              </a:rPr>
            </a:br>
            <a:r>
              <a:rPr lang="en-US" altLang="en-US" sz="3600" b="1" dirty="0">
                <a:solidFill>
                  <a:schemeClr val="tx1">
                    <a:lumMod val="10000"/>
                  </a:schemeClr>
                </a:solidFill>
              </a:rPr>
              <a:t>Viewing more than one signal on the Scope Block</a:t>
            </a:r>
            <a:endParaRPr lang="ar-SA" sz="3600" b="1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8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5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5A38B-A046-4FCF-AF9F-62DD063CECAF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762000" y="2551113"/>
            <a:ext cx="80772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ar-SA" sz="6600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Bold Italic Art" pitchFamily="2" charset="-78"/>
              </a:rPr>
              <a:t>Thank You</a:t>
            </a:r>
          </a:p>
        </p:txBody>
      </p:sp>
      <p:sp>
        <p:nvSpPr>
          <p:cNvPr id="7" name="Oval 6"/>
          <p:cNvSpPr/>
          <p:nvPr/>
        </p:nvSpPr>
        <p:spPr>
          <a:xfrm>
            <a:off x="854075" y="4114800"/>
            <a:ext cx="1203325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4579938"/>
            <a:ext cx="838200" cy="9144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9375"/>
            <a:ext cx="990600" cy="1076325"/>
          </a:xfrm>
          <a:prstGeom prst="ellipse">
            <a:avLst/>
          </a:prstGeom>
          <a:solidFill>
            <a:srgbClr val="D4D3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rgbClr val="E7E5E1"/>
      </a:dk1>
      <a:lt1>
        <a:srgbClr val="FFFFFF"/>
      </a:lt1>
      <a:dk2>
        <a:srgbClr val="EDECE9"/>
      </a:dk2>
      <a:lt2>
        <a:srgbClr val="F3F2F0"/>
      </a:lt2>
      <a:accent1>
        <a:srgbClr val="6F6F74"/>
      </a:accent1>
      <a:accent2>
        <a:srgbClr val="D2CFC7"/>
      </a:accent2>
      <a:accent3>
        <a:srgbClr val="E7E5E1"/>
      </a:accent3>
      <a:accent4>
        <a:srgbClr val="D2CFC7"/>
      </a:accent4>
      <a:accent5>
        <a:srgbClr val="E7E5E1"/>
      </a:accent5>
      <a:accent6>
        <a:srgbClr val="D2CFC7"/>
      </a:accent6>
      <a:hlink>
        <a:srgbClr val="D2CFC7"/>
      </a:hlink>
      <a:folHlink>
        <a:srgbClr val="D2CF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134</TotalTime>
  <Words>329</Words>
  <Application>Microsoft Macintosh PowerPoint</Application>
  <PresentationFormat>Widescreen</PresentationFormat>
  <Paragraphs>48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MS Gothic</vt:lpstr>
      <vt:lpstr>MS Mincho</vt:lpstr>
      <vt:lpstr>宋体</vt:lpstr>
      <vt:lpstr>Arial</vt:lpstr>
      <vt:lpstr>Bold Italic Art</vt:lpstr>
      <vt:lpstr>Calibri</vt:lpstr>
      <vt:lpstr>Cambria</vt:lpstr>
      <vt:lpstr>Century Schoolbook</vt:lpstr>
      <vt:lpstr>Tahoma</vt:lpstr>
      <vt:lpstr>Times</vt:lpstr>
      <vt:lpstr>Times New Roman</vt:lpstr>
      <vt:lpstr>Wingdings 2</vt:lpstr>
      <vt:lpstr>View</vt:lpstr>
      <vt:lpstr>PowerPoint Presentation</vt:lpstr>
      <vt:lpstr>OUTLINE</vt:lpstr>
      <vt:lpstr>Objectives </vt:lpstr>
      <vt:lpstr>Blocks Required :</vt:lpstr>
      <vt:lpstr>Sine Wave</vt:lpstr>
      <vt:lpstr>Part1:  Generating waveforms using the Signal Generator Block</vt:lpstr>
      <vt:lpstr>Part 2:  Generating waveforms using the Sine Wave Block </vt:lpstr>
      <vt:lpstr>Part 3:  Viewing more than one signal on the Scope Block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Elham Sunbu</cp:lastModifiedBy>
  <cp:revision>22</cp:revision>
  <dcterms:created xsi:type="dcterms:W3CDTF">2017-10-14T05:22:23Z</dcterms:created>
  <dcterms:modified xsi:type="dcterms:W3CDTF">2019-01-21T21:49:54Z</dcterms:modified>
</cp:coreProperties>
</file>