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1" r:id="rId3"/>
    <p:sldId id="282" r:id="rId4"/>
    <p:sldId id="283" r:id="rId5"/>
    <p:sldId id="286" r:id="rId6"/>
    <p:sldId id="284" r:id="rId7"/>
    <p:sldId id="285" r:id="rId8"/>
    <p:sldId id="280" r:id="rId9"/>
    <p:sldId id="259" r:id="rId10"/>
    <p:sldId id="260" r:id="rId11"/>
    <p:sldId id="261" r:id="rId12"/>
    <p:sldId id="262" r:id="rId13"/>
    <p:sldId id="273" r:id="rId14"/>
    <p:sldId id="263" r:id="rId15"/>
    <p:sldId id="264" r:id="rId16"/>
    <p:sldId id="272" r:id="rId17"/>
    <p:sldId id="265" r:id="rId18"/>
    <p:sldId id="275" r:id="rId19"/>
    <p:sldId id="266" r:id="rId20"/>
    <p:sldId id="269" r:id="rId21"/>
    <p:sldId id="287" r:id="rId22"/>
    <p:sldId id="267" r:id="rId23"/>
    <p:sldId id="270" r:id="rId24"/>
    <p:sldId id="268" r:id="rId25"/>
    <p:sldId id="277"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303"/>
    <a:srgbClr val="CCECFF"/>
    <a:srgbClr val="FFFF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38" autoAdjust="0"/>
    <p:restoredTop sz="94660"/>
  </p:normalViewPr>
  <p:slideViewPr>
    <p:cSldViewPr>
      <p:cViewPr varScale="1">
        <p:scale>
          <a:sx n="62" d="100"/>
          <a:sy n="62" d="100"/>
        </p:scale>
        <p:origin x="512"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D301C5AF-E93D-42E0-B603-A9589FBD60C6}" type="datetimeFigureOut">
              <a:rPr lang="ar-SA" smtClean="0"/>
              <a:pPr/>
              <a:t>26/03/1443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D301C5AF-E93D-42E0-B603-A9589FBD60C6}" type="datetimeFigureOut">
              <a:rPr lang="ar-SA" smtClean="0"/>
              <a:pPr/>
              <a:t>26/03/1443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D301C5AF-E93D-42E0-B603-A9589FBD60C6}" type="datetimeFigureOut">
              <a:rPr lang="ar-SA" smtClean="0"/>
              <a:pPr/>
              <a:t>26/03/1443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D301C5AF-E93D-42E0-B603-A9589FBD60C6}" type="datetimeFigureOut">
              <a:rPr lang="ar-SA" smtClean="0"/>
              <a:pPr/>
              <a:t>26/03/1443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01C5AF-E93D-42E0-B603-A9589FBD60C6}" type="datetimeFigureOut">
              <a:rPr lang="ar-SA" smtClean="0"/>
              <a:pPr/>
              <a:t>26/03/1443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D301C5AF-E93D-42E0-B603-A9589FBD60C6}" type="datetimeFigureOut">
              <a:rPr lang="ar-SA" smtClean="0"/>
              <a:pPr/>
              <a:t>26/03/1443</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D301C5AF-E93D-42E0-B603-A9589FBD60C6}" type="datetimeFigureOut">
              <a:rPr lang="ar-SA" smtClean="0"/>
              <a:pPr/>
              <a:t>26/03/1443</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D301C5AF-E93D-42E0-B603-A9589FBD60C6}" type="datetimeFigureOut">
              <a:rPr lang="ar-SA" smtClean="0"/>
              <a:pPr/>
              <a:t>26/03/1443</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1C5AF-E93D-42E0-B603-A9589FBD60C6}" type="datetimeFigureOut">
              <a:rPr lang="ar-SA" smtClean="0"/>
              <a:pPr/>
              <a:t>26/03/1443</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01C5AF-E93D-42E0-B603-A9589FBD60C6}" type="datetimeFigureOut">
              <a:rPr lang="ar-SA" smtClean="0"/>
              <a:pPr/>
              <a:t>26/03/1443</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01C5AF-E93D-42E0-B603-A9589FBD60C6}" type="datetimeFigureOut">
              <a:rPr lang="ar-SA" smtClean="0"/>
              <a:pPr/>
              <a:t>26/03/1443</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66C8549-E56E-451C-B198-55D08341A4D4}"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301C5AF-E93D-42E0-B603-A9589FBD60C6}" type="datetimeFigureOut">
              <a:rPr lang="ar-SA" smtClean="0"/>
              <a:pPr/>
              <a:t>26/03/1443</a:t>
            </a:fld>
            <a:endParaRPr lang="ar-S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66C8549-E56E-451C-B198-55D08341A4D4}"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effectLst>
                  <a:outerShdw blurRad="38100" dist="38100" dir="2700000" algn="tl">
                    <a:srgbClr val="000000">
                      <a:alpha val="43137"/>
                    </a:srgbClr>
                  </a:outerShdw>
                </a:effectLst>
              </a:rPr>
              <a:t>ZOO 103 </a:t>
            </a:r>
            <a:br>
              <a:rPr lang="en-US" dirty="0">
                <a:solidFill>
                  <a:srgbClr val="FF0000"/>
                </a:solidFill>
                <a:effectLst>
                  <a:outerShdw blurRad="38100" dist="38100" dir="2700000" algn="tl">
                    <a:srgbClr val="000000">
                      <a:alpha val="43137"/>
                    </a:srgbClr>
                  </a:outerShdw>
                </a:effectLst>
              </a:rPr>
            </a:br>
            <a:r>
              <a:rPr lang="en-US">
                <a:solidFill>
                  <a:srgbClr val="FF0000"/>
                </a:solidFill>
                <a:effectLst>
                  <a:outerShdw blurRad="38100" dist="38100" dir="2700000" algn="tl">
                    <a:srgbClr val="000000">
                      <a:alpha val="43137"/>
                    </a:srgbClr>
                  </a:outerShdw>
                </a:effectLst>
              </a:rPr>
              <a:t>Lab 8</a:t>
            </a:r>
            <a:endParaRPr lang="ar-SA" dirty="0">
              <a:solidFill>
                <a:srgbClr val="FF0000"/>
              </a:solidFill>
              <a:effectLst>
                <a:outerShdw blurRad="38100" dist="38100" dir="2700000" algn="tl">
                  <a:srgbClr val="000000">
                    <a:alpha val="43137"/>
                  </a:srgbClr>
                </a:outerShdw>
              </a:effectLst>
            </a:endParaRPr>
          </a:p>
        </p:txBody>
      </p:sp>
      <p:sp>
        <p:nvSpPr>
          <p:cNvPr id="4" name="عنوان فرعي 3"/>
          <p:cNvSpPr>
            <a:spLocks noGrp="1"/>
          </p:cNvSpPr>
          <p:nvPr>
            <p:ph type="subTitle" idx="1"/>
          </p:nvPr>
        </p:nvSpPr>
        <p:spPr/>
        <p:txBody>
          <a:bodyPr/>
          <a:lstStyle/>
          <a:p>
            <a:endParaRPr lang="ar-S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23528" y="764704"/>
            <a:ext cx="8249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These, however, are distinct on the ventral side, where the edges of the clitellum are thickened on segments 31-33 forming two </a:t>
            </a: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puberty crests</a:t>
            </a:r>
            <a:r>
              <a:rPr kumimoji="0" lang="ar-SA" sz="2000" b="0" i="0" u="none" strike="noStrike" cap="none" normalizeH="0" baseline="0" dirty="0">
                <a:ln>
                  <a:noFill/>
                </a:ln>
                <a:solidFill>
                  <a:srgbClr val="FF0000"/>
                </a:solidFill>
                <a:effectLst/>
                <a:latin typeface="Arial" pitchFamily="34" charset="0"/>
                <a:ea typeface="Calibri" pitchFamily="34" charset="0"/>
                <a:cs typeface="Arial" pitchFamily="34" charset="0"/>
              </a:rPr>
              <a:t>عرف البلوغ </a:t>
            </a: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a:t>
            </a:r>
            <a:endParaRPr lang="en-US" sz="2000" dirty="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head is composed of a </a:t>
            </a:r>
            <a:r>
              <a:rPr kumimoji="0" lang="en-US" sz="2000" b="0" i="0" u="none" strike="noStrike" cap="none" normalizeH="0" baseline="0" dirty="0" err="1">
                <a:ln>
                  <a:noFill/>
                </a:ln>
                <a:solidFill>
                  <a:srgbClr val="FF0000"/>
                </a:solidFill>
                <a:effectLst/>
                <a:latin typeface="Arial" pitchFamily="34" charset="0"/>
                <a:ea typeface="Calibri" pitchFamily="34" charset="0"/>
                <a:cs typeface="Arial" pitchFamily="34" charset="0"/>
              </a:rPr>
              <a:t>peristomium</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a:t>
            </a:r>
            <a:r>
              <a:rPr kumimoji="0" lang="ar-SA"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حول الفم</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(first segment) surrounding the mouth and </a:t>
            </a: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a </a:t>
            </a:r>
            <a:r>
              <a:rPr kumimoji="0" lang="en-US" sz="2000" b="0" i="0" u="none" strike="noStrike" cap="none" normalizeH="0" baseline="0" dirty="0" err="1">
                <a:ln>
                  <a:noFill/>
                </a:ln>
                <a:solidFill>
                  <a:srgbClr val="FF0000"/>
                </a:solidFill>
                <a:effectLst/>
                <a:latin typeface="Arial" pitchFamily="34" charset="0"/>
                <a:ea typeface="Calibri" pitchFamily="34" charset="0"/>
                <a:cs typeface="Arial" pitchFamily="34" charset="0"/>
              </a:rPr>
              <a:t>prostomium</a:t>
            </a: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 </a:t>
            </a:r>
            <a:r>
              <a:rPr kumimoji="0" lang="ar-SA" sz="2000" b="0" i="0" u="none" strike="noStrike" cap="none" normalizeH="0" baseline="0" dirty="0">
                <a:ln>
                  <a:noFill/>
                </a:ln>
                <a:solidFill>
                  <a:srgbClr val="FF0000"/>
                </a:solidFill>
                <a:effectLst/>
                <a:latin typeface="Arial" pitchFamily="34" charset="0"/>
                <a:ea typeface="Calibri" pitchFamily="34" charset="0"/>
                <a:cs typeface="Arial" pitchFamily="34" charset="0"/>
              </a:rPr>
              <a:t>قبل الفم </a:t>
            </a: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which is dorsal and forms an upper lip that extends in front of the mouth; the prostomium is not to be considered  a segment.</a:t>
            </a:r>
            <a:endParaRPr kumimoji="0" lang="en-US" sz="2000" b="0" i="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
        <p:nvSpPr>
          <p:cNvPr id="17410" name="Rectangle 2"/>
          <p:cNvSpPr>
            <a:spLocks noChangeArrowheads="1"/>
          </p:cNvSpPr>
          <p:nvPr/>
        </p:nvSpPr>
        <p:spPr bwMode="auto">
          <a:xfrm>
            <a:off x="323528" y="3284984"/>
            <a:ext cx="846331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chaetae or setae </a:t>
            </a:r>
            <a:r>
              <a:rPr kumimoji="0" lang="ar-SA" sz="2000" b="0" i="0" u="none" strike="noStrike" cap="none" normalizeH="0" baseline="0" dirty="0" err="1">
                <a:ln>
                  <a:noFill/>
                </a:ln>
                <a:solidFill>
                  <a:schemeClr val="tx1">
                    <a:lumMod val="95000"/>
                    <a:lumOff val="5000"/>
                  </a:schemeClr>
                </a:solidFill>
                <a:effectLst/>
                <a:latin typeface="Arial" pitchFamily="34" charset="0"/>
                <a:ea typeface="Calibri" pitchFamily="34" charset="0"/>
                <a:cs typeface="Arial" pitchFamily="34" charset="0"/>
              </a:rPr>
              <a:t>اشواك</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are minute </a:t>
            </a:r>
            <a:r>
              <a:rPr kumimoji="0" lang="en-US" sz="2000" b="0" i="0" u="none" strike="noStrike" cap="none" normalizeH="0" baseline="0" dirty="0" err="1">
                <a:ln>
                  <a:noFill/>
                </a:ln>
                <a:solidFill>
                  <a:schemeClr val="tx1">
                    <a:lumMod val="95000"/>
                    <a:lumOff val="5000"/>
                  </a:schemeClr>
                </a:solidFill>
                <a:effectLst/>
                <a:latin typeface="Arial" pitchFamily="34" charset="0"/>
                <a:ea typeface="Calibri" pitchFamily="34" charset="0"/>
                <a:cs typeface="Arial" pitchFamily="34" charset="0"/>
              </a:rPr>
              <a:t>chitinous</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structures which can be felt by passing the finger from behind forwards on the ventral surface of the worm (preferably preserved).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Everybody segment</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except the first and the last, carries four pairs of chaetae, two pairs on the ventral surface and one pair on each lateral side. Use a hand-lens to see that the chaetae are directed backwards.</a:t>
            </a:r>
          </a:p>
          <a:p>
            <a:pPr marL="0" marR="0" lvl="0" indent="0" algn="l" defTabSz="914400" rtl="0" eaLnBrk="1" fontAlgn="base" latinLnBrk="0" hangingPunct="1">
              <a:lnSpc>
                <a:spcPct val="100000"/>
              </a:lnSpc>
              <a:spcBef>
                <a:spcPct val="0"/>
              </a:spcBef>
              <a:spcAft>
                <a:spcPct val="0"/>
              </a:spcAft>
              <a:buClrTx/>
              <a:buSzTx/>
              <a:tabLst/>
            </a:pPr>
            <a:endParaRPr lang="en-US" sz="2000" dirty="0">
              <a:solidFill>
                <a:schemeClr val="tx1">
                  <a:lumMod val="95000"/>
                  <a:lumOff val="5000"/>
                </a:schemeClr>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The female openings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are two small openings which lie </a:t>
            </a:r>
            <a:r>
              <a:rPr kumimoji="0" lang="en-US" sz="2000" b="0" i="0" u="none" strike="noStrike" cap="none" normalizeH="0" baseline="0" dirty="0" err="1">
                <a:ln>
                  <a:noFill/>
                </a:ln>
                <a:solidFill>
                  <a:schemeClr val="tx1">
                    <a:lumMod val="95000"/>
                    <a:lumOff val="5000"/>
                  </a:schemeClr>
                </a:solidFill>
                <a:effectLst/>
                <a:latin typeface="Arial" pitchFamily="34" charset="0"/>
                <a:ea typeface="Calibri" pitchFamily="34" charset="0"/>
                <a:cs typeface="Arial" pitchFamily="34" charset="0"/>
              </a:rPr>
              <a:t>ventrolaterally</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on segement 14.</a:t>
            </a:r>
            <a:endParaRPr kumimoji="0" lang="en-US" sz="2000" b="0" i="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85720" y="857232"/>
            <a:ext cx="832100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a:t>
            </a: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male openings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are two slit-like apertures with thickened lips. They lie on the </a:t>
            </a:r>
            <a:r>
              <a:rPr kumimoji="0" lang="en-US" sz="2000" b="0" i="0" u="none" strike="noStrike" cap="none" normalizeH="0" baseline="0" dirty="0" err="1">
                <a:ln>
                  <a:noFill/>
                </a:ln>
                <a:solidFill>
                  <a:schemeClr val="tx1">
                    <a:lumMod val="95000"/>
                    <a:lumOff val="5000"/>
                  </a:schemeClr>
                </a:solidFill>
                <a:effectLst/>
                <a:latin typeface="Arial" pitchFamily="34" charset="0"/>
                <a:ea typeface="Calibri" pitchFamily="34" charset="0"/>
                <a:cs typeface="Arial" pitchFamily="34" charset="0"/>
              </a:rPr>
              <a:t>ventrolateral</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sides of segemnt 15.</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a:t>
            </a:r>
            <a:endParaRPr lang="en-US" sz="2000" dirty="0">
              <a:solidFill>
                <a:schemeClr val="tx1">
                  <a:lumMod val="95000"/>
                  <a:lumOff val="5000"/>
                </a:schemeClr>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The </a:t>
            </a:r>
            <a:r>
              <a:rPr kumimoji="0" lang="en-US" sz="2000" b="0" i="0" u="none" strike="noStrike" cap="none" normalizeH="0" baseline="0" dirty="0" err="1">
                <a:ln>
                  <a:noFill/>
                </a:ln>
                <a:solidFill>
                  <a:srgbClr val="FF0000"/>
                </a:solidFill>
                <a:effectLst/>
                <a:latin typeface="Arial" pitchFamily="34" charset="0"/>
                <a:ea typeface="Calibri" pitchFamily="34" charset="0"/>
                <a:cs typeface="Arial" pitchFamily="34" charset="0"/>
              </a:rPr>
              <a:t>spermathecal</a:t>
            </a: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 pores </a:t>
            </a:r>
            <a:r>
              <a:rPr kumimoji="0" lang="ar-SA" sz="2000" b="0" i="0" u="none" strike="noStrike" cap="none" normalizeH="0" baseline="0" dirty="0">
                <a:ln>
                  <a:noFill/>
                </a:ln>
                <a:solidFill>
                  <a:srgbClr val="FF0000"/>
                </a:solidFill>
                <a:effectLst/>
                <a:latin typeface="Arial" pitchFamily="34" charset="0"/>
                <a:ea typeface="Calibri" pitchFamily="34" charset="0"/>
                <a:cs typeface="Arial" pitchFamily="34" charset="0"/>
              </a:rPr>
              <a:t>ثقوب المستودعات المنوية</a:t>
            </a: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are two pairs of minute openings which lie on the ventral side in the </a:t>
            </a:r>
            <a:r>
              <a:rPr kumimoji="0" lang="en-US" sz="2000" b="0" i="0" u="none" strike="noStrike" cap="none" normalizeH="0" baseline="0" dirty="0" err="1">
                <a:ln>
                  <a:noFill/>
                </a:ln>
                <a:solidFill>
                  <a:schemeClr val="tx1">
                    <a:lumMod val="95000"/>
                    <a:lumOff val="5000"/>
                  </a:schemeClr>
                </a:solidFill>
                <a:effectLst/>
                <a:latin typeface="Arial" pitchFamily="34" charset="0"/>
                <a:ea typeface="Calibri" pitchFamily="34" charset="0"/>
                <a:cs typeface="Arial" pitchFamily="34" charset="0"/>
              </a:rPr>
              <a:t>intersegmental</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grooves between segments 9/l0 and 10/11. They are surrounded by three pairs of copulatory papillae on segemnts 9, 10 and 11.</a:t>
            </a:r>
          </a:p>
          <a:p>
            <a:pPr marL="0" marR="0" lvl="0" indent="0" algn="l" defTabSz="914400" rtl="0" eaLnBrk="1" fontAlgn="base" latinLnBrk="0" hangingPunct="1">
              <a:lnSpc>
                <a:spcPct val="100000"/>
              </a:lnSpc>
              <a:spcBef>
                <a:spcPct val="0"/>
              </a:spcBef>
              <a:spcAft>
                <a:spcPct val="0"/>
              </a:spcAft>
              <a:buClrTx/>
              <a:buSzTx/>
              <a:tabLst/>
            </a:pPr>
            <a:endParaRPr lang="en-US" sz="2000" dirty="0">
              <a:solidFill>
                <a:schemeClr val="tx1">
                  <a:lumMod val="95000"/>
                  <a:lumOff val="5000"/>
                </a:schemeClr>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The dorsal pores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are minute single pores which communicate the coelom with the </a:t>
            </a:r>
            <a:r>
              <a:rPr kumimoji="0" lang="en-US" sz="2000" b="0" i="0" u="none" strike="noStrike" cap="none" normalizeH="0" baseline="0" dirty="0" err="1">
                <a:ln>
                  <a:noFill/>
                </a:ln>
                <a:solidFill>
                  <a:schemeClr val="tx1">
                    <a:lumMod val="95000"/>
                    <a:lumOff val="5000"/>
                  </a:schemeClr>
                </a:solidFill>
                <a:effectLst/>
                <a:latin typeface="Arial" pitchFamily="34" charset="0"/>
                <a:ea typeface="Calibri" pitchFamily="34" charset="0"/>
                <a:cs typeface="Arial" pitchFamily="34" charset="0"/>
              </a:rPr>
              <a:t>outside.They</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lie mid dorsally on the </a:t>
            </a:r>
            <a:r>
              <a:rPr kumimoji="0" lang="en-US" sz="2000" b="0" i="0" u="none" strike="noStrike" cap="none" normalizeH="0" baseline="0" dirty="0" err="1">
                <a:ln>
                  <a:noFill/>
                </a:ln>
                <a:solidFill>
                  <a:schemeClr val="tx1">
                    <a:lumMod val="95000"/>
                    <a:lumOff val="5000"/>
                  </a:schemeClr>
                </a:solidFill>
                <a:effectLst/>
                <a:latin typeface="Arial" pitchFamily="34" charset="0"/>
                <a:ea typeface="Calibri" pitchFamily="34" charset="0"/>
                <a:cs typeface="Arial" pitchFamily="34" charset="0"/>
              </a:rPr>
              <a:t>intersegmental</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grooves starting with 8/9 to the posterior end.</a:t>
            </a:r>
          </a:p>
          <a:p>
            <a:pPr marL="0" marR="0" lvl="0" indent="0" algn="l" defTabSz="914400" rtl="0" eaLnBrk="1" fontAlgn="base" latinLnBrk="0" hangingPunct="1">
              <a:lnSpc>
                <a:spcPct val="100000"/>
              </a:lnSpc>
              <a:spcBef>
                <a:spcPct val="0"/>
              </a:spcBef>
              <a:spcAft>
                <a:spcPct val="0"/>
              </a:spcAft>
              <a:buClrTx/>
              <a:buSzTx/>
              <a:tabLst/>
            </a:pPr>
            <a:endParaRPr lang="en-US" sz="2000" dirty="0">
              <a:solidFill>
                <a:schemeClr val="tx1">
                  <a:lumMod val="95000"/>
                  <a:lumOff val="5000"/>
                </a:schemeClr>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a:t>
            </a: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excretory pores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or  </a:t>
            </a: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nephridiopores</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are the minute pores of the nephridia to the outside. They are ventral in position, two per segment, except the first three and the last segment where they are absent.</a:t>
            </a:r>
            <a:endParaRPr kumimoji="0" lang="en-US" sz="20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33دودة الارض 3.png"/>
          <p:cNvPicPr/>
          <p:nvPr/>
        </p:nvPicPr>
        <p:blipFill>
          <a:blip r:embed="rId2" cstate="print"/>
          <a:srcRect/>
          <a:stretch>
            <a:fillRect/>
          </a:stretch>
        </p:blipFill>
        <p:spPr bwMode="auto">
          <a:xfrm>
            <a:off x="1285852" y="357166"/>
            <a:ext cx="5857916" cy="5929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ppdl.purdue.edu/ppdl/images/earthworm_on_sidewalk.jpeg"/>
          <p:cNvPicPr>
            <a:picLocks noChangeAspect="1" noChangeArrowheads="1"/>
          </p:cNvPicPr>
          <p:nvPr/>
        </p:nvPicPr>
        <p:blipFill>
          <a:blip r:embed="rId2"/>
          <a:srcRect/>
          <a:stretch>
            <a:fillRect/>
          </a:stretch>
        </p:blipFill>
        <p:spPr bwMode="auto">
          <a:xfrm>
            <a:off x="1500166" y="1142984"/>
            <a:ext cx="5715000" cy="4210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580112" y="764704"/>
            <a:ext cx="3224212" cy="3235800"/>
          </a:xfrm>
          <a:prstGeom prst="bracePair">
            <a:avLst>
              <a:gd name="adj" fmla="val 8333"/>
            </a:avLst>
          </a:prstGeom>
          <a:solidFill>
            <a:srgbClr val="FFFFFF"/>
          </a:solidFill>
          <a:ln w="15875">
            <a:solidFill>
              <a:srgbClr val="82ACD0"/>
            </a:solidFill>
            <a:round/>
            <a:headEnd/>
            <a:tailEnd/>
          </a:ln>
          <a:effectLst/>
        </p:spPr>
        <p:txBody>
          <a:bodyPr vert="horz" wrap="square" lIns="274320" tIns="45720" rIns="274320" bIns="45720" numCol="1" anchor="t" anchorCtr="0" compatLnSpc="1">
            <a:prstTxWarp prst="textNoShape">
              <a:avLst/>
            </a:prstTxWarp>
          </a:bodyPr>
          <a:lstStyle/>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Kingdom:  Animalia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Phylum: Annelida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Class: Hirudinea (leeches)</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Genus: Hirudo</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Species:</a:t>
            </a:r>
            <a:r>
              <a:rPr kumimoji="0" lang="en-US" sz="1400" b="1" i="1" u="none" strike="noStrike" cap="none" normalizeH="0" baseline="0" dirty="0">
                <a:ln>
                  <a:noFill/>
                </a:ln>
                <a:solidFill>
                  <a:srgbClr val="000000"/>
                </a:solidFill>
                <a:effectLst/>
                <a:latin typeface="Arial" pitchFamily="34" charset="0"/>
                <a:ea typeface="Arial" pitchFamily="34" charset="0"/>
                <a:cs typeface="Arial" pitchFamily="34" charset="0"/>
              </a:rPr>
              <a:t> medicinalis</a:t>
            </a:r>
            <a:endPar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endParaRPr>
          </a:p>
          <a:p>
            <a:pPr marL="0" marR="0" lvl="0" indent="0" algn="l" defTabSz="914400" rtl="1" eaLnBrk="1" fontAlgn="base" latinLnBrk="0" hangingPunct="1">
              <a:lnSpc>
                <a:spcPct val="100000"/>
              </a:lnSpc>
              <a:spcBef>
                <a:spcPct val="0"/>
              </a:spcBef>
              <a:spcAft>
                <a:spcPts val="1000"/>
              </a:spcAft>
              <a:buClrTx/>
              <a:buSzTx/>
              <a:buFontTx/>
              <a:buNone/>
              <a:tabLst/>
            </a:pPr>
            <a:r>
              <a:rPr kumimoji="0" lang="en-US" sz="1400" b="1" i="1" u="sng" strike="noStrike" cap="none" normalizeH="0" baseline="0" dirty="0">
                <a:ln>
                  <a:noFill/>
                </a:ln>
                <a:solidFill>
                  <a:srgbClr val="000000"/>
                </a:solidFill>
                <a:effectLst/>
                <a:latin typeface="Arial" pitchFamily="34" charset="0"/>
                <a:ea typeface="Arial" pitchFamily="34" charset="0"/>
                <a:cs typeface="Arial" pitchFamily="34" charset="0"/>
              </a:rPr>
              <a:t>Hirudo</a:t>
            </a:r>
            <a:r>
              <a:rPr kumimoji="0" lang="en-US" sz="1400" b="1" i="1" u="none" strike="noStrike" cap="none" normalizeH="0" baseline="0" dirty="0">
                <a:ln>
                  <a:noFill/>
                </a:ln>
                <a:solidFill>
                  <a:srgbClr val="000000"/>
                </a:solidFill>
                <a:effectLst/>
                <a:latin typeface="Arial" pitchFamily="34" charset="0"/>
                <a:ea typeface="Arial" pitchFamily="34" charset="0"/>
                <a:cs typeface="Arial" pitchFamily="34" charset="0"/>
              </a:rPr>
              <a:t> </a:t>
            </a:r>
            <a:r>
              <a:rPr kumimoji="0" lang="en-US" sz="1400" b="1" i="1" u="sng" strike="noStrike" cap="none" normalizeH="0" baseline="0" dirty="0">
                <a:ln>
                  <a:noFill/>
                </a:ln>
                <a:solidFill>
                  <a:srgbClr val="000000"/>
                </a:solidFill>
                <a:effectLst/>
                <a:latin typeface="Arial" pitchFamily="34" charset="0"/>
                <a:ea typeface="Arial" pitchFamily="34" charset="0"/>
                <a:cs typeface="Arial" pitchFamily="34" charset="0"/>
              </a:rPr>
              <a:t>medicinalis</a:t>
            </a:r>
            <a:r>
              <a:rPr kumimoji="0" lang="en-US" sz="1400" b="1" i="1" u="none" strike="noStrike" cap="none" normalizeH="0" baseline="0" dirty="0">
                <a:ln>
                  <a:noFill/>
                </a:ln>
                <a:solidFill>
                  <a:srgbClr val="000000"/>
                </a:solidFill>
                <a:effectLst/>
                <a:latin typeface="Arial" pitchFamily="34" charset="0"/>
                <a:ea typeface="Arial" pitchFamily="34" charset="0"/>
                <a:cs typeface="Arial" pitchFamily="34" charset="0"/>
              </a:rPr>
              <a:t>.</a:t>
            </a:r>
            <a:endParaRPr kumimoji="0" lang="ar-SA" sz="1800" b="0" i="0" u="none" strike="noStrike" cap="none" normalizeH="0" baseline="0" dirty="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611560" y="785794"/>
            <a:ext cx="45720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accent2">
                    <a:lumMod val="60000"/>
                    <a:lumOff val="40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External Features:</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accent5">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Body form and colour, dorsoventrally flattened (not rounded) with a greenish-brown colour, paler below than above. </a:t>
            </a:r>
          </a:p>
          <a:p>
            <a:pPr algn="l" rtl="0" eaLnBrk="0" fontAlgn="base" hangingPunct="0">
              <a:spcBef>
                <a:spcPct val="0"/>
              </a:spcBef>
              <a:spcAft>
                <a:spcPct val="0"/>
              </a:spcAft>
              <a:buFont typeface="Wingdings" pitchFamily="2" charset="2"/>
              <a:buChar char="q"/>
            </a:pPr>
            <a:r>
              <a:rPr lang="en-US" sz="2000" dirty="0">
                <a:solidFill>
                  <a:schemeClr val="tx1">
                    <a:lumMod val="95000"/>
                    <a:lumOff val="5000"/>
                  </a:schemeClr>
                </a:solidFill>
                <a:latin typeface="Arial" pitchFamily="34" charset="0"/>
                <a:ea typeface="Calibri" pitchFamily="34" charset="0"/>
                <a:cs typeface="Arial" pitchFamily="34" charset="0"/>
              </a:rPr>
              <a:t>The dorsal surface is marked with yellowish longitudinal bands spotted with black pigment, while the ventral surface is irregularly mottled.</a:t>
            </a:r>
          </a:p>
          <a:p>
            <a:pPr algn="l" rtl="0" eaLnBrk="0" fontAlgn="base" hangingPunct="0">
              <a:spcBef>
                <a:spcPct val="0"/>
              </a:spcBef>
              <a:spcAft>
                <a:spcPct val="0"/>
              </a:spcAft>
              <a:buFont typeface="Wingdings" pitchFamily="2" charset="2"/>
              <a:buChar char="q"/>
            </a:pPr>
            <a:r>
              <a:rPr lang="en-US" sz="2000" dirty="0">
                <a:solidFill>
                  <a:srgbClr val="FF0000"/>
                </a:solidFill>
                <a:latin typeface="Arial" pitchFamily="34" charset="0"/>
                <a:ea typeface="Calibri" pitchFamily="34" charset="0"/>
                <a:cs typeface="Arial" pitchFamily="34" charset="0"/>
              </a:rPr>
              <a:t>The suckers: </a:t>
            </a:r>
            <a:r>
              <a:rPr lang="en-US" sz="2000" dirty="0">
                <a:solidFill>
                  <a:schemeClr val="tx1">
                    <a:lumMod val="95000"/>
                    <a:lumOff val="5000"/>
                  </a:schemeClr>
                </a:solidFill>
                <a:latin typeface="Arial" pitchFamily="34" charset="0"/>
                <a:ea typeface="Calibri" pitchFamily="34" charset="0"/>
                <a:cs typeface="Arial" pitchFamily="34" charset="0"/>
              </a:rPr>
              <a:t>a cup-shaped anterior sucker with the mouth opening in its middle, and a larger imperforated disc-like posterior sucker, both are ventrally directed.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95000"/>
                </a:schemeClr>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dirty="0"/>
          </a:p>
        </p:txBody>
      </p:sp>
      <p:sp>
        <p:nvSpPr>
          <p:cNvPr id="1031" name="Rectangle 7"/>
          <p:cNvSpPr>
            <a:spLocks noChangeArrowheads="1"/>
          </p:cNvSpPr>
          <p:nvPr/>
        </p:nvSpPr>
        <p:spPr bwMode="auto">
          <a:xfrm>
            <a:off x="3643306" y="0"/>
            <a:ext cx="18356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sng" strike="noStrike" cap="none" normalizeH="0" baseline="0" dirty="0" err="1">
                <a:ln>
                  <a:noFill/>
                </a:ln>
                <a:solidFill>
                  <a:schemeClr val="accent1">
                    <a:lumMod val="60000"/>
                    <a:lumOff val="40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Hirudo</a:t>
            </a:r>
            <a:endParaRPr kumimoji="0" lang="en-US" sz="3600" b="0" i="0" u="none" strike="noStrike" cap="none" normalizeH="0" baseline="0" dirty="0">
              <a:ln>
                <a:noFill/>
              </a:ln>
              <a:solidFill>
                <a:schemeClr val="accent1">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1285860"/>
            <a:ext cx="8072494" cy="3262432"/>
          </a:xfrm>
          <a:prstGeom prst="rect">
            <a:avLst/>
          </a:prstGeom>
        </p:spPr>
        <p:txBody>
          <a:bodyPr wrap="square">
            <a:spAutoFit/>
          </a:bodyPr>
          <a:lstStyle/>
          <a:p>
            <a:pPr lvl="0" algn="l" rtl="0" eaLnBrk="0" fontAlgn="base" hangingPunct="0">
              <a:spcBef>
                <a:spcPct val="0"/>
              </a:spcBef>
              <a:spcAft>
                <a:spcPct val="0"/>
              </a:spcAft>
            </a:pPr>
            <a:r>
              <a:rPr lang="en-US" sz="2800" b="1" dirty="0">
                <a:solidFill>
                  <a:srgbClr val="CCECFF"/>
                </a:solidFill>
                <a:effectLst>
                  <a:outerShdw blurRad="38100" dist="38100" dir="2700000" algn="tl">
                    <a:srgbClr val="000000">
                      <a:alpha val="43137"/>
                    </a:srgbClr>
                  </a:outerShdw>
                </a:effectLst>
                <a:latin typeface="Arial" pitchFamily="34" charset="0"/>
                <a:ea typeface="Calibri" pitchFamily="34" charset="0"/>
                <a:cs typeface="Arial" pitchFamily="34" charset="0"/>
              </a:rPr>
              <a:t>External annulation: </a:t>
            </a:r>
          </a:p>
          <a:p>
            <a:pPr lvl="0" algn="l" rtl="0" eaLnBrk="0" fontAlgn="base" hangingPunct="0">
              <a:spcBef>
                <a:spcPct val="0"/>
              </a:spcBef>
              <a:spcAft>
                <a:spcPct val="0"/>
              </a:spcAft>
            </a:pPr>
            <a:endParaRPr lang="en-US" b="1" dirty="0">
              <a:solidFill>
                <a:schemeClr val="accent6">
                  <a:lumMod val="75000"/>
                </a:schemeClr>
              </a:solidFill>
              <a:latin typeface="Arial" pitchFamily="34" charset="0"/>
              <a:ea typeface="Calibri"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sz="2000" dirty="0">
                <a:solidFill>
                  <a:srgbClr val="FF0000"/>
                </a:solidFill>
                <a:latin typeface="Arial" pitchFamily="34" charset="0"/>
                <a:ea typeface="Calibri" pitchFamily="34" charset="0"/>
                <a:cs typeface="Arial" pitchFamily="34" charset="0"/>
              </a:rPr>
              <a:t>The body</a:t>
            </a:r>
            <a:r>
              <a:rPr lang="en-US" sz="2000" dirty="0">
                <a:solidFill>
                  <a:schemeClr val="tx1">
                    <a:lumMod val="95000"/>
                    <a:lumOff val="5000"/>
                  </a:schemeClr>
                </a:solidFill>
                <a:latin typeface="Arial" pitchFamily="34" charset="0"/>
                <a:ea typeface="Calibri" pitchFamily="34" charset="0"/>
                <a:cs typeface="Arial" pitchFamily="34" charset="0"/>
              </a:rPr>
              <a:t> is externally divided into a large number of rings or annuli which are actually more numerous than the true internal segments. </a:t>
            </a:r>
          </a:p>
          <a:p>
            <a:pPr lvl="0" algn="l" rtl="0" eaLnBrk="0" fontAlgn="base" hangingPunct="0">
              <a:spcBef>
                <a:spcPct val="0"/>
              </a:spcBef>
              <a:spcAft>
                <a:spcPct val="0"/>
              </a:spcAft>
            </a:pPr>
            <a:endParaRPr lang="en-US" sz="2000" dirty="0">
              <a:solidFill>
                <a:schemeClr val="tx1">
                  <a:lumMod val="95000"/>
                  <a:lumOff val="5000"/>
                </a:schemeClr>
              </a:solidFill>
              <a:latin typeface="Arial" pitchFamily="34" charset="0"/>
              <a:ea typeface="Calibri"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sz="2000" dirty="0">
                <a:solidFill>
                  <a:schemeClr val="tx1">
                    <a:lumMod val="95000"/>
                    <a:lumOff val="5000"/>
                  </a:schemeClr>
                </a:solidFill>
                <a:latin typeface="Arial" pitchFamily="34" charset="0"/>
                <a:ea typeface="Calibri" pitchFamily="34" charset="0"/>
                <a:cs typeface="Arial" pitchFamily="34" charset="0"/>
              </a:rPr>
              <a:t>The animal has a fixed number of segments, only 33. Ever/ 5 annuli correspond to one true segment except at the anterior and hind ends where the number of annuli per segment is less. </a:t>
            </a:r>
          </a:p>
          <a:p>
            <a:pPr lvl="0" algn="l" rtl="0" eaLnBrk="0" fontAlgn="base" hangingPunct="0">
              <a:spcBef>
                <a:spcPct val="0"/>
              </a:spcBef>
              <a:spcAft>
                <a:spcPct val="0"/>
              </a:spcAft>
            </a:pPr>
            <a:endParaRPr lang="en-US" sz="2000" dirty="0">
              <a:solidFill>
                <a:schemeClr val="tx1">
                  <a:lumMod val="95000"/>
                  <a:lumOff val="5000"/>
                </a:schemeClr>
              </a:solidFill>
              <a:latin typeface="Arial" pitchFamily="34" charset="0"/>
              <a:ea typeface="Calibri"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sz="2000" dirty="0">
                <a:solidFill>
                  <a:srgbClr val="FF0000"/>
                </a:solidFill>
                <a:latin typeface="Arial" pitchFamily="34" charset="0"/>
                <a:ea typeface="Calibri" pitchFamily="34" charset="0"/>
                <a:cs typeface="Arial" pitchFamily="34" charset="0"/>
              </a:rPr>
              <a:t>The eyes </a:t>
            </a:r>
            <a:r>
              <a:rPr lang="en-US" sz="2000" dirty="0">
                <a:solidFill>
                  <a:schemeClr val="tx1">
                    <a:lumMod val="95000"/>
                    <a:lumOff val="5000"/>
                  </a:schemeClr>
                </a:solidFill>
                <a:latin typeface="Arial" pitchFamily="34" charset="0"/>
                <a:ea typeface="Calibri" pitchFamily="34" charset="0"/>
                <a:cs typeface="Arial" pitchFamily="34" charset="0"/>
              </a:rPr>
              <a:t>are five pairs on the dorsal surface of the first 5 segments</a:t>
            </a:r>
            <a:r>
              <a:rPr lang="en-US" sz="2000" dirty="0">
                <a:solidFill>
                  <a:schemeClr val="bg1"/>
                </a:solidFill>
                <a:latin typeface="Arial" pitchFamily="34" charset="0"/>
                <a:ea typeface="Calibri" pitchFamily="34" charset="0"/>
                <a:cs typeface="Arial" pitchFamily="3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4" name="Rectangle 3"/>
          <p:cNvSpPr/>
          <p:nvPr/>
        </p:nvSpPr>
        <p:spPr>
          <a:xfrm>
            <a:off x="500034" y="1714488"/>
            <a:ext cx="8143932" cy="3785652"/>
          </a:xfrm>
          <a:prstGeom prst="rect">
            <a:avLst/>
          </a:prstGeom>
        </p:spPr>
        <p:txBody>
          <a:bodyPr wrap="square">
            <a:spAutoFit/>
          </a:bodyPr>
          <a:lstStyle/>
          <a:p>
            <a:pPr lvl="0" algn="l" rtl="0" eaLnBrk="0" fontAlgn="base" hangingPunct="0">
              <a:spcBef>
                <a:spcPct val="0"/>
              </a:spcBef>
              <a:spcAft>
                <a:spcPct val="0"/>
              </a:spcAft>
              <a:buFont typeface="Wingdings" pitchFamily="2" charset="2"/>
              <a:buChar char="q"/>
            </a:pPr>
            <a:r>
              <a:rPr lang="en-US" sz="2000" dirty="0">
                <a:solidFill>
                  <a:srgbClr val="FF0000"/>
                </a:solidFill>
                <a:latin typeface="Arial" pitchFamily="34" charset="0"/>
                <a:ea typeface="Calibri" pitchFamily="34" charset="0"/>
                <a:cs typeface="Arial" pitchFamily="34" charset="0"/>
              </a:rPr>
              <a:t>The nephridiopores </a:t>
            </a:r>
            <a:r>
              <a:rPr lang="en-US" sz="2000" dirty="0">
                <a:solidFill>
                  <a:schemeClr val="tx1">
                    <a:lumMod val="95000"/>
                    <a:lumOff val="5000"/>
                  </a:schemeClr>
                </a:solidFill>
                <a:latin typeface="Arial" pitchFamily="34" charset="0"/>
                <a:ea typeface="Calibri" pitchFamily="34" charset="0"/>
                <a:cs typeface="Arial" pitchFamily="34" charset="0"/>
              </a:rPr>
              <a:t>are 17 pairs of minute openings on the ventral surface, one pair in each of the segments 7-23 inclusive, and located on the annulus immediately in front of the one bearing the papillae.</a:t>
            </a:r>
          </a:p>
          <a:p>
            <a:pPr lvl="0" algn="l" rtl="0" eaLnBrk="0" fontAlgn="base" hangingPunct="0">
              <a:spcBef>
                <a:spcPct val="0"/>
              </a:spcBef>
              <a:spcAft>
                <a:spcPct val="0"/>
              </a:spcAft>
            </a:pPr>
            <a:endParaRPr lang="en-US" sz="2000" dirty="0">
              <a:solidFill>
                <a:schemeClr val="tx1">
                  <a:lumMod val="95000"/>
                  <a:lumOff val="5000"/>
                </a:schemeClr>
              </a:solidFill>
              <a:latin typeface="Arial" pitchFamily="34" charset="0"/>
              <a:ea typeface="Calibri"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sz="2000" dirty="0">
                <a:solidFill>
                  <a:srgbClr val="FF0000"/>
                </a:solidFill>
                <a:latin typeface="Arial" pitchFamily="34" charset="0"/>
                <a:ea typeface="Calibri" pitchFamily="34" charset="0"/>
                <a:cs typeface="Arial" pitchFamily="34" charset="0"/>
              </a:rPr>
              <a:t>The male genital opening </a:t>
            </a:r>
            <a:r>
              <a:rPr lang="en-US" sz="2000" dirty="0">
                <a:solidFill>
                  <a:schemeClr val="tx1">
                    <a:lumMod val="95000"/>
                    <a:lumOff val="5000"/>
                  </a:schemeClr>
                </a:solidFill>
                <a:latin typeface="Arial" pitchFamily="34" charset="0"/>
                <a:ea typeface="Calibri" pitchFamily="34" charset="0"/>
                <a:cs typeface="Arial" pitchFamily="34" charset="0"/>
              </a:rPr>
              <a:t>lies in the mid ventral line on the 4th annulus of segment 11.</a:t>
            </a:r>
          </a:p>
          <a:p>
            <a:pPr lvl="0" algn="l" rtl="0" eaLnBrk="0" fontAlgn="base" hangingPunct="0">
              <a:spcBef>
                <a:spcPct val="0"/>
              </a:spcBef>
              <a:spcAft>
                <a:spcPct val="0"/>
              </a:spcAft>
            </a:pPr>
            <a:endParaRPr lang="en-US" sz="2000" dirty="0">
              <a:solidFill>
                <a:schemeClr val="tx1">
                  <a:lumMod val="95000"/>
                  <a:lumOff val="5000"/>
                </a:schemeClr>
              </a:solidFill>
              <a:latin typeface="Arial" pitchFamily="34" charset="0"/>
              <a:ea typeface="Calibri"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sz="2000" dirty="0">
                <a:solidFill>
                  <a:srgbClr val="FF0000"/>
                </a:solidFill>
                <a:latin typeface="Arial" pitchFamily="34" charset="0"/>
                <a:ea typeface="Calibri" pitchFamily="34" charset="0"/>
                <a:cs typeface="Arial" pitchFamily="34" charset="0"/>
              </a:rPr>
              <a:t>The female genital opening </a:t>
            </a:r>
            <a:r>
              <a:rPr lang="en-US" sz="2000" dirty="0">
                <a:solidFill>
                  <a:schemeClr val="tx1">
                    <a:lumMod val="95000"/>
                    <a:lumOff val="5000"/>
                  </a:schemeClr>
                </a:solidFill>
                <a:latin typeface="Arial" pitchFamily="34" charset="0"/>
                <a:ea typeface="Calibri" pitchFamily="34" charset="0"/>
                <a:cs typeface="Arial" pitchFamily="34" charset="0"/>
              </a:rPr>
              <a:t>lies in the mid ventral line on the 4th annulus of segment 12.</a:t>
            </a:r>
          </a:p>
          <a:p>
            <a:pPr lvl="0" algn="l" rtl="0" eaLnBrk="0" fontAlgn="base" hangingPunct="0">
              <a:spcBef>
                <a:spcPct val="0"/>
              </a:spcBef>
              <a:spcAft>
                <a:spcPct val="0"/>
              </a:spcAft>
            </a:pPr>
            <a:endParaRPr lang="en-US" sz="2000" dirty="0">
              <a:solidFill>
                <a:schemeClr val="tx1">
                  <a:lumMod val="95000"/>
                  <a:lumOff val="5000"/>
                </a:schemeClr>
              </a:solidFill>
              <a:latin typeface="Arial" pitchFamily="34" charset="0"/>
              <a:ea typeface="Calibri"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sz="2000" dirty="0">
                <a:solidFill>
                  <a:srgbClr val="FF0000"/>
                </a:solidFill>
                <a:latin typeface="Arial" pitchFamily="34" charset="0"/>
                <a:ea typeface="Calibri" pitchFamily="34" charset="0"/>
                <a:cs typeface="Arial" pitchFamily="34" charset="0"/>
              </a:rPr>
              <a:t>The anus opens </a:t>
            </a:r>
            <a:r>
              <a:rPr lang="en-US" sz="2000" dirty="0">
                <a:solidFill>
                  <a:schemeClr val="tx1">
                    <a:lumMod val="95000"/>
                    <a:lumOff val="5000"/>
                  </a:schemeClr>
                </a:solidFill>
                <a:latin typeface="Arial" pitchFamily="34" charset="0"/>
                <a:ea typeface="Calibri" pitchFamily="34" charset="0"/>
                <a:cs typeface="Arial" pitchFamily="34" charset="0"/>
              </a:rPr>
              <a:t>mid dorsally at the point of junction between segment 26 and the posterior sucker</a:t>
            </a:r>
            <a:endParaRPr lang="en-US" sz="2000" dirty="0">
              <a:solidFill>
                <a:schemeClr val="tx1">
                  <a:lumMod val="95000"/>
                  <a:lumOff val="5000"/>
                </a:schemeClr>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t="8725"/>
          <a:stretch>
            <a:fillRect/>
          </a:stretch>
        </p:blipFill>
        <p:spPr bwMode="auto">
          <a:xfrm>
            <a:off x="1691680" y="404664"/>
            <a:ext cx="5619750" cy="5758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nsf.gov/news/mmg/media/images/leeches_f.jpg"/>
          <p:cNvPicPr>
            <a:picLocks noChangeAspect="1" noChangeArrowheads="1"/>
          </p:cNvPicPr>
          <p:nvPr/>
        </p:nvPicPr>
        <p:blipFill>
          <a:blip r:embed="rId2"/>
          <a:srcRect/>
          <a:stretch>
            <a:fillRect/>
          </a:stretch>
        </p:blipFill>
        <p:spPr bwMode="auto">
          <a:xfrm rot="16200000">
            <a:off x="1731325" y="1285860"/>
            <a:ext cx="5879375" cy="3786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643042" y="0"/>
            <a:ext cx="450056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a:ln>
                  <a:noFill/>
                </a:ln>
                <a:solidFill>
                  <a:schemeClr val="accent1">
                    <a:lumMod val="60000"/>
                    <a:lumOff val="40000"/>
                  </a:schemeClr>
                </a:solidFill>
                <a:effectLst/>
                <a:latin typeface="Arial" pitchFamily="34" charset="0"/>
                <a:ea typeface="Calibri" pitchFamily="34" charset="0"/>
                <a:cs typeface="Arial" pitchFamily="34" charset="0"/>
              </a:rPr>
              <a:t>The cuttlefish – Sepia:</a:t>
            </a:r>
            <a:endParaRPr kumimoji="0" lang="en-US" sz="2800" b="0" i="0" u="none" strike="noStrike" cap="none" normalizeH="0" baseline="0" dirty="0">
              <a:ln>
                <a:noFill/>
              </a:ln>
              <a:solidFill>
                <a:schemeClr val="accent1">
                  <a:lumMod val="60000"/>
                  <a:lumOff val="40000"/>
                </a:schemeClr>
              </a:solidFill>
              <a:effectLst/>
              <a:latin typeface="Arial" pitchFamily="34" charset="0"/>
              <a:cs typeface="Arial" pitchFamily="34" charset="0"/>
            </a:endParaRPr>
          </a:p>
        </p:txBody>
      </p:sp>
      <p:sp>
        <p:nvSpPr>
          <p:cNvPr id="23554" name="AutoShape 2"/>
          <p:cNvSpPr>
            <a:spLocks noChangeArrowheads="1"/>
          </p:cNvSpPr>
          <p:nvPr/>
        </p:nvSpPr>
        <p:spPr bwMode="auto">
          <a:xfrm>
            <a:off x="5924550" y="476672"/>
            <a:ext cx="2933730" cy="3166642"/>
          </a:xfrm>
          <a:prstGeom prst="bracePair">
            <a:avLst>
              <a:gd name="adj" fmla="val 8333"/>
            </a:avLst>
          </a:prstGeom>
          <a:solidFill>
            <a:srgbClr val="FFFFFF"/>
          </a:solidFill>
          <a:ln w="15875">
            <a:solidFill>
              <a:srgbClr val="82ACD0"/>
            </a:solidFill>
            <a:round/>
            <a:headEnd/>
            <a:tailEnd/>
          </a:ln>
          <a:effectLst/>
        </p:spPr>
        <p:txBody>
          <a:bodyPr vert="horz" wrap="square" lIns="274320" tIns="45720" rIns="274320" bIns="45720" numCol="1" anchor="t" anchorCtr="0" compatLnSpc="1">
            <a:prstTxWarp prst="textNoShape">
              <a:avLst/>
            </a:prstTxWarp>
          </a:bodyPr>
          <a:lstStyle/>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Kingdom:  Animalia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Phylum: Mollusca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Class: Cephalopoda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Genus: Sepia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Species: savignyi</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1" u="sng" strike="noStrike" cap="none" normalizeH="0" baseline="0" dirty="0">
                <a:ln>
                  <a:noFill/>
                </a:ln>
                <a:solidFill>
                  <a:srgbClr val="000000"/>
                </a:solidFill>
                <a:effectLst/>
                <a:latin typeface="Arial" pitchFamily="34" charset="0"/>
                <a:ea typeface="Arial" pitchFamily="34" charset="0"/>
                <a:cs typeface="Arial" pitchFamily="34" charset="0"/>
              </a:rPr>
              <a:t>Sepia</a:t>
            </a: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 </a:t>
            </a:r>
            <a:r>
              <a:rPr kumimoji="0" lang="en-US" sz="1400" b="1" i="1" u="sng" strike="noStrike" cap="none" normalizeH="0" baseline="0" dirty="0">
                <a:ln>
                  <a:noFill/>
                </a:ln>
                <a:solidFill>
                  <a:srgbClr val="000000"/>
                </a:solidFill>
                <a:effectLst/>
                <a:latin typeface="Arial" pitchFamily="34" charset="0"/>
                <a:ea typeface="Arial" pitchFamily="34" charset="0"/>
                <a:cs typeface="Arial" pitchFamily="34" charset="0"/>
              </a:rPr>
              <a:t>savignyi</a:t>
            </a:r>
            <a:endParaRPr kumimoji="0" lang="en-US" sz="1400" b="1" i="1" u="sng" strike="noStrike" cap="none" normalizeH="0" baseline="0" dirty="0">
              <a:ln>
                <a:noFill/>
              </a:ln>
              <a:solidFill>
                <a:schemeClr val="tx1"/>
              </a:solidFill>
              <a:effectLst/>
              <a:latin typeface="Times New Roman" pitchFamily="18"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pitchFamily="34" charset="0"/>
              <a:cs typeface="Arial" pitchFamily="34" charset="0"/>
            </a:endParaRPr>
          </a:p>
        </p:txBody>
      </p:sp>
      <p:sp>
        <p:nvSpPr>
          <p:cNvPr id="23556" name="Rectangle 4"/>
          <p:cNvSpPr>
            <a:spLocks noChangeArrowheads="1"/>
          </p:cNvSpPr>
          <p:nvPr/>
        </p:nvSpPr>
        <p:spPr bwMode="auto">
          <a:xfrm>
            <a:off x="285720" y="1500174"/>
            <a:ext cx="5143536" cy="34317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2">
                    <a:lumMod val="60000"/>
                    <a:lumOff val="40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External Features:</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The body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is mainly divided into a distinct head and a conical visceral hump</a:t>
            </a:r>
            <a:r>
              <a:rPr kumimoji="0" lang="ar-SA"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حدبة </a:t>
            </a:r>
            <a:r>
              <a:rPr kumimoji="0" lang="ar-SA" sz="2000" b="0" i="0" u="none" strike="noStrike" cap="none" normalizeH="0" baseline="0" dirty="0" err="1">
                <a:ln>
                  <a:noFill/>
                </a:ln>
                <a:solidFill>
                  <a:schemeClr val="tx1">
                    <a:lumMod val="95000"/>
                    <a:lumOff val="5000"/>
                  </a:schemeClr>
                </a:solidFill>
                <a:effectLst/>
                <a:latin typeface="Arial" pitchFamily="34" charset="0"/>
                <a:ea typeface="Calibri" pitchFamily="34" charset="0"/>
                <a:cs typeface="Arial" pitchFamily="34" charset="0"/>
              </a:rPr>
              <a:t>حشوية</a:t>
            </a:r>
            <a:r>
              <a:rPr kumimoji="0" lang="ar-SA"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separated from one another by a short neck.</a:t>
            </a:r>
            <a:endParaRPr lang="en-US" sz="2000" dirty="0">
              <a:solidFill>
                <a:schemeClr val="tx1">
                  <a:lumMod val="95000"/>
                  <a:lumOff val="5000"/>
                </a:schemeClr>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The head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carries 2 large eyes, similar to those of vertebrates. It bears anteriorly the mouth opening surrounded by a prominent circular lip, and 2 large horny jaws project from 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39784"/>
          </a:xfrm>
        </p:spPr>
        <p:txBody>
          <a:bodyPr>
            <a:normAutofit/>
          </a:bodyPr>
          <a:lstStyle/>
          <a:p>
            <a:r>
              <a:rPr lang="en-US" sz="48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Ascaris</a:t>
            </a:r>
            <a:endParaRPr lang="ar-SA" sz="48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endParaRPr>
          </a:p>
        </p:txBody>
      </p:sp>
      <p:sp>
        <p:nvSpPr>
          <p:cNvPr id="4" name="AutoShape 2"/>
          <p:cNvSpPr>
            <a:spLocks noGrp="1" noChangeArrowheads="1"/>
          </p:cNvSpPr>
          <p:nvPr>
            <p:ph idx="1"/>
          </p:nvPr>
        </p:nvSpPr>
        <p:spPr bwMode="auto">
          <a:xfrm>
            <a:off x="4929190" y="1600200"/>
            <a:ext cx="4214810" cy="4525963"/>
          </a:xfrm>
          <a:prstGeom prst="bracePair">
            <a:avLst>
              <a:gd name="adj" fmla="val 8333"/>
            </a:avLst>
          </a:prstGeom>
          <a:solidFill>
            <a:srgbClr val="FFFFFF"/>
          </a:solidFill>
          <a:ln w="15875">
            <a:solidFill>
              <a:srgbClr val="82ACD0"/>
            </a:solidFill>
            <a:round/>
            <a:headEnd/>
            <a:tailEnd/>
          </a:ln>
          <a:effectLst/>
        </p:spPr>
        <p:txBody>
          <a:bodyPr vert="horz" wrap="square" lIns="274320" tIns="45720" rIns="274320" bIns="45720" numCol="1" anchor="t" anchorCtr="0" compatLnSpc="1">
            <a:prstTxWarp prst="textNoShape">
              <a:avLst/>
            </a:prstTxWarp>
          </a:bodyPr>
          <a:lstStyle/>
          <a:p>
            <a:pPr marL="0" lvl="0" indent="0" algn="l" rtl="0" eaLnBrk="1" fontAlgn="base" latinLnBrk="0" hangingPunct="1">
              <a:lnSpc>
                <a:spcPct val="140000"/>
              </a:lnSpc>
              <a:spcBef>
                <a:spcPts val="425"/>
              </a:spcBef>
              <a:spcAft>
                <a:spcPct val="0"/>
              </a:spcAft>
              <a:buNone/>
              <a:tabLst/>
            </a:pPr>
            <a:r>
              <a:rPr kumimoji="0" lang="en-US" sz="1400" b="0" i="0" u="none" strike="noStrike" cap="none" normalizeH="0" baseline="0" dirty="0">
                <a:ln>
                  <a:noFill/>
                </a:ln>
                <a:solidFill>
                  <a:srgbClr val="000000"/>
                </a:solidFill>
                <a:effectLst/>
                <a:latin typeface="Arial" pitchFamily="34" charset="0"/>
                <a:ea typeface="Arial" pitchFamily="34" charset="0"/>
                <a:cs typeface="Arial" pitchFamily="34" charset="0"/>
              </a:rPr>
              <a:t> </a:t>
            </a: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Kingdom:  Animalia</a:t>
            </a:r>
            <a:r>
              <a:rPr lang="en-US" sz="1400" b="1" dirty="0">
                <a:solidFill>
                  <a:srgbClr val="000000"/>
                </a:solidFill>
                <a:latin typeface="Arial" pitchFamily="34" charset="0"/>
                <a:ea typeface="Arial" pitchFamily="34" charset="0"/>
                <a:cs typeface="Arial" pitchFamily="34" charset="0"/>
              </a:rPr>
              <a:t>,</a:t>
            </a: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 </a:t>
            </a:r>
          </a:p>
          <a:p>
            <a:pPr marL="0" lvl="0" indent="0" algn="l" rtl="0" eaLnBrk="1" fontAlgn="base" latinLnBrk="0" hangingPunct="1">
              <a:lnSpc>
                <a:spcPct val="140000"/>
              </a:lnSpc>
              <a:spcBef>
                <a:spcPts val="425"/>
              </a:spcBef>
              <a:spcAft>
                <a:spcPct val="0"/>
              </a:spcAft>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 phylum; </a:t>
            </a:r>
            <a:r>
              <a:rPr kumimoji="0" lang="en-US" sz="1400" b="1" i="0" u="none" strike="noStrike" cap="none" normalizeH="0" baseline="0" dirty="0" err="1">
                <a:ln>
                  <a:noFill/>
                </a:ln>
                <a:solidFill>
                  <a:srgbClr val="000000"/>
                </a:solidFill>
                <a:effectLst/>
                <a:latin typeface="Arial" pitchFamily="34" charset="0"/>
                <a:ea typeface="Arial" pitchFamily="34" charset="0"/>
                <a:cs typeface="Arial" pitchFamily="34" charset="0"/>
              </a:rPr>
              <a:t>Nematoda</a:t>
            </a: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 (Roundworms)</a:t>
            </a:r>
          </a:p>
          <a:p>
            <a:pPr marL="0" lvl="0" indent="0" algn="l" rtl="0" eaLnBrk="1" fontAlgn="base" latinLnBrk="0" hangingPunct="1">
              <a:lnSpc>
                <a:spcPct val="140000"/>
              </a:lnSpc>
              <a:spcBef>
                <a:spcPts val="425"/>
              </a:spcBef>
              <a:spcAft>
                <a:spcPct val="0"/>
              </a:spcAft>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 Class: Rhalditea</a:t>
            </a:r>
          </a:p>
          <a:p>
            <a:pPr marL="0" lvl="0" indent="0" algn="l" rtl="0" eaLnBrk="1" fontAlgn="base" latinLnBrk="0" hangingPunct="1">
              <a:lnSpc>
                <a:spcPct val="140000"/>
              </a:lnSpc>
              <a:spcBef>
                <a:spcPts val="425"/>
              </a:spcBef>
              <a:spcAft>
                <a:spcPct val="0"/>
              </a:spcAft>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  Order: Ascariida</a:t>
            </a:r>
            <a:endParaRPr lang="en-US" sz="1400" b="1" dirty="0">
              <a:solidFill>
                <a:srgbClr val="000000"/>
              </a:solidFill>
              <a:latin typeface="Arial" pitchFamily="34" charset="0"/>
              <a:ea typeface="Arial" pitchFamily="34" charset="0"/>
              <a:cs typeface="Arial" pitchFamily="34" charset="0"/>
            </a:endParaRPr>
          </a:p>
          <a:p>
            <a:pPr marL="0" lvl="0" indent="0" algn="l" rtl="0" eaLnBrk="1" fontAlgn="base" latinLnBrk="0" hangingPunct="1">
              <a:lnSpc>
                <a:spcPct val="140000"/>
              </a:lnSpc>
              <a:spcBef>
                <a:spcPts val="425"/>
              </a:spcBef>
              <a:spcAft>
                <a:spcPct val="0"/>
              </a:spcAft>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  Family: Ascariidae</a:t>
            </a:r>
          </a:p>
          <a:p>
            <a:pPr marL="0" lvl="0" indent="0" algn="l" rtl="0" eaLnBrk="1" fontAlgn="base" latinLnBrk="0" hangingPunct="1">
              <a:lnSpc>
                <a:spcPct val="140000"/>
              </a:lnSpc>
              <a:spcBef>
                <a:spcPts val="425"/>
              </a:spcBef>
              <a:spcAft>
                <a:spcPct val="0"/>
              </a:spcAft>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  Genus: </a:t>
            </a:r>
            <a:r>
              <a:rPr kumimoji="0" lang="en-US" sz="1400" b="1" i="1" u="none" strike="noStrike" cap="none" normalizeH="0" baseline="0" dirty="0">
                <a:ln>
                  <a:noFill/>
                </a:ln>
                <a:solidFill>
                  <a:srgbClr val="000000"/>
                </a:solidFill>
                <a:effectLst/>
                <a:latin typeface="Arial" pitchFamily="34" charset="0"/>
                <a:ea typeface="Arial" pitchFamily="34" charset="0"/>
                <a:cs typeface="Arial" pitchFamily="34" charset="0"/>
              </a:rPr>
              <a:t>Ascaris</a:t>
            </a:r>
            <a:endPar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endParaRPr>
          </a:p>
          <a:p>
            <a:pPr marL="457200" lvl="1" indent="-457200" algn="l" rtl="0" fontAlgn="base">
              <a:lnSpc>
                <a:spcPct val="140000"/>
              </a:lnSpc>
              <a:spcBef>
                <a:spcPts val="425"/>
              </a:spcBef>
              <a:spcAft>
                <a:spcPct val="0"/>
              </a:spcAft>
              <a:buNone/>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 Species:</a:t>
            </a:r>
            <a:r>
              <a:rPr lang="en-US" sz="1400" b="1" i="1" dirty="0">
                <a:solidFill>
                  <a:srgbClr val="000000"/>
                </a:solidFill>
                <a:latin typeface="Arial" pitchFamily="34" charset="0"/>
                <a:ea typeface="Arial" pitchFamily="34" charset="0"/>
                <a:cs typeface="Arial" pitchFamily="34" charset="0"/>
              </a:rPr>
              <a:t> </a:t>
            </a:r>
            <a:r>
              <a:rPr lang="en-US" sz="1400" b="1" i="1" u="sng" dirty="0" err="1">
                <a:solidFill>
                  <a:srgbClr val="000000"/>
                </a:solidFill>
                <a:latin typeface="Arial" pitchFamily="34" charset="0"/>
                <a:ea typeface="Arial" pitchFamily="34" charset="0"/>
                <a:cs typeface="Arial" pitchFamily="34" charset="0"/>
              </a:rPr>
              <a:t>Ascaris</a:t>
            </a:r>
            <a:r>
              <a:rPr lang="en-US" sz="1400" b="1" i="1" dirty="0">
                <a:solidFill>
                  <a:srgbClr val="000000"/>
                </a:solidFill>
                <a:latin typeface="Arial" pitchFamily="34" charset="0"/>
                <a:ea typeface="Arial" pitchFamily="34" charset="0"/>
                <a:cs typeface="Arial" pitchFamily="34" charset="0"/>
              </a:rPr>
              <a:t> </a:t>
            </a:r>
            <a:r>
              <a:rPr lang="en-US" sz="1400" b="1" i="1" u="sng" dirty="0" err="1">
                <a:solidFill>
                  <a:srgbClr val="000000"/>
                </a:solidFill>
                <a:latin typeface="Arial" pitchFamily="34" charset="0"/>
                <a:ea typeface="Arial" pitchFamily="34" charset="0"/>
                <a:cs typeface="Arial" pitchFamily="34" charset="0"/>
              </a:rPr>
              <a:t>lumbricoides</a:t>
            </a:r>
            <a:r>
              <a:rPr lang="en-US" sz="1400" b="1" i="1" u="sng" dirty="0">
                <a:solidFill>
                  <a:srgbClr val="000000"/>
                </a:solidFill>
                <a:latin typeface="Arial" pitchFamily="34" charset="0"/>
                <a:ea typeface="Arial" pitchFamily="34" charset="0"/>
                <a:cs typeface="Arial" pitchFamily="34" charset="0"/>
              </a:rPr>
              <a:t> </a:t>
            </a:r>
            <a:endParaRPr kumimoji="0" lang="en-US" sz="1400" b="1" i="1" u="sng" strike="noStrike" cap="none" normalizeH="0" baseline="0" dirty="0">
              <a:ln>
                <a:noFill/>
              </a:ln>
              <a:solidFill>
                <a:srgbClr val="000000"/>
              </a:solidFill>
              <a:effectLst/>
              <a:latin typeface="Arial" pitchFamily="34" charset="0"/>
              <a:ea typeface="Arial" pitchFamily="34" charset="0"/>
              <a:cs typeface="Arial" pitchFamily="34" charset="0"/>
            </a:endParaRPr>
          </a:p>
          <a:p>
            <a:pPr marL="0" marR="0" lvl="0" indent="0" algn="l" defTabSz="914400" rtl="1" eaLnBrk="1" fontAlgn="base" latinLnBrk="0" hangingPunct="1">
              <a:lnSpc>
                <a:spcPct val="100000"/>
              </a:lnSpc>
              <a:spcBef>
                <a:spcPct val="0"/>
              </a:spcBef>
              <a:spcAft>
                <a:spcPts val="1000"/>
              </a:spcAft>
              <a:buClrTx/>
              <a:buSzTx/>
              <a:buFontTx/>
              <a:buNone/>
              <a:tabLst/>
            </a:pPr>
            <a:endParaRPr kumimoji="0" lang="en-US" sz="14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pitchFamily="34" charset="0"/>
              <a:cs typeface="Arial" pitchFamily="34" charset="0"/>
            </a:endParaRPr>
          </a:p>
        </p:txBody>
      </p:sp>
      <p:sp>
        <p:nvSpPr>
          <p:cNvPr id="5" name="مستطيل 4"/>
          <p:cNvSpPr/>
          <p:nvPr/>
        </p:nvSpPr>
        <p:spPr>
          <a:xfrm>
            <a:off x="285720" y="2214554"/>
            <a:ext cx="4857784" cy="4031873"/>
          </a:xfrm>
          <a:prstGeom prst="rect">
            <a:avLst/>
          </a:prstGeom>
        </p:spPr>
        <p:txBody>
          <a:bodyPr wrap="square">
            <a:spAutoFit/>
          </a:bodyPr>
          <a:lstStyle/>
          <a:p>
            <a:pPr lvl="0" algn="l" rtl="0" fontAlgn="base">
              <a:spcBef>
                <a:spcPct val="0"/>
              </a:spcBef>
              <a:spcAft>
                <a:spcPct val="0"/>
              </a:spcAft>
              <a:buFont typeface="Wingdings" pitchFamily="2" charset="2"/>
              <a:buChar char="Ø"/>
            </a:pPr>
            <a:r>
              <a:rPr lang="en-US" sz="3200" dirty="0"/>
              <a:t>The body form, is cylindrical, long (length varies according to species).</a:t>
            </a:r>
          </a:p>
          <a:p>
            <a:pPr lvl="0" algn="l" rtl="0" fontAlgn="base">
              <a:spcBef>
                <a:spcPct val="0"/>
              </a:spcBef>
              <a:spcAft>
                <a:spcPct val="0"/>
              </a:spcAft>
              <a:buFont typeface="Wingdings" pitchFamily="2" charset="2"/>
              <a:buChar char="Ø"/>
            </a:pPr>
            <a:endParaRPr lang="en-US" sz="3200" dirty="0"/>
          </a:p>
          <a:p>
            <a:pPr lvl="0" algn="l" rtl="0" fontAlgn="base">
              <a:spcBef>
                <a:spcPct val="0"/>
              </a:spcBef>
              <a:spcAft>
                <a:spcPct val="0"/>
              </a:spcAft>
              <a:buFont typeface="Wingdings" pitchFamily="2" charset="2"/>
              <a:buChar char="Ø"/>
            </a:pPr>
            <a:r>
              <a:rPr lang="en-US" sz="3200" dirty="0"/>
              <a:t> sex being in </a:t>
            </a:r>
            <a:r>
              <a:rPr lang="en-US" sz="3200" i="1" u="sng" dirty="0"/>
              <a:t>A</a:t>
            </a:r>
            <a:r>
              <a:rPr lang="en-US" sz="3200" dirty="0"/>
              <a:t>. </a:t>
            </a:r>
            <a:r>
              <a:rPr lang="en-US" sz="3200" i="1" u="sng" dirty="0" err="1"/>
              <a:t>vitulorum</a:t>
            </a:r>
            <a:r>
              <a:rPr lang="en-US" sz="3200" dirty="0"/>
              <a:t> (15-26 cm in the </a:t>
            </a:r>
            <a:r>
              <a:rPr lang="en-US" sz="3200" dirty="0">
                <a:solidFill>
                  <a:srgbClr val="FF0000"/>
                </a:solidFill>
              </a:rPr>
              <a:t>male</a:t>
            </a:r>
            <a:r>
              <a:rPr lang="en-US" sz="3200" dirty="0"/>
              <a:t> and 22-30 cm in the </a:t>
            </a:r>
            <a:r>
              <a:rPr lang="en-US" sz="3200" dirty="0">
                <a:solidFill>
                  <a:srgbClr val="FF0000"/>
                </a:solidFill>
              </a:rPr>
              <a:t>female</a:t>
            </a:r>
            <a:r>
              <a:rPr lang="en-US" sz="3200" dirty="0"/>
              <a:t>) and tapering at both ends.</a:t>
            </a:r>
          </a:p>
        </p:txBody>
      </p:sp>
      <p:sp>
        <p:nvSpPr>
          <p:cNvPr id="6" name="Rectangle 3"/>
          <p:cNvSpPr>
            <a:spLocks noChangeArrowheads="1"/>
          </p:cNvSpPr>
          <p:nvPr/>
        </p:nvSpPr>
        <p:spPr bwMode="auto">
          <a:xfrm>
            <a:off x="285720" y="1285860"/>
            <a:ext cx="371477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accent1">
                    <a:lumMod val="60000"/>
                    <a:lumOff val="4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External Features:</a:t>
            </a:r>
            <a:endParaRPr kumimoji="0" lang="en-US" sz="2800" b="0" i="0" u="none" strike="noStrike" cap="none" normalizeH="0" baseline="0" dirty="0">
              <a:ln>
                <a:noFill/>
              </a:ln>
              <a:solidFill>
                <a:schemeClr val="accent1">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4286256"/>
            <a:ext cx="4572032" cy="1938992"/>
          </a:xfrm>
          <a:prstGeom prst="rect">
            <a:avLst/>
          </a:prstGeom>
        </p:spPr>
        <p:txBody>
          <a:bodyPr wrap="square">
            <a:spAutoFit/>
          </a:bodyPr>
          <a:lstStyle/>
          <a:p>
            <a:pPr algn="l" rtl="0" eaLnBrk="0" fontAlgn="base" hangingPunct="0">
              <a:spcBef>
                <a:spcPct val="0"/>
              </a:spcBef>
              <a:spcAft>
                <a:spcPct val="0"/>
              </a:spcAft>
              <a:buFont typeface="Wingdings" pitchFamily="2" charset="2"/>
              <a:buChar char="q"/>
            </a:pPr>
            <a:r>
              <a:rPr lang="en-US" sz="2400" dirty="0">
                <a:solidFill>
                  <a:schemeClr val="tx1">
                    <a:lumMod val="95000"/>
                    <a:lumOff val="5000"/>
                  </a:schemeClr>
                </a:solidFill>
                <a:latin typeface="Arial" pitchFamily="34" charset="0"/>
                <a:ea typeface="Calibri" pitchFamily="34" charset="0"/>
                <a:cs typeface="Arial" pitchFamily="34" charset="0"/>
              </a:rPr>
              <a:t>The arms and tentacles probably represent the highly modified anterior part of the foot, and hence the name </a:t>
            </a:r>
            <a:r>
              <a:rPr lang="en-US" sz="2400" dirty="0" err="1">
                <a:solidFill>
                  <a:srgbClr val="FF0000"/>
                </a:solidFill>
                <a:latin typeface="Arial" pitchFamily="34" charset="0"/>
                <a:ea typeface="Calibri" pitchFamily="34" charset="0"/>
                <a:cs typeface="Arial" pitchFamily="34" charset="0"/>
              </a:rPr>
              <a:t>Cephalopoda</a:t>
            </a:r>
            <a:r>
              <a:rPr lang="en-US" sz="2400" dirty="0">
                <a:solidFill>
                  <a:schemeClr val="tx1">
                    <a:lumMod val="95000"/>
                    <a:lumOff val="5000"/>
                  </a:schemeClr>
                </a:solidFill>
                <a:latin typeface="Arial" pitchFamily="34" charset="0"/>
                <a:ea typeface="Calibri" pitchFamily="34" charset="0"/>
                <a:cs typeface="Arial" pitchFamily="34" charset="0"/>
              </a:rPr>
              <a:t>.</a:t>
            </a:r>
          </a:p>
        </p:txBody>
      </p:sp>
      <p:sp>
        <p:nvSpPr>
          <p:cNvPr id="5" name="Rectangle 4"/>
          <p:cNvSpPr/>
          <p:nvPr/>
        </p:nvSpPr>
        <p:spPr>
          <a:xfrm>
            <a:off x="214282" y="500042"/>
            <a:ext cx="4786346" cy="3785652"/>
          </a:xfrm>
          <a:prstGeom prst="rect">
            <a:avLst/>
          </a:prstGeom>
        </p:spPr>
        <p:txBody>
          <a:bodyPr wrap="square">
            <a:spAutoFit/>
          </a:bodyPr>
          <a:lstStyle/>
          <a:p>
            <a:pPr lvl="0" algn="l" rtl="0" eaLnBrk="0" fontAlgn="base" hangingPunct="0">
              <a:spcBef>
                <a:spcPct val="0"/>
              </a:spcBef>
              <a:spcAft>
                <a:spcPct val="0"/>
              </a:spcAft>
              <a:buFont typeface="Wingdings" pitchFamily="2" charset="2"/>
              <a:buChar char="q"/>
            </a:pPr>
            <a:r>
              <a:rPr lang="en-US" sz="2400" dirty="0">
                <a:solidFill>
                  <a:srgbClr val="FF0000"/>
                </a:solidFill>
                <a:latin typeface="Arial" pitchFamily="34" charset="0"/>
                <a:ea typeface="Calibri" pitchFamily="34" charset="0"/>
                <a:cs typeface="Arial" pitchFamily="34" charset="0"/>
              </a:rPr>
              <a:t>Eight pointed arms</a:t>
            </a:r>
            <a:r>
              <a:rPr lang="en-US" sz="2400" dirty="0">
                <a:solidFill>
                  <a:schemeClr val="tx1">
                    <a:lumMod val="95000"/>
                    <a:lumOff val="5000"/>
                  </a:schemeClr>
                </a:solidFill>
                <a:latin typeface="Arial" pitchFamily="34" charset="0"/>
                <a:ea typeface="Calibri" pitchFamily="34" charset="0"/>
                <a:cs typeface="Arial" pitchFamily="34" charset="0"/>
              </a:rPr>
              <a:t>,each provided with 4 rows of suckers on its inner surface, and 2 much longer tentacles, carrying suckers only at their expanded tips, arise at the anterior end of the head, around the mouth opening (the tentacles are used in catching the prey and the arms for holding it while it is being devoured). </a:t>
            </a:r>
          </a:p>
        </p:txBody>
      </p:sp>
      <p:pic>
        <p:nvPicPr>
          <p:cNvPr id="7" name="Picture 2" descr="http://t3.gstatic.com/images?q=tbn:ANd9GcShmPGgno3a0kCUsHeMvW_MJB7EiszsIfs2pfOFT9fCSwx5Bz3a"/>
          <p:cNvPicPr>
            <a:picLocks noChangeAspect="1" noChangeArrowheads="1"/>
          </p:cNvPicPr>
          <p:nvPr/>
        </p:nvPicPr>
        <p:blipFill>
          <a:blip r:embed="rId2"/>
          <a:srcRect/>
          <a:stretch>
            <a:fillRect/>
          </a:stretch>
        </p:blipFill>
        <p:spPr bwMode="auto">
          <a:xfrm>
            <a:off x="5429256" y="1857364"/>
            <a:ext cx="3512533" cy="2665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0" y="1600200"/>
            <a:ext cx="4429124" cy="4525963"/>
          </a:xfrm>
        </p:spPr>
        <p:txBody>
          <a:bodyPr>
            <a:normAutofit/>
          </a:bodyPr>
          <a:lstStyle/>
          <a:p>
            <a:pPr algn="l" rtl="0">
              <a:buFont typeface="Wingdings" pitchFamily="2" charset="2"/>
              <a:buChar char="q"/>
            </a:pPr>
            <a:r>
              <a:rPr lang="en-US" sz="2600" dirty="0">
                <a:solidFill>
                  <a:schemeClr val="tx1">
                    <a:lumMod val="95000"/>
                    <a:lumOff val="5000"/>
                  </a:schemeClr>
                </a:solidFill>
                <a:latin typeface="Arial" pitchFamily="34" charset="0"/>
                <a:ea typeface="Calibri" pitchFamily="34" charset="0"/>
                <a:cs typeface="Arial" pitchFamily="34" charset="0"/>
              </a:rPr>
              <a:t>The posterior part of the foot is modified to form the large muscular </a:t>
            </a:r>
            <a:r>
              <a:rPr lang="en-US" sz="2600" dirty="0">
                <a:solidFill>
                  <a:srgbClr val="FF0000"/>
                </a:solidFill>
                <a:latin typeface="Arial" pitchFamily="34" charset="0"/>
                <a:ea typeface="Calibri" pitchFamily="34" charset="0"/>
                <a:cs typeface="Arial" pitchFamily="34" charset="0"/>
              </a:rPr>
              <a:t>funnel</a:t>
            </a:r>
            <a:r>
              <a:rPr lang="en-US" sz="2600" dirty="0">
                <a:solidFill>
                  <a:schemeClr val="tx1">
                    <a:lumMod val="95000"/>
                    <a:lumOff val="5000"/>
                  </a:schemeClr>
                </a:solidFill>
                <a:latin typeface="Arial" pitchFamily="34" charset="0"/>
                <a:ea typeface="Calibri" pitchFamily="34" charset="0"/>
                <a:cs typeface="Arial" pitchFamily="34" charset="0"/>
              </a:rPr>
              <a:t> </a:t>
            </a:r>
            <a:r>
              <a:rPr lang="ar-SA" sz="2600" dirty="0">
                <a:solidFill>
                  <a:schemeClr val="tx1">
                    <a:lumMod val="95000"/>
                    <a:lumOff val="5000"/>
                  </a:schemeClr>
                </a:solidFill>
                <a:latin typeface="Arial" pitchFamily="34" charset="0"/>
                <a:ea typeface="Calibri" pitchFamily="34" charset="0"/>
                <a:cs typeface="Arial" pitchFamily="34" charset="0"/>
              </a:rPr>
              <a:t>قمع</a:t>
            </a:r>
            <a:r>
              <a:rPr lang="en-US" sz="2600" dirty="0">
                <a:solidFill>
                  <a:schemeClr val="tx1">
                    <a:lumMod val="95000"/>
                    <a:lumOff val="5000"/>
                  </a:schemeClr>
                </a:solidFill>
                <a:latin typeface="Arial" pitchFamily="34" charset="0"/>
                <a:ea typeface="Calibri" pitchFamily="34" charset="0"/>
                <a:cs typeface="Arial" pitchFamily="34" charset="0"/>
              </a:rPr>
              <a:t> which you see on the ventral side of the head (through which water is forced out of the mantle cavity, causing the animal to jerk quickly backwards</a:t>
            </a:r>
          </a:p>
          <a:p>
            <a:endParaRPr lang="ar-SA" dirty="0"/>
          </a:p>
        </p:txBody>
      </p:sp>
      <p:pic>
        <p:nvPicPr>
          <p:cNvPr id="1026" name="Picture 9" descr="G:\17-17.bmp"/>
          <p:cNvPicPr>
            <a:picLocks noChangeAspect="1" noChangeArrowheads="1"/>
          </p:cNvPicPr>
          <p:nvPr/>
        </p:nvPicPr>
        <p:blipFill>
          <a:blip r:embed="rId2"/>
          <a:srcRect r="3461" b="51512"/>
          <a:stretch>
            <a:fillRect/>
          </a:stretch>
        </p:blipFill>
        <p:spPr bwMode="auto">
          <a:xfrm>
            <a:off x="4572000" y="1643050"/>
            <a:ext cx="4399568" cy="3378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5796136" y="642918"/>
            <a:ext cx="3146748" cy="3500462"/>
          </a:xfrm>
          <a:prstGeom prst="bracePair">
            <a:avLst>
              <a:gd name="adj" fmla="val 8333"/>
            </a:avLst>
          </a:prstGeom>
          <a:solidFill>
            <a:srgbClr val="FFFFFF"/>
          </a:solidFill>
          <a:ln w="15875">
            <a:solidFill>
              <a:srgbClr val="82ACD0"/>
            </a:solidFill>
            <a:round/>
            <a:headEnd/>
            <a:tailEnd/>
          </a:ln>
          <a:effectLst/>
        </p:spPr>
        <p:txBody>
          <a:bodyPr vert="horz" wrap="square" lIns="274320" tIns="45720" rIns="274320" bIns="45720" numCol="1" anchor="t" anchorCtr="0" compatLnSpc="1">
            <a:prstTxWarp prst="textNoShape">
              <a:avLst/>
            </a:prstTxWarp>
          </a:bodyPr>
          <a:lstStyle/>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Kingdom:  Animalia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Phylum: Echinodermata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Class: Asteroidea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Genus: Astropecten</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Species: relitaris</a:t>
            </a:r>
          </a:p>
          <a:p>
            <a:pPr marL="0" marR="0" lvl="0" indent="0" algn="l" defTabSz="914400" rtl="1" eaLnBrk="1" fontAlgn="base" latinLnBrk="0" hangingPunct="1">
              <a:lnSpc>
                <a:spcPct val="100000"/>
              </a:lnSpc>
              <a:spcBef>
                <a:spcPct val="0"/>
              </a:spcBef>
              <a:spcAft>
                <a:spcPts val="1000"/>
              </a:spcAft>
              <a:buClrTx/>
              <a:buSzTx/>
              <a:buFontTx/>
              <a:buNone/>
              <a:tabLst/>
            </a:pPr>
            <a:r>
              <a:rPr kumimoji="0" lang="en-US" sz="1400" b="1" i="1" u="sng" strike="noStrike" cap="none" normalizeH="0" baseline="0" dirty="0">
                <a:ln>
                  <a:noFill/>
                </a:ln>
                <a:solidFill>
                  <a:schemeClr val="tx1"/>
                </a:solidFill>
                <a:effectLst/>
                <a:latin typeface="Calibri" pitchFamily="34" charset="0"/>
                <a:ea typeface="Arial" pitchFamily="34" charset="0"/>
                <a:cs typeface="Arial" pitchFamily="34" charset="0"/>
              </a:rPr>
              <a:t>Astropecten</a:t>
            </a:r>
            <a:r>
              <a:rPr kumimoji="0" lang="en-US" sz="1400" b="1" i="0" u="none" strike="noStrike" cap="none" normalizeH="0" baseline="0" dirty="0">
                <a:ln>
                  <a:noFill/>
                </a:ln>
                <a:solidFill>
                  <a:schemeClr val="tx1"/>
                </a:solidFill>
                <a:effectLst/>
                <a:latin typeface="Calibri" pitchFamily="34" charset="0"/>
                <a:ea typeface="Arial" pitchFamily="34" charset="0"/>
                <a:cs typeface="Arial" pitchFamily="34" charset="0"/>
              </a:rPr>
              <a:t> </a:t>
            </a:r>
            <a:r>
              <a:rPr kumimoji="0" lang="en-US" sz="1400" b="1" i="1" u="sng" strike="noStrike" cap="none" normalizeH="0" baseline="0" dirty="0">
                <a:ln>
                  <a:noFill/>
                </a:ln>
                <a:solidFill>
                  <a:schemeClr val="tx1"/>
                </a:solidFill>
                <a:effectLst/>
                <a:latin typeface="Calibri" pitchFamily="34" charset="0"/>
                <a:ea typeface="Arial" pitchFamily="34" charset="0"/>
                <a:cs typeface="Arial" pitchFamily="34" charset="0"/>
              </a:rPr>
              <a:t>relitaris</a:t>
            </a:r>
          </a:p>
          <a:p>
            <a:pPr marL="0" marR="0" lvl="0" indent="0" algn="l" defTabSz="914400" rtl="1"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a:ln>
                  <a:noFill/>
                </a:ln>
                <a:solidFill>
                  <a:schemeClr val="tx1"/>
                </a:solidFill>
                <a:effectLst/>
                <a:latin typeface="Calibri" pitchFamily="34" charset="0"/>
                <a:ea typeface="Arial" pitchFamily="34" charset="0"/>
                <a:cs typeface="Arial" pitchFamily="34" charset="0"/>
              </a:rPr>
              <a:t>(Sea star).</a:t>
            </a:r>
            <a:endParaRPr kumimoji="0" lang="ar-SA" sz="1800" b="0" i="0" u="none" strike="noStrike" cap="none" normalizeH="0" baseline="0" dirty="0">
              <a:ln>
                <a:noFill/>
              </a:ln>
              <a:solidFill>
                <a:schemeClr val="tx1"/>
              </a:solidFill>
              <a:effectLst/>
              <a:latin typeface="Arial" pitchFamily="34" charset="0"/>
              <a:cs typeface="Arial" pitchFamily="34" charset="0"/>
            </a:endParaRPr>
          </a:p>
        </p:txBody>
      </p:sp>
      <p:sp>
        <p:nvSpPr>
          <p:cNvPr id="24579" name="Rectangle 3"/>
          <p:cNvSpPr>
            <a:spLocks noChangeArrowheads="1"/>
          </p:cNvSpPr>
          <p:nvPr/>
        </p:nvSpPr>
        <p:spPr bwMode="auto">
          <a:xfrm>
            <a:off x="3143240" y="214290"/>
            <a:ext cx="250033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1298575" algn="l"/>
              </a:tabLst>
            </a:pPr>
            <a:r>
              <a:rPr kumimoji="0" lang="en-US" sz="2800" b="1" i="0" strike="noStrike" cap="none" normalizeH="0" baseline="0" dirty="0">
                <a:ln>
                  <a:noFill/>
                </a:ln>
                <a:solidFill>
                  <a:srgbClr val="FFC000"/>
                </a:solidFill>
                <a:effectLst>
                  <a:outerShdw blurRad="38100" dist="38100" dir="2700000" algn="tl">
                    <a:srgbClr val="000000">
                      <a:alpha val="43137"/>
                    </a:srgbClr>
                  </a:outerShdw>
                </a:effectLst>
                <a:latin typeface="Arial" pitchFamily="34" charset="0"/>
                <a:ea typeface="Calibri" pitchFamily="34" charset="0"/>
                <a:cs typeface="Arial" pitchFamily="34" charset="0"/>
              </a:rPr>
              <a:t>The Starfish</a:t>
            </a:r>
            <a:endParaRPr kumimoji="0" lang="en-US" sz="2800" b="0" i="0" strike="noStrike" cap="none" normalizeH="0" baseline="0" dirty="0">
              <a:ln>
                <a:noFill/>
              </a:ln>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24580" name="Rectangle 4"/>
          <p:cNvSpPr>
            <a:spLocks noChangeArrowheads="1"/>
          </p:cNvSpPr>
          <p:nvPr/>
        </p:nvSpPr>
        <p:spPr bwMode="auto">
          <a:xfrm>
            <a:off x="428596" y="785794"/>
            <a:ext cx="5500726" cy="58323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accent1">
                    <a:lumMod val="60000"/>
                    <a:lumOff val="40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External Features:</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accent6">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body is star-shaped consisting of a </a:t>
            </a:r>
            <a:r>
              <a:rPr kumimoji="0" lang="en-US" sz="2400" b="0" i="0" u="none" strike="noStrike" cap="none" normalizeH="0" baseline="0" dirty="0">
                <a:ln>
                  <a:noFill/>
                </a:ln>
                <a:solidFill>
                  <a:srgbClr val="FF0000"/>
                </a:solidFill>
                <a:effectLst/>
                <a:latin typeface="Arial" pitchFamily="34" charset="0"/>
                <a:ea typeface="Calibri" pitchFamily="34" charset="0"/>
                <a:cs typeface="Arial" pitchFamily="34" charset="0"/>
              </a:rPr>
              <a:t>central disc  </a:t>
            </a:r>
            <a:r>
              <a:rPr kumimoji="0" lang="en-US" sz="2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prolonged radially into 5 felxible triangular arms with tapering tips.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body is markedly flattened, with two distinct surfaces, a lower </a:t>
            </a:r>
            <a:r>
              <a:rPr kumimoji="0" lang="en-US" sz="2400" b="0" i="0" u="none" strike="noStrike" cap="none" normalizeH="0" baseline="0" dirty="0">
                <a:ln>
                  <a:noFill/>
                </a:ln>
                <a:solidFill>
                  <a:srgbClr val="FF0000"/>
                </a:solidFill>
                <a:effectLst/>
                <a:latin typeface="Arial" pitchFamily="34" charset="0"/>
                <a:ea typeface="Calibri" pitchFamily="34" charset="0"/>
                <a:cs typeface="Arial" pitchFamily="34" charset="0"/>
              </a:rPr>
              <a:t>oral surface</a:t>
            </a:r>
            <a:r>
              <a:rPr kumimoji="0" lang="en-US" sz="2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and an upper </a:t>
            </a:r>
            <a:r>
              <a:rPr kumimoji="0" lang="en-US" sz="2400" b="0" i="0" u="none" strike="noStrike" cap="none" normalizeH="0" baseline="0" dirty="0">
                <a:ln>
                  <a:noFill/>
                </a:ln>
                <a:solidFill>
                  <a:srgbClr val="FF0000"/>
                </a:solidFill>
                <a:effectLst/>
                <a:latin typeface="Arial" pitchFamily="34" charset="0"/>
                <a:ea typeface="Calibri" pitchFamily="34" charset="0"/>
                <a:cs typeface="Arial" pitchFamily="34" charset="0"/>
              </a:rPr>
              <a:t>aboral surface</a:t>
            </a:r>
            <a:r>
              <a:rPr kumimoji="0" lang="en-US" sz="2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t>
            </a:r>
            <a:endParaRPr lang="en-US" sz="2400" dirty="0">
              <a:solidFill>
                <a:schemeClr val="tx1">
                  <a:lumMod val="95000"/>
                  <a:lumOff val="5000"/>
                </a:schemeClr>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On the oral surface, note the mouth opening in the centre, surrounded by-a soft membranous area, the </a:t>
            </a:r>
            <a:r>
              <a:rPr kumimoji="0" lang="en-US" sz="2400" b="0" i="0" u="none" strike="noStrike" cap="none" normalizeH="0" baseline="0" dirty="0">
                <a:ln>
                  <a:noFill/>
                </a:ln>
                <a:solidFill>
                  <a:srgbClr val="FF0000"/>
                </a:solidFill>
                <a:effectLst/>
                <a:latin typeface="Arial" pitchFamily="34" charset="0"/>
                <a:ea typeface="Calibri" pitchFamily="34" charset="0"/>
                <a:cs typeface="Arial" pitchFamily="34" charset="0"/>
              </a:rPr>
              <a:t>peristome</a:t>
            </a:r>
            <a:r>
              <a:rPr kumimoji="0" lang="en-US" sz="2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t>
            </a:r>
          </a:p>
          <a:p>
            <a:pPr lvl="0" algn="l" rtl="0" eaLnBrk="0" fontAlgn="base" hangingPunct="0">
              <a:spcBef>
                <a:spcPct val="0"/>
              </a:spcBef>
              <a:spcAft>
                <a:spcPct val="0"/>
              </a:spcAft>
              <a:buFont typeface="Wingdings" pitchFamily="2" charset="2"/>
              <a:buChar char="q"/>
            </a:pPr>
            <a:r>
              <a:rPr kumimoji="0" lang="en-US" sz="2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Five broadly open </a:t>
            </a:r>
            <a:r>
              <a:rPr kumimoji="0" lang="en-US" sz="2400" b="0" i="0" u="none" strike="noStrike" cap="none" normalizeH="0" baseline="0" dirty="0">
                <a:ln>
                  <a:noFill/>
                </a:ln>
                <a:solidFill>
                  <a:srgbClr val="FF0000"/>
                </a:solidFill>
                <a:effectLst/>
                <a:latin typeface="Arial" pitchFamily="34" charset="0"/>
                <a:ea typeface="Calibri" pitchFamily="34" charset="0"/>
                <a:cs typeface="Arial" pitchFamily="34" charset="0"/>
              </a:rPr>
              <a:t>ambulacra</a:t>
            </a:r>
            <a:r>
              <a:rPr kumimoji="0" lang="en-US" sz="2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a:t>
            </a:r>
            <a:r>
              <a:rPr kumimoji="0" lang="en-US" sz="2400" b="0" i="0" u="none" strike="noStrike" cap="none" normalizeH="0" baseline="0" dirty="0">
                <a:ln>
                  <a:noFill/>
                </a:ln>
                <a:solidFill>
                  <a:srgbClr val="FF0000"/>
                </a:solidFill>
                <a:effectLst/>
                <a:latin typeface="Arial" pitchFamily="34" charset="0"/>
                <a:ea typeface="Calibri" pitchFamily="34" charset="0"/>
                <a:cs typeface="Arial" pitchFamily="34" charset="0"/>
              </a:rPr>
              <a:t>grooves</a:t>
            </a:r>
            <a:r>
              <a:rPr kumimoji="0" lang="en-US" sz="2400"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a:t>
            </a:r>
            <a:r>
              <a:rPr kumimoji="0" lang="ar-SA" sz="2400" b="0" i="0" u="none" strike="noStrike" cap="none" normalizeH="0" dirty="0" err="1">
                <a:ln>
                  <a:noFill/>
                </a:ln>
                <a:solidFill>
                  <a:schemeClr val="tx1">
                    <a:lumMod val="95000"/>
                    <a:lumOff val="5000"/>
                  </a:schemeClr>
                </a:solidFill>
                <a:effectLst/>
                <a:latin typeface="Arial" pitchFamily="34" charset="0"/>
                <a:ea typeface="Calibri" pitchFamily="34" charset="0"/>
                <a:cs typeface="Arial" pitchFamily="34" charset="0"/>
              </a:rPr>
              <a:t>ميازيب</a:t>
            </a:r>
            <a:r>
              <a:rPr kumimoji="0" lang="ar-SA" sz="2400"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حركية</a:t>
            </a:r>
            <a:r>
              <a:rPr kumimoji="0" lang="en-US" sz="2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a:t>
            </a:r>
            <a:r>
              <a:rPr lang="en-US" sz="2400" dirty="0">
                <a:solidFill>
                  <a:schemeClr val="tx1">
                    <a:lumMod val="95000"/>
                    <a:lumOff val="5000"/>
                  </a:schemeClr>
                </a:solidFill>
                <a:latin typeface="Arial" pitchFamily="34" charset="0"/>
                <a:ea typeface="Calibri" pitchFamily="34" charset="0"/>
                <a:cs typeface="Arial" pitchFamily="34" charset="0"/>
              </a:rPr>
              <a:t>pass extend </a:t>
            </a:r>
            <a:r>
              <a:rPr kumimoji="0" lang="en-US" sz="2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out from the mouth and each along the entire length of one of the arms.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428736"/>
            <a:ext cx="8001056" cy="4401205"/>
          </a:xfrm>
          <a:prstGeom prst="rect">
            <a:avLst/>
          </a:prstGeom>
        </p:spPr>
        <p:txBody>
          <a:bodyPr wrap="square">
            <a:spAutoFit/>
          </a:bodyPr>
          <a:lstStyle/>
          <a:p>
            <a:pPr lvl="0" algn="l" rtl="0" eaLnBrk="0" fontAlgn="base" hangingPunct="0">
              <a:spcBef>
                <a:spcPct val="0"/>
              </a:spcBef>
              <a:spcAft>
                <a:spcPct val="0"/>
              </a:spcAft>
              <a:buFont typeface="Wingdings" pitchFamily="2" charset="2"/>
              <a:buChar char="q"/>
            </a:pPr>
            <a:r>
              <a:rPr lang="en-US" sz="2000" dirty="0">
                <a:solidFill>
                  <a:schemeClr val="tx1">
                    <a:lumMod val="95000"/>
                    <a:lumOff val="5000"/>
                  </a:schemeClr>
                </a:solidFill>
                <a:latin typeface="Arial" pitchFamily="34" charset="0"/>
                <a:ea typeface="Calibri" pitchFamily="34" charset="0"/>
                <a:cs typeface="Arial" pitchFamily="34" charset="0"/>
              </a:rPr>
              <a:t>Note that a series of long conical structures known as the </a:t>
            </a:r>
            <a:r>
              <a:rPr lang="en-US" sz="2000" dirty="0">
                <a:solidFill>
                  <a:srgbClr val="FF0000"/>
                </a:solidFill>
                <a:latin typeface="Arial" pitchFamily="34" charset="0"/>
                <a:ea typeface="Calibri" pitchFamily="34" charset="0"/>
                <a:cs typeface="Arial" pitchFamily="34" charset="0"/>
              </a:rPr>
              <a:t>tube feet  </a:t>
            </a:r>
            <a:r>
              <a:rPr lang="ar-SA" sz="2000" dirty="0" err="1">
                <a:solidFill>
                  <a:srgbClr val="FF0000"/>
                </a:solidFill>
                <a:latin typeface="Arial" pitchFamily="34" charset="0"/>
                <a:ea typeface="Calibri" pitchFamily="34" charset="0"/>
                <a:cs typeface="Arial" pitchFamily="34" charset="0"/>
              </a:rPr>
              <a:t>اقدام</a:t>
            </a:r>
            <a:r>
              <a:rPr lang="ar-SA" sz="2000" dirty="0">
                <a:solidFill>
                  <a:srgbClr val="FF0000"/>
                </a:solidFill>
                <a:latin typeface="Arial" pitchFamily="34" charset="0"/>
                <a:ea typeface="Calibri" pitchFamily="34" charset="0"/>
                <a:cs typeface="Arial" pitchFamily="34" charset="0"/>
              </a:rPr>
              <a:t> </a:t>
            </a:r>
            <a:r>
              <a:rPr lang="ar-SA" sz="2000" dirty="0" err="1">
                <a:solidFill>
                  <a:srgbClr val="FF0000"/>
                </a:solidFill>
                <a:latin typeface="Arial" pitchFamily="34" charset="0"/>
                <a:ea typeface="Calibri" pitchFamily="34" charset="0"/>
                <a:cs typeface="Arial" pitchFamily="34" charset="0"/>
              </a:rPr>
              <a:t>انبوبية</a:t>
            </a:r>
            <a:r>
              <a:rPr lang="en-US" sz="2000" dirty="0">
                <a:solidFill>
                  <a:srgbClr val="FF0000"/>
                </a:solidFill>
                <a:latin typeface="Arial" pitchFamily="34" charset="0"/>
                <a:ea typeface="Calibri" pitchFamily="34" charset="0"/>
                <a:cs typeface="Arial" pitchFamily="34" charset="0"/>
              </a:rPr>
              <a:t> </a:t>
            </a:r>
            <a:r>
              <a:rPr lang="en-US" sz="2000" dirty="0">
                <a:solidFill>
                  <a:schemeClr val="tx1">
                    <a:lumMod val="95000"/>
                    <a:lumOff val="5000"/>
                  </a:schemeClr>
                </a:solidFill>
                <a:latin typeface="Arial" pitchFamily="34" charset="0"/>
                <a:ea typeface="Calibri" pitchFamily="34" charset="0"/>
                <a:cs typeface="Arial" pitchFamily="34" charset="0"/>
              </a:rPr>
              <a:t>project in 2 rows along each ambulacral groove (organs of locomotion which-are capable of great extension and contraction during life). </a:t>
            </a:r>
          </a:p>
          <a:p>
            <a:pPr lvl="0" algn="l" rtl="0" eaLnBrk="0" fontAlgn="base" hangingPunct="0">
              <a:spcBef>
                <a:spcPct val="0"/>
              </a:spcBef>
              <a:spcAft>
                <a:spcPct val="0"/>
              </a:spcAft>
            </a:pPr>
            <a:endParaRPr lang="en-US" sz="2000" dirty="0">
              <a:solidFill>
                <a:schemeClr val="tx1">
                  <a:lumMod val="95000"/>
                  <a:lumOff val="5000"/>
                </a:schemeClr>
              </a:solidFill>
              <a:latin typeface="Arial" pitchFamily="34" charset="0"/>
              <a:ea typeface="Calibri"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sz="2000" dirty="0">
                <a:solidFill>
                  <a:schemeClr val="tx1">
                    <a:lumMod val="95000"/>
                    <a:lumOff val="5000"/>
                  </a:schemeClr>
                </a:solidFill>
                <a:latin typeface="Arial" pitchFamily="34" charset="0"/>
                <a:ea typeface="Calibri" pitchFamily="34" charset="0"/>
                <a:cs typeface="Arial" pitchFamily="34" charset="0"/>
              </a:rPr>
              <a:t>The terminal tube foot or tentacle, which stands at the tip of each arm, has a pigmented spot, </a:t>
            </a:r>
            <a:r>
              <a:rPr lang="en-US" sz="2000" dirty="0">
                <a:solidFill>
                  <a:srgbClr val="FF0000"/>
                </a:solidFill>
                <a:latin typeface="Arial" pitchFamily="34" charset="0"/>
                <a:ea typeface="Calibri" pitchFamily="34" charset="0"/>
                <a:cs typeface="Arial" pitchFamily="34" charset="0"/>
              </a:rPr>
              <a:t>the eye</a:t>
            </a:r>
            <a:r>
              <a:rPr lang="en-US" sz="2000" dirty="0">
                <a:solidFill>
                  <a:schemeClr val="tx1">
                    <a:lumMod val="95000"/>
                    <a:lumOff val="5000"/>
                  </a:schemeClr>
                </a:solidFill>
                <a:latin typeface="Arial" pitchFamily="34" charset="0"/>
                <a:ea typeface="Calibri" pitchFamily="34" charset="0"/>
                <a:cs typeface="Arial" pitchFamily="34" charset="0"/>
              </a:rPr>
              <a:t>, at its base (light sensitive).</a:t>
            </a:r>
          </a:p>
          <a:p>
            <a:pPr lvl="0" algn="l" rtl="0" eaLnBrk="0" fontAlgn="base" hangingPunct="0">
              <a:spcBef>
                <a:spcPct val="0"/>
              </a:spcBef>
              <a:spcAft>
                <a:spcPct val="0"/>
              </a:spcAft>
            </a:pPr>
            <a:endParaRPr lang="en-US" sz="2000" dirty="0">
              <a:solidFill>
                <a:schemeClr val="tx1">
                  <a:lumMod val="95000"/>
                  <a:lumOff val="5000"/>
                </a:schemeClr>
              </a:solidFill>
              <a:latin typeface="Arial"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sz="2000" dirty="0">
                <a:solidFill>
                  <a:schemeClr val="tx1">
                    <a:lumMod val="95000"/>
                    <a:lumOff val="5000"/>
                  </a:schemeClr>
                </a:solidFill>
                <a:latin typeface="Arial" pitchFamily="34" charset="0"/>
                <a:ea typeface="Calibri" pitchFamily="34" charset="0"/>
                <a:cs typeface="Arial" pitchFamily="34" charset="0"/>
              </a:rPr>
              <a:t>Note that very small modified </a:t>
            </a:r>
            <a:r>
              <a:rPr lang="en-US" sz="2000" dirty="0">
                <a:solidFill>
                  <a:srgbClr val="FF0000"/>
                </a:solidFill>
                <a:latin typeface="Arial" pitchFamily="34" charset="0"/>
                <a:ea typeface="Calibri" pitchFamily="34" charset="0"/>
                <a:cs typeface="Arial" pitchFamily="34" charset="0"/>
              </a:rPr>
              <a:t>spines</a:t>
            </a:r>
            <a:r>
              <a:rPr lang="ar-SA" sz="2000" dirty="0" err="1">
                <a:solidFill>
                  <a:srgbClr val="FF0000"/>
                </a:solidFill>
                <a:latin typeface="Arial" pitchFamily="34" charset="0"/>
                <a:ea typeface="Calibri" pitchFamily="34" charset="0"/>
                <a:cs typeface="Arial" pitchFamily="34" charset="0"/>
              </a:rPr>
              <a:t>اشواك</a:t>
            </a:r>
            <a:r>
              <a:rPr lang="ar-SA" sz="2000" dirty="0">
                <a:solidFill>
                  <a:srgbClr val="FF0000"/>
                </a:solidFill>
                <a:latin typeface="Arial" pitchFamily="34" charset="0"/>
                <a:ea typeface="Calibri" pitchFamily="34" charset="0"/>
                <a:cs typeface="Arial" pitchFamily="34" charset="0"/>
              </a:rPr>
              <a:t> </a:t>
            </a:r>
            <a:r>
              <a:rPr lang="en-US" sz="2000" dirty="0">
                <a:solidFill>
                  <a:schemeClr val="tx1">
                    <a:lumMod val="95000"/>
                    <a:lumOff val="5000"/>
                  </a:schemeClr>
                </a:solidFill>
                <a:latin typeface="Arial" pitchFamily="34" charset="0"/>
                <a:ea typeface="Calibri" pitchFamily="34" charset="0"/>
                <a:cs typeface="Arial" pitchFamily="34" charset="0"/>
              </a:rPr>
              <a:t>, known as </a:t>
            </a:r>
            <a:r>
              <a:rPr lang="en-US" sz="2000" dirty="0" err="1">
                <a:solidFill>
                  <a:srgbClr val="FF0000"/>
                </a:solidFill>
                <a:latin typeface="Arial" pitchFamily="34" charset="0"/>
                <a:ea typeface="Calibri" pitchFamily="34" charset="0"/>
                <a:cs typeface="Arial" pitchFamily="34" charset="0"/>
              </a:rPr>
              <a:t>pedicellariae</a:t>
            </a:r>
            <a:r>
              <a:rPr lang="ar-SA" sz="2000" dirty="0">
                <a:solidFill>
                  <a:srgbClr val="FF0000"/>
                </a:solidFill>
                <a:latin typeface="Arial" pitchFamily="34" charset="0"/>
                <a:ea typeface="Calibri" pitchFamily="34" charset="0"/>
                <a:cs typeface="Arial" pitchFamily="34" charset="0"/>
              </a:rPr>
              <a:t>ملاقط </a:t>
            </a:r>
            <a:r>
              <a:rPr lang="en-US" sz="2000" dirty="0">
                <a:solidFill>
                  <a:schemeClr val="tx1">
                    <a:lumMod val="95000"/>
                    <a:lumOff val="5000"/>
                  </a:schemeClr>
                </a:solidFill>
                <a:latin typeface="Arial" pitchFamily="34" charset="0"/>
                <a:ea typeface="Calibri" pitchFamily="34" charset="0"/>
                <a:cs typeface="Arial" pitchFamily="34" charset="0"/>
              </a:rPr>
              <a:t>, project around the spines (serve to clean the body surface and ambulacral grooves from detritus and foreign objects). </a:t>
            </a:r>
          </a:p>
          <a:p>
            <a:pPr lvl="0" algn="l" rtl="0" eaLnBrk="0" fontAlgn="base" hangingPunct="0">
              <a:spcBef>
                <a:spcPct val="0"/>
              </a:spcBef>
              <a:spcAft>
                <a:spcPct val="0"/>
              </a:spcAft>
            </a:pPr>
            <a:endParaRPr lang="en-US" sz="2000" dirty="0">
              <a:solidFill>
                <a:schemeClr val="tx1">
                  <a:lumMod val="95000"/>
                  <a:lumOff val="5000"/>
                </a:schemeClr>
              </a:solidFill>
              <a:latin typeface="Arial" pitchFamily="34" charset="0"/>
              <a:ea typeface="Calibri" pitchFamily="34" charset="0"/>
              <a:cs typeface="Arial" pitchFamily="34" charset="0"/>
            </a:endParaRPr>
          </a:p>
          <a:p>
            <a:pPr lvl="0" algn="l" rtl="0" eaLnBrk="0" fontAlgn="base" hangingPunct="0">
              <a:spcBef>
                <a:spcPct val="0"/>
              </a:spcBef>
              <a:spcAft>
                <a:spcPct val="0"/>
              </a:spcAft>
              <a:buFont typeface="Wingdings" pitchFamily="2" charset="2"/>
              <a:buChar char="q"/>
            </a:pPr>
            <a:r>
              <a:rPr lang="en-US" sz="2000" dirty="0">
                <a:solidFill>
                  <a:schemeClr val="tx1">
                    <a:lumMod val="95000"/>
                    <a:lumOff val="5000"/>
                  </a:schemeClr>
                </a:solidFill>
                <a:latin typeface="Arial" pitchFamily="34" charset="0"/>
                <a:ea typeface="Calibri" pitchFamily="34" charset="0"/>
                <a:cs typeface="Arial" pitchFamily="34" charset="0"/>
              </a:rPr>
              <a:t>Each has 2 distal </a:t>
            </a:r>
            <a:r>
              <a:rPr lang="en-US" sz="2000" dirty="0" err="1">
                <a:solidFill>
                  <a:srgbClr val="FF0000"/>
                </a:solidFill>
                <a:latin typeface="Arial" pitchFamily="34" charset="0"/>
                <a:ea typeface="Calibri" pitchFamily="34" charset="0"/>
                <a:cs typeface="Arial" pitchFamily="34" charset="0"/>
              </a:rPr>
              <a:t>ossicles</a:t>
            </a:r>
            <a:r>
              <a:rPr lang="ar-SA" sz="2000" dirty="0">
                <a:solidFill>
                  <a:srgbClr val="FF0000"/>
                </a:solidFill>
                <a:latin typeface="Arial" pitchFamily="34" charset="0"/>
                <a:ea typeface="Calibri" pitchFamily="34" charset="0"/>
                <a:cs typeface="Arial" pitchFamily="34" charset="0"/>
              </a:rPr>
              <a:t>عظيمات </a:t>
            </a:r>
            <a:r>
              <a:rPr lang="en-US" sz="2000" dirty="0">
                <a:solidFill>
                  <a:srgbClr val="FF0000"/>
                </a:solidFill>
                <a:latin typeface="Arial" pitchFamily="34" charset="0"/>
                <a:ea typeface="Calibri" pitchFamily="34" charset="0"/>
                <a:cs typeface="Arial" pitchFamily="34" charset="0"/>
              </a:rPr>
              <a:t> </a:t>
            </a:r>
            <a:r>
              <a:rPr lang="en-US" sz="2000" dirty="0">
                <a:solidFill>
                  <a:schemeClr val="tx1">
                    <a:lumMod val="95000"/>
                    <a:lumOff val="5000"/>
                  </a:schemeClr>
                </a:solidFill>
                <a:latin typeface="Arial" pitchFamily="34" charset="0"/>
                <a:ea typeface="Calibri" pitchFamily="34" charset="0"/>
                <a:cs typeface="Arial" pitchFamily="34" charset="0"/>
              </a:rPr>
              <a:t>working opposite each other like pincer blades,and a 3rd basal ossicle as a stalk.</a:t>
            </a:r>
            <a:endParaRPr lang="en-US" sz="2000" dirty="0">
              <a:solidFill>
                <a:schemeClr val="tx1">
                  <a:lumMod val="95000"/>
                  <a:lumOff val="5000"/>
                </a:schemeClr>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21"/>
          <p:cNvPicPr/>
          <p:nvPr/>
        </p:nvPicPr>
        <p:blipFill>
          <a:blip r:embed="rId2" cstate="print"/>
          <a:srcRect/>
          <a:stretch>
            <a:fillRect/>
          </a:stretch>
        </p:blipFill>
        <p:spPr bwMode="auto">
          <a:xfrm>
            <a:off x="4143372" y="357167"/>
            <a:ext cx="4691057" cy="5786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http://t3.gstatic.com/images?q=tbn:ANd9GcRu-MoFrzn0zKg4osnKOQrfCC7PzvMZi-k6BSHgSNIwR-SHrv2big"/>
          <p:cNvPicPr>
            <a:picLocks noChangeAspect="1" noChangeArrowheads="1"/>
          </p:cNvPicPr>
          <p:nvPr/>
        </p:nvPicPr>
        <p:blipFill>
          <a:blip r:embed="rId3"/>
          <a:srcRect/>
          <a:stretch>
            <a:fillRect/>
          </a:stretch>
        </p:blipFill>
        <p:spPr bwMode="auto">
          <a:xfrm>
            <a:off x="214282" y="2143116"/>
            <a:ext cx="3714776"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1728" y="2428868"/>
            <a:ext cx="5507725" cy="1323439"/>
          </a:xfrm>
          <a:prstGeom prst="rect">
            <a:avLst/>
          </a:prstGeom>
          <a:noFill/>
        </p:spPr>
        <p:txBody>
          <a:bodyPr wrap="square" rtlCol="0">
            <a:spAutoFit/>
          </a:bodyPr>
          <a:lstStyle/>
          <a:p>
            <a:pPr algn="ctr"/>
            <a:r>
              <a:rPr lang="en-US" sz="4000" dirty="0">
                <a:solidFill>
                  <a:schemeClr val="accent2">
                    <a:lumMod val="60000"/>
                    <a:lumOff val="40000"/>
                  </a:schemeClr>
                </a:solidFill>
                <a:effectLst>
                  <a:outerShdw blurRad="38100" dist="38100" dir="2700000" algn="tl">
                    <a:srgbClr val="000000">
                      <a:alpha val="43137"/>
                    </a:srgbClr>
                  </a:outerShdw>
                </a:effectLst>
              </a:rPr>
              <a:t>Thank you </a:t>
            </a:r>
          </a:p>
          <a:p>
            <a:pPr algn="ctr"/>
            <a:r>
              <a:rPr lang="en-US" sz="4000" dirty="0">
                <a:solidFill>
                  <a:schemeClr val="accent2">
                    <a:lumMod val="60000"/>
                    <a:lumOff val="40000"/>
                  </a:schemeClr>
                </a:solidFill>
                <a:effectLst>
                  <a:outerShdw blurRad="38100" dist="38100" dir="2700000" algn="tl">
                    <a:srgbClr val="000000">
                      <a:alpha val="43137"/>
                    </a:srgbClr>
                  </a:outerShdw>
                </a:effectLst>
              </a:rPr>
              <a:t>for your attention</a:t>
            </a:r>
            <a:endParaRPr lang="en-US" dirty="0">
              <a:solidFill>
                <a:schemeClr val="accent2">
                  <a:lumMod val="60000"/>
                  <a:lumOff val="40000"/>
                </a:schemeClr>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r>
              <a:rPr lang="en-US"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latin typeface="Arial" pitchFamily="34" charset="0"/>
                <a:ea typeface="Times New Roman" pitchFamily="18" charset="0"/>
                <a:cs typeface="Arial" pitchFamily="34" charset="0"/>
              </a:rPr>
              <a:t>External Features:</a:t>
            </a:r>
            <a:endParaRPr lang="ar-SA"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endParaRPr>
          </a:p>
        </p:txBody>
      </p:sp>
      <p:sp>
        <p:nvSpPr>
          <p:cNvPr id="3" name="عنصر نائب للمحتوى 2"/>
          <p:cNvSpPr>
            <a:spLocks noGrp="1"/>
          </p:cNvSpPr>
          <p:nvPr>
            <p:ph idx="1"/>
          </p:nvPr>
        </p:nvSpPr>
        <p:spPr>
          <a:xfrm>
            <a:off x="214282" y="1285860"/>
            <a:ext cx="4071966" cy="5286412"/>
          </a:xfrm>
        </p:spPr>
        <p:txBody>
          <a:bodyPr>
            <a:normAutofit/>
          </a:bodyPr>
          <a:lstStyle/>
          <a:p>
            <a:pPr marL="0" lvl="0" indent="0" algn="l" rtl="0" fontAlgn="base">
              <a:spcBef>
                <a:spcPct val="0"/>
              </a:spcBef>
              <a:spcAft>
                <a:spcPct val="0"/>
              </a:spcAft>
              <a:buFont typeface="Wingdings" pitchFamily="2" charset="2"/>
              <a:buChar char="Ø"/>
            </a:pPr>
            <a:r>
              <a:rPr lang="en-US" dirty="0">
                <a:solidFill>
                  <a:schemeClr val="tx1">
                    <a:lumMod val="95000"/>
                    <a:lumOff val="5000"/>
                  </a:schemeClr>
                </a:solidFill>
                <a:latin typeface="Arial" pitchFamily="34" charset="0"/>
                <a:ea typeface="Times New Roman" pitchFamily="18" charset="0"/>
                <a:cs typeface="Arial" pitchFamily="34" charset="0"/>
              </a:rPr>
              <a:t>The sexes are separate, the </a:t>
            </a:r>
            <a:r>
              <a:rPr lang="en-US" dirty="0">
                <a:solidFill>
                  <a:srgbClr val="FF0000"/>
                </a:solidFill>
                <a:latin typeface="Arial" pitchFamily="34" charset="0"/>
                <a:ea typeface="Times New Roman" pitchFamily="18" charset="0"/>
                <a:cs typeface="Arial" pitchFamily="34" charset="0"/>
              </a:rPr>
              <a:t>female</a:t>
            </a:r>
            <a:r>
              <a:rPr lang="en-US" dirty="0">
                <a:solidFill>
                  <a:schemeClr val="tx1">
                    <a:lumMod val="95000"/>
                    <a:lumOff val="5000"/>
                  </a:schemeClr>
                </a:solidFill>
                <a:latin typeface="Arial" pitchFamily="34" charset="0"/>
                <a:ea typeface="Times New Roman" pitchFamily="18" charset="0"/>
                <a:cs typeface="Arial" pitchFamily="34" charset="0"/>
              </a:rPr>
              <a:t> is the larger and has a straight posterior end.</a:t>
            </a:r>
          </a:p>
          <a:p>
            <a:pPr marL="0" lvl="0" indent="0" algn="l" rtl="0" fontAlgn="base">
              <a:spcBef>
                <a:spcPct val="0"/>
              </a:spcBef>
              <a:spcAft>
                <a:spcPct val="0"/>
              </a:spcAft>
              <a:buFont typeface="Wingdings" pitchFamily="2" charset="2"/>
              <a:buChar char="Ø"/>
            </a:pPr>
            <a:r>
              <a:rPr lang="en-US" dirty="0">
                <a:solidFill>
                  <a:schemeClr val="tx1">
                    <a:lumMod val="95000"/>
                    <a:lumOff val="5000"/>
                  </a:schemeClr>
                </a:solidFill>
                <a:latin typeface="Arial" pitchFamily="34" charset="0"/>
                <a:ea typeface="Times New Roman" pitchFamily="18" charset="0"/>
                <a:cs typeface="Arial" pitchFamily="34" charset="0"/>
              </a:rPr>
              <a:t>the </a:t>
            </a:r>
            <a:r>
              <a:rPr lang="en-US" dirty="0">
                <a:solidFill>
                  <a:srgbClr val="FF0000"/>
                </a:solidFill>
                <a:latin typeface="Arial" pitchFamily="34" charset="0"/>
                <a:ea typeface="Times New Roman" pitchFamily="18" charset="0"/>
                <a:cs typeface="Arial" pitchFamily="34" charset="0"/>
              </a:rPr>
              <a:t>male</a:t>
            </a:r>
            <a:r>
              <a:rPr lang="en-US" dirty="0">
                <a:solidFill>
                  <a:schemeClr val="tx1">
                    <a:lumMod val="95000"/>
                    <a:lumOff val="5000"/>
                  </a:schemeClr>
                </a:solidFill>
                <a:latin typeface="Arial" pitchFamily="34" charset="0"/>
                <a:ea typeface="Times New Roman" pitchFamily="18" charset="0"/>
                <a:cs typeface="Arial" pitchFamily="34" charset="0"/>
              </a:rPr>
              <a:t> is more slender and has its posterior end sharply curled ventrally.</a:t>
            </a:r>
            <a:endParaRPr lang="en-US" sz="1400" dirty="0">
              <a:solidFill>
                <a:schemeClr val="tx1">
                  <a:lumMod val="95000"/>
                  <a:lumOff val="5000"/>
                </a:schemeClr>
              </a:solidFill>
              <a:latin typeface="Arial" pitchFamily="34" charset="0"/>
              <a:cs typeface="Arial" pitchFamily="34" charset="0"/>
            </a:endParaRPr>
          </a:p>
          <a:p>
            <a:pPr>
              <a:buNone/>
            </a:pPr>
            <a:endParaRPr lang="ar-SA" dirty="0">
              <a:solidFill>
                <a:srgbClr val="FF0000"/>
              </a:solidFill>
            </a:endParaRPr>
          </a:p>
        </p:txBody>
      </p:sp>
      <p:pic>
        <p:nvPicPr>
          <p:cNvPr id="4" name="Picture 2" descr="http://www.almokhtbr.com/wp-content/uploads/2011/04/alumbmf.jpg"/>
          <p:cNvPicPr>
            <a:picLocks noChangeAspect="1" noChangeArrowheads="1"/>
          </p:cNvPicPr>
          <p:nvPr/>
        </p:nvPicPr>
        <p:blipFill>
          <a:blip r:embed="rId2"/>
          <a:srcRect b="26744"/>
          <a:stretch>
            <a:fillRect/>
          </a:stretch>
        </p:blipFill>
        <p:spPr bwMode="auto">
          <a:xfrm>
            <a:off x="4286248" y="1500174"/>
            <a:ext cx="4644572" cy="228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C:\Users\SULTAN\Pictures\DSCN1098.jpg"/>
          <p:cNvPicPr>
            <a:picLocks noChangeAspect="1" noChangeArrowheads="1"/>
          </p:cNvPicPr>
          <p:nvPr/>
        </p:nvPicPr>
        <p:blipFill>
          <a:blip r:embed="rId3"/>
          <a:srcRect/>
          <a:stretch>
            <a:fillRect/>
          </a:stretch>
        </p:blipFill>
        <p:spPr bwMode="auto">
          <a:xfrm>
            <a:off x="4929190" y="4000500"/>
            <a:ext cx="3357586" cy="2518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مربع نص 5"/>
          <p:cNvSpPr txBox="1"/>
          <p:nvPr/>
        </p:nvSpPr>
        <p:spPr>
          <a:xfrm>
            <a:off x="6143636" y="5072074"/>
            <a:ext cx="500066" cy="369332"/>
          </a:xfrm>
          <a:prstGeom prst="rect">
            <a:avLst/>
          </a:prstGeom>
          <a:noFill/>
        </p:spPr>
        <p:txBody>
          <a:bodyPr wrap="square" rtlCol="1">
            <a:spAutoFit/>
          </a:bodyPr>
          <a:lstStyle/>
          <a:p>
            <a:endParaRPr lang="ar-SA"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500042"/>
            <a:ext cx="4643470" cy="6072230"/>
          </a:xfrm>
        </p:spPr>
        <p:txBody>
          <a:bodyPr>
            <a:normAutofit lnSpcReduction="10000"/>
          </a:bodyPr>
          <a:lstStyle/>
          <a:p>
            <a:pPr marL="0" lvl="0" indent="0" algn="l" rtl="0" fontAlgn="base">
              <a:spcBef>
                <a:spcPct val="0"/>
              </a:spcBef>
              <a:spcAft>
                <a:spcPct val="0"/>
              </a:spcAft>
              <a:buFont typeface="Wingdings" pitchFamily="2" charset="2"/>
              <a:buChar char="Ø"/>
            </a:pPr>
            <a:r>
              <a:rPr lang="en-US" dirty="0">
                <a:solidFill>
                  <a:schemeClr val="tx1">
                    <a:lumMod val="95000"/>
                    <a:lumOff val="5000"/>
                  </a:schemeClr>
                </a:solidFill>
                <a:latin typeface="Arial" pitchFamily="34" charset="0"/>
                <a:ea typeface="Times New Roman" pitchFamily="18" charset="0"/>
                <a:cs typeface="Arial" pitchFamily="34" charset="0"/>
              </a:rPr>
              <a:t>Four longitudinal streaks run the entire length of the body, 2 thin white dorsal and ventral lines, and 2 broader and darker lateral lines. </a:t>
            </a:r>
          </a:p>
          <a:p>
            <a:pPr marL="0" lvl="0" indent="0" algn="l" rtl="0" fontAlgn="base">
              <a:spcBef>
                <a:spcPct val="0"/>
              </a:spcBef>
              <a:spcAft>
                <a:spcPct val="0"/>
              </a:spcAft>
              <a:buNone/>
            </a:pPr>
            <a:endParaRPr lang="en-US" sz="1800" dirty="0">
              <a:solidFill>
                <a:schemeClr val="tx1">
                  <a:lumMod val="95000"/>
                  <a:lumOff val="5000"/>
                </a:schemeClr>
              </a:solidFill>
              <a:latin typeface="Arial" pitchFamily="34" charset="0"/>
              <a:cs typeface="Arial" pitchFamily="34" charset="0"/>
            </a:endParaRPr>
          </a:p>
          <a:p>
            <a:pPr marL="0" lvl="0" indent="0" algn="l" rtl="0" fontAlgn="base">
              <a:spcBef>
                <a:spcPct val="0"/>
              </a:spcBef>
              <a:spcAft>
                <a:spcPct val="0"/>
              </a:spcAft>
              <a:buFont typeface="Wingdings" pitchFamily="2" charset="2"/>
              <a:buChar char="Ø"/>
            </a:pPr>
            <a:r>
              <a:rPr lang="en-US" dirty="0">
                <a:solidFill>
                  <a:schemeClr val="tx1">
                    <a:lumMod val="95000"/>
                    <a:lumOff val="5000"/>
                  </a:schemeClr>
                </a:solidFill>
                <a:latin typeface="Arial" pitchFamily="34" charset="0"/>
                <a:ea typeface="Times New Roman" pitchFamily="18" charset="0"/>
                <a:cs typeface="Arial" pitchFamily="34" charset="0"/>
              </a:rPr>
              <a:t>The mouth lies at the anterior end of the body and is guarded by three finely </a:t>
            </a:r>
            <a:r>
              <a:rPr lang="en-US" dirty="0" err="1">
                <a:solidFill>
                  <a:schemeClr val="tx1">
                    <a:lumMod val="95000"/>
                    <a:lumOff val="5000"/>
                  </a:schemeClr>
                </a:solidFill>
                <a:latin typeface="Arial" pitchFamily="34" charset="0"/>
                <a:ea typeface="Times New Roman" pitchFamily="18" charset="0"/>
                <a:cs typeface="Arial" pitchFamily="34" charset="0"/>
              </a:rPr>
              <a:t>papillated</a:t>
            </a:r>
            <a:r>
              <a:rPr lang="en-US" dirty="0">
                <a:solidFill>
                  <a:schemeClr val="tx1">
                    <a:lumMod val="95000"/>
                    <a:lumOff val="5000"/>
                  </a:schemeClr>
                </a:solidFill>
                <a:latin typeface="Arial" pitchFamily="34" charset="0"/>
                <a:ea typeface="Times New Roman" pitchFamily="18" charset="0"/>
                <a:cs typeface="Arial" pitchFamily="34" charset="0"/>
              </a:rPr>
              <a:t> lips, one dorsal and two </a:t>
            </a:r>
            <a:r>
              <a:rPr lang="en-US" dirty="0" err="1">
                <a:solidFill>
                  <a:schemeClr val="tx1">
                    <a:lumMod val="95000"/>
                    <a:lumOff val="5000"/>
                  </a:schemeClr>
                </a:solidFill>
                <a:latin typeface="Arial" pitchFamily="34" charset="0"/>
                <a:ea typeface="Times New Roman" pitchFamily="18" charset="0"/>
                <a:cs typeface="Arial" pitchFamily="34" charset="0"/>
              </a:rPr>
              <a:t>ventro</a:t>
            </a:r>
            <a:r>
              <a:rPr lang="en-US" dirty="0">
                <a:solidFill>
                  <a:schemeClr val="tx1">
                    <a:lumMod val="95000"/>
                    <a:lumOff val="5000"/>
                  </a:schemeClr>
                </a:solidFill>
                <a:latin typeface="Arial" pitchFamily="34" charset="0"/>
                <a:ea typeface="Times New Roman" pitchFamily="18" charset="0"/>
                <a:cs typeface="Arial" pitchFamily="34" charset="0"/>
              </a:rPr>
              <a:t>-lateral. </a:t>
            </a:r>
          </a:p>
          <a:p>
            <a:endParaRPr lang="ar-SA" dirty="0"/>
          </a:p>
        </p:txBody>
      </p:sp>
      <p:pic>
        <p:nvPicPr>
          <p:cNvPr id="1026" name="Picture 2" descr="C:\Users\SULTAN\Pictures\The_anterior_end_of_Ascaris.jpg"/>
          <p:cNvPicPr>
            <a:picLocks noChangeAspect="1" noChangeArrowheads="1"/>
          </p:cNvPicPr>
          <p:nvPr/>
        </p:nvPicPr>
        <p:blipFill>
          <a:blip r:embed="rId2"/>
          <a:srcRect/>
          <a:stretch>
            <a:fillRect/>
          </a:stretch>
        </p:blipFill>
        <p:spPr bwMode="auto">
          <a:xfrm>
            <a:off x="5786446" y="3929066"/>
            <a:ext cx="2857500" cy="2540000"/>
          </a:xfrm>
          <a:prstGeom prst="rect">
            <a:avLst/>
          </a:prstGeom>
          <a:noFill/>
        </p:spPr>
      </p:pic>
      <p:pic>
        <p:nvPicPr>
          <p:cNvPr id="1027" name="Picture 3" descr="C:\Users\SULTAN\Pictures\imagesCAKGB4Q4.jpg"/>
          <p:cNvPicPr>
            <a:picLocks noChangeAspect="1" noChangeArrowheads="1"/>
          </p:cNvPicPr>
          <p:nvPr/>
        </p:nvPicPr>
        <p:blipFill>
          <a:blip r:embed="rId3"/>
          <a:srcRect/>
          <a:stretch>
            <a:fillRect/>
          </a:stretch>
        </p:blipFill>
        <p:spPr bwMode="auto">
          <a:xfrm>
            <a:off x="5341476" y="1214422"/>
            <a:ext cx="3307237" cy="2171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Picture 2" descr="C:\Users\SULTAN\Pictures\ascaris_whole_label.jpg"/>
          <p:cNvPicPr>
            <a:picLocks noGrp="1" noChangeAspect="1" noChangeArrowheads="1"/>
          </p:cNvPicPr>
          <p:nvPr>
            <p:ph idx="1"/>
          </p:nvPr>
        </p:nvPicPr>
        <p:blipFill>
          <a:blip r:embed="rId2"/>
          <a:srcRect/>
          <a:stretch>
            <a:fillRect/>
          </a:stretch>
        </p:blipFill>
        <p:spPr bwMode="auto">
          <a:xfrm>
            <a:off x="1397000" y="2637631"/>
            <a:ext cx="6350000" cy="2451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4257676" cy="6357982"/>
          </a:xfrm>
        </p:spPr>
        <p:txBody>
          <a:bodyPr>
            <a:normAutofit fontScale="92500" lnSpcReduction="10000"/>
          </a:bodyPr>
          <a:lstStyle/>
          <a:p>
            <a:pPr marL="0" indent="0" algn="l" rtl="0" fontAlgn="base">
              <a:lnSpc>
                <a:spcPct val="110000"/>
              </a:lnSpc>
              <a:spcBef>
                <a:spcPct val="0"/>
              </a:spcBef>
              <a:spcAft>
                <a:spcPct val="0"/>
              </a:spcAft>
              <a:buFont typeface="Wingdings" pitchFamily="2" charset="2"/>
              <a:buChar char="Ø"/>
            </a:pPr>
            <a:r>
              <a:rPr lang="en-US" dirty="0">
                <a:solidFill>
                  <a:schemeClr val="tx1">
                    <a:lumMod val="95000"/>
                    <a:lumOff val="5000"/>
                  </a:schemeClr>
                </a:solidFill>
                <a:latin typeface="Arial" pitchFamily="34" charset="0"/>
                <a:ea typeface="Times New Roman" pitchFamily="18" charset="0"/>
                <a:cs typeface="Arial" pitchFamily="34" charset="0"/>
              </a:rPr>
              <a:t>The minute excretory pore lies on the ventral side, 2 mm behind the mouth.</a:t>
            </a:r>
          </a:p>
          <a:p>
            <a:pPr marL="0" indent="0" algn="l" rtl="0" fontAlgn="base">
              <a:lnSpc>
                <a:spcPct val="110000"/>
              </a:lnSpc>
              <a:spcBef>
                <a:spcPct val="0"/>
              </a:spcBef>
              <a:spcAft>
                <a:spcPct val="0"/>
              </a:spcAft>
              <a:buNone/>
            </a:pPr>
            <a:r>
              <a:rPr lang="en-US" dirty="0">
                <a:solidFill>
                  <a:schemeClr val="tx1">
                    <a:lumMod val="95000"/>
                    <a:lumOff val="5000"/>
                  </a:schemeClr>
                </a:solidFill>
                <a:latin typeface="Arial" pitchFamily="34" charset="0"/>
                <a:ea typeface="Times New Roman" pitchFamily="18" charset="0"/>
                <a:cs typeface="Arial" pitchFamily="34" charset="0"/>
              </a:rPr>
              <a:t> </a:t>
            </a:r>
          </a:p>
          <a:p>
            <a:pPr marL="0" indent="0" algn="l" rtl="0" fontAlgn="base">
              <a:lnSpc>
                <a:spcPct val="110000"/>
              </a:lnSpc>
              <a:spcBef>
                <a:spcPct val="0"/>
              </a:spcBef>
              <a:spcAft>
                <a:spcPct val="0"/>
              </a:spcAft>
              <a:buFont typeface="Wingdings" pitchFamily="2" charset="2"/>
              <a:buChar char="Ø"/>
            </a:pPr>
            <a:r>
              <a:rPr lang="en-US" dirty="0">
                <a:solidFill>
                  <a:schemeClr val="tx1">
                    <a:lumMod val="95000"/>
                    <a:lumOff val="5000"/>
                  </a:schemeClr>
                </a:solidFill>
                <a:latin typeface="Arial" pitchFamily="34" charset="0"/>
                <a:ea typeface="Times New Roman" pitchFamily="18" charset="0"/>
                <a:cs typeface="Arial" pitchFamily="34" charset="0"/>
              </a:rPr>
              <a:t>The genital aperture in the female is situated on the ventral side some distance from the anterior end (at about one third the length of the body in </a:t>
            </a:r>
            <a:r>
              <a:rPr lang="en-US" i="1" u="sng" dirty="0">
                <a:solidFill>
                  <a:schemeClr val="tx1">
                    <a:lumMod val="95000"/>
                    <a:lumOff val="5000"/>
                  </a:schemeClr>
                </a:solidFill>
                <a:latin typeface="Arial" pitchFamily="34" charset="0"/>
                <a:ea typeface="Times New Roman" pitchFamily="18" charset="0"/>
                <a:cs typeface="Arial" pitchFamily="34" charset="0"/>
              </a:rPr>
              <a:t>A</a:t>
            </a:r>
            <a:r>
              <a:rPr lang="en-US" i="1" dirty="0">
                <a:solidFill>
                  <a:schemeClr val="tx1">
                    <a:lumMod val="95000"/>
                    <a:lumOff val="5000"/>
                  </a:schemeClr>
                </a:solidFill>
                <a:latin typeface="Arial" pitchFamily="34" charset="0"/>
                <a:ea typeface="Times New Roman" pitchFamily="18" charset="0"/>
                <a:cs typeface="Arial" pitchFamily="34" charset="0"/>
              </a:rPr>
              <a:t>. </a:t>
            </a:r>
            <a:r>
              <a:rPr lang="en-US" i="1" u="sng" dirty="0" err="1">
                <a:solidFill>
                  <a:schemeClr val="tx1">
                    <a:lumMod val="95000"/>
                    <a:lumOff val="5000"/>
                  </a:schemeClr>
                </a:solidFill>
                <a:latin typeface="Arial" pitchFamily="34" charset="0"/>
                <a:ea typeface="Times New Roman" pitchFamily="18" charset="0"/>
                <a:cs typeface="Arial" pitchFamily="34" charset="0"/>
              </a:rPr>
              <a:t>lumbricoides</a:t>
            </a:r>
            <a:r>
              <a:rPr lang="en-US" dirty="0">
                <a:solidFill>
                  <a:schemeClr val="tx1">
                    <a:lumMod val="95000"/>
                    <a:lumOff val="5000"/>
                  </a:schemeClr>
                </a:solidFill>
                <a:latin typeface="Arial" pitchFamily="34" charset="0"/>
                <a:ea typeface="Times New Roman" pitchFamily="18" charset="0"/>
                <a:cs typeface="Arial" pitchFamily="34" charset="0"/>
              </a:rPr>
              <a:t>).</a:t>
            </a:r>
          </a:p>
        </p:txBody>
      </p:sp>
      <p:pic>
        <p:nvPicPr>
          <p:cNvPr id="2050" name="Picture 2" descr="C:\Users\SULTAN\Pictures\untitled33.jpg"/>
          <p:cNvPicPr>
            <a:picLocks noChangeAspect="1" noChangeArrowheads="1"/>
          </p:cNvPicPr>
          <p:nvPr/>
        </p:nvPicPr>
        <p:blipFill>
          <a:blip r:embed="rId2"/>
          <a:srcRect/>
          <a:stretch>
            <a:fillRect/>
          </a:stretch>
        </p:blipFill>
        <p:spPr bwMode="auto">
          <a:xfrm>
            <a:off x="4636453" y="357167"/>
            <a:ext cx="4302753" cy="6072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7572396" y="2143116"/>
            <a:ext cx="1000132" cy="369332"/>
          </a:xfrm>
          <a:prstGeom prst="rect">
            <a:avLst/>
          </a:prstGeom>
          <a:noFill/>
          <a:ln>
            <a:solidFill>
              <a:schemeClr val="accent6">
                <a:lumMod val="75000"/>
              </a:schemeClr>
            </a:solidFill>
          </a:ln>
        </p:spPr>
        <p:txBody>
          <a:bodyPr wrap="square" rtlCol="1">
            <a:spAutoFit/>
          </a:bodyPr>
          <a:lstStyle/>
          <a:p>
            <a:endPar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مربع نص 4"/>
          <p:cNvSpPr txBox="1"/>
          <p:nvPr/>
        </p:nvSpPr>
        <p:spPr>
          <a:xfrm>
            <a:off x="6500826" y="1142984"/>
            <a:ext cx="1000132" cy="369332"/>
          </a:xfrm>
          <a:prstGeom prst="rect">
            <a:avLst/>
          </a:prstGeom>
          <a:noFill/>
          <a:ln>
            <a:solidFill>
              <a:schemeClr val="accent6">
                <a:lumMod val="75000"/>
              </a:schemeClr>
            </a:solidFill>
          </a:ln>
        </p:spPr>
        <p:txBody>
          <a:bodyPr wrap="square" rtlCol="1">
            <a:spAutoFit/>
          </a:bodyPr>
          <a:lstStyle/>
          <a:p>
            <a:endPar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4071966" cy="6286544"/>
          </a:xfrm>
        </p:spPr>
        <p:txBody>
          <a:bodyPr>
            <a:normAutofit fontScale="92500" lnSpcReduction="10000"/>
          </a:bodyPr>
          <a:lstStyle/>
          <a:p>
            <a:pPr marL="0" indent="0" algn="l" rtl="0" fontAlgn="base">
              <a:lnSpc>
                <a:spcPct val="110000"/>
              </a:lnSpc>
              <a:spcBef>
                <a:spcPct val="0"/>
              </a:spcBef>
              <a:spcAft>
                <a:spcPct val="0"/>
              </a:spcAft>
              <a:buFont typeface="Wingdings" pitchFamily="2" charset="2"/>
              <a:buChar char="Ø"/>
            </a:pPr>
            <a:r>
              <a:rPr lang="en-US" dirty="0">
                <a:solidFill>
                  <a:srgbClr val="FF0000"/>
                </a:solidFill>
                <a:latin typeface="Arial" pitchFamily="34" charset="0"/>
                <a:ea typeface="Times New Roman" pitchFamily="18" charset="0"/>
                <a:cs typeface="Arial" pitchFamily="34" charset="0"/>
              </a:rPr>
              <a:t>In the male</a:t>
            </a:r>
            <a:r>
              <a:rPr lang="en-US" dirty="0">
                <a:solidFill>
                  <a:schemeClr val="tx1">
                    <a:lumMod val="95000"/>
                    <a:lumOff val="5000"/>
                  </a:schemeClr>
                </a:solidFill>
                <a:latin typeface="Arial" pitchFamily="34" charset="0"/>
                <a:ea typeface="Times New Roman" pitchFamily="18" charset="0"/>
                <a:cs typeface="Arial" pitchFamily="34" charset="0"/>
              </a:rPr>
              <a:t>, the genital duct joins the hind gut and both open by a common </a:t>
            </a:r>
            <a:r>
              <a:rPr lang="en-US" dirty="0" err="1">
                <a:solidFill>
                  <a:schemeClr val="tx1">
                    <a:lumMod val="95000"/>
                    <a:lumOff val="5000"/>
                  </a:schemeClr>
                </a:solidFill>
                <a:latin typeface="Arial" pitchFamily="34" charset="0"/>
                <a:ea typeface="Times New Roman" pitchFamily="18" charset="0"/>
                <a:cs typeface="Arial" pitchFamily="34" charset="0"/>
              </a:rPr>
              <a:t>cloaca</a:t>
            </a:r>
            <a:r>
              <a:rPr lang="en-US" dirty="0">
                <a:solidFill>
                  <a:schemeClr val="tx1">
                    <a:lumMod val="95000"/>
                    <a:lumOff val="5000"/>
                  </a:schemeClr>
                </a:solidFill>
                <a:latin typeface="Arial" pitchFamily="34" charset="0"/>
                <a:ea typeface="Times New Roman" pitchFamily="18" charset="0"/>
                <a:cs typeface="Arial" pitchFamily="34" charset="0"/>
              </a:rPr>
              <a:t> a short distance from the posterior end. </a:t>
            </a:r>
          </a:p>
          <a:p>
            <a:pPr marL="0" indent="0" algn="l" rtl="0" fontAlgn="base">
              <a:lnSpc>
                <a:spcPct val="110000"/>
              </a:lnSpc>
              <a:spcBef>
                <a:spcPct val="0"/>
              </a:spcBef>
              <a:spcAft>
                <a:spcPct val="0"/>
              </a:spcAft>
              <a:buNone/>
            </a:pPr>
            <a:r>
              <a:rPr lang="en-US" dirty="0">
                <a:solidFill>
                  <a:schemeClr val="tx1">
                    <a:lumMod val="95000"/>
                    <a:lumOff val="5000"/>
                  </a:schemeClr>
                </a:solidFill>
                <a:latin typeface="Arial" pitchFamily="34" charset="0"/>
                <a:ea typeface="Times New Roman" pitchFamily="18" charset="0"/>
                <a:cs typeface="Arial" pitchFamily="34" charset="0"/>
              </a:rPr>
              <a:t>- A pair of minute </a:t>
            </a:r>
            <a:r>
              <a:rPr lang="en-US" dirty="0" err="1">
                <a:solidFill>
                  <a:schemeClr val="tx1">
                    <a:lumMod val="95000"/>
                    <a:lumOff val="5000"/>
                  </a:schemeClr>
                </a:solidFill>
                <a:latin typeface="Arial" pitchFamily="34" charset="0"/>
                <a:ea typeface="Times New Roman" pitchFamily="18" charset="0"/>
                <a:cs typeface="Arial" pitchFamily="34" charset="0"/>
              </a:rPr>
              <a:t>copulatory</a:t>
            </a:r>
            <a:r>
              <a:rPr lang="en-US" dirty="0">
                <a:solidFill>
                  <a:schemeClr val="tx1">
                    <a:lumMod val="95000"/>
                    <a:lumOff val="5000"/>
                  </a:schemeClr>
                </a:solidFill>
                <a:latin typeface="Arial" pitchFamily="34" charset="0"/>
                <a:ea typeface="Times New Roman" pitchFamily="18" charset="0"/>
                <a:cs typeface="Arial" pitchFamily="34" charset="0"/>
              </a:rPr>
              <a:t> </a:t>
            </a:r>
            <a:r>
              <a:rPr lang="en-US" dirty="0" err="1">
                <a:solidFill>
                  <a:schemeClr val="tx1">
                    <a:lumMod val="95000"/>
                    <a:lumOff val="5000"/>
                  </a:schemeClr>
                </a:solidFill>
                <a:latin typeface="Arial" pitchFamily="34" charset="0"/>
                <a:ea typeface="Times New Roman" pitchFamily="18" charset="0"/>
                <a:cs typeface="Arial" pitchFamily="34" charset="0"/>
              </a:rPr>
              <a:t>spicules</a:t>
            </a:r>
            <a:r>
              <a:rPr lang="en-US" dirty="0">
                <a:solidFill>
                  <a:schemeClr val="tx1">
                    <a:lumMod val="95000"/>
                    <a:lumOff val="5000"/>
                  </a:schemeClr>
                </a:solidFill>
                <a:latin typeface="Arial" pitchFamily="34" charset="0"/>
                <a:ea typeface="Times New Roman" pitchFamily="18" charset="0"/>
                <a:cs typeface="Arial" pitchFamily="34" charset="0"/>
              </a:rPr>
              <a:t> project from the latter aperture. </a:t>
            </a:r>
          </a:p>
          <a:p>
            <a:pPr marL="0" indent="0" algn="l" rtl="0" fontAlgn="base">
              <a:lnSpc>
                <a:spcPct val="110000"/>
              </a:lnSpc>
              <a:spcBef>
                <a:spcPct val="0"/>
              </a:spcBef>
              <a:spcAft>
                <a:spcPct val="0"/>
              </a:spcAft>
              <a:buFont typeface="Wingdings" pitchFamily="2" charset="2"/>
              <a:buChar char="Ø"/>
            </a:pPr>
            <a:r>
              <a:rPr lang="en-US" dirty="0">
                <a:solidFill>
                  <a:srgbClr val="FF0000"/>
                </a:solidFill>
                <a:latin typeface="Arial" pitchFamily="34" charset="0"/>
                <a:ea typeface="Times New Roman" pitchFamily="18" charset="0"/>
                <a:cs typeface="Arial" pitchFamily="34" charset="0"/>
              </a:rPr>
              <a:t>The female </a:t>
            </a:r>
            <a:r>
              <a:rPr lang="en-US" dirty="0">
                <a:solidFill>
                  <a:schemeClr val="tx1">
                    <a:lumMod val="95000"/>
                    <a:lumOff val="5000"/>
                  </a:schemeClr>
                </a:solidFill>
                <a:latin typeface="Arial" pitchFamily="34" charset="0"/>
                <a:ea typeface="Times New Roman" pitchFamily="18" charset="0"/>
                <a:cs typeface="Arial" pitchFamily="34" charset="0"/>
              </a:rPr>
              <a:t>has a separate slit-like anus.</a:t>
            </a:r>
          </a:p>
          <a:p>
            <a:endParaRPr lang="ar-SA" dirty="0"/>
          </a:p>
        </p:txBody>
      </p:sp>
      <p:pic>
        <p:nvPicPr>
          <p:cNvPr id="3074" name="Picture 2" descr="C:\Users\SULTAN\Pictures\ascaris.jpg"/>
          <p:cNvPicPr>
            <a:picLocks noChangeAspect="1" noChangeArrowheads="1"/>
          </p:cNvPicPr>
          <p:nvPr/>
        </p:nvPicPr>
        <p:blipFill>
          <a:blip r:embed="rId2"/>
          <a:srcRect/>
          <a:stretch>
            <a:fillRect/>
          </a:stretch>
        </p:blipFill>
        <p:spPr bwMode="auto">
          <a:xfrm>
            <a:off x="4572000" y="571480"/>
            <a:ext cx="4357718" cy="546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srcRect l="1862" t="2890"/>
          <a:stretch>
            <a:fillRect/>
          </a:stretch>
        </p:blipFill>
        <p:spPr bwMode="auto">
          <a:xfrm>
            <a:off x="1000100" y="285728"/>
            <a:ext cx="7358114" cy="5857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5572132" y="764704"/>
            <a:ext cx="3378118" cy="3312368"/>
          </a:xfrm>
          <a:prstGeom prst="bracePair">
            <a:avLst>
              <a:gd name="adj" fmla="val 8333"/>
            </a:avLst>
          </a:prstGeom>
          <a:solidFill>
            <a:srgbClr val="FFFFFF"/>
          </a:solidFill>
          <a:ln w="15875">
            <a:solidFill>
              <a:srgbClr val="82ACD0"/>
            </a:solidFill>
            <a:round/>
            <a:headEnd/>
            <a:tailEnd/>
          </a:ln>
          <a:effectLst/>
        </p:spPr>
        <p:txBody>
          <a:bodyPr vert="horz" wrap="square" lIns="274320" tIns="45720" rIns="274320" bIns="45720" numCol="1" anchor="t" anchorCtr="0" compatLnSpc="1">
            <a:prstTxWarp prst="textNoShape">
              <a:avLst/>
            </a:prstTxWarp>
          </a:bodyPr>
          <a:lstStyle/>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Kingdom:  Animalia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Phylum: Annelida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Class: Oligochaeta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Genus: Allolobophora (Earthworm)</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Arial" pitchFamily="34" charset="0"/>
                <a:cs typeface="Arial" pitchFamily="34" charset="0"/>
              </a:rPr>
              <a:t>Species: caliginosa</a:t>
            </a:r>
          </a:p>
          <a:p>
            <a:pPr marL="0" marR="0" lvl="0" indent="0" algn="l" defTabSz="914400" rtl="0" eaLnBrk="1" fontAlgn="base" latinLnBrk="0" hangingPunct="1">
              <a:lnSpc>
                <a:spcPct val="146000"/>
              </a:lnSpc>
              <a:spcBef>
                <a:spcPts val="1200"/>
              </a:spcBef>
              <a:spcAft>
                <a:spcPct val="0"/>
              </a:spcAft>
              <a:buClrTx/>
              <a:buSzTx/>
              <a:buFontTx/>
              <a:buNone/>
              <a:tabLst/>
            </a:pPr>
            <a:r>
              <a:rPr kumimoji="0" lang="en-US" sz="1400" b="1" i="1" u="sng" strike="noStrike" cap="none" normalizeH="0" baseline="0" dirty="0">
                <a:ln>
                  <a:noFill/>
                </a:ln>
                <a:solidFill>
                  <a:srgbClr val="000000"/>
                </a:solidFill>
                <a:effectLst/>
                <a:latin typeface="Arial" pitchFamily="34" charset="0"/>
                <a:ea typeface="Arial" pitchFamily="34" charset="0"/>
                <a:cs typeface="Arial" pitchFamily="34" charset="0"/>
              </a:rPr>
              <a:t>Allolobophora</a:t>
            </a:r>
            <a:r>
              <a:rPr kumimoji="0" lang="en-US" sz="1400" b="1" u="none" strike="noStrike" cap="none" normalizeH="0" baseline="0" dirty="0">
                <a:ln>
                  <a:noFill/>
                </a:ln>
                <a:solidFill>
                  <a:srgbClr val="000000"/>
                </a:solidFill>
                <a:effectLst/>
                <a:latin typeface="Arial" pitchFamily="34" charset="0"/>
                <a:ea typeface="Arial" pitchFamily="34" charset="0"/>
                <a:cs typeface="Arial" pitchFamily="34" charset="0"/>
              </a:rPr>
              <a:t> </a:t>
            </a:r>
            <a:r>
              <a:rPr kumimoji="0" lang="en-US" sz="1400" b="1" i="1" u="sng" strike="noStrike" cap="none" normalizeH="0" baseline="0" dirty="0">
                <a:ln>
                  <a:noFill/>
                </a:ln>
                <a:solidFill>
                  <a:srgbClr val="000000"/>
                </a:solidFill>
                <a:effectLst/>
                <a:latin typeface="Arial" pitchFamily="34" charset="0"/>
                <a:ea typeface="Arial" pitchFamily="34" charset="0"/>
                <a:cs typeface="Arial" pitchFamily="34" charset="0"/>
              </a:rPr>
              <a:t>caliginosa</a:t>
            </a:r>
          </a:p>
          <a:p>
            <a:pPr marL="0" marR="0" lvl="0" indent="0" algn="just" defTabSz="914400" rtl="1" eaLnBrk="1" fontAlgn="base" latinLnBrk="0" hangingPunct="1">
              <a:lnSpc>
                <a:spcPct val="100000"/>
              </a:lnSpc>
              <a:spcBef>
                <a:spcPct val="0"/>
              </a:spcBef>
              <a:spcAft>
                <a:spcPts val="1000"/>
              </a:spcAft>
              <a:buClrTx/>
              <a:buSzTx/>
              <a:buFontTx/>
              <a:buNone/>
              <a:tabLst/>
            </a:pPr>
            <a:endParaRPr kumimoji="0" lang="en-US" sz="14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pitchFamily="34" charset="0"/>
              <a:cs typeface="Arial" pitchFamily="34" charset="0"/>
            </a:endParaRPr>
          </a:p>
        </p:txBody>
      </p:sp>
      <p:sp>
        <p:nvSpPr>
          <p:cNvPr id="15363" name="Rectangle 3"/>
          <p:cNvSpPr>
            <a:spLocks noChangeArrowheads="1"/>
          </p:cNvSpPr>
          <p:nvPr/>
        </p:nvSpPr>
        <p:spPr bwMode="auto">
          <a:xfrm>
            <a:off x="428596" y="857232"/>
            <a:ext cx="5143536" cy="55476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60000"/>
                    <a:lumOff val="40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External Features:</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The body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form is cylindrical  pointed anteriorly and dorso-ventrally flattened posteriorly.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a:t>
            </a: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dorsal surface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is somewhat darker in colour.</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mouth and anus </a:t>
            </a: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open</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terminally at the anterior and posterior ends respectively.</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The body is divided into a great number of </a:t>
            </a: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segments</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separated by conspicuous </a:t>
            </a:r>
            <a:r>
              <a:rPr kumimoji="0" lang="en-US" sz="2000" b="0" i="0" u="none" strike="noStrike" cap="none" normalizeH="0" baseline="0" dirty="0" err="1">
                <a:ln>
                  <a:noFill/>
                </a:ln>
                <a:solidFill>
                  <a:srgbClr val="FF0000"/>
                </a:solidFill>
                <a:effectLst/>
                <a:latin typeface="Arial" pitchFamily="34" charset="0"/>
                <a:ea typeface="Calibri" pitchFamily="34" charset="0"/>
                <a:cs typeface="Arial" pitchFamily="34" charset="0"/>
              </a:rPr>
              <a:t>intersegmental</a:t>
            </a: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 grooves</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a:ln>
                  <a:noFill/>
                </a:ln>
                <a:solidFill>
                  <a:srgbClr val="FF0000"/>
                </a:solidFill>
                <a:effectLst/>
                <a:latin typeface="Arial" pitchFamily="34" charset="0"/>
                <a:ea typeface="Calibri" pitchFamily="34" charset="0"/>
                <a:cs typeface="Arial" pitchFamily="34" charset="0"/>
              </a:rPr>
              <a:t>The clitellum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(secretes the cocoon) is the thickened skin of segments 26-34, and lies on the dorsal and lateral sides concealing the segments</a:t>
            </a:r>
            <a:r>
              <a:rPr kumimoji="0" lang="en-US" sz="2000" b="0" i="0" u="none" strike="noStrike" cap="none" normalizeH="0" baseline="0" dirty="0">
                <a:ln>
                  <a:noFill/>
                </a:ln>
                <a:solidFill>
                  <a:schemeClr val="tx1">
                    <a:lumMod val="95000"/>
                    <a:lumOff val="5000"/>
                  </a:schemeClr>
                </a:solidFill>
                <a:effectLst/>
                <a:latin typeface="Arial" pitchFamily="34" charset="0"/>
                <a:cs typeface="Arial" pitchFamily="34" charset="0"/>
              </a:rPr>
              <a:t> </a:t>
            </a:r>
            <a:r>
              <a:rPr kumimoji="0" lang="en-US" sz="800" b="0" i="0" u="none" strike="noStrike" cap="none" normalizeH="0" baseline="0" dirty="0">
                <a:ln>
                  <a:noFill/>
                </a:ln>
                <a:solidFill>
                  <a:schemeClr val="tx1">
                    <a:lumMod val="95000"/>
                    <a:lumOff val="5000"/>
                  </a:schemeClr>
                </a:solidFill>
                <a:effectLst/>
                <a:latin typeface="Arial" pitchFamily="34" charset="0"/>
                <a:cs typeface="Arial" pitchFamily="34" charset="0"/>
              </a:rPr>
              <a:t>.</a:t>
            </a:r>
            <a:endParaRPr kumimoji="0" lang="en-US" sz="1800" b="0" i="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0" name="Rectangle 4"/>
          <p:cNvSpPr>
            <a:spLocks noChangeArrowheads="1"/>
          </p:cNvSpPr>
          <p:nvPr/>
        </p:nvSpPr>
        <p:spPr bwMode="auto">
          <a:xfrm>
            <a:off x="1357290" y="214290"/>
            <a:ext cx="652210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C000"/>
                </a:solidFill>
                <a:effectLst>
                  <a:outerShdw blurRad="38100" dist="38100" dir="2700000" algn="tl">
                    <a:srgbClr val="000000">
                      <a:alpha val="43137"/>
                    </a:srgbClr>
                  </a:outerShdw>
                </a:effectLst>
                <a:latin typeface="Arial" pitchFamily="34" charset="0"/>
                <a:ea typeface="Calibri" pitchFamily="34" charset="0"/>
                <a:cs typeface="Arial" pitchFamily="34" charset="0"/>
              </a:rPr>
              <a:t>The Earthworm – Allolobophora:</a:t>
            </a:r>
            <a:endParaRPr kumimoji="0" lang="en-US" sz="3200" b="0" i="0" u="none" strike="noStrike" cap="none" normalizeH="0" baseline="0" dirty="0">
              <a:ln>
                <a:noFill/>
              </a:ln>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552</TotalTime>
  <Words>1402</Words>
  <Application>Microsoft Office PowerPoint</Application>
  <PresentationFormat>On-screen Show (4:3)</PresentationFormat>
  <Paragraphs>117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Office Theme</vt:lpstr>
      <vt:lpstr>ZOO 103  Lab 8</vt:lpstr>
      <vt:lpstr>Ascaris</vt:lpstr>
      <vt:lpstr>External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Packard bell</dc:creator>
  <cp:lastModifiedBy>ABDULAZIZ AHMED ABDULAZIZ ALJANOBI</cp:lastModifiedBy>
  <cp:revision>35</cp:revision>
  <dcterms:created xsi:type="dcterms:W3CDTF">2013-03-29T13:26:48Z</dcterms:created>
  <dcterms:modified xsi:type="dcterms:W3CDTF">2021-11-01T08:39:15Z</dcterms:modified>
</cp:coreProperties>
</file>